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71" r:id="rId7"/>
    <p:sldId id="261" r:id="rId8"/>
    <p:sldId id="262" r:id="rId9"/>
    <p:sldId id="263" r:id="rId10"/>
    <p:sldId id="265" r:id="rId11"/>
    <p:sldId id="266" r:id="rId12"/>
    <p:sldId id="267" r:id="rId13"/>
    <p:sldId id="268" r:id="rId14"/>
    <p:sldId id="269" r:id="rId15"/>
    <p:sldId id="264"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3" d="100"/>
          <a:sy n="113" d="100"/>
        </p:scale>
        <p:origin x="115"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1CBC90-37EE-4F0A-B009-A5422EE3F310}" type="doc">
      <dgm:prSet loTypeId="urn:microsoft.com/office/officeart/2005/8/layout/hProcess9" loCatId="process" qsTypeId="urn:microsoft.com/office/officeart/2005/8/quickstyle/simple1" qsCatId="simple" csTypeId="urn:microsoft.com/office/officeart/2005/8/colors/accent1_2" csCatId="accent1" phldr="1"/>
      <dgm:spPr/>
    </dgm:pt>
    <dgm:pt modelId="{9F371937-E3BD-4A6A-A9E9-0F57C5D039CC}">
      <dgm:prSet phldrT="[Text]"/>
      <dgm:spPr/>
      <dgm:t>
        <a:bodyPr/>
        <a:lstStyle/>
        <a:p>
          <a:r>
            <a:rPr lang="en-US" dirty="0"/>
            <a:t>Service Now Change Request – Marketing Cloud</a:t>
          </a:r>
        </a:p>
        <a:p>
          <a:r>
            <a:rPr lang="en-US" dirty="0"/>
            <a:t>(PM </a:t>
          </a:r>
          <a:r>
            <a:rPr lang="en-US" dirty="0" err="1"/>
            <a:t>valida</a:t>
          </a:r>
          <a:r>
            <a:rPr lang="en-US" dirty="0"/>
            <a:t> con Romina Nicaretta </a:t>
          </a:r>
          <a:r>
            <a:rPr lang="en-US" dirty="0" err="1"/>
            <a:t>si</a:t>
          </a:r>
          <a:r>
            <a:rPr lang="en-US" dirty="0"/>
            <a:t> </a:t>
          </a:r>
          <a:r>
            <a:rPr lang="en-US" dirty="0" err="1"/>
            <a:t>puede</a:t>
          </a:r>
          <a:r>
            <a:rPr lang="en-US" dirty="0"/>
            <a:t> </a:t>
          </a:r>
          <a:r>
            <a:rPr lang="en-US" dirty="0" err="1"/>
            <a:t>proseguir</a:t>
          </a:r>
          <a:r>
            <a:rPr lang="en-US" dirty="0"/>
            <a:t> - approval)</a:t>
          </a:r>
        </a:p>
      </dgm:t>
    </dgm:pt>
    <dgm:pt modelId="{9A1D4005-3706-4A4D-AA9A-052B0D9E6831}" type="parTrans" cxnId="{335A0E6C-D7CE-4A8D-B249-577205311658}">
      <dgm:prSet/>
      <dgm:spPr/>
      <dgm:t>
        <a:bodyPr/>
        <a:lstStyle/>
        <a:p>
          <a:endParaRPr lang="en-US"/>
        </a:p>
      </dgm:t>
    </dgm:pt>
    <dgm:pt modelId="{D7D002CF-7928-4C53-B645-F9CCBBBB4409}" type="sibTrans" cxnId="{335A0E6C-D7CE-4A8D-B249-577205311658}">
      <dgm:prSet/>
      <dgm:spPr/>
      <dgm:t>
        <a:bodyPr/>
        <a:lstStyle/>
        <a:p>
          <a:endParaRPr lang="en-US"/>
        </a:p>
      </dgm:t>
    </dgm:pt>
    <dgm:pt modelId="{EFFC7F28-963B-4398-B3D7-3716109DC337}">
      <dgm:prSet phldrT="[Text]"/>
      <dgm:spPr/>
      <dgm:t>
        <a:bodyPr/>
        <a:lstStyle/>
        <a:p>
          <a:r>
            <a:rPr lang="en-US" dirty="0"/>
            <a:t>Assign to </a:t>
          </a:r>
          <a:r>
            <a:rPr lang="en-US" dirty="0" err="1"/>
            <a:t>EbFactorydata</a:t>
          </a:r>
          <a:r>
            <a:rPr lang="en-US" dirty="0"/>
            <a:t> </a:t>
          </a:r>
          <a:r>
            <a:rPr lang="en-US" dirty="0" err="1"/>
            <a:t>clearner</a:t>
          </a:r>
          <a:r>
            <a:rPr lang="en-US" dirty="0"/>
            <a:t> through Service Now (with Data Cleaning Rules)</a:t>
          </a:r>
        </a:p>
      </dgm:t>
    </dgm:pt>
    <dgm:pt modelId="{45E19A34-49CD-4858-BF8C-50B2F1597B57}" type="parTrans" cxnId="{5EED78D6-E4F4-4F27-BBB7-38995FC94847}">
      <dgm:prSet/>
      <dgm:spPr/>
      <dgm:t>
        <a:bodyPr/>
        <a:lstStyle/>
        <a:p>
          <a:endParaRPr lang="en-US"/>
        </a:p>
      </dgm:t>
    </dgm:pt>
    <dgm:pt modelId="{4E57265B-F929-48F4-BFAA-59847DBAE034}" type="sibTrans" cxnId="{5EED78D6-E4F4-4F27-BBB7-38995FC94847}">
      <dgm:prSet/>
      <dgm:spPr/>
      <dgm:t>
        <a:bodyPr/>
        <a:lstStyle/>
        <a:p>
          <a:endParaRPr lang="en-US"/>
        </a:p>
      </dgm:t>
    </dgm:pt>
    <dgm:pt modelId="{F20F7042-8DF1-4AB8-97EB-CCEC947ECF2A}">
      <dgm:prSet phldrT="[Text]"/>
      <dgm:spPr/>
      <dgm:t>
        <a:bodyPr/>
        <a:lstStyle/>
        <a:p>
          <a:r>
            <a:rPr lang="en-US" dirty="0" err="1"/>
            <a:t>EbFactory</a:t>
          </a:r>
          <a:r>
            <a:rPr lang="en-US" dirty="0"/>
            <a:t> does Data Cleaning according to templates sent by </a:t>
          </a:r>
          <a:r>
            <a:rPr lang="en-US" dirty="0" err="1"/>
            <a:t>Globant</a:t>
          </a:r>
          <a:r>
            <a:rPr lang="en-US" dirty="0"/>
            <a:t> and Rules set by IDB</a:t>
          </a:r>
        </a:p>
      </dgm:t>
    </dgm:pt>
    <dgm:pt modelId="{F37197CE-9113-44EC-B41B-5ADC8CAB7896}" type="parTrans" cxnId="{0BC2D2B1-9FA4-46AE-BE90-BA6FFF788C5D}">
      <dgm:prSet/>
      <dgm:spPr/>
      <dgm:t>
        <a:bodyPr/>
        <a:lstStyle/>
        <a:p>
          <a:endParaRPr lang="en-US"/>
        </a:p>
      </dgm:t>
    </dgm:pt>
    <dgm:pt modelId="{7FF853DA-C9D0-45EC-8787-FDDA5E5533ED}" type="sibTrans" cxnId="{0BC2D2B1-9FA4-46AE-BE90-BA6FFF788C5D}">
      <dgm:prSet/>
      <dgm:spPr/>
      <dgm:t>
        <a:bodyPr/>
        <a:lstStyle/>
        <a:p>
          <a:endParaRPr lang="en-US"/>
        </a:p>
      </dgm:t>
    </dgm:pt>
    <dgm:pt modelId="{FC8B8A94-3F26-433A-B71F-1F4C4757F702}">
      <dgm:prSet phldrT="[Text]"/>
      <dgm:spPr/>
      <dgm:t>
        <a:bodyPr/>
        <a:lstStyle/>
        <a:p>
          <a:r>
            <a:rPr lang="en-US" dirty="0" err="1"/>
            <a:t>EbFactory</a:t>
          </a:r>
          <a:r>
            <a:rPr lang="en-US" dirty="0"/>
            <a:t> uploads data in UAT following process and best practices set by </a:t>
          </a:r>
          <a:r>
            <a:rPr lang="en-US" dirty="0" err="1"/>
            <a:t>Globant</a:t>
          </a:r>
          <a:endParaRPr lang="en-US" dirty="0"/>
        </a:p>
      </dgm:t>
    </dgm:pt>
    <dgm:pt modelId="{289EB30D-067D-4B9B-8869-D524CC9D607D}" type="parTrans" cxnId="{FA78EC81-1A02-4D2F-A884-C4C140364CDD}">
      <dgm:prSet/>
      <dgm:spPr/>
      <dgm:t>
        <a:bodyPr/>
        <a:lstStyle/>
        <a:p>
          <a:endParaRPr lang="en-US"/>
        </a:p>
      </dgm:t>
    </dgm:pt>
    <dgm:pt modelId="{D63885B0-34F6-4C90-B6A4-167339CF0681}" type="sibTrans" cxnId="{FA78EC81-1A02-4D2F-A884-C4C140364CDD}">
      <dgm:prSet/>
      <dgm:spPr/>
      <dgm:t>
        <a:bodyPr/>
        <a:lstStyle/>
        <a:p>
          <a:endParaRPr lang="en-US"/>
        </a:p>
      </dgm:t>
    </dgm:pt>
    <dgm:pt modelId="{A90A2EB7-478A-4141-AFA5-038A27794669}">
      <dgm:prSet phldrT="[Text]"/>
      <dgm:spPr/>
      <dgm:t>
        <a:bodyPr/>
        <a:lstStyle/>
        <a:p>
          <a:r>
            <a:rPr lang="en-US" dirty="0" err="1"/>
            <a:t>EbFactory</a:t>
          </a:r>
          <a:r>
            <a:rPr lang="en-US" dirty="0"/>
            <a:t> PM does quality assurance of data uploaded into the CRM following IDB rules  and document proof in ServiceNow</a:t>
          </a:r>
        </a:p>
      </dgm:t>
    </dgm:pt>
    <dgm:pt modelId="{C28FDF13-5934-4992-B470-4AEAEE56795C}" type="parTrans" cxnId="{F3D8DA0F-A6DA-49E5-BDBB-91DCB59F7502}">
      <dgm:prSet/>
      <dgm:spPr/>
      <dgm:t>
        <a:bodyPr/>
        <a:lstStyle/>
        <a:p>
          <a:endParaRPr lang="en-US"/>
        </a:p>
      </dgm:t>
    </dgm:pt>
    <dgm:pt modelId="{55B989A6-6A6E-45F3-A1D2-3C78E5BE3EB7}" type="sibTrans" cxnId="{F3D8DA0F-A6DA-49E5-BDBB-91DCB59F7502}">
      <dgm:prSet/>
      <dgm:spPr/>
      <dgm:t>
        <a:bodyPr/>
        <a:lstStyle/>
        <a:p>
          <a:endParaRPr lang="en-US"/>
        </a:p>
      </dgm:t>
    </dgm:pt>
    <dgm:pt modelId="{D8A7F2EA-CFB2-4185-8379-04FBEC809C7E}">
      <dgm:prSet phldrT="[Text]"/>
      <dgm:spPr/>
      <dgm:t>
        <a:bodyPr/>
        <a:lstStyle/>
        <a:p>
          <a:r>
            <a:rPr lang="en-US" dirty="0" err="1"/>
            <a:t>Ebfactory</a:t>
          </a:r>
          <a:r>
            <a:rPr lang="en-US" dirty="0"/>
            <a:t> through ServiceNow gets approval from Romina Nicaretta to move into production</a:t>
          </a:r>
        </a:p>
      </dgm:t>
    </dgm:pt>
    <dgm:pt modelId="{69C06A4C-6D8F-433C-83BF-A7BB1A9D2A33}" type="parTrans" cxnId="{EA95A186-D13F-47FA-BC3C-1C0B73AD1B47}">
      <dgm:prSet/>
      <dgm:spPr/>
      <dgm:t>
        <a:bodyPr/>
        <a:lstStyle/>
        <a:p>
          <a:endParaRPr lang="en-US"/>
        </a:p>
      </dgm:t>
    </dgm:pt>
    <dgm:pt modelId="{A4D772F8-4C6F-4B11-A87E-BEC548F2D3D3}" type="sibTrans" cxnId="{EA95A186-D13F-47FA-BC3C-1C0B73AD1B47}">
      <dgm:prSet/>
      <dgm:spPr/>
      <dgm:t>
        <a:bodyPr/>
        <a:lstStyle/>
        <a:p>
          <a:endParaRPr lang="en-US"/>
        </a:p>
      </dgm:t>
    </dgm:pt>
    <dgm:pt modelId="{BA2F0419-DE22-4210-BF22-BBD3E16BF062}">
      <dgm:prSet phldrT="[Text]"/>
      <dgm:spPr/>
      <dgm:t>
        <a:bodyPr/>
        <a:lstStyle/>
        <a:p>
          <a:r>
            <a:rPr lang="en-US" dirty="0" err="1"/>
            <a:t>EbFactory</a:t>
          </a:r>
          <a:r>
            <a:rPr lang="en-US" dirty="0"/>
            <a:t> PM creates a ticket in Service Now to move data into production moves into production and does final quality check before closing ticket.**</a:t>
          </a:r>
        </a:p>
      </dgm:t>
    </dgm:pt>
    <dgm:pt modelId="{040F852B-1A36-456C-AFC7-221C7FF44312}" type="parTrans" cxnId="{686617BD-FD1A-4332-9A68-94FF27C6CF95}">
      <dgm:prSet/>
      <dgm:spPr/>
      <dgm:t>
        <a:bodyPr/>
        <a:lstStyle/>
        <a:p>
          <a:endParaRPr lang="en-US"/>
        </a:p>
      </dgm:t>
    </dgm:pt>
    <dgm:pt modelId="{5BD340BD-853F-49A9-95C0-652F62AC2127}" type="sibTrans" cxnId="{686617BD-FD1A-4332-9A68-94FF27C6CF95}">
      <dgm:prSet/>
      <dgm:spPr/>
      <dgm:t>
        <a:bodyPr/>
        <a:lstStyle/>
        <a:p>
          <a:endParaRPr lang="en-US"/>
        </a:p>
      </dgm:t>
    </dgm:pt>
    <dgm:pt modelId="{2CD8B824-B692-4F87-A62B-CEDEDBA9B95E}" type="pres">
      <dgm:prSet presAssocID="{C51CBC90-37EE-4F0A-B009-A5422EE3F310}" presName="CompostProcess" presStyleCnt="0">
        <dgm:presLayoutVars>
          <dgm:dir/>
          <dgm:resizeHandles val="exact"/>
        </dgm:presLayoutVars>
      </dgm:prSet>
      <dgm:spPr/>
    </dgm:pt>
    <dgm:pt modelId="{0F589B0A-208D-4EFA-ADB1-F208B5E31927}" type="pres">
      <dgm:prSet presAssocID="{C51CBC90-37EE-4F0A-B009-A5422EE3F310}" presName="arrow" presStyleLbl="bgShp" presStyleIdx="0" presStyleCnt="1"/>
      <dgm:spPr/>
    </dgm:pt>
    <dgm:pt modelId="{89A57090-52DC-4598-967D-D66CB2D2AC92}" type="pres">
      <dgm:prSet presAssocID="{C51CBC90-37EE-4F0A-B009-A5422EE3F310}" presName="linearProcess" presStyleCnt="0"/>
      <dgm:spPr/>
    </dgm:pt>
    <dgm:pt modelId="{4B4D720D-93C4-4531-9ABC-2E617B0B8CDE}" type="pres">
      <dgm:prSet presAssocID="{9F371937-E3BD-4A6A-A9E9-0F57C5D039CC}" presName="textNode" presStyleLbl="node1" presStyleIdx="0" presStyleCnt="7">
        <dgm:presLayoutVars>
          <dgm:bulletEnabled val="1"/>
        </dgm:presLayoutVars>
      </dgm:prSet>
      <dgm:spPr/>
    </dgm:pt>
    <dgm:pt modelId="{7402A486-45BB-4254-AD35-74DCE5540467}" type="pres">
      <dgm:prSet presAssocID="{D7D002CF-7928-4C53-B645-F9CCBBBB4409}" presName="sibTrans" presStyleCnt="0"/>
      <dgm:spPr/>
    </dgm:pt>
    <dgm:pt modelId="{199B88CA-A9CE-42C4-BB80-606EA4EB2658}" type="pres">
      <dgm:prSet presAssocID="{EFFC7F28-963B-4398-B3D7-3716109DC337}" presName="textNode" presStyleLbl="node1" presStyleIdx="1" presStyleCnt="7">
        <dgm:presLayoutVars>
          <dgm:bulletEnabled val="1"/>
        </dgm:presLayoutVars>
      </dgm:prSet>
      <dgm:spPr/>
    </dgm:pt>
    <dgm:pt modelId="{822E358B-40B9-484B-A44A-D58751C9F3B8}" type="pres">
      <dgm:prSet presAssocID="{4E57265B-F929-48F4-BFAA-59847DBAE034}" presName="sibTrans" presStyleCnt="0"/>
      <dgm:spPr/>
    </dgm:pt>
    <dgm:pt modelId="{75F7532A-2F7F-41D5-8B14-81905F39B349}" type="pres">
      <dgm:prSet presAssocID="{F20F7042-8DF1-4AB8-97EB-CCEC947ECF2A}" presName="textNode" presStyleLbl="node1" presStyleIdx="2" presStyleCnt="7">
        <dgm:presLayoutVars>
          <dgm:bulletEnabled val="1"/>
        </dgm:presLayoutVars>
      </dgm:prSet>
      <dgm:spPr/>
    </dgm:pt>
    <dgm:pt modelId="{A67B5AC1-FE45-4D91-A2AF-18F1C70B587D}" type="pres">
      <dgm:prSet presAssocID="{7FF853DA-C9D0-45EC-8787-FDDA5E5533ED}" presName="sibTrans" presStyleCnt="0"/>
      <dgm:spPr/>
    </dgm:pt>
    <dgm:pt modelId="{620A08A5-9AC8-40C4-9353-88F025955EB6}" type="pres">
      <dgm:prSet presAssocID="{FC8B8A94-3F26-433A-B71F-1F4C4757F702}" presName="textNode" presStyleLbl="node1" presStyleIdx="3" presStyleCnt="7">
        <dgm:presLayoutVars>
          <dgm:bulletEnabled val="1"/>
        </dgm:presLayoutVars>
      </dgm:prSet>
      <dgm:spPr/>
    </dgm:pt>
    <dgm:pt modelId="{00B21C47-BCF3-49F3-BFDD-6B68E98A9A56}" type="pres">
      <dgm:prSet presAssocID="{D63885B0-34F6-4C90-B6A4-167339CF0681}" presName="sibTrans" presStyleCnt="0"/>
      <dgm:spPr/>
    </dgm:pt>
    <dgm:pt modelId="{1C02C375-4690-43E9-83C5-8AEFDB105210}" type="pres">
      <dgm:prSet presAssocID="{A90A2EB7-478A-4141-AFA5-038A27794669}" presName="textNode" presStyleLbl="node1" presStyleIdx="4" presStyleCnt="7">
        <dgm:presLayoutVars>
          <dgm:bulletEnabled val="1"/>
        </dgm:presLayoutVars>
      </dgm:prSet>
      <dgm:spPr/>
    </dgm:pt>
    <dgm:pt modelId="{0BE1F120-A5B7-410F-BE87-4B59372DBD01}" type="pres">
      <dgm:prSet presAssocID="{55B989A6-6A6E-45F3-A1D2-3C78E5BE3EB7}" presName="sibTrans" presStyleCnt="0"/>
      <dgm:spPr/>
    </dgm:pt>
    <dgm:pt modelId="{6626808B-21F9-4D2C-AC76-BF6F0D020A69}" type="pres">
      <dgm:prSet presAssocID="{D8A7F2EA-CFB2-4185-8379-04FBEC809C7E}" presName="textNode" presStyleLbl="node1" presStyleIdx="5" presStyleCnt="7">
        <dgm:presLayoutVars>
          <dgm:bulletEnabled val="1"/>
        </dgm:presLayoutVars>
      </dgm:prSet>
      <dgm:spPr/>
    </dgm:pt>
    <dgm:pt modelId="{450DFF4E-D29C-4755-BB58-89F86357931B}" type="pres">
      <dgm:prSet presAssocID="{A4D772F8-4C6F-4B11-A87E-BEC548F2D3D3}" presName="sibTrans" presStyleCnt="0"/>
      <dgm:spPr/>
    </dgm:pt>
    <dgm:pt modelId="{43BF5EF4-AFD9-40E6-AF76-87C16881F9F6}" type="pres">
      <dgm:prSet presAssocID="{BA2F0419-DE22-4210-BF22-BBD3E16BF062}" presName="textNode" presStyleLbl="node1" presStyleIdx="6" presStyleCnt="7">
        <dgm:presLayoutVars>
          <dgm:bulletEnabled val="1"/>
        </dgm:presLayoutVars>
      </dgm:prSet>
      <dgm:spPr/>
    </dgm:pt>
  </dgm:ptLst>
  <dgm:cxnLst>
    <dgm:cxn modelId="{F3D8DA0F-A6DA-49E5-BDBB-91DCB59F7502}" srcId="{C51CBC90-37EE-4F0A-B009-A5422EE3F310}" destId="{A90A2EB7-478A-4141-AFA5-038A27794669}" srcOrd="4" destOrd="0" parTransId="{C28FDF13-5934-4992-B470-4AEAEE56795C}" sibTransId="{55B989A6-6A6E-45F3-A1D2-3C78E5BE3EB7}"/>
    <dgm:cxn modelId="{A75EE241-F3B3-4E0F-A339-019771A8D463}" type="presOf" srcId="{BA2F0419-DE22-4210-BF22-BBD3E16BF062}" destId="{43BF5EF4-AFD9-40E6-AF76-87C16881F9F6}" srcOrd="0" destOrd="0" presId="urn:microsoft.com/office/officeart/2005/8/layout/hProcess9"/>
    <dgm:cxn modelId="{C143FA48-D7B0-4B9F-9FCA-EE735ADA5150}" type="presOf" srcId="{A90A2EB7-478A-4141-AFA5-038A27794669}" destId="{1C02C375-4690-43E9-83C5-8AEFDB105210}" srcOrd="0" destOrd="0" presId="urn:microsoft.com/office/officeart/2005/8/layout/hProcess9"/>
    <dgm:cxn modelId="{335A0E6C-D7CE-4A8D-B249-577205311658}" srcId="{C51CBC90-37EE-4F0A-B009-A5422EE3F310}" destId="{9F371937-E3BD-4A6A-A9E9-0F57C5D039CC}" srcOrd="0" destOrd="0" parTransId="{9A1D4005-3706-4A4D-AA9A-052B0D9E6831}" sibTransId="{D7D002CF-7928-4C53-B645-F9CCBBBB4409}"/>
    <dgm:cxn modelId="{BC298557-4745-4D7C-A01E-3F350733AAF6}" type="presOf" srcId="{EFFC7F28-963B-4398-B3D7-3716109DC337}" destId="{199B88CA-A9CE-42C4-BB80-606EA4EB2658}" srcOrd="0" destOrd="0" presId="urn:microsoft.com/office/officeart/2005/8/layout/hProcess9"/>
    <dgm:cxn modelId="{1808A95A-27D4-4E56-B7E6-62BE26F34019}" type="presOf" srcId="{FC8B8A94-3F26-433A-B71F-1F4C4757F702}" destId="{620A08A5-9AC8-40C4-9353-88F025955EB6}" srcOrd="0" destOrd="0" presId="urn:microsoft.com/office/officeart/2005/8/layout/hProcess9"/>
    <dgm:cxn modelId="{FA78EC81-1A02-4D2F-A884-C4C140364CDD}" srcId="{C51CBC90-37EE-4F0A-B009-A5422EE3F310}" destId="{FC8B8A94-3F26-433A-B71F-1F4C4757F702}" srcOrd="3" destOrd="0" parTransId="{289EB30D-067D-4B9B-8869-D524CC9D607D}" sibTransId="{D63885B0-34F6-4C90-B6A4-167339CF0681}"/>
    <dgm:cxn modelId="{94ED6382-6D81-42B9-8F8A-9F80193D63B8}" type="presOf" srcId="{9F371937-E3BD-4A6A-A9E9-0F57C5D039CC}" destId="{4B4D720D-93C4-4531-9ABC-2E617B0B8CDE}" srcOrd="0" destOrd="0" presId="urn:microsoft.com/office/officeart/2005/8/layout/hProcess9"/>
    <dgm:cxn modelId="{EA95A186-D13F-47FA-BC3C-1C0B73AD1B47}" srcId="{C51CBC90-37EE-4F0A-B009-A5422EE3F310}" destId="{D8A7F2EA-CFB2-4185-8379-04FBEC809C7E}" srcOrd="5" destOrd="0" parTransId="{69C06A4C-6D8F-433C-83BF-A7BB1A9D2A33}" sibTransId="{A4D772F8-4C6F-4B11-A87E-BEC548F2D3D3}"/>
    <dgm:cxn modelId="{AE4A7C8D-1681-44DE-A50F-36F78B40B52B}" type="presOf" srcId="{C51CBC90-37EE-4F0A-B009-A5422EE3F310}" destId="{2CD8B824-B692-4F87-A62B-CEDEDBA9B95E}" srcOrd="0" destOrd="0" presId="urn:microsoft.com/office/officeart/2005/8/layout/hProcess9"/>
    <dgm:cxn modelId="{A0B300AC-3F8F-4EC2-A530-08CB2AFB5413}" type="presOf" srcId="{D8A7F2EA-CFB2-4185-8379-04FBEC809C7E}" destId="{6626808B-21F9-4D2C-AC76-BF6F0D020A69}" srcOrd="0" destOrd="0" presId="urn:microsoft.com/office/officeart/2005/8/layout/hProcess9"/>
    <dgm:cxn modelId="{0BC2D2B1-9FA4-46AE-BE90-BA6FFF788C5D}" srcId="{C51CBC90-37EE-4F0A-B009-A5422EE3F310}" destId="{F20F7042-8DF1-4AB8-97EB-CCEC947ECF2A}" srcOrd="2" destOrd="0" parTransId="{F37197CE-9113-44EC-B41B-5ADC8CAB7896}" sibTransId="{7FF853DA-C9D0-45EC-8787-FDDA5E5533ED}"/>
    <dgm:cxn modelId="{686617BD-FD1A-4332-9A68-94FF27C6CF95}" srcId="{C51CBC90-37EE-4F0A-B009-A5422EE3F310}" destId="{BA2F0419-DE22-4210-BF22-BBD3E16BF062}" srcOrd="6" destOrd="0" parTransId="{040F852B-1A36-456C-AFC7-221C7FF44312}" sibTransId="{5BD340BD-853F-49A9-95C0-652F62AC2127}"/>
    <dgm:cxn modelId="{5EED78D6-E4F4-4F27-BBB7-38995FC94847}" srcId="{C51CBC90-37EE-4F0A-B009-A5422EE3F310}" destId="{EFFC7F28-963B-4398-B3D7-3716109DC337}" srcOrd="1" destOrd="0" parTransId="{45E19A34-49CD-4858-BF8C-50B2F1597B57}" sibTransId="{4E57265B-F929-48F4-BFAA-59847DBAE034}"/>
    <dgm:cxn modelId="{34D0E7E0-5FB9-4336-8237-A057E6A957F2}" type="presOf" srcId="{F20F7042-8DF1-4AB8-97EB-CCEC947ECF2A}" destId="{75F7532A-2F7F-41D5-8B14-81905F39B349}" srcOrd="0" destOrd="0" presId="urn:microsoft.com/office/officeart/2005/8/layout/hProcess9"/>
    <dgm:cxn modelId="{4CE885E3-F488-4027-BF9E-E7B1BAE1352F}" type="presParOf" srcId="{2CD8B824-B692-4F87-A62B-CEDEDBA9B95E}" destId="{0F589B0A-208D-4EFA-ADB1-F208B5E31927}" srcOrd="0" destOrd="0" presId="urn:microsoft.com/office/officeart/2005/8/layout/hProcess9"/>
    <dgm:cxn modelId="{FB869E00-D8D7-41ED-AF55-2D754CDCD6AF}" type="presParOf" srcId="{2CD8B824-B692-4F87-A62B-CEDEDBA9B95E}" destId="{89A57090-52DC-4598-967D-D66CB2D2AC92}" srcOrd="1" destOrd="0" presId="urn:microsoft.com/office/officeart/2005/8/layout/hProcess9"/>
    <dgm:cxn modelId="{3A4E5674-2435-485D-88E0-D7612B745B9C}" type="presParOf" srcId="{89A57090-52DC-4598-967D-D66CB2D2AC92}" destId="{4B4D720D-93C4-4531-9ABC-2E617B0B8CDE}" srcOrd="0" destOrd="0" presId="urn:microsoft.com/office/officeart/2005/8/layout/hProcess9"/>
    <dgm:cxn modelId="{32F7E480-BD45-41BD-86B4-3E06530019D9}" type="presParOf" srcId="{89A57090-52DC-4598-967D-D66CB2D2AC92}" destId="{7402A486-45BB-4254-AD35-74DCE5540467}" srcOrd="1" destOrd="0" presId="urn:microsoft.com/office/officeart/2005/8/layout/hProcess9"/>
    <dgm:cxn modelId="{5135A192-BB08-4661-BEBF-2870822605E9}" type="presParOf" srcId="{89A57090-52DC-4598-967D-D66CB2D2AC92}" destId="{199B88CA-A9CE-42C4-BB80-606EA4EB2658}" srcOrd="2" destOrd="0" presId="urn:microsoft.com/office/officeart/2005/8/layout/hProcess9"/>
    <dgm:cxn modelId="{C439896B-F0DD-43D6-875F-AEEB2AB450DC}" type="presParOf" srcId="{89A57090-52DC-4598-967D-D66CB2D2AC92}" destId="{822E358B-40B9-484B-A44A-D58751C9F3B8}" srcOrd="3" destOrd="0" presId="urn:microsoft.com/office/officeart/2005/8/layout/hProcess9"/>
    <dgm:cxn modelId="{D56A599D-CA37-451E-A684-862042AD65A1}" type="presParOf" srcId="{89A57090-52DC-4598-967D-D66CB2D2AC92}" destId="{75F7532A-2F7F-41D5-8B14-81905F39B349}" srcOrd="4" destOrd="0" presId="urn:microsoft.com/office/officeart/2005/8/layout/hProcess9"/>
    <dgm:cxn modelId="{2EC5A82E-C9B0-4DBF-B80F-1255EB89061A}" type="presParOf" srcId="{89A57090-52DC-4598-967D-D66CB2D2AC92}" destId="{A67B5AC1-FE45-4D91-A2AF-18F1C70B587D}" srcOrd="5" destOrd="0" presId="urn:microsoft.com/office/officeart/2005/8/layout/hProcess9"/>
    <dgm:cxn modelId="{63449B3D-8762-440B-AC3A-9286FAFB0744}" type="presParOf" srcId="{89A57090-52DC-4598-967D-D66CB2D2AC92}" destId="{620A08A5-9AC8-40C4-9353-88F025955EB6}" srcOrd="6" destOrd="0" presId="urn:microsoft.com/office/officeart/2005/8/layout/hProcess9"/>
    <dgm:cxn modelId="{FC48EE05-E15F-46C9-B224-E738B30E9715}" type="presParOf" srcId="{89A57090-52DC-4598-967D-D66CB2D2AC92}" destId="{00B21C47-BCF3-49F3-BFDD-6B68E98A9A56}" srcOrd="7" destOrd="0" presId="urn:microsoft.com/office/officeart/2005/8/layout/hProcess9"/>
    <dgm:cxn modelId="{4A8A9AED-A59E-4A17-9DC5-2567F0B95343}" type="presParOf" srcId="{89A57090-52DC-4598-967D-D66CB2D2AC92}" destId="{1C02C375-4690-43E9-83C5-8AEFDB105210}" srcOrd="8" destOrd="0" presId="urn:microsoft.com/office/officeart/2005/8/layout/hProcess9"/>
    <dgm:cxn modelId="{07FE3724-D363-4653-BA7E-9AEBDAD77102}" type="presParOf" srcId="{89A57090-52DC-4598-967D-D66CB2D2AC92}" destId="{0BE1F120-A5B7-410F-BE87-4B59372DBD01}" srcOrd="9" destOrd="0" presId="urn:microsoft.com/office/officeart/2005/8/layout/hProcess9"/>
    <dgm:cxn modelId="{5AF3D50A-4C9D-4636-AB2E-1756A807744C}" type="presParOf" srcId="{89A57090-52DC-4598-967D-D66CB2D2AC92}" destId="{6626808B-21F9-4D2C-AC76-BF6F0D020A69}" srcOrd="10" destOrd="0" presId="urn:microsoft.com/office/officeart/2005/8/layout/hProcess9"/>
    <dgm:cxn modelId="{68668A32-3241-439A-AF4E-A90C770FA6F7}" type="presParOf" srcId="{89A57090-52DC-4598-967D-D66CB2D2AC92}" destId="{450DFF4E-D29C-4755-BB58-89F86357931B}" srcOrd="11" destOrd="0" presId="urn:microsoft.com/office/officeart/2005/8/layout/hProcess9"/>
    <dgm:cxn modelId="{4D3A0441-AB04-4E34-80F3-3ACF1160F87B}" type="presParOf" srcId="{89A57090-52DC-4598-967D-D66CB2D2AC92}" destId="{43BF5EF4-AFD9-40E6-AF76-87C16881F9F6}"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36E267-CD9C-4D86-AAD4-B1C45D668A63}"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E8B8B53E-878E-4C4D-8A26-ECEB49B42DAA}">
      <dgm:prSet phldrT="[Text]"/>
      <dgm:spPr/>
      <dgm:t>
        <a:bodyPr/>
        <a:lstStyle/>
        <a:p>
          <a:r>
            <a:rPr lang="en-US" dirty="0"/>
            <a:t>Receive files to be cleaned, define data cleaning rules for contacts and campaign tables after Step 1 validation</a:t>
          </a:r>
        </a:p>
      </dgm:t>
    </dgm:pt>
    <dgm:pt modelId="{ED29032A-DF31-4843-AF63-96C2D54B7102}" type="parTrans" cxnId="{912B864D-DEDF-4835-9661-6E5C34A2DC57}">
      <dgm:prSet/>
      <dgm:spPr/>
      <dgm:t>
        <a:bodyPr/>
        <a:lstStyle/>
        <a:p>
          <a:endParaRPr lang="en-US"/>
        </a:p>
      </dgm:t>
    </dgm:pt>
    <dgm:pt modelId="{2EE01DEF-37F5-4328-B073-FCDE79758667}" type="sibTrans" cxnId="{912B864D-DEDF-4835-9661-6E5C34A2DC57}">
      <dgm:prSet/>
      <dgm:spPr/>
      <dgm:t>
        <a:bodyPr/>
        <a:lstStyle/>
        <a:p>
          <a:endParaRPr lang="en-US"/>
        </a:p>
      </dgm:t>
    </dgm:pt>
    <dgm:pt modelId="{09B71E20-146D-46B1-8092-4BC319045CF4}">
      <dgm:prSet phldrT="[Text]"/>
      <dgm:spPr/>
      <dgm:t>
        <a:bodyPr/>
        <a:lstStyle/>
        <a:p>
          <a:r>
            <a:rPr lang="en-US" dirty="0"/>
            <a:t>Upload a and b tables in UAT, do insert of table c for empty fields,  and then create a relational tables of contacts members of a campaign by joining IDs or contact and campaign</a:t>
          </a:r>
        </a:p>
      </dgm:t>
    </dgm:pt>
    <dgm:pt modelId="{46394C57-1DCF-45D3-BA82-0EC9A4DDDCC4}" type="parTrans" cxnId="{7C07F0E0-B8C8-469C-BBF4-A006F048A153}">
      <dgm:prSet/>
      <dgm:spPr/>
      <dgm:t>
        <a:bodyPr/>
        <a:lstStyle/>
        <a:p>
          <a:endParaRPr lang="en-US"/>
        </a:p>
      </dgm:t>
    </dgm:pt>
    <dgm:pt modelId="{EF4372B6-C94F-4D22-931F-03BAC01B9F69}" type="sibTrans" cxnId="{7C07F0E0-B8C8-469C-BBF4-A006F048A153}">
      <dgm:prSet/>
      <dgm:spPr/>
      <dgm:t>
        <a:bodyPr/>
        <a:lstStyle/>
        <a:p>
          <a:endParaRPr lang="en-US"/>
        </a:p>
      </dgm:t>
    </dgm:pt>
    <dgm:pt modelId="{4E6EB9FB-31B7-4751-8F9C-24F1A72C73AF}">
      <dgm:prSet phldrT="[Text]"/>
      <dgm:spPr/>
      <dgm:t>
        <a:bodyPr/>
        <a:lstStyle/>
        <a:p>
          <a:r>
            <a:rPr lang="en-US" dirty="0"/>
            <a:t>Create 3 tables: </a:t>
          </a:r>
        </a:p>
        <a:p>
          <a:r>
            <a:rPr lang="en-US" dirty="0"/>
            <a:t>a. for campaign,</a:t>
          </a:r>
        </a:p>
        <a:p>
          <a:r>
            <a:rPr lang="en-US" dirty="0"/>
            <a:t>b. for new contacts that do not exist in the CRM and must be created,  </a:t>
          </a:r>
        </a:p>
        <a:p>
          <a:r>
            <a:rPr lang="en-US" dirty="0"/>
            <a:t>c. for contacts that already exist and for which information must be inserted for fields that are incomplete</a:t>
          </a:r>
        </a:p>
      </dgm:t>
    </dgm:pt>
    <dgm:pt modelId="{D6951181-B940-4A54-A3B7-B113E9E81A16}" type="parTrans" cxnId="{7961E9A0-C3BE-43F0-B1C2-4EEFC35C185F}">
      <dgm:prSet/>
      <dgm:spPr/>
      <dgm:t>
        <a:bodyPr/>
        <a:lstStyle/>
        <a:p>
          <a:endParaRPr lang="en-US"/>
        </a:p>
      </dgm:t>
    </dgm:pt>
    <dgm:pt modelId="{A5AA1BD6-6A2F-41BC-BC02-B6B6E9CD6A56}" type="sibTrans" cxnId="{7961E9A0-C3BE-43F0-B1C2-4EEFC35C185F}">
      <dgm:prSet/>
      <dgm:spPr/>
      <dgm:t>
        <a:bodyPr/>
        <a:lstStyle/>
        <a:p>
          <a:endParaRPr lang="en-US"/>
        </a:p>
      </dgm:t>
    </dgm:pt>
    <dgm:pt modelId="{FE3BDCAF-952E-4491-AEAB-A3FD61423F4F}" type="pres">
      <dgm:prSet presAssocID="{2F36E267-CD9C-4D86-AAD4-B1C45D668A63}" presName="Name0" presStyleCnt="0">
        <dgm:presLayoutVars>
          <dgm:dir/>
          <dgm:resizeHandles val="exact"/>
        </dgm:presLayoutVars>
      </dgm:prSet>
      <dgm:spPr/>
    </dgm:pt>
    <dgm:pt modelId="{8EE07C36-4441-4FC9-A886-1AED75D7090B}" type="pres">
      <dgm:prSet presAssocID="{E8B8B53E-878E-4C4D-8A26-ECEB49B42DAA}" presName="composite" presStyleCnt="0"/>
      <dgm:spPr/>
    </dgm:pt>
    <dgm:pt modelId="{3DFCC67D-5F38-4492-984F-EBE40C29A2B6}" type="pres">
      <dgm:prSet presAssocID="{E8B8B53E-878E-4C4D-8A26-ECEB49B42DAA}" presName="bgChev" presStyleLbl="node1" presStyleIdx="0" presStyleCnt="3"/>
      <dgm:spPr/>
    </dgm:pt>
    <dgm:pt modelId="{C780BB3F-7708-4B8C-89D2-BF92766641B6}" type="pres">
      <dgm:prSet presAssocID="{E8B8B53E-878E-4C4D-8A26-ECEB49B42DAA}" presName="txNode" presStyleLbl="fgAcc1" presStyleIdx="0" presStyleCnt="3">
        <dgm:presLayoutVars>
          <dgm:bulletEnabled val="1"/>
        </dgm:presLayoutVars>
      </dgm:prSet>
      <dgm:spPr/>
    </dgm:pt>
    <dgm:pt modelId="{4042CECC-FC6D-4547-A190-15EA73C415A2}" type="pres">
      <dgm:prSet presAssocID="{2EE01DEF-37F5-4328-B073-FCDE79758667}" presName="compositeSpace" presStyleCnt="0"/>
      <dgm:spPr/>
    </dgm:pt>
    <dgm:pt modelId="{E210E198-7405-4D90-8F16-F9EEDD150835}" type="pres">
      <dgm:prSet presAssocID="{4E6EB9FB-31B7-4751-8F9C-24F1A72C73AF}" presName="composite" presStyleCnt="0"/>
      <dgm:spPr/>
    </dgm:pt>
    <dgm:pt modelId="{C91CBAC9-CD4E-4DE6-9D09-DACD98617B59}" type="pres">
      <dgm:prSet presAssocID="{4E6EB9FB-31B7-4751-8F9C-24F1A72C73AF}" presName="bgChev" presStyleLbl="node1" presStyleIdx="1" presStyleCnt="3"/>
      <dgm:spPr/>
    </dgm:pt>
    <dgm:pt modelId="{DDEE703C-38CC-4508-9B41-1BDEE8BA7F9C}" type="pres">
      <dgm:prSet presAssocID="{4E6EB9FB-31B7-4751-8F9C-24F1A72C73AF}" presName="txNode" presStyleLbl="fgAcc1" presStyleIdx="1" presStyleCnt="3">
        <dgm:presLayoutVars>
          <dgm:bulletEnabled val="1"/>
        </dgm:presLayoutVars>
      </dgm:prSet>
      <dgm:spPr/>
    </dgm:pt>
    <dgm:pt modelId="{5D8F106B-7F83-47CA-ADDB-4FEE56A7BC60}" type="pres">
      <dgm:prSet presAssocID="{A5AA1BD6-6A2F-41BC-BC02-B6B6E9CD6A56}" presName="compositeSpace" presStyleCnt="0"/>
      <dgm:spPr/>
    </dgm:pt>
    <dgm:pt modelId="{3168BC55-0DAF-496E-8438-67D07DFD4CC8}" type="pres">
      <dgm:prSet presAssocID="{09B71E20-146D-46B1-8092-4BC319045CF4}" presName="composite" presStyleCnt="0"/>
      <dgm:spPr/>
    </dgm:pt>
    <dgm:pt modelId="{9B00A993-517A-4C73-9848-EBDC92188D5B}" type="pres">
      <dgm:prSet presAssocID="{09B71E20-146D-46B1-8092-4BC319045CF4}" presName="bgChev" presStyleLbl="node1" presStyleIdx="2" presStyleCnt="3"/>
      <dgm:spPr/>
    </dgm:pt>
    <dgm:pt modelId="{4AA58157-93C1-4AEE-8965-E1EC8A374DD3}" type="pres">
      <dgm:prSet presAssocID="{09B71E20-146D-46B1-8092-4BC319045CF4}" presName="txNode" presStyleLbl="fgAcc1" presStyleIdx="2" presStyleCnt="3">
        <dgm:presLayoutVars>
          <dgm:bulletEnabled val="1"/>
        </dgm:presLayoutVars>
      </dgm:prSet>
      <dgm:spPr/>
    </dgm:pt>
  </dgm:ptLst>
  <dgm:cxnLst>
    <dgm:cxn modelId="{912B864D-DEDF-4835-9661-6E5C34A2DC57}" srcId="{2F36E267-CD9C-4D86-AAD4-B1C45D668A63}" destId="{E8B8B53E-878E-4C4D-8A26-ECEB49B42DAA}" srcOrd="0" destOrd="0" parTransId="{ED29032A-DF31-4843-AF63-96C2D54B7102}" sibTransId="{2EE01DEF-37F5-4328-B073-FCDE79758667}"/>
    <dgm:cxn modelId="{7EC0786F-A8AF-4534-8CFA-73BE494411C1}" type="presOf" srcId="{4E6EB9FB-31B7-4751-8F9C-24F1A72C73AF}" destId="{DDEE703C-38CC-4508-9B41-1BDEE8BA7F9C}" srcOrd="0" destOrd="0" presId="urn:microsoft.com/office/officeart/2005/8/layout/chevronAccent+Icon"/>
    <dgm:cxn modelId="{BC02A992-147A-431B-9CB5-40DDA29F157D}" type="presOf" srcId="{E8B8B53E-878E-4C4D-8A26-ECEB49B42DAA}" destId="{C780BB3F-7708-4B8C-89D2-BF92766641B6}" srcOrd="0" destOrd="0" presId="urn:microsoft.com/office/officeart/2005/8/layout/chevronAccent+Icon"/>
    <dgm:cxn modelId="{7961E9A0-C3BE-43F0-B1C2-4EEFC35C185F}" srcId="{2F36E267-CD9C-4D86-AAD4-B1C45D668A63}" destId="{4E6EB9FB-31B7-4751-8F9C-24F1A72C73AF}" srcOrd="1" destOrd="0" parTransId="{D6951181-B940-4A54-A3B7-B113E9E81A16}" sibTransId="{A5AA1BD6-6A2F-41BC-BC02-B6B6E9CD6A56}"/>
    <dgm:cxn modelId="{1A139CAF-8A3E-41A3-9E3B-F338DFC4684A}" type="presOf" srcId="{2F36E267-CD9C-4D86-AAD4-B1C45D668A63}" destId="{FE3BDCAF-952E-4491-AEAB-A3FD61423F4F}" srcOrd="0" destOrd="0" presId="urn:microsoft.com/office/officeart/2005/8/layout/chevronAccent+Icon"/>
    <dgm:cxn modelId="{7C07F0E0-B8C8-469C-BBF4-A006F048A153}" srcId="{2F36E267-CD9C-4D86-AAD4-B1C45D668A63}" destId="{09B71E20-146D-46B1-8092-4BC319045CF4}" srcOrd="2" destOrd="0" parTransId="{46394C57-1DCF-45D3-BA82-0EC9A4DDDCC4}" sibTransId="{EF4372B6-C94F-4D22-931F-03BAC01B9F69}"/>
    <dgm:cxn modelId="{26DF4AED-CEE2-4F05-9B6E-31050A40D42F}" type="presOf" srcId="{09B71E20-146D-46B1-8092-4BC319045CF4}" destId="{4AA58157-93C1-4AEE-8965-E1EC8A374DD3}" srcOrd="0" destOrd="0" presId="urn:microsoft.com/office/officeart/2005/8/layout/chevronAccent+Icon"/>
    <dgm:cxn modelId="{72312F46-E31D-43C3-89C0-5E639F9C7943}" type="presParOf" srcId="{FE3BDCAF-952E-4491-AEAB-A3FD61423F4F}" destId="{8EE07C36-4441-4FC9-A886-1AED75D7090B}" srcOrd="0" destOrd="0" presId="urn:microsoft.com/office/officeart/2005/8/layout/chevronAccent+Icon"/>
    <dgm:cxn modelId="{4E6E03D7-FBB4-4964-85A1-A44B772054F0}" type="presParOf" srcId="{8EE07C36-4441-4FC9-A886-1AED75D7090B}" destId="{3DFCC67D-5F38-4492-984F-EBE40C29A2B6}" srcOrd="0" destOrd="0" presId="urn:microsoft.com/office/officeart/2005/8/layout/chevronAccent+Icon"/>
    <dgm:cxn modelId="{91F1E11B-5435-4DF7-BB90-F1B0C58745C0}" type="presParOf" srcId="{8EE07C36-4441-4FC9-A886-1AED75D7090B}" destId="{C780BB3F-7708-4B8C-89D2-BF92766641B6}" srcOrd="1" destOrd="0" presId="urn:microsoft.com/office/officeart/2005/8/layout/chevronAccent+Icon"/>
    <dgm:cxn modelId="{4C9E92DB-3337-4FEC-A1FE-E760567D92D3}" type="presParOf" srcId="{FE3BDCAF-952E-4491-AEAB-A3FD61423F4F}" destId="{4042CECC-FC6D-4547-A190-15EA73C415A2}" srcOrd="1" destOrd="0" presId="urn:microsoft.com/office/officeart/2005/8/layout/chevronAccent+Icon"/>
    <dgm:cxn modelId="{533E2CBA-7DB9-443E-AF59-AEDDC0B83DF2}" type="presParOf" srcId="{FE3BDCAF-952E-4491-AEAB-A3FD61423F4F}" destId="{E210E198-7405-4D90-8F16-F9EEDD150835}" srcOrd="2" destOrd="0" presId="urn:microsoft.com/office/officeart/2005/8/layout/chevronAccent+Icon"/>
    <dgm:cxn modelId="{1D1FE975-D7E0-4B53-AB58-6FFEA3E8541C}" type="presParOf" srcId="{E210E198-7405-4D90-8F16-F9EEDD150835}" destId="{C91CBAC9-CD4E-4DE6-9D09-DACD98617B59}" srcOrd="0" destOrd="0" presId="urn:microsoft.com/office/officeart/2005/8/layout/chevronAccent+Icon"/>
    <dgm:cxn modelId="{C7EE470E-FDA9-4AA5-B9A5-ADD0DE356BE5}" type="presParOf" srcId="{E210E198-7405-4D90-8F16-F9EEDD150835}" destId="{DDEE703C-38CC-4508-9B41-1BDEE8BA7F9C}" srcOrd="1" destOrd="0" presId="urn:microsoft.com/office/officeart/2005/8/layout/chevronAccent+Icon"/>
    <dgm:cxn modelId="{5FC5A774-DCA8-49C1-8D7A-9B659DDE8EF5}" type="presParOf" srcId="{FE3BDCAF-952E-4491-AEAB-A3FD61423F4F}" destId="{5D8F106B-7F83-47CA-ADDB-4FEE56A7BC60}" srcOrd="3" destOrd="0" presId="urn:microsoft.com/office/officeart/2005/8/layout/chevronAccent+Icon"/>
    <dgm:cxn modelId="{D116CAC7-ECDB-4DFF-80D1-924143600085}" type="presParOf" srcId="{FE3BDCAF-952E-4491-AEAB-A3FD61423F4F}" destId="{3168BC55-0DAF-496E-8438-67D07DFD4CC8}" srcOrd="4" destOrd="0" presId="urn:microsoft.com/office/officeart/2005/8/layout/chevronAccent+Icon"/>
    <dgm:cxn modelId="{24753AC9-063D-422B-9E52-4AF62D6DFC90}" type="presParOf" srcId="{3168BC55-0DAF-496E-8438-67D07DFD4CC8}" destId="{9B00A993-517A-4C73-9848-EBDC92188D5B}" srcOrd="0" destOrd="0" presId="urn:microsoft.com/office/officeart/2005/8/layout/chevronAccent+Icon"/>
    <dgm:cxn modelId="{0282EB00-594E-4775-B6A9-D0D2B070AD75}" type="presParOf" srcId="{3168BC55-0DAF-496E-8438-67D07DFD4CC8}" destId="{4AA58157-93C1-4AEE-8965-E1EC8A374DD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E1BCBD-E424-444F-8F12-D0321B0B1DE6}" type="doc">
      <dgm:prSet loTypeId="urn:microsoft.com/office/officeart/2005/8/layout/hProcess9" loCatId="process" qsTypeId="urn:microsoft.com/office/officeart/2005/8/quickstyle/simple1" qsCatId="simple" csTypeId="urn:microsoft.com/office/officeart/2005/8/colors/accent1_2" csCatId="accent1" phldr="1"/>
      <dgm:spPr/>
    </dgm:pt>
    <dgm:pt modelId="{30F06812-965C-40B3-83BB-D6EC67DFE252}">
      <dgm:prSet phldrT="[Text]"/>
      <dgm:spPr/>
      <dgm:t>
        <a:bodyPr/>
        <a:lstStyle/>
        <a:p>
          <a:r>
            <a:rPr lang="en-US" dirty="0"/>
            <a:t>Cleaning, normalization and deduplication of Accounts</a:t>
          </a:r>
        </a:p>
      </dgm:t>
    </dgm:pt>
    <dgm:pt modelId="{FB506E91-1FC1-4792-99FC-05657623CAF1}" type="parTrans" cxnId="{DAE5D51B-6A44-44FC-BCFF-6A7BFCCCE387}">
      <dgm:prSet/>
      <dgm:spPr/>
      <dgm:t>
        <a:bodyPr/>
        <a:lstStyle/>
        <a:p>
          <a:endParaRPr lang="en-US"/>
        </a:p>
      </dgm:t>
    </dgm:pt>
    <dgm:pt modelId="{3ED8B40D-D096-4380-926A-333CD74245F6}" type="sibTrans" cxnId="{DAE5D51B-6A44-44FC-BCFF-6A7BFCCCE387}">
      <dgm:prSet/>
      <dgm:spPr/>
      <dgm:t>
        <a:bodyPr/>
        <a:lstStyle/>
        <a:p>
          <a:endParaRPr lang="en-US"/>
        </a:p>
      </dgm:t>
    </dgm:pt>
    <dgm:pt modelId="{B7257D08-7B0A-4582-B4E6-9F687A87EC78}">
      <dgm:prSet phldrT="[Text]"/>
      <dgm:spPr/>
      <dgm:t>
        <a:bodyPr/>
        <a:lstStyle/>
        <a:p>
          <a:r>
            <a:rPr lang="en-US" dirty="0"/>
            <a:t>Validation with Data Champions</a:t>
          </a:r>
        </a:p>
      </dgm:t>
    </dgm:pt>
    <dgm:pt modelId="{12637895-1005-4945-BF95-3B6079490535}" type="parTrans" cxnId="{3E7420F9-0F5F-4A17-9EF0-D67CB60CDF86}">
      <dgm:prSet/>
      <dgm:spPr/>
      <dgm:t>
        <a:bodyPr/>
        <a:lstStyle/>
        <a:p>
          <a:endParaRPr lang="en-US"/>
        </a:p>
      </dgm:t>
    </dgm:pt>
    <dgm:pt modelId="{944B3CE5-0A28-4C9E-8CBE-44925AC5C19C}" type="sibTrans" cxnId="{3E7420F9-0F5F-4A17-9EF0-D67CB60CDF86}">
      <dgm:prSet/>
      <dgm:spPr/>
      <dgm:t>
        <a:bodyPr/>
        <a:lstStyle/>
        <a:p>
          <a:endParaRPr lang="en-US"/>
        </a:p>
      </dgm:t>
    </dgm:pt>
    <dgm:pt modelId="{ACD417B8-3B79-401F-AB09-2AEEA520CB59}">
      <dgm:prSet phldrT="[Text]"/>
      <dgm:spPr/>
      <dgm:t>
        <a:bodyPr/>
        <a:lstStyle/>
        <a:p>
          <a:r>
            <a:rPr lang="en-US" dirty="0"/>
            <a:t>Create ServiceNow Ticket to Upload Data in UAT and Production</a:t>
          </a:r>
        </a:p>
      </dgm:t>
    </dgm:pt>
    <dgm:pt modelId="{C0D2054E-0EC1-4CE8-961E-5C18E441222A}" type="parTrans" cxnId="{DD792A90-607A-4294-8582-D745261B576F}">
      <dgm:prSet/>
      <dgm:spPr/>
      <dgm:t>
        <a:bodyPr/>
        <a:lstStyle/>
        <a:p>
          <a:endParaRPr lang="en-US"/>
        </a:p>
      </dgm:t>
    </dgm:pt>
    <dgm:pt modelId="{B6168037-A310-4EE5-8520-E4E5D0D31921}" type="sibTrans" cxnId="{DD792A90-607A-4294-8582-D745261B576F}">
      <dgm:prSet/>
      <dgm:spPr/>
      <dgm:t>
        <a:bodyPr/>
        <a:lstStyle/>
        <a:p>
          <a:endParaRPr lang="en-US"/>
        </a:p>
      </dgm:t>
    </dgm:pt>
    <dgm:pt modelId="{B9423BFE-E111-46A0-8C68-8C10336655DF}">
      <dgm:prSet phldrT="[Text]"/>
      <dgm:spPr/>
      <dgm:t>
        <a:bodyPr/>
        <a:lstStyle/>
        <a:p>
          <a:r>
            <a:rPr lang="en-US" dirty="0"/>
            <a:t>UAT Quality Assurance and Move to Production</a:t>
          </a:r>
        </a:p>
      </dgm:t>
    </dgm:pt>
    <dgm:pt modelId="{D1D124DC-773D-4EB6-9775-D0E5CFABEC4E}" type="parTrans" cxnId="{0B708681-8E7C-47F4-B9D9-9C89A820A894}">
      <dgm:prSet/>
      <dgm:spPr/>
      <dgm:t>
        <a:bodyPr/>
        <a:lstStyle/>
        <a:p>
          <a:endParaRPr lang="en-US"/>
        </a:p>
      </dgm:t>
    </dgm:pt>
    <dgm:pt modelId="{B6824761-FF04-4425-9E8F-3C75344F9F25}" type="sibTrans" cxnId="{0B708681-8E7C-47F4-B9D9-9C89A820A894}">
      <dgm:prSet/>
      <dgm:spPr/>
      <dgm:t>
        <a:bodyPr/>
        <a:lstStyle/>
        <a:p>
          <a:endParaRPr lang="en-US"/>
        </a:p>
      </dgm:t>
    </dgm:pt>
    <dgm:pt modelId="{EB848F9B-F12C-48EC-8EA3-29A0609D6442}" type="pres">
      <dgm:prSet presAssocID="{98E1BCBD-E424-444F-8F12-D0321B0B1DE6}" presName="CompostProcess" presStyleCnt="0">
        <dgm:presLayoutVars>
          <dgm:dir/>
          <dgm:resizeHandles val="exact"/>
        </dgm:presLayoutVars>
      </dgm:prSet>
      <dgm:spPr/>
    </dgm:pt>
    <dgm:pt modelId="{1B0A59E6-120C-4E29-B4AB-BC441522996F}" type="pres">
      <dgm:prSet presAssocID="{98E1BCBD-E424-444F-8F12-D0321B0B1DE6}" presName="arrow" presStyleLbl="bgShp" presStyleIdx="0" presStyleCnt="1"/>
      <dgm:spPr/>
    </dgm:pt>
    <dgm:pt modelId="{A97FC02D-14A0-40C6-9A67-902EFF683788}" type="pres">
      <dgm:prSet presAssocID="{98E1BCBD-E424-444F-8F12-D0321B0B1DE6}" presName="linearProcess" presStyleCnt="0"/>
      <dgm:spPr/>
    </dgm:pt>
    <dgm:pt modelId="{4FDD4BEB-900B-4ADC-A7CC-FD09F2E8D438}" type="pres">
      <dgm:prSet presAssocID="{30F06812-965C-40B3-83BB-D6EC67DFE252}" presName="textNode" presStyleLbl="node1" presStyleIdx="0" presStyleCnt="4">
        <dgm:presLayoutVars>
          <dgm:bulletEnabled val="1"/>
        </dgm:presLayoutVars>
      </dgm:prSet>
      <dgm:spPr/>
    </dgm:pt>
    <dgm:pt modelId="{9C2A880C-B953-4CC9-8592-8E3AB942F2F7}" type="pres">
      <dgm:prSet presAssocID="{3ED8B40D-D096-4380-926A-333CD74245F6}" presName="sibTrans" presStyleCnt="0"/>
      <dgm:spPr/>
    </dgm:pt>
    <dgm:pt modelId="{75D6123B-BA87-411A-AF6E-50B0E8C4D72F}" type="pres">
      <dgm:prSet presAssocID="{B7257D08-7B0A-4582-B4E6-9F687A87EC78}" presName="textNode" presStyleLbl="node1" presStyleIdx="1" presStyleCnt="4">
        <dgm:presLayoutVars>
          <dgm:bulletEnabled val="1"/>
        </dgm:presLayoutVars>
      </dgm:prSet>
      <dgm:spPr/>
    </dgm:pt>
    <dgm:pt modelId="{405FA8FE-9B83-4D47-98CD-F415ADCFEA43}" type="pres">
      <dgm:prSet presAssocID="{944B3CE5-0A28-4C9E-8CBE-44925AC5C19C}" presName="sibTrans" presStyleCnt="0"/>
      <dgm:spPr/>
    </dgm:pt>
    <dgm:pt modelId="{614FC658-A97C-4069-BBBC-422E6BCEA912}" type="pres">
      <dgm:prSet presAssocID="{ACD417B8-3B79-401F-AB09-2AEEA520CB59}" presName="textNode" presStyleLbl="node1" presStyleIdx="2" presStyleCnt="4">
        <dgm:presLayoutVars>
          <dgm:bulletEnabled val="1"/>
        </dgm:presLayoutVars>
      </dgm:prSet>
      <dgm:spPr/>
    </dgm:pt>
    <dgm:pt modelId="{C3FC75B7-55AB-4BAA-B2B2-58D0EB2E5767}" type="pres">
      <dgm:prSet presAssocID="{B6168037-A310-4EE5-8520-E4E5D0D31921}" presName="sibTrans" presStyleCnt="0"/>
      <dgm:spPr/>
    </dgm:pt>
    <dgm:pt modelId="{E9332F08-AA3D-4021-BF06-1B3B920E5A36}" type="pres">
      <dgm:prSet presAssocID="{B9423BFE-E111-46A0-8C68-8C10336655DF}" presName="textNode" presStyleLbl="node1" presStyleIdx="3" presStyleCnt="4">
        <dgm:presLayoutVars>
          <dgm:bulletEnabled val="1"/>
        </dgm:presLayoutVars>
      </dgm:prSet>
      <dgm:spPr/>
    </dgm:pt>
  </dgm:ptLst>
  <dgm:cxnLst>
    <dgm:cxn modelId="{DAE5D51B-6A44-44FC-BCFF-6A7BFCCCE387}" srcId="{98E1BCBD-E424-444F-8F12-D0321B0B1DE6}" destId="{30F06812-965C-40B3-83BB-D6EC67DFE252}" srcOrd="0" destOrd="0" parTransId="{FB506E91-1FC1-4792-99FC-05657623CAF1}" sibTransId="{3ED8B40D-D096-4380-926A-333CD74245F6}"/>
    <dgm:cxn modelId="{1F7FE134-B27A-4851-8360-3ED7D5AC1BD7}" type="presOf" srcId="{B9423BFE-E111-46A0-8C68-8C10336655DF}" destId="{E9332F08-AA3D-4021-BF06-1B3B920E5A36}" srcOrd="0" destOrd="0" presId="urn:microsoft.com/office/officeart/2005/8/layout/hProcess9"/>
    <dgm:cxn modelId="{AEF1A15A-D10D-46AF-BADC-EEE1087DBCB5}" type="presOf" srcId="{30F06812-965C-40B3-83BB-D6EC67DFE252}" destId="{4FDD4BEB-900B-4ADC-A7CC-FD09F2E8D438}" srcOrd="0" destOrd="0" presId="urn:microsoft.com/office/officeart/2005/8/layout/hProcess9"/>
    <dgm:cxn modelId="{0B708681-8E7C-47F4-B9D9-9C89A820A894}" srcId="{98E1BCBD-E424-444F-8F12-D0321B0B1DE6}" destId="{B9423BFE-E111-46A0-8C68-8C10336655DF}" srcOrd="3" destOrd="0" parTransId="{D1D124DC-773D-4EB6-9775-D0E5CFABEC4E}" sibTransId="{B6824761-FF04-4425-9E8F-3C75344F9F25}"/>
    <dgm:cxn modelId="{DD792A90-607A-4294-8582-D745261B576F}" srcId="{98E1BCBD-E424-444F-8F12-D0321B0B1DE6}" destId="{ACD417B8-3B79-401F-AB09-2AEEA520CB59}" srcOrd="2" destOrd="0" parTransId="{C0D2054E-0EC1-4CE8-961E-5C18E441222A}" sibTransId="{B6168037-A310-4EE5-8520-E4E5D0D31921}"/>
    <dgm:cxn modelId="{12EAB5BF-8431-4901-88AE-09BA67FE59C3}" type="presOf" srcId="{98E1BCBD-E424-444F-8F12-D0321B0B1DE6}" destId="{EB848F9B-F12C-48EC-8EA3-29A0609D6442}" srcOrd="0" destOrd="0" presId="urn:microsoft.com/office/officeart/2005/8/layout/hProcess9"/>
    <dgm:cxn modelId="{E16CCFCB-12F3-47C6-8321-20FA27EAC46C}" type="presOf" srcId="{B7257D08-7B0A-4582-B4E6-9F687A87EC78}" destId="{75D6123B-BA87-411A-AF6E-50B0E8C4D72F}" srcOrd="0" destOrd="0" presId="urn:microsoft.com/office/officeart/2005/8/layout/hProcess9"/>
    <dgm:cxn modelId="{00C36FE9-FCA8-4004-BBE7-F9B1CC52F7D4}" type="presOf" srcId="{ACD417B8-3B79-401F-AB09-2AEEA520CB59}" destId="{614FC658-A97C-4069-BBBC-422E6BCEA912}" srcOrd="0" destOrd="0" presId="urn:microsoft.com/office/officeart/2005/8/layout/hProcess9"/>
    <dgm:cxn modelId="{3E7420F9-0F5F-4A17-9EF0-D67CB60CDF86}" srcId="{98E1BCBD-E424-444F-8F12-D0321B0B1DE6}" destId="{B7257D08-7B0A-4582-B4E6-9F687A87EC78}" srcOrd="1" destOrd="0" parTransId="{12637895-1005-4945-BF95-3B6079490535}" sibTransId="{944B3CE5-0A28-4C9E-8CBE-44925AC5C19C}"/>
    <dgm:cxn modelId="{E78DB970-C8F2-4730-B5C0-655DC1AE0CFA}" type="presParOf" srcId="{EB848F9B-F12C-48EC-8EA3-29A0609D6442}" destId="{1B0A59E6-120C-4E29-B4AB-BC441522996F}" srcOrd="0" destOrd="0" presId="urn:microsoft.com/office/officeart/2005/8/layout/hProcess9"/>
    <dgm:cxn modelId="{DED4A0C5-F2DD-4BF0-9827-EB8AF4032971}" type="presParOf" srcId="{EB848F9B-F12C-48EC-8EA3-29A0609D6442}" destId="{A97FC02D-14A0-40C6-9A67-902EFF683788}" srcOrd="1" destOrd="0" presId="urn:microsoft.com/office/officeart/2005/8/layout/hProcess9"/>
    <dgm:cxn modelId="{E641A20C-A661-4D71-BE49-9A8A7AED1151}" type="presParOf" srcId="{A97FC02D-14A0-40C6-9A67-902EFF683788}" destId="{4FDD4BEB-900B-4ADC-A7CC-FD09F2E8D438}" srcOrd="0" destOrd="0" presId="urn:microsoft.com/office/officeart/2005/8/layout/hProcess9"/>
    <dgm:cxn modelId="{BBAAC7FB-4EB9-409A-9C56-4BCB744242EA}" type="presParOf" srcId="{A97FC02D-14A0-40C6-9A67-902EFF683788}" destId="{9C2A880C-B953-4CC9-8592-8E3AB942F2F7}" srcOrd="1" destOrd="0" presId="urn:microsoft.com/office/officeart/2005/8/layout/hProcess9"/>
    <dgm:cxn modelId="{DAAC0AEC-31C1-4279-A50A-F2F27AD9927B}" type="presParOf" srcId="{A97FC02D-14A0-40C6-9A67-902EFF683788}" destId="{75D6123B-BA87-411A-AF6E-50B0E8C4D72F}" srcOrd="2" destOrd="0" presId="urn:microsoft.com/office/officeart/2005/8/layout/hProcess9"/>
    <dgm:cxn modelId="{24CA4B07-3289-4FA1-B419-2D7621B9F2CC}" type="presParOf" srcId="{A97FC02D-14A0-40C6-9A67-902EFF683788}" destId="{405FA8FE-9B83-4D47-98CD-F415ADCFEA43}" srcOrd="3" destOrd="0" presId="urn:microsoft.com/office/officeart/2005/8/layout/hProcess9"/>
    <dgm:cxn modelId="{6671302B-B07B-4EE1-9E09-ABE607584F68}" type="presParOf" srcId="{A97FC02D-14A0-40C6-9A67-902EFF683788}" destId="{614FC658-A97C-4069-BBBC-422E6BCEA912}" srcOrd="4" destOrd="0" presId="urn:microsoft.com/office/officeart/2005/8/layout/hProcess9"/>
    <dgm:cxn modelId="{9339E929-8D75-4FE7-A328-20219B5BD914}" type="presParOf" srcId="{A97FC02D-14A0-40C6-9A67-902EFF683788}" destId="{C3FC75B7-55AB-4BAA-B2B2-58D0EB2E5767}" srcOrd="5" destOrd="0" presId="urn:microsoft.com/office/officeart/2005/8/layout/hProcess9"/>
    <dgm:cxn modelId="{A03089AE-99F5-4EF5-93A4-CD74145EC1EA}" type="presParOf" srcId="{A97FC02D-14A0-40C6-9A67-902EFF683788}" destId="{E9332F08-AA3D-4021-BF06-1B3B920E5A36}"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36E267-CD9C-4D86-AAD4-B1C45D668A63}"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E8B8B53E-878E-4C4D-8A26-ECEB49B42DAA}">
      <dgm:prSet phldrT="[Text]"/>
      <dgm:spPr/>
      <dgm:t>
        <a:bodyPr/>
        <a:lstStyle/>
        <a:p>
          <a:r>
            <a:rPr lang="en-US" dirty="0"/>
            <a:t>LFM Account Data of Active Operations for Selected Countries for Onboarding (CSV file – pre-cleaned)</a:t>
          </a:r>
        </a:p>
      </dgm:t>
    </dgm:pt>
    <dgm:pt modelId="{ED29032A-DF31-4843-AF63-96C2D54B7102}" type="parTrans" cxnId="{912B864D-DEDF-4835-9661-6E5C34A2DC57}">
      <dgm:prSet/>
      <dgm:spPr/>
      <dgm:t>
        <a:bodyPr/>
        <a:lstStyle/>
        <a:p>
          <a:endParaRPr lang="en-US"/>
        </a:p>
      </dgm:t>
    </dgm:pt>
    <dgm:pt modelId="{2EE01DEF-37F5-4328-B073-FCDE79758667}" type="sibTrans" cxnId="{912B864D-DEDF-4835-9661-6E5C34A2DC57}">
      <dgm:prSet/>
      <dgm:spPr/>
      <dgm:t>
        <a:bodyPr/>
        <a:lstStyle/>
        <a:p>
          <a:endParaRPr lang="en-US"/>
        </a:p>
      </dgm:t>
    </dgm:pt>
    <dgm:pt modelId="{09B71E20-146D-46B1-8092-4BC319045CF4}">
      <dgm:prSet phldrT="[Text]"/>
      <dgm:spPr/>
      <dgm:t>
        <a:bodyPr/>
        <a:lstStyle/>
        <a:p>
          <a:r>
            <a:rPr lang="en-US" dirty="0"/>
            <a:t>Compare both tables to produce single consolidated file of Accounts that must remain in CRM and other file of Accounts that must be eliminated from CRM.</a:t>
          </a:r>
        </a:p>
      </dgm:t>
    </dgm:pt>
    <dgm:pt modelId="{46394C57-1DCF-45D3-BA82-0EC9A4DDDCC4}" type="parTrans" cxnId="{7C07F0E0-B8C8-469C-BBF4-A006F048A153}">
      <dgm:prSet/>
      <dgm:spPr/>
      <dgm:t>
        <a:bodyPr/>
        <a:lstStyle/>
        <a:p>
          <a:endParaRPr lang="en-US"/>
        </a:p>
      </dgm:t>
    </dgm:pt>
    <dgm:pt modelId="{EF4372B6-C94F-4D22-931F-03BAC01B9F69}" type="sibTrans" cxnId="{7C07F0E0-B8C8-469C-BBF4-A006F048A153}">
      <dgm:prSet/>
      <dgm:spPr/>
      <dgm:t>
        <a:bodyPr/>
        <a:lstStyle/>
        <a:p>
          <a:endParaRPr lang="en-US"/>
        </a:p>
      </dgm:t>
    </dgm:pt>
    <dgm:pt modelId="{4E6EB9FB-31B7-4751-8F9C-24F1A72C73AF}">
      <dgm:prSet phldrT="[Text]"/>
      <dgm:spPr/>
      <dgm:t>
        <a:bodyPr/>
        <a:lstStyle/>
        <a:p>
          <a:r>
            <a:rPr lang="en-US" dirty="0"/>
            <a:t>Download Account Data for Countries  Selected for Onboarding from CRM Production Environment (CSV file )</a:t>
          </a:r>
        </a:p>
      </dgm:t>
    </dgm:pt>
    <dgm:pt modelId="{D6951181-B940-4A54-A3B7-B113E9E81A16}" type="parTrans" cxnId="{7961E9A0-C3BE-43F0-B1C2-4EEFC35C185F}">
      <dgm:prSet/>
      <dgm:spPr/>
      <dgm:t>
        <a:bodyPr/>
        <a:lstStyle/>
        <a:p>
          <a:endParaRPr lang="en-US"/>
        </a:p>
      </dgm:t>
    </dgm:pt>
    <dgm:pt modelId="{A5AA1BD6-6A2F-41BC-BC02-B6B6E9CD6A56}" type="sibTrans" cxnId="{7961E9A0-C3BE-43F0-B1C2-4EEFC35C185F}">
      <dgm:prSet/>
      <dgm:spPr/>
      <dgm:t>
        <a:bodyPr/>
        <a:lstStyle/>
        <a:p>
          <a:endParaRPr lang="en-US"/>
        </a:p>
      </dgm:t>
    </dgm:pt>
    <dgm:pt modelId="{DB271858-A025-4E23-ABED-9E7B8799882B}">
      <dgm:prSet phldrT="[Text]"/>
      <dgm:spPr/>
      <dgm:t>
        <a:bodyPr/>
        <a:lstStyle/>
        <a:p>
          <a:r>
            <a:rPr lang="en-US" dirty="0"/>
            <a:t>Send File to Data Manager for review and manual corrections</a:t>
          </a:r>
        </a:p>
      </dgm:t>
    </dgm:pt>
    <dgm:pt modelId="{056A4C3F-98FC-41D7-9CBD-5317F5EC3B4E}" type="parTrans" cxnId="{1B7E5A36-89B9-411D-8BEC-20D0DDE39667}">
      <dgm:prSet/>
      <dgm:spPr/>
      <dgm:t>
        <a:bodyPr/>
        <a:lstStyle/>
        <a:p>
          <a:endParaRPr lang="en-US"/>
        </a:p>
      </dgm:t>
    </dgm:pt>
    <dgm:pt modelId="{06335321-6295-48FD-ADF6-335F834A2E3A}" type="sibTrans" cxnId="{1B7E5A36-89B9-411D-8BEC-20D0DDE39667}">
      <dgm:prSet/>
      <dgm:spPr/>
      <dgm:t>
        <a:bodyPr/>
        <a:lstStyle/>
        <a:p>
          <a:endParaRPr lang="en-US"/>
        </a:p>
      </dgm:t>
    </dgm:pt>
    <dgm:pt modelId="{FE3BDCAF-952E-4491-AEAB-A3FD61423F4F}" type="pres">
      <dgm:prSet presAssocID="{2F36E267-CD9C-4D86-AAD4-B1C45D668A63}" presName="Name0" presStyleCnt="0">
        <dgm:presLayoutVars>
          <dgm:dir/>
          <dgm:resizeHandles val="exact"/>
        </dgm:presLayoutVars>
      </dgm:prSet>
      <dgm:spPr/>
    </dgm:pt>
    <dgm:pt modelId="{8EE07C36-4441-4FC9-A886-1AED75D7090B}" type="pres">
      <dgm:prSet presAssocID="{E8B8B53E-878E-4C4D-8A26-ECEB49B42DAA}" presName="composite" presStyleCnt="0"/>
      <dgm:spPr/>
    </dgm:pt>
    <dgm:pt modelId="{3DFCC67D-5F38-4492-984F-EBE40C29A2B6}" type="pres">
      <dgm:prSet presAssocID="{E8B8B53E-878E-4C4D-8A26-ECEB49B42DAA}" presName="bgChev" presStyleLbl="node1" presStyleIdx="0" presStyleCnt="4"/>
      <dgm:spPr/>
    </dgm:pt>
    <dgm:pt modelId="{C780BB3F-7708-4B8C-89D2-BF92766641B6}" type="pres">
      <dgm:prSet presAssocID="{E8B8B53E-878E-4C4D-8A26-ECEB49B42DAA}" presName="txNode" presStyleLbl="fgAcc1" presStyleIdx="0" presStyleCnt="4">
        <dgm:presLayoutVars>
          <dgm:bulletEnabled val="1"/>
        </dgm:presLayoutVars>
      </dgm:prSet>
      <dgm:spPr/>
    </dgm:pt>
    <dgm:pt modelId="{4042CECC-FC6D-4547-A190-15EA73C415A2}" type="pres">
      <dgm:prSet presAssocID="{2EE01DEF-37F5-4328-B073-FCDE79758667}" presName="compositeSpace" presStyleCnt="0"/>
      <dgm:spPr/>
    </dgm:pt>
    <dgm:pt modelId="{E210E198-7405-4D90-8F16-F9EEDD150835}" type="pres">
      <dgm:prSet presAssocID="{4E6EB9FB-31B7-4751-8F9C-24F1A72C73AF}" presName="composite" presStyleCnt="0"/>
      <dgm:spPr/>
    </dgm:pt>
    <dgm:pt modelId="{C91CBAC9-CD4E-4DE6-9D09-DACD98617B59}" type="pres">
      <dgm:prSet presAssocID="{4E6EB9FB-31B7-4751-8F9C-24F1A72C73AF}" presName="bgChev" presStyleLbl="node1" presStyleIdx="1" presStyleCnt="4"/>
      <dgm:spPr/>
    </dgm:pt>
    <dgm:pt modelId="{DDEE703C-38CC-4508-9B41-1BDEE8BA7F9C}" type="pres">
      <dgm:prSet presAssocID="{4E6EB9FB-31B7-4751-8F9C-24F1A72C73AF}" presName="txNode" presStyleLbl="fgAcc1" presStyleIdx="1" presStyleCnt="4">
        <dgm:presLayoutVars>
          <dgm:bulletEnabled val="1"/>
        </dgm:presLayoutVars>
      </dgm:prSet>
      <dgm:spPr/>
    </dgm:pt>
    <dgm:pt modelId="{5D8F106B-7F83-47CA-ADDB-4FEE56A7BC60}" type="pres">
      <dgm:prSet presAssocID="{A5AA1BD6-6A2F-41BC-BC02-B6B6E9CD6A56}" presName="compositeSpace" presStyleCnt="0"/>
      <dgm:spPr/>
    </dgm:pt>
    <dgm:pt modelId="{3168BC55-0DAF-496E-8438-67D07DFD4CC8}" type="pres">
      <dgm:prSet presAssocID="{09B71E20-146D-46B1-8092-4BC319045CF4}" presName="composite" presStyleCnt="0"/>
      <dgm:spPr/>
    </dgm:pt>
    <dgm:pt modelId="{9B00A993-517A-4C73-9848-EBDC92188D5B}" type="pres">
      <dgm:prSet presAssocID="{09B71E20-146D-46B1-8092-4BC319045CF4}" presName="bgChev" presStyleLbl="node1" presStyleIdx="2" presStyleCnt="4"/>
      <dgm:spPr/>
    </dgm:pt>
    <dgm:pt modelId="{4AA58157-93C1-4AEE-8965-E1EC8A374DD3}" type="pres">
      <dgm:prSet presAssocID="{09B71E20-146D-46B1-8092-4BC319045CF4}" presName="txNode" presStyleLbl="fgAcc1" presStyleIdx="2" presStyleCnt="4">
        <dgm:presLayoutVars>
          <dgm:bulletEnabled val="1"/>
        </dgm:presLayoutVars>
      </dgm:prSet>
      <dgm:spPr/>
    </dgm:pt>
    <dgm:pt modelId="{AACBD062-37F0-407F-8685-FAF3C9064C15}" type="pres">
      <dgm:prSet presAssocID="{EF4372B6-C94F-4D22-931F-03BAC01B9F69}" presName="compositeSpace" presStyleCnt="0"/>
      <dgm:spPr/>
    </dgm:pt>
    <dgm:pt modelId="{A9DAA469-AA33-4CBA-8DAD-5A4B666DF1CD}" type="pres">
      <dgm:prSet presAssocID="{DB271858-A025-4E23-ABED-9E7B8799882B}" presName="composite" presStyleCnt="0"/>
      <dgm:spPr/>
    </dgm:pt>
    <dgm:pt modelId="{DC48C81C-F8A1-4438-A57E-450B5B6DD1BA}" type="pres">
      <dgm:prSet presAssocID="{DB271858-A025-4E23-ABED-9E7B8799882B}" presName="bgChev" presStyleLbl="node1" presStyleIdx="3" presStyleCnt="4"/>
      <dgm:spPr/>
    </dgm:pt>
    <dgm:pt modelId="{590D9BD7-0916-4D9A-85A0-7723878C20B1}" type="pres">
      <dgm:prSet presAssocID="{DB271858-A025-4E23-ABED-9E7B8799882B}" presName="txNode" presStyleLbl="fgAcc1" presStyleIdx="3" presStyleCnt="4">
        <dgm:presLayoutVars>
          <dgm:bulletEnabled val="1"/>
        </dgm:presLayoutVars>
      </dgm:prSet>
      <dgm:spPr/>
    </dgm:pt>
  </dgm:ptLst>
  <dgm:cxnLst>
    <dgm:cxn modelId="{BE00262B-BC12-4612-A9CF-6FBC939BE481}" type="presOf" srcId="{DB271858-A025-4E23-ABED-9E7B8799882B}" destId="{590D9BD7-0916-4D9A-85A0-7723878C20B1}" srcOrd="0" destOrd="0" presId="urn:microsoft.com/office/officeart/2005/8/layout/chevronAccent+Icon"/>
    <dgm:cxn modelId="{1B7E5A36-89B9-411D-8BEC-20D0DDE39667}" srcId="{2F36E267-CD9C-4D86-AAD4-B1C45D668A63}" destId="{DB271858-A025-4E23-ABED-9E7B8799882B}" srcOrd="3" destOrd="0" parTransId="{056A4C3F-98FC-41D7-9CBD-5317F5EC3B4E}" sibTransId="{06335321-6295-48FD-ADF6-335F834A2E3A}"/>
    <dgm:cxn modelId="{912B864D-DEDF-4835-9661-6E5C34A2DC57}" srcId="{2F36E267-CD9C-4D86-AAD4-B1C45D668A63}" destId="{E8B8B53E-878E-4C4D-8A26-ECEB49B42DAA}" srcOrd="0" destOrd="0" parTransId="{ED29032A-DF31-4843-AF63-96C2D54B7102}" sibTransId="{2EE01DEF-37F5-4328-B073-FCDE79758667}"/>
    <dgm:cxn modelId="{7EC0786F-A8AF-4534-8CFA-73BE494411C1}" type="presOf" srcId="{4E6EB9FB-31B7-4751-8F9C-24F1A72C73AF}" destId="{DDEE703C-38CC-4508-9B41-1BDEE8BA7F9C}" srcOrd="0" destOrd="0" presId="urn:microsoft.com/office/officeart/2005/8/layout/chevronAccent+Icon"/>
    <dgm:cxn modelId="{BC02A992-147A-431B-9CB5-40DDA29F157D}" type="presOf" srcId="{E8B8B53E-878E-4C4D-8A26-ECEB49B42DAA}" destId="{C780BB3F-7708-4B8C-89D2-BF92766641B6}" srcOrd="0" destOrd="0" presId="urn:microsoft.com/office/officeart/2005/8/layout/chevronAccent+Icon"/>
    <dgm:cxn modelId="{7961E9A0-C3BE-43F0-B1C2-4EEFC35C185F}" srcId="{2F36E267-CD9C-4D86-AAD4-B1C45D668A63}" destId="{4E6EB9FB-31B7-4751-8F9C-24F1A72C73AF}" srcOrd="1" destOrd="0" parTransId="{D6951181-B940-4A54-A3B7-B113E9E81A16}" sibTransId="{A5AA1BD6-6A2F-41BC-BC02-B6B6E9CD6A56}"/>
    <dgm:cxn modelId="{1A139CAF-8A3E-41A3-9E3B-F338DFC4684A}" type="presOf" srcId="{2F36E267-CD9C-4D86-AAD4-B1C45D668A63}" destId="{FE3BDCAF-952E-4491-AEAB-A3FD61423F4F}" srcOrd="0" destOrd="0" presId="urn:microsoft.com/office/officeart/2005/8/layout/chevronAccent+Icon"/>
    <dgm:cxn modelId="{7C07F0E0-B8C8-469C-BBF4-A006F048A153}" srcId="{2F36E267-CD9C-4D86-AAD4-B1C45D668A63}" destId="{09B71E20-146D-46B1-8092-4BC319045CF4}" srcOrd="2" destOrd="0" parTransId="{46394C57-1DCF-45D3-BA82-0EC9A4DDDCC4}" sibTransId="{EF4372B6-C94F-4D22-931F-03BAC01B9F69}"/>
    <dgm:cxn modelId="{26DF4AED-CEE2-4F05-9B6E-31050A40D42F}" type="presOf" srcId="{09B71E20-146D-46B1-8092-4BC319045CF4}" destId="{4AA58157-93C1-4AEE-8965-E1EC8A374DD3}" srcOrd="0" destOrd="0" presId="urn:microsoft.com/office/officeart/2005/8/layout/chevronAccent+Icon"/>
    <dgm:cxn modelId="{72312F46-E31D-43C3-89C0-5E639F9C7943}" type="presParOf" srcId="{FE3BDCAF-952E-4491-AEAB-A3FD61423F4F}" destId="{8EE07C36-4441-4FC9-A886-1AED75D7090B}" srcOrd="0" destOrd="0" presId="urn:microsoft.com/office/officeart/2005/8/layout/chevronAccent+Icon"/>
    <dgm:cxn modelId="{4E6E03D7-FBB4-4964-85A1-A44B772054F0}" type="presParOf" srcId="{8EE07C36-4441-4FC9-A886-1AED75D7090B}" destId="{3DFCC67D-5F38-4492-984F-EBE40C29A2B6}" srcOrd="0" destOrd="0" presId="urn:microsoft.com/office/officeart/2005/8/layout/chevronAccent+Icon"/>
    <dgm:cxn modelId="{91F1E11B-5435-4DF7-BB90-F1B0C58745C0}" type="presParOf" srcId="{8EE07C36-4441-4FC9-A886-1AED75D7090B}" destId="{C780BB3F-7708-4B8C-89D2-BF92766641B6}" srcOrd="1" destOrd="0" presId="urn:microsoft.com/office/officeart/2005/8/layout/chevronAccent+Icon"/>
    <dgm:cxn modelId="{4C9E92DB-3337-4FEC-A1FE-E760567D92D3}" type="presParOf" srcId="{FE3BDCAF-952E-4491-AEAB-A3FD61423F4F}" destId="{4042CECC-FC6D-4547-A190-15EA73C415A2}" srcOrd="1" destOrd="0" presId="urn:microsoft.com/office/officeart/2005/8/layout/chevronAccent+Icon"/>
    <dgm:cxn modelId="{533E2CBA-7DB9-443E-AF59-AEDDC0B83DF2}" type="presParOf" srcId="{FE3BDCAF-952E-4491-AEAB-A3FD61423F4F}" destId="{E210E198-7405-4D90-8F16-F9EEDD150835}" srcOrd="2" destOrd="0" presId="urn:microsoft.com/office/officeart/2005/8/layout/chevronAccent+Icon"/>
    <dgm:cxn modelId="{1D1FE975-D7E0-4B53-AB58-6FFEA3E8541C}" type="presParOf" srcId="{E210E198-7405-4D90-8F16-F9EEDD150835}" destId="{C91CBAC9-CD4E-4DE6-9D09-DACD98617B59}" srcOrd="0" destOrd="0" presId="urn:microsoft.com/office/officeart/2005/8/layout/chevronAccent+Icon"/>
    <dgm:cxn modelId="{C7EE470E-FDA9-4AA5-B9A5-ADD0DE356BE5}" type="presParOf" srcId="{E210E198-7405-4D90-8F16-F9EEDD150835}" destId="{DDEE703C-38CC-4508-9B41-1BDEE8BA7F9C}" srcOrd="1" destOrd="0" presId="urn:microsoft.com/office/officeart/2005/8/layout/chevronAccent+Icon"/>
    <dgm:cxn modelId="{5FC5A774-DCA8-49C1-8D7A-9B659DDE8EF5}" type="presParOf" srcId="{FE3BDCAF-952E-4491-AEAB-A3FD61423F4F}" destId="{5D8F106B-7F83-47CA-ADDB-4FEE56A7BC60}" srcOrd="3" destOrd="0" presId="urn:microsoft.com/office/officeart/2005/8/layout/chevronAccent+Icon"/>
    <dgm:cxn modelId="{D116CAC7-ECDB-4DFF-80D1-924143600085}" type="presParOf" srcId="{FE3BDCAF-952E-4491-AEAB-A3FD61423F4F}" destId="{3168BC55-0DAF-496E-8438-67D07DFD4CC8}" srcOrd="4" destOrd="0" presId="urn:microsoft.com/office/officeart/2005/8/layout/chevronAccent+Icon"/>
    <dgm:cxn modelId="{24753AC9-063D-422B-9E52-4AF62D6DFC90}" type="presParOf" srcId="{3168BC55-0DAF-496E-8438-67D07DFD4CC8}" destId="{9B00A993-517A-4C73-9848-EBDC92188D5B}" srcOrd="0" destOrd="0" presId="urn:microsoft.com/office/officeart/2005/8/layout/chevronAccent+Icon"/>
    <dgm:cxn modelId="{0282EB00-594E-4775-B6A9-D0D2B070AD75}" type="presParOf" srcId="{3168BC55-0DAF-496E-8438-67D07DFD4CC8}" destId="{4AA58157-93C1-4AEE-8965-E1EC8A374DD3}" srcOrd="1" destOrd="0" presId="urn:microsoft.com/office/officeart/2005/8/layout/chevronAccent+Icon"/>
    <dgm:cxn modelId="{4449A0A3-A614-4DD2-8766-980FF147BCC6}" type="presParOf" srcId="{FE3BDCAF-952E-4491-AEAB-A3FD61423F4F}" destId="{AACBD062-37F0-407F-8685-FAF3C9064C15}" srcOrd="5" destOrd="0" presId="urn:microsoft.com/office/officeart/2005/8/layout/chevronAccent+Icon"/>
    <dgm:cxn modelId="{540F51B2-C404-42A7-AEAD-84D6338C3EFD}" type="presParOf" srcId="{FE3BDCAF-952E-4491-AEAB-A3FD61423F4F}" destId="{A9DAA469-AA33-4CBA-8DAD-5A4B666DF1CD}" srcOrd="6" destOrd="0" presId="urn:microsoft.com/office/officeart/2005/8/layout/chevronAccent+Icon"/>
    <dgm:cxn modelId="{A21B861C-3CD3-4111-9407-4423F2FB3D30}" type="presParOf" srcId="{A9DAA469-AA33-4CBA-8DAD-5A4B666DF1CD}" destId="{DC48C81C-F8A1-4438-A57E-450B5B6DD1BA}" srcOrd="0" destOrd="0" presId="urn:microsoft.com/office/officeart/2005/8/layout/chevronAccent+Icon"/>
    <dgm:cxn modelId="{5883FCED-ADF1-47E9-84AF-F01EE0F6C349}" type="presParOf" srcId="{A9DAA469-AA33-4CBA-8DAD-5A4B666DF1CD}" destId="{590D9BD7-0916-4D9A-85A0-7723878C20B1}"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89B0A-208D-4EFA-ADB1-F208B5E31927}">
      <dsp:nvSpPr>
        <dsp:cNvPr id="0" name=""/>
        <dsp:cNvSpPr/>
      </dsp:nvSpPr>
      <dsp:spPr>
        <a:xfrm>
          <a:off x="813189" y="0"/>
          <a:ext cx="9216144" cy="588761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D720D-93C4-4531-9ABC-2E617B0B8CDE}">
      <dsp:nvSpPr>
        <dsp:cNvPr id="0" name=""/>
        <dsp:cNvSpPr/>
      </dsp:nvSpPr>
      <dsp:spPr>
        <a:xfrm>
          <a:off x="926" y="1766283"/>
          <a:ext cx="1485023" cy="2355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Service Now Change Request – Marketing Cloud</a:t>
          </a:r>
        </a:p>
        <a:p>
          <a:pPr marL="0" lvl="0" indent="0" algn="ctr" defTabSz="577850">
            <a:lnSpc>
              <a:spcPct val="90000"/>
            </a:lnSpc>
            <a:spcBef>
              <a:spcPct val="0"/>
            </a:spcBef>
            <a:spcAft>
              <a:spcPct val="35000"/>
            </a:spcAft>
            <a:buNone/>
          </a:pPr>
          <a:r>
            <a:rPr lang="en-US" sz="1300" kern="1200" dirty="0"/>
            <a:t>(PM </a:t>
          </a:r>
          <a:r>
            <a:rPr lang="en-US" sz="1300" kern="1200" dirty="0" err="1"/>
            <a:t>valida</a:t>
          </a:r>
          <a:r>
            <a:rPr lang="en-US" sz="1300" kern="1200" dirty="0"/>
            <a:t> con Romina Nicaretta </a:t>
          </a:r>
          <a:r>
            <a:rPr lang="en-US" sz="1300" kern="1200" dirty="0" err="1"/>
            <a:t>si</a:t>
          </a:r>
          <a:r>
            <a:rPr lang="en-US" sz="1300" kern="1200" dirty="0"/>
            <a:t> </a:t>
          </a:r>
          <a:r>
            <a:rPr lang="en-US" sz="1300" kern="1200" dirty="0" err="1"/>
            <a:t>puede</a:t>
          </a:r>
          <a:r>
            <a:rPr lang="en-US" sz="1300" kern="1200" dirty="0"/>
            <a:t> </a:t>
          </a:r>
          <a:r>
            <a:rPr lang="en-US" sz="1300" kern="1200" dirty="0" err="1"/>
            <a:t>proseguir</a:t>
          </a:r>
          <a:r>
            <a:rPr lang="en-US" sz="1300" kern="1200" dirty="0"/>
            <a:t> - approval)</a:t>
          </a:r>
        </a:p>
      </dsp:txBody>
      <dsp:txXfrm>
        <a:off x="73419" y="1838776"/>
        <a:ext cx="1340037" cy="2210058"/>
      </dsp:txXfrm>
    </dsp:sp>
    <dsp:sp modelId="{199B88CA-A9CE-42C4-BB80-606EA4EB2658}">
      <dsp:nvSpPr>
        <dsp:cNvPr id="0" name=""/>
        <dsp:cNvSpPr/>
      </dsp:nvSpPr>
      <dsp:spPr>
        <a:xfrm>
          <a:off x="1560200" y="1766283"/>
          <a:ext cx="1485023" cy="2355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Assign to </a:t>
          </a:r>
          <a:r>
            <a:rPr lang="en-US" sz="1300" kern="1200" dirty="0" err="1"/>
            <a:t>EbFactorydata</a:t>
          </a:r>
          <a:r>
            <a:rPr lang="en-US" sz="1300" kern="1200" dirty="0"/>
            <a:t> </a:t>
          </a:r>
          <a:r>
            <a:rPr lang="en-US" sz="1300" kern="1200" dirty="0" err="1"/>
            <a:t>clearner</a:t>
          </a:r>
          <a:r>
            <a:rPr lang="en-US" sz="1300" kern="1200" dirty="0"/>
            <a:t> through Service Now (with Data Cleaning Rules)</a:t>
          </a:r>
        </a:p>
      </dsp:txBody>
      <dsp:txXfrm>
        <a:off x="1632693" y="1838776"/>
        <a:ext cx="1340037" cy="2210058"/>
      </dsp:txXfrm>
    </dsp:sp>
    <dsp:sp modelId="{75F7532A-2F7F-41D5-8B14-81905F39B349}">
      <dsp:nvSpPr>
        <dsp:cNvPr id="0" name=""/>
        <dsp:cNvSpPr/>
      </dsp:nvSpPr>
      <dsp:spPr>
        <a:xfrm>
          <a:off x="3119475" y="1766283"/>
          <a:ext cx="1485023" cy="2355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EbFactory</a:t>
          </a:r>
          <a:r>
            <a:rPr lang="en-US" sz="1300" kern="1200" dirty="0"/>
            <a:t> does Data Cleaning according to templates sent by </a:t>
          </a:r>
          <a:r>
            <a:rPr lang="en-US" sz="1300" kern="1200" dirty="0" err="1"/>
            <a:t>Globant</a:t>
          </a:r>
          <a:r>
            <a:rPr lang="en-US" sz="1300" kern="1200" dirty="0"/>
            <a:t> and Rules set by IDB</a:t>
          </a:r>
        </a:p>
      </dsp:txBody>
      <dsp:txXfrm>
        <a:off x="3191968" y="1838776"/>
        <a:ext cx="1340037" cy="2210058"/>
      </dsp:txXfrm>
    </dsp:sp>
    <dsp:sp modelId="{620A08A5-9AC8-40C4-9353-88F025955EB6}">
      <dsp:nvSpPr>
        <dsp:cNvPr id="0" name=""/>
        <dsp:cNvSpPr/>
      </dsp:nvSpPr>
      <dsp:spPr>
        <a:xfrm>
          <a:off x="4678749" y="1766283"/>
          <a:ext cx="1485023" cy="2355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EbFactory</a:t>
          </a:r>
          <a:r>
            <a:rPr lang="en-US" sz="1300" kern="1200" dirty="0"/>
            <a:t> uploads data in UAT following process and best practices set by </a:t>
          </a:r>
          <a:r>
            <a:rPr lang="en-US" sz="1300" kern="1200" dirty="0" err="1"/>
            <a:t>Globant</a:t>
          </a:r>
          <a:endParaRPr lang="en-US" sz="1300" kern="1200" dirty="0"/>
        </a:p>
      </dsp:txBody>
      <dsp:txXfrm>
        <a:off x="4751242" y="1838776"/>
        <a:ext cx="1340037" cy="2210058"/>
      </dsp:txXfrm>
    </dsp:sp>
    <dsp:sp modelId="{1C02C375-4690-43E9-83C5-8AEFDB105210}">
      <dsp:nvSpPr>
        <dsp:cNvPr id="0" name=""/>
        <dsp:cNvSpPr/>
      </dsp:nvSpPr>
      <dsp:spPr>
        <a:xfrm>
          <a:off x="6238024" y="1766283"/>
          <a:ext cx="1485023" cy="2355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EbFactory</a:t>
          </a:r>
          <a:r>
            <a:rPr lang="en-US" sz="1300" kern="1200" dirty="0"/>
            <a:t> PM does quality assurance of data uploaded into the CRM following IDB rules  and document proof in ServiceNow</a:t>
          </a:r>
        </a:p>
      </dsp:txBody>
      <dsp:txXfrm>
        <a:off x="6310517" y="1838776"/>
        <a:ext cx="1340037" cy="2210058"/>
      </dsp:txXfrm>
    </dsp:sp>
    <dsp:sp modelId="{6626808B-21F9-4D2C-AC76-BF6F0D020A69}">
      <dsp:nvSpPr>
        <dsp:cNvPr id="0" name=""/>
        <dsp:cNvSpPr/>
      </dsp:nvSpPr>
      <dsp:spPr>
        <a:xfrm>
          <a:off x="7797298" y="1766283"/>
          <a:ext cx="1485023" cy="2355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Ebfactory</a:t>
          </a:r>
          <a:r>
            <a:rPr lang="en-US" sz="1300" kern="1200" dirty="0"/>
            <a:t> through ServiceNow gets approval from Romina Nicaretta to move into production</a:t>
          </a:r>
        </a:p>
      </dsp:txBody>
      <dsp:txXfrm>
        <a:off x="7869791" y="1838776"/>
        <a:ext cx="1340037" cy="2210058"/>
      </dsp:txXfrm>
    </dsp:sp>
    <dsp:sp modelId="{43BF5EF4-AFD9-40E6-AF76-87C16881F9F6}">
      <dsp:nvSpPr>
        <dsp:cNvPr id="0" name=""/>
        <dsp:cNvSpPr/>
      </dsp:nvSpPr>
      <dsp:spPr>
        <a:xfrm>
          <a:off x="9356573" y="1766283"/>
          <a:ext cx="1485023" cy="2355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EbFactory</a:t>
          </a:r>
          <a:r>
            <a:rPr lang="en-US" sz="1300" kern="1200" dirty="0"/>
            <a:t> PM creates a ticket in Service Now to move data into production moves into production and does final quality check before closing ticket.**</a:t>
          </a:r>
        </a:p>
      </dsp:txBody>
      <dsp:txXfrm>
        <a:off x="9429066" y="1838776"/>
        <a:ext cx="1340037" cy="2210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CC67D-5F38-4492-984F-EBE40C29A2B6}">
      <dsp:nvSpPr>
        <dsp:cNvPr id="0" name=""/>
        <dsp:cNvSpPr/>
      </dsp:nvSpPr>
      <dsp:spPr>
        <a:xfrm>
          <a:off x="1232" y="165994"/>
          <a:ext cx="3096145" cy="1195112"/>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80BB3F-7708-4B8C-89D2-BF92766641B6}">
      <dsp:nvSpPr>
        <dsp:cNvPr id="0" name=""/>
        <dsp:cNvSpPr/>
      </dsp:nvSpPr>
      <dsp:spPr>
        <a:xfrm>
          <a:off x="826871" y="464772"/>
          <a:ext cx="2614523" cy="1195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Receive files to be cleaned, define data cleaning rules for contacts and campaign tables after Step 1 validation</a:t>
          </a:r>
        </a:p>
      </dsp:txBody>
      <dsp:txXfrm>
        <a:off x="861875" y="499776"/>
        <a:ext cx="2544515" cy="1125104"/>
      </dsp:txXfrm>
    </dsp:sp>
    <dsp:sp modelId="{C91CBAC9-CD4E-4DE6-9D09-DACD98617B59}">
      <dsp:nvSpPr>
        <dsp:cNvPr id="0" name=""/>
        <dsp:cNvSpPr/>
      </dsp:nvSpPr>
      <dsp:spPr>
        <a:xfrm>
          <a:off x="3537718" y="165994"/>
          <a:ext cx="3096145" cy="1195112"/>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EE703C-38CC-4508-9B41-1BDEE8BA7F9C}">
      <dsp:nvSpPr>
        <dsp:cNvPr id="0" name=""/>
        <dsp:cNvSpPr/>
      </dsp:nvSpPr>
      <dsp:spPr>
        <a:xfrm>
          <a:off x="4363357" y="464772"/>
          <a:ext cx="2614523" cy="1195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Create 3 tables: </a:t>
          </a:r>
        </a:p>
        <a:p>
          <a:pPr marL="0" lvl="0" indent="0" algn="ctr" defTabSz="355600">
            <a:lnSpc>
              <a:spcPct val="90000"/>
            </a:lnSpc>
            <a:spcBef>
              <a:spcPct val="0"/>
            </a:spcBef>
            <a:spcAft>
              <a:spcPct val="35000"/>
            </a:spcAft>
            <a:buNone/>
          </a:pPr>
          <a:r>
            <a:rPr lang="en-US" sz="800" kern="1200" dirty="0"/>
            <a:t>a. for campaign,</a:t>
          </a:r>
        </a:p>
        <a:p>
          <a:pPr marL="0" lvl="0" indent="0" algn="ctr" defTabSz="355600">
            <a:lnSpc>
              <a:spcPct val="90000"/>
            </a:lnSpc>
            <a:spcBef>
              <a:spcPct val="0"/>
            </a:spcBef>
            <a:spcAft>
              <a:spcPct val="35000"/>
            </a:spcAft>
            <a:buNone/>
          </a:pPr>
          <a:r>
            <a:rPr lang="en-US" sz="800" kern="1200" dirty="0"/>
            <a:t>b. for new contacts that do not exist in the CRM and must be created,  </a:t>
          </a:r>
        </a:p>
        <a:p>
          <a:pPr marL="0" lvl="0" indent="0" algn="ctr" defTabSz="355600">
            <a:lnSpc>
              <a:spcPct val="90000"/>
            </a:lnSpc>
            <a:spcBef>
              <a:spcPct val="0"/>
            </a:spcBef>
            <a:spcAft>
              <a:spcPct val="35000"/>
            </a:spcAft>
            <a:buNone/>
          </a:pPr>
          <a:r>
            <a:rPr lang="en-US" sz="800" kern="1200" dirty="0"/>
            <a:t>c. for contacts that already exist and for which information must be inserted for fields that are incomplete</a:t>
          </a:r>
        </a:p>
      </dsp:txBody>
      <dsp:txXfrm>
        <a:off x="4398361" y="499776"/>
        <a:ext cx="2544515" cy="1125104"/>
      </dsp:txXfrm>
    </dsp:sp>
    <dsp:sp modelId="{9B00A993-517A-4C73-9848-EBDC92188D5B}">
      <dsp:nvSpPr>
        <dsp:cNvPr id="0" name=""/>
        <dsp:cNvSpPr/>
      </dsp:nvSpPr>
      <dsp:spPr>
        <a:xfrm>
          <a:off x="7074205" y="165994"/>
          <a:ext cx="3096145" cy="1195112"/>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58157-93C1-4AEE-8965-E1EC8A374DD3}">
      <dsp:nvSpPr>
        <dsp:cNvPr id="0" name=""/>
        <dsp:cNvSpPr/>
      </dsp:nvSpPr>
      <dsp:spPr>
        <a:xfrm>
          <a:off x="7899844" y="464772"/>
          <a:ext cx="2614523" cy="1195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Upload a and b tables in UAT, do insert of table c for empty fields,  and then create a relational tables of contacts members of a campaign by joining IDs or contact and campaign</a:t>
          </a:r>
        </a:p>
      </dsp:txBody>
      <dsp:txXfrm>
        <a:off x="7934848" y="499776"/>
        <a:ext cx="2544515" cy="1125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A59E6-120C-4E29-B4AB-BC441522996F}">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D4BEB-900B-4ADC-A7CC-FD09F2E8D438}">
      <dsp:nvSpPr>
        <dsp:cNvPr id="0" name=""/>
        <dsp:cNvSpPr/>
      </dsp:nvSpPr>
      <dsp:spPr>
        <a:xfrm>
          <a:off x="5262" y="1305401"/>
          <a:ext cx="253134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Cleaning, normalization and deduplication of Accounts</a:t>
          </a:r>
        </a:p>
      </dsp:txBody>
      <dsp:txXfrm>
        <a:off x="90228" y="1390367"/>
        <a:ext cx="2361411" cy="1570603"/>
      </dsp:txXfrm>
    </dsp:sp>
    <dsp:sp modelId="{75D6123B-BA87-411A-AF6E-50B0E8C4D72F}">
      <dsp:nvSpPr>
        <dsp:cNvPr id="0" name=""/>
        <dsp:cNvSpPr/>
      </dsp:nvSpPr>
      <dsp:spPr>
        <a:xfrm>
          <a:off x="2663173" y="1305401"/>
          <a:ext cx="253134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Validation with Data Champions</a:t>
          </a:r>
        </a:p>
      </dsp:txBody>
      <dsp:txXfrm>
        <a:off x="2748139" y="1390367"/>
        <a:ext cx="2361411" cy="1570603"/>
      </dsp:txXfrm>
    </dsp:sp>
    <dsp:sp modelId="{614FC658-A97C-4069-BBBC-422E6BCEA912}">
      <dsp:nvSpPr>
        <dsp:cNvPr id="0" name=""/>
        <dsp:cNvSpPr/>
      </dsp:nvSpPr>
      <dsp:spPr>
        <a:xfrm>
          <a:off x="5321083" y="1305401"/>
          <a:ext cx="253134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Create ServiceNow Ticket to Upload Data in UAT and Production</a:t>
          </a:r>
        </a:p>
      </dsp:txBody>
      <dsp:txXfrm>
        <a:off x="5406049" y="1390367"/>
        <a:ext cx="2361411" cy="1570603"/>
      </dsp:txXfrm>
    </dsp:sp>
    <dsp:sp modelId="{E9332F08-AA3D-4021-BF06-1B3B920E5A36}">
      <dsp:nvSpPr>
        <dsp:cNvPr id="0" name=""/>
        <dsp:cNvSpPr/>
      </dsp:nvSpPr>
      <dsp:spPr>
        <a:xfrm>
          <a:off x="7978993" y="1305401"/>
          <a:ext cx="253134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UAT Quality Assurance and Move to Production</a:t>
          </a:r>
        </a:p>
      </dsp:txBody>
      <dsp:txXfrm>
        <a:off x="8063959" y="1390367"/>
        <a:ext cx="2361411" cy="1570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CC67D-5F38-4492-984F-EBE40C29A2B6}">
      <dsp:nvSpPr>
        <dsp:cNvPr id="0" name=""/>
        <dsp:cNvSpPr/>
      </dsp:nvSpPr>
      <dsp:spPr>
        <a:xfrm>
          <a:off x="4918" y="354402"/>
          <a:ext cx="2315177" cy="89365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80BB3F-7708-4B8C-89D2-BF92766641B6}">
      <dsp:nvSpPr>
        <dsp:cNvPr id="0" name=""/>
        <dsp:cNvSpPr/>
      </dsp:nvSpPr>
      <dsp:spPr>
        <a:xfrm>
          <a:off x="622299" y="577817"/>
          <a:ext cx="1955038" cy="8936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LFM Account Data of Active Operations for Selected Countries for Onboarding (CSV file – pre-cleaned)</a:t>
          </a:r>
        </a:p>
      </dsp:txBody>
      <dsp:txXfrm>
        <a:off x="648473" y="603991"/>
        <a:ext cx="1902690" cy="841310"/>
      </dsp:txXfrm>
    </dsp:sp>
    <dsp:sp modelId="{C91CBAC9-CD4E-4DE6-9D09-DACD98617B59}">
      <dsp:nvSpPr>
        <dsp:cNvPr id="0" name=""/>
        <dsp:cNvSpPr/>
      </dsp:nvSpPr>
      <dsp:spPr>
        <a:xfrm>
          <a:off x="2649366" y="354402"/>
          <a:ext cx="2315177" cy="89365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EE703C-38CC-4508-9B41-1BDEE8BA7F9C}">
      <dsp:nvSpPr>
        <dsp:cNvPr id="0" name=""/>
        <dsp:cNvSpPr/>
      </dsp:nvSpPr>
      <dsp:spPr>
        <a:xfrm>
          <a:off x="3266747" y="577817"/>
          <a:ext cx="1955038" cy="8936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Download Account Data for Countries  Selected for Onboarding from CRM Production Environment (CSV file )</a:t>
          </a:r>
        </a:p>
      </dsp:txBody>
      <dsp:txXfrm>
        <a:off x="3292921" y="603991"/>
        <a:ext cx="1902690" cy="841310"/>
      </dsp:txXfrm>
    </dsp:sp>
    <dsp:sp modelId="{9B00A993-517A-4C73-9848-EBDC92188D5B}">
      <dsp:nvSpPr>
        <dsp:cNvPr id="0" name=""/>
        <dsp:cNvSpPr/>
      </dsp:nvSpPr>
      <dsp:spPr>
        <a:xfrm>
          <a:off x="5293813" y="354402"/>
          <a:ext cx="2315177" cy="89365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58157-93C1-4AEE-8965-E1EC8A374DD3}">
      <dsp:nvSpPr>
        <dsp:cNvPr id="0" name=""/>
        <dsp:cNvSpPr/>
      </dsp:nvSpPr>
      <dsp:spPr>
        <a:xfrm>
          <a:off x="5911194" y="577817"/>
          <a:ext cx="1955038" cy="8936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Compare both tables to produce single consolidated file of Accounts that must remain in CRM and other file of Accounts that must be eliminated from CRM.</a:t>
          </a:r>
        </a:p>
      </dsp:txBody>
      <dsp:txXfrm>
        <a:off x="5937368" y="603991"/>
        <a:ext cx="1902690" cy="841310"/>
      </dsp:txXfrm>
    </dsp:sp>
    <dsp:sp modelId="{DC48C81C-F8A1-4438-A57E-450B5B6DD1BA}">
      <dsp:nvSpPr>
        <dsp:cNvPr id="0" name=""/>
        <dsp:cNvSpPr/>
      </dsp:nvSpPr>
      <dsp:spPr>
        <a:xfrm>
          <a:off x="7938261" y="354402"/>
          <a:ext cx="2315177" cy="89365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D9BD7-0916-4D9A-85A0-7723878C20B1}">
      <dsp:nvSpPr>
        <dsp:cNvPr id="0" name=""/>
        <dsp:cNvSpPr/>
      </dsp:nvSpPr>
      <dsp:spPr>
        <a:xfrm>
          <a:off x="8555642" y="577817"/>
          <a:ext cx="1955038" cy="8936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Send File to Data Manager for review and manual corrections</a:t>
          </a:r>
        </a:p>
      </dsp:txBody>
      <dsp:txXfrm>
        <a:off x="8581816" y="603991"/>
        <a:ext cx="1902690" cy="8413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FC60-29B0-47D0-A722-14068CC11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D8F94-7B7F-4C72-A9F8-37E94804D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6D8F6F-6A50-4F38-B001-75E510A76039}"/>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5" name="Footer Placeholder 4">
            <a:extLst>
              <a:ext uri="{FF2B5EF4-FFF2-40B4-BE49-F238E27FC236}">
                <a16:creationId xmlns:a16="http://schemas.microsoft.com/office/drawing/2014/main" id="{FCA79F00-5CB6-46B3-A578-2EB086FA6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2A5AC-6614-4882-8CF8-F8664296E2C0}"/>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174685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3275-0741-4663-AFA3-B2D00DE03E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C26018-EAD2-4228-990F-9BE178B22F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662C0-BB51-469F-92B0-00112B7FF29A}"/>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5" name="Footer Placeholder 4">
            <a:extLst>
              <a:ext uri="{FF2B5EF4-FFF2-40B4-BE49-F238E27FC236}">
                <a16:creationId xmlns:a16="http://schemas.microsoft.com/office/drawing/2014/main" id="{54B2A278-309B-4AC1-9B00-94DDDD19E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640DA-79DB-4D2E-B82E-CD45890068A0}"/>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311732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14C70-0475-42CE-910B-72C5F00761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C5ADB3-3B11-4DCB-A3DB-4BB7CA3375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36132-AA79-4FA2-96BC-22E04CD4623B}"/>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5" name="Footer Placeholder 4">
            <a:extLst>
              <a:ext uri="{FF2B5EF4-FFF2-40B4-BE49-F238E27FC236}">
                <a16:creationId xmlns:a16="http://schemas.microsoft.com/office/drawing/2014/main" id="{DC551128-C403-43A1-B054-44080CB20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F084D-DF99-4005-8079-F0FD19F13FED}"/>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178188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CB9-95EA-418D-8EA4-C4CEE4F4D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472584-EE57-4315-A4A8-60AEC27E6E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FD42A-6579-4B49-AA62-E81346306E16}"/>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5" name="Footer Placeholder 4">
            <a:extLst>
              <a:ext uri="{FF2B5EF4-FFF2-40B4-BE49-F238E27FC236}">
                <a16:creationId xmlns:a16="http://schemas.microsoft.com/office/drawing/2014/main" id="{0A238AC5-FC6F-42E2-9C62-6540A5942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3EAB9-84A5-4603-9528-46604FB1D132}"/>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15369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D0DE-2722-4DD8-BC49-24FE6AE816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D5C9BB-5A78-4AF0-A313-3D55C2B42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57FB8-62F5-4183-BD94-B57F0B45AE9D}"/>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5" name="Footer Placeholder 4">
            <a:extLst>
              <a:ext uri="{FF2B5EF4-FFF2-40B4-BE49-F238E27FC236}">
                <a16:creationId xmlns:a16="http://schemas.microsoft.com/office/drawing/2014/main" id="{6DBDED89-C9A9-4588-BF0E-CD504851A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01DD2-D412-477B-971D-879D5CD1B7B7}"/>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116416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99F0-1650-4BF4-9A1A-18AB8FADD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240CB-240B-4FD8-A64A-15053208C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D89C07-7113-4AFB-8B33-483329A8B2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D4AE6-938B-4A04-A037-D7FAAC044FBD}"/>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6" name="Footer Placeholder 5">
            <a:extLst>
              <a:ext uri="{FF2B5EF4-FFF2-40B4-BE49-F238E27FC236}">
                <a16:creationId xmlns:a16="http://schemas.microsoft.com/office/drawing/2014/main" id="{97181AC9-757A-4AD3-9547-249717801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D1625-90ED-4E88-826B-D43B471AC028}"/>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20756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2434-094F-4EC4-9B43-CBD1B71A8E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0DE3AC-B2DD-4032-B6AA-03022231D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36E085-C4DA-4F48-9729-295BA24F7D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21725-0CEA-4D46-AEAD-0BE4182C9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E9364-F08D-4DDA-8AF1-C0BA5EC636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6D353-CAD4-42EB-B3CE-0B9DEABD258A}"/>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8" name="Footer Placeholder 7">
            <a:extLst>
              <a:ext uri="{FF2B5EF4-FFF2-40B4-BE49-F238E27FC236}">
                <a16:creationId xmlns:a16="http://schemas.microsoft.com/office/drawing/2014/main" id="{E44F4423-45B7-4A7B-953D-28F0969898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3AA6C-BA61-4CD0-9786-866E737CADAB}"/>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221781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DC95-CFBA-4CED-9D01-58711ACB1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435E55-DF81-4D0E-83A1-2C4DE01D7323}"/>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4" name="Footer Placeholder 3">
            <a:extLst>
              <a:ext uri="{FF2B5EF4-FFF2-40B4-BE49-F238E27FC236}">
                <a16:creationId xmlns:a16="http://schemas.microsoft.com/office/drawing/2014/main" id="{F0EA72B3-75D8-4385-BD87-7B311B5121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4F44AF-7449-4272-9EEF-D8EFCFA22420}"/>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353839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5EBCF-F43B-449D-A896-56FED9970114}"/>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3" name="Footer Placeholder 2">
            <a:extLst>
              <a:ext uri="{FF2B5EF4-FFF2-40B4-BE49-F238E27FC236}">
                <a16:creationId xmlns:a16="http://schemas.microsoft.com/office/drawing/2014/main" id="{0D3C7831-560C-4B7C-BF56-440538AEC4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4F0E6-8439-4A14-B7C7-605F0943F521}"/>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219295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1023-80B5-4783-A12F-9AACA8C92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A5602-E69A-486D-B4A6-4C1F7A1BE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1888C9-319B-4CAC-9092-59B224F57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2CC79-4C00-48F8-BE72-2AE2C696A2C0}"/>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6" name="Footer Placeholder 5">
            <a:extLst>
              <a:ext uri="{FF2B5EF4-FFF2-40B4-BE49-F238E27FC236}">
                <a16:creationId xmlns:a16="http://schemas.microsoft.com/office/drawing/2014/main" id="{AA3BD357-4837-46BF-BEA5-C22EF0E15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6FD8F-A933-4633-AD84-F76FF827EB2B}"/>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255572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DCF6-F242-4650-AAC9-0370FAE90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90D2FF-E845-47EB-96AC-3FD3A12A3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A08649-5433-459C-B22D-2A28F0EBE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96D98-90CE-417E-BF20-B879D87EF845}"/>
              </a:ext>
            </a:extLst>
          </p:cNvPr>
          <p:cNvSpPr>
            <a:spLocks noGrp="1"/>
          </p:cNvSpPr>
          <p:nvPr>
            <p:ph type="dt" sz="half" idx="10"/>
          </p:nvPr>
        </p:nvSpPr>
        <p:spPr/>
        <p:txBody>
          <a:bodyPr/>
          <a:lstStyle/>
          <a:p>
            <a:fld id="{C63D5A39-39BF-4221-B4E3-5338A3C475AC}" type="datetimeFigureOut">
              <a:rPr lang="en-US" smtClean="0"/>
              <a:t>7/29/2019</a:t>
            </a:fld>
            <a:endParaRPr lang="en-US"/>
          </a:p>
        </p:txBody>
      </p:sp>
      <p:sp>
        <p:nvSpPr>
          <p:cNvPr id="6" name="Footer Placeholder 5">
            <a:extLst>
              <a:ext uri="{FF2B5EF4-FFF2-40B4-BE49-F238E27FC236}">
                <a16:creationId xmlns:a16="http://schemas.microsoft.com/office/drawing/2014/main" id="{895F1C15-86F7-4CE1-8793-155786C19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CBBC7-BAED-453B-9B2B-D9611B08AE3E}"/>
              </a:ext>
            </a:extLst>
          </p:cNvPr>
          <p:cNvSpPr>
            <a:spLocks noGrp="1"/>
          </p:cNvSpPr>
          <p:nvPr>
            <p:ph type="sldNum" sz="quarter" idx="12"/>
          </p:nvPr>
        </p:nvSpPr>
        <p:spPr/>
        <p:txBody>
          <a:bodyPr/>
          <a:lstStyle/>
          <a:p>
            <a:fld id="{9A6D4BDA-B3CF-4ACB-AEB9-6E3ECF4D07BC}" type="slidenum">
              <a:rPr lang="en-US" smtClean="0"/>
              <a:t>‹#›</a:t>
            </a:fld>
            <a:endParaRPr lang="en-US"/>
          </a:p>
        </p:txBody>
      </p:sp>
    </p:spTree>
    <p:extLst>
      <p:ext uri="{BB962C8B-B14F-4D97-AF65-F5344CB8AC3E}">
        <p14:creationId xmlns:p14="http://schemas.microsoft.com/office/powerpoint/2010/main" val="234597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A792E4-865D-4C39-B87D-9567BFE228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7DFEB2-88FD-4A22-9C81-13995A0DF5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6ABD2-601C-4B05-A451-BB2855473E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5A39-39BF-4221-B4E3-5338A3C475AC}" type="datetimeFigureOut">
              <a:rPr lang="en-US" smtClean="0"/>
              <a:t>7/29/2019</a:t>
            </a:fld>
            <a:endParaRPr lang="en-US"/>
          </a:p>
        </p:txBody>
      </p:sp>
      <p:sp>
        <p:nvSpPr>
          <p:cNvPr id="5" name="Footer Placeholder 4">
            <a:extLst>
              <a:ext uri="{FF2B5EF4-FFF2-40B4-BE49-F238E27FC236}">
                <a16:creationId xmlns:a16="http://schemas.microsoft.com/office/drawing/2014/main" id="{31AD8A1B-D1ED-42F5-AFDB-D29792FC5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D74CA1-8776-4CD5-8506-108192F77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D4BDA-B3CF-4ACB-AEB9-6E3ECF4D07BC}" type="slidenum">
              <a:rPr lang="en-US" smtClean="0"/>
              <a:t>‹#›</a:t>
            </a:fld>
            <a:endParaRPr lang="en-US"/>
          </a:p>
        </p:txBody>
      </p:sp>
    </p:spTree>
    <p:extLst>
      <p:ext uri="{BB962C8B-B14F-4D97-AF65-F5344CB8AC3E}">
        <p14:creationId xmlns:p14="http://schemas.microsoft.com/office/powerpoint/2010/main" val="1697782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4.xml"/><Relationship Id="rId7" Type="http://schemas.openxmlformats.org/officeDocument/2006/relationships/hyperlink" Target="https://idbg-my.sharepoint.com/:f:/g/personal/rfpardo_iadb_org/EvtpY_cgtuFEofnQuq776IkBOcbGlVCDzmH6vG7jgZuoaQ?e=IvnCVu"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7920-9D79-46FA-B6B8-C348254A538C}"/>
              </a:ext>
            </a:extLst>
          </p:cNvPr>
          <p:cNvSpPr>
            <a:spLocks noGrp="1"/>
          </p:cNvSpPr>
          <p:nvPr>
            <p:ph type="ctrTitle"/>
          </p:nvPr>
        </p:nvSpPr>
        <p:spPr>
          <a:xfrm>
            <a:off x="1524000" y="1771292"/>
            <a:ext cx="9144000" cy="2387600"/>
          </a:xfrm>
        </p:spPr>
        <p:txBody>
          <a:bodyPr/>
          <a:lstStyle/>
          <a:p>
            <a:r>
              <a:rPr lang="en-US" dirty="0">
                <a:solidFill>
                  <a:srgbClr val="0070C0"/>
                </a:solidFill>
              </a:rPr>
              <a:t>Data Cleaning and Uploading Process for CRM</a:t>
            </a:r>
          </a:p>
        </p:txBody>
      </p:sp>
    </p:spTree>
    <p:extLst>
      <p:ext uri="{BB962C8B-B14F-4D97-AF65-F5344CB8AC3E}">
        <p14:creationId xmlns:p14="http://schemas.microsoft.com/office/powerpoint/2010/main" val="557594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E234-46CE-4CB5-8E83-9D1C4B83A3D2}"/>
              </a:ext>
            </a:extLst>
          </p:cNvPr>
          <p:cNvSpPr>
            <a:spLocks noGrp="1"/>
          </p:cNvSpPr>
          <p:nvPr>
            <p:ph type="title"/>
          </p:nvPr>
        </p:nvSpPr>
        <p:spPr/>
        <p:txBody>
          <a:bodyPr/>
          <a:lstStyle/>
          <a:p>
            <a:r>
              <a:rPr lang="en-US" dirty="0">
                <a:solidFill>
                  <a:srgbClr val="0070C0"/>
                </a:solidFill>
              </a:rPr>
              <a:t>Step 6 and 7– Approval and Moving into Production</a:t>
            </a:r>
          </a:p>
        </p:txBody>
      </p:sp>
      <p:sp>
        <p:nvSpPr>
          <p:cNvPr id="3" name="Content Placeholder 2">
            <a:extLst>
              <a:ext uri="{FF2B5EF4-FFF2-40B4-BE49-F238E27FC236}">
                <a16:creationId xmlns:a16="http://schemas.microsoft.com/office/drawing/2014/main" id="{B814D7D2-7E27-4381-B6E7-CD94C789CDED}"/>
              </a:ext>
            </a:extLst>
          </p:cNvPr>
          <p:cNvSpPr>
            <a:spLocks noGrp="1"/>
          </p:cNvSpPr>
          <p:nvPr>
            <p:ph idx="1"/>
          </p:nvPr>
        </p:nvSpPr>
        <p:spPr/>
        <p:txBody>
          <a:bodyPr>
            <a:normAutofit/>
          </a:bodyPr>
          <a:lstStyle/>
          <a:p>
            <a:pPr marL="0" indent="0">
              <a:buNone/>
            </a:pPr>
            <a:r>
              <a:rPr lang="en-US" dirty="0"/>
              <a:t>Approval: Please let Romina Nicaretta and system Administrator Carlos Lopez know UAT testing has been performed and that data will move into production at a specific date.</a:t>
            </a:r>
            <a:endParaRPr lang="en-US" sz="1600" dirty="0">
              <a:solidFill>
                <a:srgbClr val="FF0000"/>
              </a:solidFill>
            </a:endParaRPr>
          </a:p>
          <a:p>
            <a:pPr marL="0" indent="0">
              <a:buNone/>
            </a:pPr>
            <a:r>
              <a:rPr lang="en-US" dirty="0"/>
              <a:t>Move into production: </a:t>
            </a:r>
            <a:r>
              <a:rPr lang="en-US" dirty="0">
                <a:solidFill>
                  <a:srgbClr val="FF0000"/>
                </a:solidFill>
              </a:rPr>
              <a:t>Please check the process with </a:t>
            </a:r>
            <a:r>
              <a:rPr lang="en-US" dirty="0" err="1">
                <a:solidFill>
                  <a:srgbClr val="FF0000"/>
                </a:solidFill>
              </a:rPr>
              <a:t>Globant</a:t>
            </a:r>
            <a:r>
              <a:rPr lang="en-US" dirty="0"/>
              <a:t>.  </a:t>
            </a:r>
            <a:endParaRPr lang="en-US" sz="1200" dirty="0"/>
          </a:p>
          <a:p>
            <a:pPr marL="0" indent="0">
              <a:buNone/>
            </a:pPr>
            <a:r>
              <a:rPr lang="en-US" sz="1600" dirty="0"/>
              <a:t>Important points to consider: For new subscribers it is a simple process of creation. However, for exiting subscribers it is a process of inserting information that was missing and not changing fields that already contains information. </a:t>
            </a:r>
            <a:r>
              <a:rPr lang="en-US" sz="1600" dirty="0">
                <a:solidFill>
                  <a:srgbClr val="FF0000"/>
                </a:solidFill>
              </a:rPr>
              <a:t>Please discuss with </a:t>
            </a:r>
            <a:r>
              <a:rPr lang="en-US" sz="1600" dirty="0" err="1">
                <a:solidFill>
                  <a:srgbClr val="FF0000"/>
                </a:solidFill>
              </a:rPr>
              <a:t>Globant</a:t>
            </a:r>
            <a:r>
              <a:rPr lang="en-US" sz="1600" dirty="0">
                <a:solidFill>
                  <a:srgbClr val="FF0000"/>
                </a:solidFill>
              </a:rPr>
              <a:t> what is the best way of doing it.</a:t>
            </a:r>
          </a:p>
          <a:p>
            <a:pPr marL="0" indent="0">
              <a:buNone/>
            </a:pPr>
            <a:r>
              <a:rPr lang="en-US" dirty="0"/>
              <a:t>Quality Check: Please perform the same quality check as in the UAT environment. No documentation needed at this stage.</a:t>
            </a:r>
          </a:p>
          <a:p>
            <a:pPr marL="0" indent="0">
              <a:buNone/>
            </a:pPr>
            <a:endParaRPr lang="en-US" dirty="0"/>
          </a:p>
        </p:txBody>
      </p:sp>
    </p:spTree>
    <p:extLst>
      <p:ext uri="{BB962C8B-B14F-4D97-AF65-F5344CB8AC3E}">
        <p14:creationId xmlns:p14="http://schemas.microsoft.com/office/powerpoint/2010/main" val="139071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7920-9D79-46FA-B6B8-C348254A538C}"/>
              </a:ext>
            </a:extLst>
          </p:cNvPr>
          <p:cNvSpPr>
            <a:spLocks noGrp="1"/>
          </p:cNvSpPr>
          <p:nvPr>
            <p:ph type="ctrTitle"/>
          </p:nvPr>
        </p:nvSpPr>
        <p:spPr>
          <a:xfrm>
            <a:off x="1524000" y="1771292"/>
            <a:ext cx="9144000" cy="2387600"/>
          </a:xfrm>
        </p:spPr>
        <p:txBody>
          <a:bodyPr>
            <a:normAutofit fontScale="90000"/>
          </a:bodyPr>
          <a:lstStyle/>
          <a:p>
            <a:r>
              <a:rPr lang="en-US" dirty="0">
                <a:solidFill>
                  <a:srgbClr val="0070C0"/>
                </a:solidFill>
              </a:rPr>
              <a:t>Part 2: Cleaning Account and Contact Data for Country Implementation</a:t>
            </a:r>
          </a:p>
        </p:txBody>
      </p:sp>
    </p:spTree>
    <p:extLst>
      <p:ext uri="{BB962C8B-B14F-4D97-AF65-F5344CB8AC3E}">
        <p14:creationId xmlns:p14="http://schemas.microsoft.com/office/powerpoint/2010/main" val="113542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95F1-C86D-4CE3-8E5D-0B4A01E71E55}"/>
              </a:ext>
            </a:extLst>
          </p:cNvPr>
          <p:cNvSpPr>
            <a:spLocks noGrp="1"/>
          </p:cNvSpPr>
          <p:nvPr>
            <p:ph type="title"/>
          </p:nvPr>
        </p:nvSpPr>
        <p:spPr/>
        <p:txBody>
          <a:bodyPr/>
          <a:lstStyle/>
          <a:p>
            <a:r>
              <a:rPr lang="en-US" dirty="0">
                <a:solidFill>
                  <a:schemeClr val="accent1"/>
                </a:solidFill>
              </a:rPr>
              <a:t>Process for CRM Country Onboarding</a:t>
            </a:r>
          </a:p>
        </p:txBody>
      </p:sp>
      <p:graphicFrame>
        <p:nvGraphicFramePr>
          <p:cNvPr id="6" name="Content Placeholder 5">
            <a:extLst>
              <a:ext uri="{FF2B5EF4-FFF2-40B4-BE49-F238E27FC236}">
                <a16:creationId xmlns:a16="http://schemas.microsoft.com/office/drawing/2014/main" id="{F21BAE88-A6DD-4223-B2E3-2C6320B40322}"/>
              </a:ext>
            </a:extLst>
          </p:cNvPr>
          <p:cNvGraphicFramePr>
            <a:graphicFrameLocks noGrp="1"/>
          </p:cNvGraphicFramePr>
          <p:nvPr>
            <p:ph idx="1"/>
            <p:extLst>
              <p:ext uri="{D42A27DB-BD31-4B8C-83A1-F6EECF244321}">
                <p14:modId xmlns:p14="http://schemas.microsoft.com/office/powerpoint/2010/main" val="475896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Heptagon 6">
            <a:extLst>
              <a:ext uri="{FF2B5EF4-FFF2-40B4-BE49-F238E27FC236}">
                <a16:creationId xmlns:a16="http://schemas.microsoft.com/office/drawing/2014/main" id="{B4673E76-2CB1-4DEE-A9CB-41BC1AE0869B}"/>
              </a:ext>
            </a:extLst>
          </p:cNvPr>
          <p:cNvSpPr/>
          <p:nvPr/>
        </p:nvSpPr>
        <p:spPr>
          <a:xfrm>
            <a:off x="1988279" y="2427814"/>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74F1F1-6546-4B69-8ED2-A5A9094B5C41}"/>
              </a:ext>
            </a:extLst>
          </p:cNvPr>
          <p:cNvSpPr txBox="1"/>
          <p:nvPr/>
        </p:nvSpPr>
        <p:spPr>
          <a:xfrm>
            <a:off x="1988278" y="2427814"/>
            <a:ext cx="206478" cy="369332"/>
          </a:xfrm>
          <a:prstGeom prst="rect">
            <a:avLst/>
          </a:prstGeom>
          <a:noFill/>
        </p:spPr>
        <p:txBody>
          <a:bodyPr wrap="square" rtlCol="0">
            <a:spAutoFit/>
          </a:bodyPr>
          <a:lstStyle/>
          <a:p>
            <a:r>
              <a:rPr lang="en-US" b="1" dirty="0">
                <a:solidFill>
                  <a:schemeClr val="bg1"/>
                </a:solidFill>
              </a:rPr>
              <a:t>1</a:t>
            </a:r>
          </a:p>
        </p:txBody>
      </p:sp>
      <p:sp>
        <p:nvSpPr>
          <p:cNvPr id="9" name="Heptagon 8">
            <a:extLst>
              <a:ext uri="{FF2B5EF4-FFF2-40B4-BE49-F238E27FC236}">
                <a16:creationId xmlns:a16="http://schemas.microsoft.com/office/drawing/2014/main" id="{D8FF855F-5B1B-41CF-B376-7EEB30BAB99F}"/>
              </a:ext>
            </a:extLst>
          </p:cNvPr>
          <p:cNvSpPr/>
          <p:nvPr/>
        </p:nvSpPr>
        <p:spPr>
          <a:xfrm>
            <a:off x="4633943" y="2427814"/>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5C35084-4892-42DC-833E-2EC318CD9269}"/>
              </a:ext>
            </a:extLst>
          </p:cNvPr>
          <p:cNvSpPr txBox="1"/>
          <p:nvPr/>
        </p:nvSpPr>
        <p:spPr>
          <a:xfrm>
            <a:off x="4633942" y="2427814"/>
            <a:ext cx="206478" cy="369332"/>
          </a:xfrm>
          <a:prstGeom prst="rect">
            <a:avLst/>
          </a:prstGeom>
          <a:noFill/>
        </p:spPr>
        <p:txBody>
          <a:bodyPr wrap="square" rtlCol="0">
            <a:spAutoFit/>
          </a:bodyPr>
          <a:lstStyle/>
          <a:p>
            <a:r>
              <a:rPr lang="en-US" b="1" dirty="0">
                <a:solidFill>
                  <a:schemeClr val="bg1"/>
                </a:solidFill>
              </a:rPr>
              <a:t>2</a:t>
            </a:r>
          </a:p>
        </p:txBody>
      </p:sp>
      <p:sp>
        <p:nvSpPr>
          <p:cNvPr id="11" name="Heptagon 10">
            <a:extLst>
              <a:ext uri="{FF2B5EF4-FFF2-40B4-BE49-F238E27FC236}">
                <a16:creationId xmlns:a16="http://schemas.microsoft.com/office/drawing/2014/main" id="{AA7A2B82-211F-4133-A2F2-A07BFAC090FB}"/>
              </a:ext>
            </a:extLst>
          </p:cNvPr>
          <p:cNvSpPr/>
          <p:nvPr/>
        </p:nvSpPr>
        <p:spPr>
          <a:xfrm>
            <a:off x="7117373" y="2427814"/>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349F066-DBC7-458E-BF5A-89151CD64A6A}"/>
              </a:ext>
            </a:extLst>
          </p:cNvPr>
          <p:cNvSpPr txBox="1"/>
          <p:nvPr/>
        </p:nvSpPr>
        <p:spPr>
          <a:xfrm>
            <a:off x="7117372" y="2427814"/>
            <a:ext cx="206478" cy="369332"/>
          </a:xfrm>
          <a:prstGeom prst="rect">
            <a:avLst/>
          </a:prstGeom>
          <a:noFill/>
        </p:spPr>
        <p:txBody>
          <a:bodyPr wrap="square" rtlCol="0">
            <a:spAutoFit/>
          </a:bodyPr>
          <a:lstStyle/>
          <a:p>
            <a:r>
              <a:rPr lang="en-US" b="1" dirty="0">
                <a:solidFill>
                  <a:schemeClr val="bg1"/>
                </a:solidFill>
              </a:rPr>
              <a:t>3</a:t>
            </a:r>
          </a:p>
        </p:txBody>
      </p:sp>
      <p:sp>
        <p:nvSpPr>
          <p:cNvPr id="13" name="Heptagon 12">
            <a:extLst>
              <a:ext uri="{FF2B5EF4-FFF2-40B4-BE49-F238E27FC236}">
                <a16:creationId xmlns:a16="http://schemas.microsoft.com/office/drawing/2014/main" id="{31168720-AC8B-48F4-AABC-989CF84B512A}"/>
              </a:ext>
            </a:extLst>
          </p:cNvPr>
          <p:cNvSpPr/>
          <p:nvPr/>
        </p:nvSpPr>
        <p:spPr>
          <a:xfrm>
            <a:off x="9997244" y="2427814"/>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005AFF9-071C-4EBC-9F98-779CFC8028AA}"/>
              </a:ext>
            </a:extLst>
          </p:cNvPr>
          <p:cNvSpPr txBox="1"/>
          <p:nvPr/>
        </p:nvSpPr>
        <p:spPr>
          <a:xfrm>
            <a:off x="9997243" y="2427814"/>
            <a:ext cx="206478" cy="369332"/>
          </a:xfrm>
          <a:prstGeom prst="rect">
            <a:avLst/>
          </a:prstGeom>
          <a:noFill/>
        </p:spPr>
        <p:txBody>
          <a:bodyPr wrap="square" rtlCol="0">
            <a:spAutoFit/>
          </a:bodyPr>
          <a:lstStyle/>
          <a:p>
            <a:r>
              <a:rPr lang="en-US" b="1" dirty="0">
                <a:solidFill>
                  <a:schemeClr val="bg1"/>
                </a:solidFill>
              </a:rPr>
              <a:t>4</a:t>
            </a:r>
          </a:p>
        </p:txBody>
      </p:sp>
      <p:sp>
        <p:nvSpPr>
          <p:cNvPr id="15" name="TextBox 14">
            <a:extLst>
              <a:ext uri="{FF2B5EF4-FFF2-40B4-BE49-F238E27FC236}">
                <a16:creationId xmlns:a16="http://schemas.microsoft.com/office/drawing/2014/main" id="{CBAC3F55-0D6D-4082-AE07-2C0A92748A4B}"/>
              </a:ext>
            </a:extLst>
          </p:cNvPr>
          <p:cNvSpPr txBox="1"/>
          <p:nvPr/>
        </p:nvSpPr>
        <p:spPr>
          <a:xfrm>
            <a:off x="1988278" y="1359408"/>
            <a:ext cx="6503450" cy="646331"/>
          </a:xfrm>
          <a:prstGeom prst="rect">
            <a:avLst/>
          </a:prstGeom>
          <a:noFill/>
        </p:spPr>
        <p:txBody>
          <a:bodyPr wrap="square" rtlCol="0">
            <a:spAutoFit/>
          </a:bodyPr>
          <a:lstStyle/>
          <a:p>
            <a:r>
              <a:rPr lang="en-US" dirty="0"/>
              <a:t>Timeframe: 1 month. It needs to meet the deadline for when </a:t>
            </a:r>
            <a:r>
              <a:rPr lang="en-US" dirty="0" err="1"/>
              <a:t>CRm</a:t>
            </a:r>
            <a:r>
              <a:rPr lang="en-US" dirty="0"/>
              <a:t> team goes to country to provide training and onboarding</a:t>
            </a:r>
          </a:p>
        </p:txBody>
      </p:sp>
    </p:spTree>
    <p:extLst>
      <p:ext uri="{BB962C8B-B14F-4D97-AF65-F5344CB8AC3E}">
        <p14:creationId xmlns:p14="http://schemas.microsoft.com/office/powerpoint/2010/main" val="83923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95F1-C86D-4CE3-8E5D-0B4A01E71E55}"/>
              </a:ext>
            </a:extLst>
          </p:cNvPr>
          <p:cNvSpPr>
            <a:spLocks noGrp="1"/>
          </p:cNvSpPr>
          <p:nvPr>
            <p:ph type="title"/>
          </p:nvPr>
        </p:nvSpPr>
        <p:spPr/>
        <p:txBody>
          <a:bodyPr/>
          <a:lstStyle/>
          <a:p>
            <a:r>
              <a:rPr lang="en-US" dirty="0">
                <a:solidFill>
                  <a:schemeClr val="accent1"/>
                </a:solidFill>
              </a:rPr>
              <a:t>Step 1: Data Cleaning Process for Accounts</a:t>
            </a:r>
          </a:p>
        </p:txBody>
      </p:sp>
      <p:graphicFrame>
        <p:nvGraphicFramePr>
          <p:cNvPr id="4" name="Content Placeholder 3">
            <a:extLst>
              <a:ext uri="{FF2B5EF4-FFF2-40B4-BE49-F238E27FC236}">
                <a16:creationId xmlns:a16="http://schemas.microsoft.com/office/drawing/2014/main" id="{84AA8867-FF24-4A4B-B5C6-CD622A79AA7F}"/>
              </a:ext>
            </a:extLst>
          </p:cNvPr>
          <p:cNvGraphicFramePr>
            <a:graphicFrameLocks noGrp="1"/>
          </p:cNvGraphicFramePr>
          <p:nvPr>
            <p:ph idx="1"/>
            <p:extLst>
              <p:ext uri="{D42A27DB-BD31-4B8C-83A1-F6EECF244321}">
                <p14:modId xmlns:p14="http://schemas.microsoft.com/office/powerpoint/2010/main" val="2317133706"/>
              </p:ext>
            </p:extLst>
          </p:nvPr>
        </p:nvGraphicFramePr>
        <p:xfrm>
          <a:off x="637032" y="1603121"/>
          <a:ext cx="10515600" cy="1825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6761E599-0651-41FF-93D8-A414351A78AC}"/>
              </a:ext>
            </a:extLst>
          </p:cNvPr>
          <p:cNvSpPr txBox="1"/>
          <p:nvPr/>
        </p:nvSpPr>
        <p:spPr>
          <a:xfrm>
            <a:off x="966216" y="3608832"/>
            <a:ext cx="10652760" cy="2908489"/>
          </a:xfrm>
          <a:prstGeom prst="rect">
            <a:avLst/>
          </a:prstGeom>
          <a:noFill/>
        </p:spPr>
        <p:txBody>
          <a:bodyPr wrap="square" rtlCol="0">
            <a:spAutoFit/>
          </a:bodyPr>
          <a:lstStyle/>
          <a:p>
            <a:endParaRPr lang="en-US" sz="1100" dirty="0"/>
          </a:p>
          <a:p>
            <a:r>
              <a:rPr lang="en-US" sz="1100" dirty="0"/>
              <a:t>Normalization rules:</a:t>
            </a:r>
          </a:p>
          <a:p>
            <a:pPr marL="171450" indent="-171450">
              <a:buFont typeface="Arial" panose="020B0604020202020204" pitchFamily="34" charset="0"/>
              <a:buChar char="•"/>
            </a:pPr>
            <a:r>
              <a:rPr lang="en-US" sz="1100" dirty="0"/>
              <a:t>    </a:t>
            </a:r>
            <a:r>
              <a:rPr lang="en-US" sz="1100" dirty="0" err="1">
                <a:solidFill>
                  <a:srgbClr val="FF0000"/>
                </a:solidFill>
              </a:rPr>
              <a:t>Globant</a:t>
            </a:r>
            <a:r>
              <a:rPr lang="en-US" sz="1100" dirty="0">
                <a:solidFill>
                  <a:srgbClr val="FF0000"/>
                </a:solidFill>
              </a:rPr>
              <a:t> to provide template for account object</a:t>
            </a:r>
          </a:p>
          <a:p>
            <a:pPr marL="285750" indent="-285750">
              <a:buFont typeface="Arial" panose="020B0604020202020204" pitchFamily="34" charset="0"/>
              <a:buChar char="•"/>
            </a:pPr>
            <a:r>
              <a:rPr lang="en-US" sz="1100" dirty="0"/>
              <a:t>Here is example of the </a:t>
            </a:r>
            <a:r>
              <a:rPr lang="en-US" sz="1100" dirty="0">
                <a:hlinkClick r:id="rId7"/>
              </a:rPr>
              <a:t>documentation</a:t>
            </a:r>
            <a:r>
              <a:rPr lang="en-US" sz="1100" dirty="0"/>
              <a:t> and cleaning done for Chile (see summary called</a:t>
            </a:r>
          </a:p>
          <a:p>
            <a:pPr marL="171450" indent="-171450">
              <a:buFont typeface="Arial" panose="020B0604020202020204" pitchFamily="34" charset="0"/>
              <a:buChar char="•"/>
            </a:pPr>
            <a:r>
              <a:rPr lang="en-US" sz="1100" dirty="0"/>
              <a:t>   See last slide for normalization rules for each Account field</a:t>
            </a:r>
          </a:p>
          <a:p>
            <a:endParaRPr lang="en-US" sz="1100" dirty="0"/>
          </a:p>
          <a:p>
            <a:r>
              <a:rPr lang="en-US" sz="1100" dirty="0"/>
              <a:t>Rules for comparing LFM and CRM Account Tables:</a:t>
            </a:r>
          </a:p>
          <a:p>
            <a:pPr marL="285750" indent="-285750">
              <a:buFont typeface="Arial" panose="020B0604020202020204" pitchFamily="34" charset="0"/>
              <a:buChar char="•"/>
            </a:pPr>
            <a:r>
              <a:rPr lang="en-US" sz="1100" dirty="0"/>
              <a:t>File 1: Create a CSV file with accounts that are not part of LFM List and that have no contacts or opportunities. This file will be sent to Data manager for validation and, if approved, enter a ticket in Service Now so these accounts can be erased.</a:t>
            </a:r>
          </a:p>
          <a:p>
            <a:pPr marL="285750" indent="-285750">
              <a:buFont typeface="Arial" panose="020B0604020202020204" pitchFamily="34" charset="0"/>
              <a:buChar char="•"/>
            </a:pPr>
            <a:r>
              <a:rPr lang="en-US" sz="1100" dirty="0"/>
              <a:t>File 2: Create a CSV file with a list of Accounts that must be uploaded into the CRM (Accounts in the LFM List and those with Contacts and Opportunities)</a:t>
            </a:r>
          </a:p>
          <a:p>
            <a:pPr marL="742950" lvl="1" indent="-285750">
              <a:buFont typeface="Arial" panose="020B0604020202020204" pitchFamily="34" charset="0"/>
              <a:buChar char="•"/>
            </a:pPr>
            <a:r>
              <a:rPr lang="en-US" sz="1100" dirty="0"/>
              <a:t>Detection of Duplicates: When merging the tables detect duplicates by fussy joint by name and/or acronym. Consult Data Manager for merging rules to see what information must prevail.</a:t>
            </a:r>
          </a:p>
          <a:p>
            <a:pPr marL="742950" lvl="1" indent="-285750">
              <a:buFont typeface="Arial" panose="020B0604020202020204" pitchFamily="34" charset="0"/>
              <a:buChar char="•"/>
            </a:pPr>
            <a:r>
              <a:rPr lang="en-US" sz="1100" dirty="0"/>
              <a:t>Review by Data manager to identify potential international organizations for which specific descriptions and hierarchies must be created</a:t>
            </a:r>
          </a:p>
          <a:p>
            <a:pPr marL="742950" lvl="1" indent="-285750">
              <a:buFont typeface="Arial" panose="020B0604020202020204" pitchFamily="34" charset="0"/>
              <a:buChar char="•"/>
            </a:pPr>
            <a:r>
              <a:rPr lang="en-US" sz="1100" dirty="0"/>
              <a:t>After edits and review by Data manager, file will be sent to Country Data Champions for review and validation/corrections.</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D0C5CB43-9B40-4631-B4ED-E9593E401A7D}"/>
              </a:ext>
            </a:extLst>
          </p:cNvPr>
          <p:cNvPicPr>
            <a:picLocks noChangeAspect="1"/>
          </p:cNvPicPr>
          <p:nvPr/>
        </p:nvPicPr>
        <p:blipFill>
          <a:blip r:embed="rId8"/>
          <a:stretch>
            <a:fillRect/>
          </a:stretch>
        </p:blipFill>
        <p:spPr>
          <a:xfrm>
            <a:off x="6396799" y="4146074"/>
            <a:ext cx="2009585" cy="224567"/>
          </a:xfrm>
          <a:prstGeom prst="rect">
            <a:avLst/>
          </a:prstGeom>
        </p:spPr>
      </p:pic>
    </p:spTree>
    <p:extLst>
      <p:ext uri="{BB962C8B-B14F-4D97-AF65-F5344CB8AC3E}">
        <p14:creationId xmlns:p14="http://schemas.microsoft.com/office/powerpoint/2010/main" val="120576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95F1-C86D-4CE3-8E5D-0B4A01E71E55}"/>
              </a:ext>
            </a:extLst>
          </p:cNvPr>
          <p:cNvSpPr>
            <a:spLocks noGrp="1"/>
          </p:cNvSpPr>
          <p:nvPr>
            <p:ph type="title"/>
          </p:nvPr>
        </p:nvSpPr>
        <p:spPr/>
        <p:txBody>
          <a:bodyPr/>
          <a:lstStyle/>
          <a:p>
            <a:r>
              <a:rPr lang="en-US" dirty="0">
                <a:solidFill>
                  <a:schemeClr val="accent1"/>
                </a:solidFill>
              </a:rPr>
              <a:t>Steps 2, 3 and 4: Validation, Upload into UAT and Production</a:t>
            </a:r>
          </a:p>
        </p:txBody>
      </p:sp>
      <p:sp>
        <p:nvSpPr>
          <p:cNvPr id="5" name="Content Placeholder 4">
            <a:extLst>
              <a:ext uri="{FF2B5EF4-FFF2-40B4-BE49-F238E27FC236}">
                <a16:creationId xmlns:a16="http://schemas.microsoft.com/office/drawing/2014/main" id="{9CD0241B-DF06-4321-8D1B-72DE20A016A6}"/>
              </a:ext>
            </a:extLst>
          </p:cNvPr>
          <p:cNvSpPr>
            <a:spLocks noGrp="1"/>
          </p:cNvSpPr>
          <p:nvPr>
            <p:ph idx="1"/>
          </p:nvPr>
        </p:nvSpPr>
        <p:spPr>
          <a:xfrm>
            <a:off x="838200" y="1825624"/>
            <a:ext cx="10515600" cy="4426447"/>
          </a:xfrm>
        </p:spPr>
        <p:txBody>
          <a:bodyPr>
            <a:normAutofit/>
          </a:bodyPr>
          <a:lstStyle/>
          <a:p>
            <a:r>
              <a:rPr lang="en-US" sz="1600" dirty="0"/>
              <a:t>Step 2</a:t>
            </a:r>
          </a:p>
          <a:p>
            <a:pPr lvl="1"/>
            <a:r>
              <a:rPr lang="en-US" sz="1200" dirty="0"/>
              <a:t>Data manager is responsible for entering Snow Ticket and approving deletion of accounts</a:t>
            </a:r>
          </a:p>
          <a:p>
            <a:pPr lvl="1"/>
            <a:r>
              <a:rPr lang="en-US" sz="1200" dirty="0"/>
              <a:t>Data manager is responsible for delivering and giving instructions to Data Champions on what they need to </a:t>
            </a:r>
            <a:r>
              <a:rPr lang="en-US" sz="1200" dirty="0" err="1"/>
              <a:t>rvew</a:t>
            </a:r>
            <a:r>
              <a:rPr lang="en-US" sz="1200" dirty="0"/>
              <a:t> in the file of accounts to be uploaded in the CRM</a:t>
            </a:r>
          </a:p>
          <a:p>
            <a:pPr lvl="1"/>
            <a:r>
              <a:rPr lang="en-US" sz="1200" dirty="0"/>
              <a:t>Data manager is responsible for  coordinating with </a:t>
            </a:r>
            <a:r>
              <a:rPr lang="en-US" sz="1200" dirty="0" err="1"/>
              <a:t>EbFactory</a:t>
            </a:r>
            <a:r>
              <a:rPr lang="en-US" sz="1200" dirty="0"/>
              <a:t> additional corrections to be done for the production of the final file to be uploaded in UAT environment.</a:t>
            </a:r>
          </a:p>
          <a:p>
            <a:r>
              <a:rPr lang="en-US" sz="1600" dirty="0"/>
              <a:t>Step 3</a:t>
            </a:r>
          </a:p>
          <a:p>
            <a:pPr lvl="1"/>
            <a:r>
              <a:rPr lang="en-US" sz="1200" dirty="0"/>
              <a:t>Data manager is responsible for creating ticket in SNOW for uploading in UAT and production</a:t>
            </a:r>
            <a:endParaRPr lang="en-US" sz="1300" dirty="0"/>
          </a:p>
          <a:p>
            <a:r>
              <a:rPr lang="en-US" sz="1600" dirty="0"/>
              <a:t>Step 4</a:t>
            </a:r>
          </a:p>
          <a:p>
            <a:pPr lvl="1"/>
            <a:r>
              <a:rPr lang="en-US" sz="1400" dirty="0" err="1"/>
              <a:t>EbFactory</a:t>
            </a:r>
            <a:r>
              <a:rPr lang="en-US" sz="1400" dirty="0"/>
              <a:t> Uploads data into UAT</a:t>
            </a:r>
          </a:p>
          <a:p>
            <a:pPr lvl="2"/>
            <a:r>
              <a:rPr lang="en-US" sz="1000" dirty="0"/>
              <a:t>File should overwrite the information that is in UAT for accounts</a:t>
            </a:r>
          </a:p>
          <a:p>
            <a:pPr lvl="2"/>
            <a:r>
              <a:rPr lang="en-US" sz="1000" dirty="0"/>
              <a:t>For merger of records, work on specific rules with Data manager</a:t>
            </a:r>
          </a:p>
          <a:p>
            <a:pPr lvl="2"/>
            <a:r>
              <a:rPr lang="en-US" sz="1000" dirty="0">
                <a:solidFill>
                  <a:srgbClr val="FF0000"/>
                </a:solidFill>
              </a:rPr>
              <a:t>Please review with </a:t>
            </a:r>
            <a:r>
              <a:rPr lang="en-US" sz="1000" dirty="0" err="1">
                <a:solidFill>
                  <a:srgbClr val="FF0000"/>
                </a:solidFill>
              </a:rPr>
              <a:t>Globant</a:t>
            </a:r>
            <a:r>
              <a:rPr lang="en-US" sz="1000" dirty="0">
                <a:solidFill>
                  <a:srgbClr val="FF0000"/>
                </a:solidFill>
              </a:rPr>
              <a:t> activities to update and merge records in the CRM</a:t>
            </a:r>
          </a:p>
          <a:p>
            <a:pPr lvl="1"/>
            <a:r>
              <a:rPr lang="en-US" sz="1400" dirty="0"/>
              <a:t>UAT Testing parameters, please produce documentation and attach to ticket</a:t>
            </a:r>
          </a:p>
          <a:p>
            <a:pPr lvl="2"/>
            <a:r>
              <a:rPr lang="en-US" sz="1000" dirty="0"/>
              <a:t>Verify number of accounts for country matches the number of accounts in file for upload</a:t>
            </a:r>
          </a:p>
          <a:p>
            <a:pPr lvl="2"/>
            <a:r>
              <a:rPr lang="en-US" sz="1000" dirty="0"/>
              <a:t>Verify if accounts deleted cannot be found in UAT</a:t>
            </a:r>
          </a:p>
          <a:p>
            <a:pPr lvl="2"/>
            <a:r>
              <a:rPr lang="en-US" sz="1000" dirty="0"/>
              <a:t>Spot check of 3 accounts and see if fields were properly uploaded.</a:t>
            </a:r>
          </a:p>
          <a:p>
            <a:pPr lvl="1"/>
            <a:r>
              <a:rPr lang="en-US" sz="1400" dirty="0"/>
              <a:t>Approval by data manager and move into production</a:t>
            </a:r>
          </a:p>
          <a:p>
            <a:pPr lvl="2"/>
            <a:r>
              <a:rPr lang="en-US" sz="1000" dirty="0"/>
              <a:t>Perform same verification as done in UAT testing</a:t>
            </a:r>
          </a:p>
        </p:txBody>
      </p:sp>
    </p:spTree>
    <p:extLst>
      <p:ext uri="{BB962C8B-B14F-4D97-AF65-F5344CB8AC3E}">
        <p14:creationId xmlns:p14="http://schemas.microsoft.com/office/powerpoint/2010/main" val="152143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B0DC-C694-4C0B-B9DF-6F60D121360F}"/>
              </a:ext>
            </a:extLst>
          </p:cNvPr>
          <p:cNvSpPr>
            <a:spLocks noGrp="1"/>
          </p:cNvSpPr>
          <p:nvPr>
            <p:ph type="title"/>
          </p:nvPr>
        </p:nvSpPr>
        <p:spPr/>
        <p:txBody>
          <a:bodyPr/>
          <a:lstStyle/>
          <a:p>
            <a:r>
              <a:rPr lang="en-US" dirty="0">
                <a:solidFill>
                  <a:schemeClr val="accent1"/>
                </a:solidFill>
              </a:rPr>
              <a:t>Documentation and File Storage</a:t>
            </a:r>
          </a:p>
        </p:txBody>
      </p:sp>
      <p:sp>
        <p:nvSpPr>
          <p:cNvPr id="3" name="Content Placeholder 2">
            <a:extLst>
              <a:ext uri="{FF2B5EF4-FFF2-40B4-BE49-F238E27FC236}">
                <a16:creationId xmlns:a16="http://schemas.microsoft.com/office/drawing/2014/main" id="{9199EA83-AB18-4AA0-A924-9D4676E0A8B1}"/>
              </a:ext>
            </a:extLst>
          </p:cNvPr>
          <p:cNvSpPr>
            <a:spLocks noGrp="1"/>
          </p:cNvSpPr>
          <p:nvPr>
            <p:ph idx="1"/>
          </p:nvPr>
        </p:nvSpPr>
        <p:spPr/>
        <p:txBody>
          <a:bodyPr/>
          <a:lstStyle/>
          <a:p>
            <a:r>
              <a:rPr lang="en-US" dirty="0"/>
              <a:t>Romina will create a Microsoft Teams Group with your iadb.org emails  in order to manage the internal communications regarding data load requests for Marketing and Countries.</a:t>
            </a:r>
          </a:p>
          <a:p>
            <a:r>
              <a:rPr lang="en-US" dirty="0"/>
              <a:t>Under this team, folders should be created for each request, based on department Name.</a:t>
            </a:r>
          </a:p>
          <a:p>
            <a:pPr lvl="1"/>
            <a:r>
              <a:rPr lang="en-US" dirty="0"/>
              <a:t>Save all original data files sent by department</a:t>
            </a:r>
          </a:p>
          <a:p>
            <a:pPr lvl="1"/>
            <a:r>
              <a:rPr lang="en-US" dirty="0"/>
              <a:t>Save a brief document with all cleaning rules performed</a:t>
            </a:r>
          </a:p>
          <a:p>
            <a:pPr lvl="1"/>
            <a:r>
              <a:rPr lang="en-US" dirty="0"/>
              <a:t>Savel all cleaned files done by </a:t>
            </a:r>
            <a:r>
              <a:rPr lang="en-US" dirty="0" err="1"/>
              <a:t>EbFactory</a:t>
            </a:r>
            <a:endParaRPr lang="en-US" dirty="0"/>
          </a:p>
          <a:p>
            <a:pPr lvl="1"/>
            <a:r>
              <a:rPr lang="en-US" dirty="0"/>
              <a:t>Save all documentation for UAT Testing</a:t>
            </a:r>
          </a:p>
        </p:txBody>
      </p:sp>
    </p:spTree>
    <p:extLst>
      <p:ext uri="{BB962C8B-B14F-4D97-AF65-F5344CB8AC3E}">
        <p14:creationId xmlns:p14="http://schemas.microsoft.com/office/powerpoint/2010/main" val="408307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AAA7-9914-4486-BC0E-D4E486A4DC52}"/>
              </a:ext>
            </a:extLst>
          </p:cNvPr>
          <p:cNvSpPr>
            <a:spLocks noGrp="1"/>
          </p:cNvSpPr>
          <p:nvPr>
            <p:ph type="title"/>
          </p:nvPr>
        </p:nvSpPr>
        <p:spPr/>
        <p:txBody>
          <a:bodyPr/>
          <a:lstStyle/>
          <a:p>
            <a:r>
              <a:rPr lang="en-US" dirty="0">
                <a:solidFill>
                  <a:srgbClr val="0070C0"/>
                </a:solidFill>
              </a:rPr>
              <a:t>Post- production upload – Other Activities  to be aware</a:t>
            </a:r>
          </a:p>
        </p:txBody>
      </p:sp>
      <p:sp>
        <p:nvSpPr>
          <p:cNvPr id="3" name="Content Placeholder 2">
            <a:extLst>
              <a:ext uri="{FF2B5EF4-FFF2-40B4-BE49-F238E27FC236}">
                <a16:creationId xmlns:a16="http://schemas.microsoft.com/office/drawing/2014/main" id="{3BD69A9B-08B0-44B5-948A-2D0099F6B784}"/>
              </a:ext>
            </a:extLst>
          </p:cNvPr>
          <p:cNvSpPr>
            <a:spLocks noGrp="1"/>
          </p:cNvSpPr>
          <p:nvPr>
            <p:ph idx="1"/>
          </p:nvPr>
        </p:nvSpPr>
        <p:spPr/>
        <p:txBody>
          <a:bodyPr>
            <a:normAutofit/>
          </a:bodyPr>
          <a:lstStyle/>
          <a:p>
            <a:r>
              <a:rPr lang="en-US" dirty="0"/>
              <a:t>Once accounts are uploaded into CRM, Data Champions will review them in production and validate and complete missing information inside the CRM.</a:t>
            </a:r>
          </a:p>
          <a:p>
            <a:endParaRPr lang="en-US" dirty="0"/>
          </a:p>
          <a:p>
            <a:r>
              <a:rPr lang="en-US" dirty="0"/>
              <a:t>We may receive request to upload massively contacts into the CRM</a:t>
            </a:r>
          </a:p>
          <a:p>
            <a:r>
              <a:rPr lang="en-US" dirty="0"/>
              <a:t>If this happens this will be a separate workflow post-implementation in which we will need to join contacts with accounts by account name. For those accounts that do not exist we will need to create them first before uploading contacts.</a:t>
            </a:r>
          </a:p>
          <a:p>
            <a:endParaRPr lang="en-US" dirty="0"/>
          </a:p>
        </p:txBody>
      </p:sp>
    </p:spTree>
    <p:extLst>
      <p:ext uri="{BB962C8B-B14F-4D97-AF65-F5344CB8AC3E}">
        <p14:creationId xmlns:p14="http://schemas.microsoft.com/office/powerpoint/2010/main" val="3916991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AAA7-9914-4486-BC0E-D4E486A4DC52}"/>
              </a:ext>
            </a:extLst>
          </p:cNvPr>
          <p:cNvSpPr>
            <a:spLocks noGrp="1"/>
          </p:cNvSpPr>
          <p:nvPr>
            <p:ph type="title"/>
          </p:nvPr>
        </p:nvSpPr>
        <p:spPr>
          <a:xfrm>
            <a:off x="350519" y="-231141"/>
            <a:ext cx="11631507" cy="1325563"/>
          </a:xfrm>
        </p:spPr>
        <p:txBody>
          <a:bodyPr/>
          <a:lstStyle/>
          <a:p>
            <a:r>
              <a:rPr lang="en-US" dirty="0">
                <a:solidFill>
                  <a:srgbClr val="0070C0"/>
                </a:solidFill>
              </a:rPr>
              <a:t>Data Normalization Rules – Accounts – Main Fields</a:t>
            </a:r>
          </a:p>
        </p:txBody>
      </p:sp>
      <p:pic>
        <p:nvPicPr>
          <p:cNvPr id="4" name="Content Placeholder 3">
            <a:extLst>
              <a:ext uri="{FF2B5EF4-FFF2-40B4-BE49-F238E27FC236}">
                <a16:creationId xmlns:a16="http://schemas.microsoft.com/office/drawing/2014/main" id="{D14C8395-6467-490D-BD0F-FE0452B6836A}"/>
              </a:ext>
            </a:extLst>
          </p:cNvPr>
          <p:cNvPicPr>
            <a:picLocks noGrp="1" noChangeAspect="1"/>
          </p:cNvPicPr>
          <p:nvPr>
            <p:ph idx="1"/>
          </p:nvPr>
        </p:nvPicPr>
        <p:blipFill>
          <a:blip r:embed="rId2"/>
          <a:stretch>
            <a:fillRect/>
          </a:stretch>
        </p:blipFill>
        <p:spPr>
          <a:xfrm>
            <a:off x="968587" y="846772"/>
            <a:ext cx="6925395" cy="2034364"/>
          </a:xfrm>
          <a:prstGeom prst="rect">
            <a:avLst/>
          </a:prstGeom>
        </p:spPr>
      </p:pic>
      <p:sp>
        <p:nvSpPr>
          <p:cNvPr id="5" name="TextBox 4">
            <a:extLst>
              <a:ext uri="{FF2B5EF4-FFF2-40B4-BE49-F238E27FC236}">
                <a16:creationId xmlns:a16="http://schemas.microsoft.com/office/drawing/2014/main" id="{21EFEA36-325F-468B-8DC3-B73C8B6ED2C0}"/>
              </a:ext>
            </a:extLst>
          </p:cNvPr>
          <p:cNvSpPr txBox="1"/>
          <p:nvPr/>
        </p:nvSpPr>
        <p:spPr>
          <a:xfrm>
            <a:off x="894080" y="2980267"/>
            <a:ext cx="7674186" cy="3139321"/>
          </a:xfrm>
          <a:prstGeom prst="rect">
            <a:avLst/>
          </a:prstGeom>
          <a:noFill/>
        </p:spPr>
        <p:txBody>
          <a:bodyPr wrap="square" rtlCol="0">
            <a:spAutoFit/>
          </a:bodyPr>
          <a:lstStyle/>
          <a:p>
            <a:r>
              <a:rPr lang="en-US" dirty="0"/>
              <a:t>Name: First letter in big caps and rest in small caps. E.g. </a:t>
            </a:r>
            <a:r>
              <a:rPr lang="es-ES" dirty="0">
                <a:solidFill>
                  <a:srgbClr val="212121"/>
                </a:solidFill>
                <a:latin typeface="Helvetica Neue" panose="02000503000000020004"/>
              </a:rPr>
              <a:t>Banco Nacional de Obras y Servicios P</a:t>
            </a:r>
            <a:r>
              <a:rPr lang="es-ES_tradnl" dirty="0" err="1">
                <a:solidFill>
                  <a:srgbClr val="212121"/>
                </a:solidFill>
                <a:latin typeface="Helvetica Neue" panose="02000503000000020004"/>
              </a:rPr>
              <a:t>úblicos</a:t>
            </a:r>
            <a:r>
              <a:rPr lang="es-ES_tradnl" dirty="0">
                <a:solidFill>
                  <a:srgbClr val="212121"/>
                </a:solidFill>
                <a:latin typeface="Helvetica Neue" panose="02000503000000020004"/>
              </a:rPr>
              <a:t> S.N.C </a:t>
            </a:r>
          </a:p>
          <a:p>
            <a:r>
              <a:rPr lang="es-ES_tradnl" dirty="0" err="1">
                <a:solidFill>
                  <a:srgbClr val="212121"/>
                </a:solidFill>
                <a:latin typeface="Helvetica Neue" panose="02000503000000020004"/>
              </a:rPr>
              <a:t>Abbreviation</a:t>
            </a:r>
            <a:r>
              <a:rPr lang="es-ES_tradnl" dirty="0">
                <a:solidFill>
                  <a:srgbClr val="212121"/>
                </a:solidFill>
                <a:latin typeface="Helvetica Neue" panose="02000503000000020004"/>
              </a:rPr>
              <a:t>: </a:t>
            </a:r>
            <a:r>
              <a:rPr lang="en-US" dirty="0">
                <a:solidFill>
                  <a:srgbClr val="212121"/>
                </a:solidFill>
                <a:latin typeface="Helvetica Neue" panose="02000503000000020004"/>
              </a:rPr>
              <a:t>BANOBRAS</a:t>
            </a:r>
          </a:p>
          <a:p>
            <a:r>
              <a:rPr lang="en-US" dirty="0">
                <a:solidFill>
                  <a:srgbClr val="212121"/>
                </a:solidFill>
                <a:latin typeface="Helvetica Neue" panose="02000503000000020004"/>
              </a:rPr>
              <a:t>Street: </a:t>
            </a:r>
            <a:r>
              <a:rPr lang="es-AR" dirty="0"/>
              <a:t>Prolongación Paseo de la Reforma 600 – 320 , Santa Fe</a:t>
            </a:r>
            <a:endParaRPr lang="en-US" dirty="0"/>
          </a:p>
          <a:p>
            <a:r>
              <a:rPr lang="en-US" dirty="0"/>
              <a:t>Postal Code</a:t>
            </a:r>
            <a:r>
              <a:rPr lang="es-AR" dirty="0"/>
              <a:t>: 01219</a:t>
            </a:r>
            <a:endParaRPr lang="en-US" dirty="0"/>
          </a:p>
          <a:p>
            <a:r>
              <a:rPr lang="es-AR" dirty="0"/>
              <a:t>City: Ciudad de México</a:t>
            </a:r>
            <a:endParaRPr lang="en-US" dirty="0"/>
          </a:p>
          <a:p>
            <a:r>
              <a:rPr lang="es-AR" dirty="0" err="1"/>
              <a:t>State</a:t>
            </a:r>
            <a:r>
              <a:rPr lang="es-AR" dirty="0"/>
              <a:t>: Ciudad de México</a:t>
            </a:r>
          </a:p>
          <a:p>
            <a:r>
              <a:rPr lang="es-AR" dirty="0"/>
              <a:t>Country: </a:t>
            </a:r>
            <a:r>
              <a:rPr lang="es-AR" dirty="0" err="1"/>
              <a:t>Mexico</a:t>
            </a:r>
            <a:r>
              <a:rPr lang="es-AR" dirty="0"/>
              <a:t> (</a:t>
            </a:r>
            <a:r>
              <a:rPr lang="es-AR" dirty="0" err="1"/>
              <a:t>all</a:t>
            </a:r>
            <a:r>
              <a:rPr lang="es-AR" dirty="0"/>
              <a:t> </a:t>
            </a:r>
            <a:r>
              <a:rPr lang="es-AR" dirty="0" err="1"/>
              <a:t>accounts</a:t>
            </a:r>
            <a:r>
              <a:rPr lang="es-AR" dirty="0"/>
              <a:t> </a:t>
            </a:r>
            <a:r>
              <a:rPr lang="es-AR" dirty="0" err="1"/>
              <a:t>must</a:t>
            </a:r>
            <a:r>
              <a:rPr lang="es-AR" dirty="0"/>
              <a:t> </a:t>
            </a:r>
            <a:r>
              <a:rPr lang="es-AR" dirty="0" err="1"/>
              <a:t>have</a:t>
            </a:r>
            <a:r>
              <a:rPr lang="es-AR" dirty="0"/>
              <a:t> a country)</a:t>
            </a:r>
          </a:p>
          <a:p>
            <a:r>
              <a:rPr lang="es-AR" dirty="0" err="1"/>
              <a:t>Phone</a:t>
            </a:r>
            <a:r>
              <a:rPr lang="es-AR" dirty="0"/>
              <a:t>/Fax: </a:t>
            </a:r>
            <a:r>
              <a:rPr lang="es-AR" dirty="0" err="1"/>
              <a:t>Always</a:t>
            </a:r>
            <a:r>
              <a:rPr lang="es-AR" dirty="0"/>
              <a:t> </a:t>
            </a:r>
            <a:r>
              <a:rPr lang="es-AR" dirty="0" err="1"/>
              <a:t>add</a:t>
            </a:r>
            <a:r>
              <a:rPr lang="es-AR" dirty="0"/>
              <a:t> + and Country </a:t>
            </a:r>
            <a:r>
              <a:rPr lang="es-AR" dirty="0" err="1"/>
              <a:t>code</a:t>
            </a:r>
            <a:r>
              <a:rPr lang="es-AR" dirty="0"/>
              <a:t> in </a:t>
            </a:r>
            <a:r>
              <a:rPr lang="es-AR" dirty="0" err="1"/>
              <a:t>front</a:t>
            </a:r>
            <a:r>
              <a:rPr lang="es-AR" dirty="0"/>
              <a:t> </a:t>
            </a:r>
            <a:r>
              <a:rPr lang="es-AR" dirty="0" err="1"/>
              <a:t>of</a:t>
            </a:r>
            <a:r>
              <a:rPr lang="es-AR" dirty="0"/>
              <a:t> </a:t>
            </a:r>
            <a:r>
              <a:rPr lang="es-AR" dirty="0" err="1"/>
              <a:t>all</a:t>
            </a:r>
            <a:r>
              <a:rPr lang="es-AR" dirty="0"/>
              <a:t> </a:t>
            </a:r>
            <a:r>
              <a:rPr lang="es-AR" dirty="0" err="1"/>
              <a:t>numbers</a:t>
            </a:r>
            <a:endParaRPr lang="en-US" dirty="0"/>
          </a:p>
          <a:p>
            <a:endParaRPr lang="en-US" dirty="0">
              <a:latin typeface="Helvetica Neue" panose="02000503000000020004"/>
            </a:endParaRPr>
          </a:p>
          <a:p>
            <a:endParaRPr lang="en-US" dirty="0"/>
          </a:p>
        </p:txBody>
      </p:sp>
    </p:spTree>
    <p:extLst>
      <p:ext uri="{BB962C8B-B14F-4D97-AF65-F5344CB8AC3E}">
        <p14:creationId xmlns:p14="http://schemas.microsoft.com/office/powerpoint/2010/main" val="1403792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AAA7-9914-4486-BC0E-D4E486A4DC52}"/>
              </a:ext>
            </a:extLst>
          </p:cNvPr>
          <p:cNvSpPr>
            <a:spLocks noGrp="1"/>
          </p:cNvSpPr>
          <p:nvPr>
            <p:ph type="title"/>
          </p:nvPr>
        </p:nvSpPr>
        <p:spPr>
          <a:xfrm>
            <a:off x="350519" y="257387"/>
            <a:ext cx="11631507" cy="837035"/>
          </a:xfrm>
        </p:spPr>
        <p:txBody>
          <a:bodyPr>
            <a:normAutofit fontScale="90000"/>
          </a:bodyPr>
          <a:lstStyle/>
          <a:p>
            <a:r>
              <a:rPr lang="en-US" dirty="0">
                <a:solidFill>
                  <a:srgbClr val="0070C0"/>
                </a:solidFill>
              </a:rPr>
              <a:t>Data Normalization Rules – Accounts – Other Fields</a:t>
            </a:r>
          </a:p>
        </p:txBody>
      </p:sp>
      <p:sp>
        <p:nvSpPr>
          <p:cNvPr id="5" name="TextBox 4">
            <a:extLst>
              <a:ext uri="{FF2B5EF4-FFF2-40B4-BE49-F238E27FC236}">
                <a16:creationId xmlns:a16="http://schemas.microsoft.com/office/drawing/2014/main" id="{21EFEA36-325F-468B-8DC3-B73C8B6ED2C0}"/>
              </a:ext>
            </a:extLst>
          </p:cNvPr>
          <p:cNvSpPr txBox="1"/>
          <p:nvPr/>
        </p:nvSpPr>
        <p:spPr>
          <a:xfrm>
            <a:off x="209974" y="4328309"/>
            <a:ext cx="7674186" cy="1477328"/>
          </a:xfrm>
          <a:prstGeom prst="rect">
            <a:avLst/>
          </a:prstGeom>
          <a:noFill/>
        </p:spPr>
        <p:txBody>
          <a:bodyPr wrap="square" rtlCol="0">
            <a:spAutoFit/>
          </a:bodyPr>
          <a:lstStyle/>
          <a:p>
            <a:r>
              <a:rPr lang="en-US" dirty="0">
                <a:latin typeface="Helvetica Neue" panose="02000503000000020004"/>
              </a:rPr>
              <a:t>Institution Type (picklist) – To be manually defined by data manager</a:t>
            </a:r>
          </a:p>
          <a:p>
            <a:r>
              <a:rPr lang="en-US" dirty="0">
                <a:latin typeface="Helvetica Neue" panose="02000503000000020004"/>
              </a:rPr>
              <a:t>Public or Private (picklist) – to be manually defined by data manager</a:t>
            </a:r>
          </a:p>
          <a:p>
            <a:r>
              <a:rPr lang="en-US" dirty="0">
                <a:latin typeface="Helvetica Neue" panose="02000503000000020004"/>
              </a:rPr>
              <a:t>Relationship with IDB (picklist): for all accounts with LFM ID, it must be Borrower</a:t>
            </a:r>
          </a:p>
          <a:p>
            <a:endParaRPr lang="en-US" dirty="0"/>
          </a:p>
        </p:txBody>
      </p:sp>
      <p:pic>
        <p:nvPicPr>
          <p:cNvPr id="7" name="Picture 6">
            <a:extLst>
              <a:ext uri="{FF2B5EF4-FFF2-40B4-BE49-F238E27FC236}">
                <a16:creationId xmlns:a16="http://schemas.microsoft.com/office/drawing/2014/main" id="{66CCE54F-282A-4615-B207-16DB63131667}"/>
              </a:ext>
            </a:extLst>
          </p:cNvPr>
          <p:cNvPicPr>
            <a:picLocks noChangeAspect="1"/>
          </p:cNvPicPr>
          <p:nvPr/>
        </p:nvPicPr>
        <p:blipFill rotWithShape="1">
          <a:blip r:embed="rId2"/>
          <a:srcRect b="30588"/>
          <a:stretch/>
        </p:blipFill>
        <p:spPr>
          <a:xfrm>
            <a:off x="209974" y="960030"/>
            <a:ext cx="6809122" cy="3244970"/>
          </a:xfrm>
          <a:prstGeom prst="rect">
            <a:avLst/>
          </a:prstGeom>
        </p:spPr>
      </p:pic>
    </p:spTree>
    <p:extLst>
      <p:ext uri="{BB962C8B-B14F-4D97-AF65-F5344CB8AC3E}">
        <p14:creationId xmlns:p14="http://schemas.microsoft.com/office/powerpoint/2010/main" val="142963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5295-F82E-474F-BCF0-FD23825C604F}"/>
              </a:ext>
            </a:extLst>
          </p:cNvPr>
          <p:cNvSpPr>
            <a:spLocks noGrp="1"/>
          </p:cNvSpPr>
          <p:nvPr>
            <p:ph type="title"/>
          </p:nvPr>
        </p:nvSpPr>
        <p:spPr/>
        <p:txBody>
          <a:bodyPr/>
          <a:lstStyle/>
          <a:p>
            <a:r>
              <a:rPr lang="en-US" dirty="0">
                <a:solidFill>
                  <a:srgbClr val="0070C0"/>
                </a:solidFill>
              </a:rPr>
              <a:t>Content</a:t>
            </a:r>
          </a:p>
        </p:txBody>
      </p:sp>
      <p:sp>
        <p:nvSpPr>
          <p:cNvPr id="3" name="Content Placeholder 2">
            <a:extLst>
              <a:ext uri="{FF2B5EF4-FFF2-40B4-BE49-F238E27FC236}">
                <a16:creationId xmlns:a16="http://schemas.microsoft.com/office/drawing/2014/main" id="{229A0F9F-C9EA-470D-8281-55615080E56B}"/>
              </a:ext>
            </a:extLst>
          </p:cNvPr>
          <p:cNvSpPr>
            <a:spLocks noGrp="1"/>
          </p:cNvSpPr>
          <p:nvPr>
            <p:ph idx="1"/>
          </p:nvPr>
        </p:nvSpPr>
        <p:spPr/>
        <p:txBody>
          <a:bodyPr/>
          <a:lstStyle/>
          <a:p>
            <a:pPr marL="0" indent="0">
              <a:buNone/>
            </a:pPr>
            <a:r>
              <a:rPr lang="en-US" dirty="0"/>
              <a:t>Part 1 - Data Cleaning for Marketing (Subscribers)</a:t>
            </a:r>
          </a:p>
          <a:p>
            <a:pPr marL="0" indent="0">
              <a:buNone/>
            </a:pPr>
            <a:endParaRPr lang="en-US" dirty="0"/>
          </a:p>
          <a:p>
            <a:pPr marL="0" indent="0">
              <a:buNone/>
            </a:pPr>
            <a:r>
              <a:rPr lang="en-US" dirty="0"/>
              <a:t>Part 2 – Data Cleaning of Accounts for CRM Country Implementation</a:t>
            </a:r>
          </a:p>
        </p:txBody>
      </p:sp>
    </p:spTree>
    <p:extLst>
      <p:ext uri="{BB962C8B-B14F-4D97-AF65-F5344CB8AC3E}">
        <p14:creationId xmlns:p14="http://schemas.microsoft.com/office/powerpoint/2010/main" val="94229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7920-9D79-46FA-B6B8-C348254A538C}"/>
              </a:ext>
            </a:extLst>
          </p:cNvPr>
          <p:cNvSpPr>
            <a:spLocks noGrp="1"/>
          </p:cNvSpPr>
          <p:nvPr>
            <p:ph type="ctrTitle"/>
          </p:nvPr>
        </p:nvSpPr>
        <p:spPr>
          <a:xfrm>
            <a:off x="1524000" y="1771292"/>
            <a:ext cx="9144000" cy="2387600"/>
          </a:xfrm>
        </p:spPr>
        <p:txBody>
          <a:bodyPr>
            <a:normAutofit fontScale="90000"/>
          </a:bodyPr>
          <a:lstStyle/>
          <a:p>
            <a:r>
              <a:rPr lang="en-US" dirty="0">
                <a:solidFill>
                  <a:srgbClr val="0070C0"/>
                </a:solidFill>
              </a:rPr>
              <a:t>Part 1: Cleaning and Uploading Subscriber Data into CRM</a:t>
            </a:r>
          </a:p>
        </p:txBody>
      </p:sp>
    </p:spTree>
    <p:extLst>
      <p:ext uri="{BB962C8B-B14F-4D97-AF65-F5344CB8AC3E}">
        <p14:creationId xmlns:p14="http://schemas.microsoft.com/office/powerpoint/2010/main" val="252590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34FD-80A5-4645-9318-DD983EF28E39}"/>
              </a:ext>
            </a:extLst>
          </p:cNvPr>
          <p:cNvSpPr>
            <a:spLocks noGrp="1"/>
          </p:cNvSpPr>
          <p:nvPr>
            <p:ph type="title"/>
          </p:nvPr>
        </p:nvSpPr>
        <p:spPr>
          <a:xfrm>
            <a:off x="803787" y="73871"/>
            <a:ext cx="10515600" cy="1325563"/>
          </a:xfrm>
        </p:spPr>
        <p:txBody>
          <a:bodyPr/>
          <a:lstStyle/>
          <a:p>
            <a:pPr algn="ctr"/>
            <a:r>
              <a:rPr lang="en-US" dirty="0">
                <a:solidFill>
                  <a:srgbClr val="0070C0"/>
                </a:solidFill>
              </a:rPr>
              <a:t>Cleaning and Uploading Subscriber Data - Process</a:t>
            </a:r>
          </a:p>
        </p:txBody>
      </p:sp>
      <p:graphicFrame>
        <p:nvGraphicFramePr>
          <p:cNvPr id="4" name="Diagram 3">
            <a:extLst>
              <a:ext uri="{FF2B5EF4-FFF2-40B4-BE49-F238E27FC236}">
                <a16:creationId xmlns:a16="http://schemas.microsoft.com/office/drawing/2014/main" id="{7E7169BE-A813-4BA6-B887-9F976445A7F2}"/>
              </a:ext>
            </a:extLst>
          </p:cNvPr>
          <p:cNvGraphicFramePr/>
          <p:nvPr>
            <p:extLst>
              <p:ext uri="{D42A27DB-BD31-4B8C-83A1-F6EECF244321}">
                <p14:modId xmlns:p14="http://schemas.microsoft.com/office/powerpoint/2010/main" val="310010782"/>
              </p:ext>
            </p:extLst>
          </p:nvPr>
        </p:nvGraphicFramePr>
        <p:xfrm>
          <a:off x="838199" y="840658"/>
          <a:ext cx="10842523" cy="5887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Heptagon 5">
            <a:extLst>
              <a:ext uri="{FF2B5EF4-FFF2-40B4-BE49-F238E27FC236}">
                <a16:creationId xmlns:a16="http://schemas.microsoft.com/office/drawing/2014/main" id="{7654DD29-7CA6-4C6C-95DC-75360B6C3D83}"/>
              </a:ext>
            </a:extLst>
          </p:cNvPr>
          <p:cNvSpPr/>
          <p:nvPr/>
        </p:nvSpPr>
        <p:spPr>
          <a:xfrm>
            <a:off x="1342103" y="2257126"/>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BE385A-EFFF-41C4-B52A-5481251CA2FA}"/>
              </a:ext>
            </a:extLst>
          </p:cNvPr>
          <p:cNvSpPr txBox="1"/>
          <p:nvPr/>
        </p:nvSpPr>
        <p:spPr>
          <a:xfrm>
            <a:off x="1342102" y="2257126"/>
            <a:ext cx="206478" cy="369332"/>
          </a:xfrm>
          <a:prstGeom prst="rect">
            <a:avLst/>
          </a:prstGeom>
          <a:noFill/>
        </p:spPr>
        <p:txBody>
          <a:bodyPr wrap="square" rtlCol="0">
            <a:spAutoFit/>
          </a:bodyPr>
          <a:lstStyle/>
          <a:p>
            <a:r>
              <a:rPr lang="en-US" b="1" dirty="0">
                <a:solidFill>
                  <a:schemeClr val="bg1"/>
                </a:solidFill>
              </a:rPr>
              <a:t>1</a:t>
            </a:r>
          </a:p>
        </p:txBody>
      </p:sp>
      <p:sp>
        <p:nvSpPr>
          <p:cNvPr id="8" name="Heptagon 7">
            <a:extLst>
              <a:ext uri="{FF2B5EF4-FFF2-40B4-BE49-F238E27FC236}">
                <a16:creationId xmlns:a16="http://schemas.microsoft.com/office/drawing/2014/main" id="{8CE3CA3C-5357-469E-8699-19DD412243FF}"/>
              </a:ext>
            </a:extLst>
          </p:cNvPr>
          <p:cNvSpPr/>
          <p:nvPr/>
        </p:nvSpPr>
        <p:spPr>
          <a:xfrm>
            <a:off x="2807109" y="2227006"/>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F691CB-5AD8-4063-809D-7C926C5AF2B9}"/>
              </a:ext>
            </a:extLst>
          </p:cNvPr>
          <p:cNvSpPr txBox="1"/>
          <p:nvPr/>
        </p:nvSpPr>
        <p:spPr>
          <a:xfrm>
            <a:off x="2807108" y="2227006"/>
            <a:ext cx="206478" cy="369332"/>
          </a:xfrm>
          <a:prstGeom prst="rect">
            <a:avLst/>
          </a:prstGeom>
          <a:noFill/>
        </p:spPr>
        <p:txBody>
          <a:bodyPr wrap="square" rtlCol="0">
            <a:spAutoFit/>
          </a:bodyPr>
          <a:lstStyle/>
          <a:p>
            <a:r>
              <a:rPr lang="en-US" b="1" dirty="0">
                <a:solidFill>
                  <a:schemeClr val="bg1"/>
                </a:solidFill>
              </a:rPr>
              <a:t>2</a:t>
            </a:r>
          </a:p>
        </p:txBody>
      </p:sp>
      <p:sp>
        <p:nvSpPr>
          <p:cNvPr id="10" name="Heptagon 9">
            <a:extLst>
              <a:ext uri="{FF2B5EF4-FFF2-40B4-BE49-F238E27FC236}">
                <a16:creationId xmlns:a16="http://schemas.microsoft.com/office/drawing/2014/main" id="{10236249-725C-4471-94FD-FBD5876897AA}"/>
              </a:ext>
            </a:extLst>
          </p:cNvPr>
          <p:cNvSpPr/>
          <p:nvPr/>
        </p:nvSpPr>
        <p:spPr>
          <a:xfrm>
            <a:off x="4404851" y="2227006"/>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E00FBAF-CB2E-49EB-A611-A179A675E203}"/>
              </a:ext>
            </a:extLst>
          </p:cNvPr>
          <p:cNvSpPr txBox="1"/>
          <p:nvPr/>
        </p:nvSpPr>
        <p:spPr>
          <a:xfrm>
            <a:off x="4404850" y="2227006"/>
            <a:ext cx="206478" cy="369332"/>
          </a:xfrm>
          <a:prstGeom prst="rect">
            <a:avLst/>
          </a:prstGeom>
          <a:noFill/>
        </p:spPr>
        <p:txBody>
          <a:bodyPr wrap="square" rtlCol="0">
            <a:spAutoFit/>
          </a:bodyPr>
          <a:lstStyle/>
          <a:p>
            <a:r>
              <a:rPr lang="en-US" b="1" dirty="0">
                <a:solidFill>
                  <a:schemeClr val="bg1"/>
                </a:solidFill>
              </a:rPr>
              <a:t>3</a:t>
            </a:r>
          </a:p>
        </p:txBody>
      </p:sp>
      <p:sp>
        <p:nvSpPr>
          <p:cNvPr id="12" name="Heptagon 11">
            <a:extLst>
              <a:ext uri="{FF2B5EF4-FFF2-40B4-BE49-F238E27FC236}">
                <a16:creationId xmlns:a16="http://schemas.microsoft.com/office/drawing/2014/main" id="{09EB49B8-B22C-4462-8250-15CB726907EA}"/>
              </a:ext>
            </a:extLst>
          </p:cNvPr>
          <p:cNvSpPr/>
          <p:nvPr/>
        </p:nvSpPr>
        <p:spPr>
          <a:xfrm>
            <a:off x="6061588" y="2166221"/>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43216BB-87E2-4813-937C-938909B740CE}"/>
              </a:ext>
            </a:extLst>
          </p:cNvPr>
          <p:cNvSpPr txBox="1"/>
          <p:nvPr/>
        </p:nvSpPr>
        <p:spPr>
          <a:xfrm>
            <a:off x="6061587" y="2166221"/>
            <a:ext cx="206478" cy="369332"/>
          </a:xfrm>
          <a:prstGeom prst="rect">
            <a:avLst/>
          </a:prstGeom>
          <a:noFill/>
        </p:spPr>
        <p:txBody>
          <a:bodyPr wrap="square" rtlCol="0">
            <a:spAutoFit/>
          </a:bodyPr>
          <a:lstStyle/>
          <a:p>
            <a:r>
              <a:rPr lang="en-US" b="1" dirty="0">
                <a:solidFill>
                  <a:schemeClr val="bg1"/>
                </a:solidFill>
              </a:rPr>
              <a:t>4</a:t>
            </a:r>
          </a:p>
        </p:txBody>
      </p:sp>
      <p:sp>
        <p:nvSpPr>
          <p:cNvPr id="14" name="Heptagon 13">
            <a:extLst>
              <a:ext uri="{FF2B5EF4-FFF2-40B4-BE49-F238E27FC236}">
                <a16:creationId xmlns:a16="http://schemas.microsoft.com/office/drawing/2014/main" id="{BF0AE832-F9FD-420A-B565-E5E0410DF41A}"/>
              </a:ext>
            </a:extLst>
          </p:cNvPr>
          <p:cNvSpPr/>
          <p:nvPr/>
        </p:nvSpPr>
        <p:spPr>
          <a:xfrm>
            <a:off x="7462685" y="2166221"/>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B47849F-FE1F-4475-883D-39B7377CE9DE}"/>
              </a:ext>
            </a:extLst>
          </p:cNvPr>
          <p:cNvSpPr txBox="1"/>
          <p:nvPr/>
        </p:nvSpPr>
        <p:spPr>
          <a:xfrm>
            <a:off x="7462684" y="2166221"/>
            <a:ext cx="206478" cy="369332"/>
          </a:xfrm>
          <a:prstGeom prst="rect">
            <a:avLst/>
          </a:prstGeom>
          <a:noFill/>
        </p:spPr>
        <p:txBody>
          <a:bodyPr wrap="square" rtlCol="0">
            <a:spAutoFit/>
          </a:bodyPr>
          <a:lstStyle/>
          <a:p>
            <a:r>
              <a:rPr lang="en-US" b="1" dirty="0">
                <a:solidFill>
                  <a:schemeClr val="bg1"/>
                </a:solidFill>
              </a:rPr>
              <a:t>5</a:t>
            </a:r>
          </a:p>
        </p:txBody>
      </p:sp>
      <p:sp>
        <p:nvSpPr>
          <p:cNvPr id="16" name="Heptagon 15">
            <a:extLst>
              <a:ext uri="{FF2B5EF4-FFF2-40B4-BE49-F238E27FC236}">
                <a16:creationId xmlns:a16="http://schemas.microsoft.com/office/drawing/2014/main" id="{4E82A6B8-7A4B-4C2C-B0B0-A0CAE8FC3B6D}"/>
              </a:ext>
            </a:extLst>
          </p:cNvPr>
          <p:cNvSpPr/>
          <p:nvPr/>
        </p:nvSpPr>
        <p:spPr>
          <a:xfrm>
            <a:off x="9060428" y="2166221"/>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E591FE2-7446-4DA2-842D-B196119A046C}"/>
              </a:ext>
            </a:extLst>
          </p:cNvPr>
          <p:cNvSpPr txBox="1"/>
          <p:nvPr/>
        </p:nvSpPr>
        <p:spPr>
          <a:xfrm>
            <a:off x="9060427" y="2166221"/>
            <a:ext cx="206478" cy="369332"/>
          </a:xfrm>
          <a:prstGeom prst="rect">
            <a:avLst/>
          </a:prstGeom>
          <a:noFill/>
        </p:spPr>
        <p:txBody>
          <a:bodyPr wrap="square" rtlCol="0">
            <a:spAutoFit/>
          </a:bodyPr>
          <a:lstStyle/>
          <a:p>
            <a:r>
              <a:rPr lang="en-US" b="1" dirty="0">
                <a:solidFill>
                  <a:schemeClr val="bg1"/>
                </a:solidFill>
              </a:rPr>
              <a:t>6</a:t>
            </a:r>
          </a:p>
        </p:txBody>
      </p:sp>
      <p:sp>
        <p:nvSpPr>
          <p:cNvPr id="18" name="Heptagon 17">
            <a:extLst>
              <a:ext uri="{FF2B5EF4-FFF2-40B4-BE49-F238E27FC236}">
                <a16:creationId xmlns:a16="http://schemas.microsoft.com/office/drawing/2014/main" id="{424DE986-88CA-44AC-B292-2577F728020D}"/>
              </a:ext>
            </a:extLst>
          </p:cNvPr>
          <p:cNvSpPr/>
          <p:nvPr/>
        </p:nvSpPr>
        <p:spPr>
          <a:xfrm>
            <a:off x="10746659" y="2166221"/>
            <a:ext cx="324465" cy="339212"/>
          </a:xfrm>
          <a:prstGeom prst="hep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FC33768-3136-4DC5-AB89-A4D59C5C60FD}"/>
              </a:ext>
            </a:extLst>
          </p:cNvPr>
          <p:cNvSpPr txBox="1"/>
          <p:nvPr/>
        </p:nvSpPr>
        <p:spPr>
          <a:xfrm>
            <a:off x="10746658" y="2166221"/>
            <a:ext cx="206478" cy="369332"/>
          </a:xfrm>
          <a:prstGeom prst="rect">
            <a:avLst/>
          </a:prstGeom>
          <a:noFill/>
        </p:spPr>
        <p:txBody>
          <a:bodyPr wrap="square" rtlCol="0">
            <a:spAutoFit/>
          </a:bodyPr>
          <a:lstStyle/>
          <a:p>
            <a:r>
              <a:rPr lang="en-US" b="1" dirty="0">
                <a:solidFill>
                  <a:schemeClr val="bg1"/>
                </a:solidFill>
              </a:rPr>
              <a:t>7</a:t>
            </a:r>
          </a:p>
        </p:txBody>
      </p:sp>
      <p:sp>
        <p:nvSpPr>
          <p:cNvPr id="20" name="TextBox 19">
            <a:extLst>
              <a:ext uri="{FF2B5EF4-FFF2-40B4-BE49-F238E27FC236}">
                <a16:creationId xmlns:a16="http://schemas.microsoft.com/office/drawing/2014/main" id="{6DE329DF-6990-47C6-987E-BC094F67DD7F}"/>
              </a:ext>
            </a:extLst>
          </p:cNvPr>
          <p:cNvSpPr txBox="1"/>
          <p:nvPr/>
        </p:nvSpPr>
        <p:spPr>
          <a:xfrm>
            <a:off x="9384892" y="5132439"/>
            <a:ext cx="2664540" cy="1477328"/>
          </a:xfrm>
          <a:prstGeom prst="rect">
            <a:avLst/>
          </a:prstGeom>
          <a:noFill/>
        </p:spPr>
        <p:txBody>
          <a:bodyPr wrap="square" rtlCol="0">
            <a:spAutoFit/>
          </a:bodyPr>
          <a:lstStyle/>
          <a:p>
            <a:r>
              <a:rPr lang="en-US" dirty="0" err="1"/>
              <a:t>Obs</a:t>
            </a:r>
            <a:r>
              <a:rPr lang="en-US" dirty="0"/>
              <a:t> once data is in production, we need to define the workflow for the onboarding journey for these subscribers)</a:t>
            </a:r>
          </a:p>
        </p:txBody>
      </p:sp>
    </p:spTree>
    <p:extLst>
      <p:ext uri="{BB962C8B-B14F-4D97-AF65-F5344CB8AC3E}">
        <p14:creationId xmlns:p14="http://schemas.microsoft.com/office/powerpoint/2010/main" val="75395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E234-46CE-4CB5-8E83-9D1C4B83A3D2}"/>
              </a:ext>
            </a:extLst>
          </p:cNvPr>
          <p:cNvSpPr>
            <a:spLocks noGrp="1"/>
          </p:cNvSpPr>
          <p:nvPr>
            <p:ph type="title"/>
          </p:nvPr>
        </p:nvSpPr>
        <p:spPr/>
        <p:txBody>
          <a:bodyPr/>
          <a:lstStyle/>
          <a:p>
            <a:r>
              <a:rPr lang="en-US" dirty="0">
                <a:solidFill>
                  <a:srgbClr val="0070C0"/>
                </a:solidFill>
              </a:rPr>
              <a:t>Step 1 and 2– ServiceNow Change Request – Marketing Cloud</a:t>
            </a:r>
          </a:p>
        </p:txBody>
      </p:sp>
      <p:sp>
        <p:nvSpPr>
          <p:cNvPr id="3" name="Content Placeholder 2">
            <a:extLst>
              <a:ext uri="{FF2B5EF4-FFF2-40B4-BE49-F238E27FC236}">
                <a16:creationId xmlns:a16="http://schemas.microsoft.com/office/drawing/2014/main" id="{B814D7D2-7E27-4381-B6E7-CD94C789CDED}"/>
              </a:ext>
            </a:extLst>
          </p:cNvPr>
          <p:cNvSpPr>
            <a:spLocks noGrp="1"/>
          </p:cNvSpPr>
          <p:nvPr>
            <p:ph idx="1"/>
          </p:nvPr>
        </p:nvSpPr>
        <p:spPr/>
        <p:txBody>
          <a:bodyPr/>
          <a:lstStyle/>
          <a:p>
            <a:r>
              <a:rPr lang="en-US" dirty="0"/>
              <a:t>Client enters ticket in ServiceNow --&gt; </a:t>
            </a:r>
            <a:r>
              <a:rPr lang="en-US" dirty="0" err="1"/>
              <a:t>EbFactory</a:t>
            </a:r>
            <a:r>
              <a:rPr lang="en-US" dirty="0"/>
              <a:t> PM receives request</a:t>
            </a:r>
          </a:p>
          <a:p>
            <a:pPr lvl="1"/>
            <a:r>
              <a:rPr lang="en-US" dirty="0"/>
              <a:t>Validation questions for requests upload subscriber data for Marketing Cloud</a:t>
            </a:r>
          </a:p>
          <a:p>
            <a:pPr lvl="2"/>
            <a:r>
              <a:rPr lang="en-US" dirty="0"/>
              <a:t>How this list was compiled? Here we want to understand whether they bought this list. It needs to be compiled by IDB within the context of an event organized by the Bank or a landing page.</a:t>
            </a:r>
          </a:p>
          <a:p>
            <a:pPr lvl="2"/>
            <a:r>
              <a:rPr lang="en-US" dirty="0"/>
              <a:t>If it was an event, please get the name of the event, when it occurred, which department organized and what was the topic. If not ask the person to explain the context in which the emails were acquired.</a:t>
            </a:r>
          </a:p>
          <a:p>
            <a:pPr lvl="2"/>
            <a:r>
              <a:rPr lang="en-US" dirty="0"/>
              <a:t>Does the people on that list expect to be receiving an email invitation from the IDB in order to become subscribers?</a:t>
            </a:r>
          </a:p>
          <a:p>
            <a:pPr lvl="2"/>
            <a:r>
              <a:rPr lang="en-US" dirty="0"/>
              <a:t>Once you have the answers, please discuss with Romina how the data cleaning process will be and how the onboarding process will work. </a:t>
            </a:r>
            <a:r>
              <a:rPr lang="en-US" dirty="0">
                <a:solidFill>
                  <a:srgbClr val="FF0000"/>
                </a:solidFill>
              </a:rPr>
              <a:t>This is a process we need to discuss with </a:t>
            </a:r>
            <a:r>
              <a:rPr lang="en-US" dirty="0" err="1">
                <a:solidFill>
                  <a:srgbClr val="FF0000"/>
                </a:solidFill>
              </a:rPr>
              <a:t>Globant</a:t>
            </a:r>
            <a:r>
              <a:rPr lang="en-US" dirty="0">
                <a:solidFill>
                  <a:srgbClr val="FF0000"/>
                </a:solidFill>
              </a:rPr>
              <a:t> about the templates during the training to finalize documentation.</a:t>
            </a:r>
          </a:p>
        </p:txBody>
      </p:sp>
    </p:spTree>
    <p:extLst>
      <p:ext uri="{BB962C8B-B14F-4D97-AF65-F5344CB8AC3E}">
        <p14:creationId xmlns:p14="http://schemas.microsoft.com/office/powerpoint/2010/main" val="416038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95F1-C86D-4CE3-8E5D-0B4A01E71E55}"/>
              </a:ext>
            </a:extLst>
          </p:cNvPr>
          <p:cNvSpPr>
            <a:spLocks noGrp="1"/>
          </p:cNvSpPr>
          <p:nvPr>
            <p:ph type="title"/>
          </p:nvPr>
        </p:nvSpPr>
        <p:spPr/>
        <p:txBody>
          <a:bodyPr/>
          <a:lstStyle/>
          <a:p>
            <a:r>
              <a:rPr lang="en-US" dirty="0">
                <a:solidFill>
                  <a:schemeClr val="accent1"/>
                </a:solidFill>
              </a:rPr>
              <a:t>Step 2: Data Cleaning Process for Subscribers</a:t>
            </a:r>
          </a:p>
        </p:txBody>
      </p:sp>
      <p:graphicFrame>
        <p:nvGraphicFramePr>
          <p:cNvPr id="4" name="Content Placeholder 3">
            <a:extLst>
              <a:ext uri="{FF2B5EF4-FFF2-40B4-BE49-F238E27FC236}">
                <a16:creationId xmlns:a16="http://schemas.microsoft.com/office/drawing/2014/main" id="{84AA8867-FF24-4A4B-B5C6-CD622A79AA7F}"/>
              </a:ext>
            </a:extLst>
          </p:cNvPr>
          <p:cNvGraphicFramePr>
            <a:graphicFrameLocks noGrp="1"/>
          </p:cNvGraphicFramePr>
          <p:nvPr>
            <p:ph idx="1"/>
            <p:extLst>
              <p:ext uri="{D42A27DB-BD31-4B8C-83A1-F6EECF244321}">
                <p14:modId xmlns:p14="http://schemas.microsoft.com/office/powerpoint/2010/main" val="922588382"/>
              </p:ext>
            </p:extLst>
          </p:nvPr>
        </p:nvGraphicFramePr>
        <p:xfrm>
          <a:off x="772499" y="2632668"/>
          <a:ext cx="10515600" cy="1825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236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E234-46CE-4CB5-8E83-9D1C4B83A3D2}"/>
              </a:ext>
            </a:extLst>
          </p:cNvPr>
          <p:cNvSpPr>
            <a:spLocks noGrp="1"/>
          </p:cNvSpPr>
          <p:nvPr>
            <p:ph type="title"/>
          </p:nvPr>
        </p:nvSpPr>
        <p:spPr/>
        <p:txBody>
          <a:bodyPr/>
          <a:lstStyle/>
          <a:p>
            <a:r>
              <a:rPr lang="en-US" dirty="0">
                <a:solidFill>
                  <a:srgbClr val="0070C0"/>
                </a:solidFill>
              </a:rPr>
              <a:t>Step 3 – Cleaning Subscriber Data (Part1)</a:t>
            </a:r>
          </a:p>
        </p:txBody>
      </p:sp>
      <p:sp>
        <p:nvSpPr>
          <p:cNvPr id="3" name="Content Placeholder 2">
            <a:extLst>
              <a:ext uri="{FF2B5EF4-FFF2-40B4-BE49-F238E27FC236}">
                <a16:creationId xmlns:a16="http://schemas.microsoft.com/office/drawing/2014/main" id="{B814D7D2-7E27-4381-B6E7-CD94C789CDED}"/>
              </a:ext>
            </a:extLst>
          </p:cNvPr>
          <p:cNvSpPr>
            <a:spLocks noGrp="1"/>
          </p:cNvSpPr>
          <p:nvPr>
            <p:ph idx="1"/>
          </p:nvPr>
        </p:nvSpPr>
        <p:spPr>
          <a:xfrm>
            <a:off x="949197" y="1561346"/>
            <a:ext cx="10515600" cy="4351338"/>
          </a:xfrm>
        </p:spPr>
        <p:txBody>
          <a:bodyPr>
            <a:normAutofit lnSpcReduction="10000"/>
          </a:bodyPr>
          <a:lstStyle/>
          <a:p>
            <a:pPr marL="0" indent="0">
              <a:buNone/>
            </a:pPr>
            <a:r>
              <a:rPr lang="en-US" dirty="0"/>
              <a:t>Contact Table Cleaning </a:t>
            </a:r>
          </a:p>
          <a:p>
            <a:r>
              <a:rPr lang="en-US" sz="1100" dirty="0"/>
              <a:t>Fields (to be validated with </a:t>
            </a:r>
            <a:r>
              <a:rPr lang="en-US" sz="1100" dirty="0" err="1"/>
              <a:t>Globant</a:t>
            </a:r>
            <a:r>
              <a:rPr lang="en-US" sz="1100" dirty="0"/>
              <a:t>): FirstName, </a:t>
            </a:r>
            <a:r>
              <a:rPr lang="en-US" sz="1100" dirty="0" err="1"/>
              <a:t>LastName</a:t>
            </a:r>
            <a:r>
              <a:rPr lang="en-US" sz="1100" dirty="0"/>
              <a:t>, Email, Self Reported Institution Type, Self Reported Institution Name, Title, Marketing Role, Twitter, LinkedIn, Country of Residence, Country Code</a:t>
            </a:r>
          </a:p>
          <a:p>
            <a:r>
              <a:rPr lang="en-US" sz="1100" dirty="0"/>
              <a:t>Normalize the fields and eliminate invalid emails through </a:t>
            </a:r>
            <a:r>
              <a:rPr lang="en-US" sz="1100" dirty="0" err="1"/>
              <a:t>Brite</a:t>
            </a:r>
            <a:r>
              <a:rPr lang="en-US" sz="1100" dirty="0"/>
              <a:t> Verify</a:t>
            </a:r>
          </a:p>
          <a:p>
            <a:r>
              <a:rPr lang="en-US" sz="1100" dirty="0"/>
              <a:t>Produce a short 1-pager with main rules used for cleaning data</a:t>
            </a:r>
          </a:p>
          <a:p>
            <a:r>
              <a:rPr lang="en-US" sz="1100" dirty="0"/>
              <a:t>Formatting: CSV, Comma Delimited, UTF 8</a:t>
            </a:r>
          </a:p>
          <a:p>
            <a:pPr lvl="1"/>
            <a:r>
              <a:rPr lang="en-US" sz="1100" dirty="0"/>
              <a:t>FirstName and </a:t>
            </a:r>
            <a:r>
              <a:rPr lang="en-US" sz="1100" dirty="0" err="1"/>
              <a:t>LastName</a:t>
            </a:r>
            <a:r>
              <a:rPr lang="en-US" sz="1100" dirty="0"/>
              <a:t> Format: First letter big Caps rest small Caps. E.g. Romina; if field is empty replace with Space hyphen Space (“ – “)</a:t>
            </a:r>
          </a:p>
          <a:p>
            <a:pPr lvl="1"/>
            <a:r>
              <a:rPr lang="en-US" sz="1100" dirty="0"/>
              <a:t>Email: Use Validation for </a:t>
            </a:r>
            <a:r>
              <a:rPr lang="en-US" sz="1100" dirty="0" err="1"/>
              <a:t>Brite</a:t>
            </a:r>
            <a:r>
              <a:rPr lang="en-US" sz="1100" dirty="0"/>
              <a:t> Verity – Use IDB Account. Eliminate invalid emails</a:t>
            </a:r>
          </a:p>
          <a:p>
            <a:pPr lvl="1"/>
            <a:r>
              <a:rPr lang="en-US" sz="1100" dirty="0"/>
              <a:t>Self Reported Institution Type (use pick list provided by IDB); Discuss with Romina more detail rules to assign self reported institution type based on email characteristics.</a:t>
            </a:r>
          </a:p>
          <a:p>
            <a:pPr lvl="1"/>
            <a:r>
              <a:rPr lang="en-US" sz="1100" dirty="0"/>
              <a:t>Self Reported Institution Name and Title: Open text field, Frist Letter Big Caps others small Caps.</a:t>
            </a:r>
          </a:p>
          <a:p>
            <a:pPr lvl="1"/>
            <a:r>
              <a:rPr lang="en-US" sz="1100" dirty="0"/>
              <a:t>Marketing Role (use pick list provided by IDB); discuss with Romina in more detail rules to assign marketing role based on information based on title if provided by subscriber. </a:t>
            </a:r>
          </a:p>
          <a:p>
            <a:pPr lvl="1"/>
            <a:r>
              <a:rPr lang="en-US" sz="1100" dirty="0"/>
              <a:t>Twitter: always use Twitter handle @</a:t>
            </a:r>
            <a:r>
              <a:rPr lang="en-US" sz="1100" dirty="0" err="1"/>
              <a:t>TwitterName</a:t>
            </a:r>
            <a:endParaRPr lang="en-US" sz="1100" dirty="0"/>
          </a:p>
          <a:p>
            <a:pPr lvl="1"/>
            <a:r>
              <a:rPr lang="en-US" sz="1100" dirty="0"/>
              <a:t>LinkedIn: Always full link to web site</a:t>
            </a:r>
          </a:p>
          <a:p>
            <a:pPr lvl="1"/>
            <a:r>
              <a:rPr lang="en-US" sz="1100" dirty="0"/>
              <a:t>Country of Residence and Country Code: Use table provided by IDB, Discuss with Romina in more detail rules to assign country of residence based on email </a:t>
            </a:r>
            <a:r>
              <a:rPr lang="en-US" sz="1100" dirty="0" err="1"/>
              <a:t>haracteristics</a:t>
            </a:r>
            <a:r>
              <a:rPr lang="en-US" sz="1100" dirty="0"/>
              <a:t>.</a:t>
            </a:r>
          </a:p>
          <a:p>
            <a:pPr marL="0" indent="0">
              <a:buNone/>
            </a:pPr>
            <a:r>
              <a:rPr lang="en-US" dirty="0"/>
              <a:t>Contact Table Comparison</a:t>
            </a:r>
          </a:p>
          <a:p>
            <a:pPr lvl="1"/>
            <a:r>
              <a:rPr lang="en-US" sz="1200" dirty="0"/>
              <a:t>Download CRM subscriber data and compare with table from IDB client to produce 2 tables:</a:t>
            </a:r>
          </a:p>
          <a:p>
            <a:pPr lvl="2"/>
            <a:r>
              <a:rPr lang="en-US" sz="800" dirty="0"/>
              <a:t>Table with new contacts that do not exist in the CRM</a:t>
            </a:r>
          </a:p>
          <a:p>
            <a:pPr lvl="2"/>
            <a:r>
              <a:rPr lang="en-US" sz="800" dirty="0"/>
              <a:t>Tables with existing Contacts. In this case we should only </a:t>
            </a:r>
            <a:r>
              <a:rPr lang="en-US" sz="800" dirty="0" err="1"/>
              <a:t>upsert</a:t>
            </a:r>
            <a:r>
              <a:rPr lang="en-US" sz="800" dirty="0"/>
              <a:t> information for the fields that are empty in production. For those with existing information in production, do not modify.</a:t>
            </a:r>
          </a:p>
          <a:p>
            <a:pPr marL="0" indent="0">
              <a:buNone/>
            </a:pPr>
            <a:endParaRPr lang="en-US" dirty="0"/>
          </a:p>
          <a:p>
            <a:pPr lvl="1"/>
            <a:endParaRPr lang="en-US" sz="1200" dirty="0"/>
          </a:p>
          <a:p>
            <a:pPr lvl="1"/>
            <a:endParaRPr lang="en-US" sz="12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6568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E234-46CE-4CB5-8E83-9D1C4B83A3D2}"/>
              </a:ext>
            </a:extLst>
          </p:cNvPr>
          <p:cNvSpPr>
            <a:spLocks noGrp="1"/>
          </p:cNvSpPr>
          <p:nvPr>
            <p:ph type="title"/>
          </p:nvPr>
        </p:nvSpPr>
        <p:spPr/>
        <p:txBody>
          <a:bodyPr/>
          <a:lstStyle/>
          <a:p>
            <a:r>
              <a:rPr lang="en-US" dirty="0">
                <a:solidFill>
                  <a:srgbClr val="0070C0"/>
                </a:solidFill>
              </a:rPr>
              <a:t>Step 3– Cleaning Subscriber Data (Part2)</a:t>
            </a:r>
          </a:p>
        </p:txBody>
      </p:sp>
      <p:sp>
        <p:nvSpPr>
          <p:cNvPr id="3" name="Content Placeholder 2">
            <a:extLst>
              <a:ext uri="{FF2B5EF4-FFF2-40B4-BE49-F238E27FC236}">
                <a16:creationId xmlns:a16="http://schemas.microsoft.com/office/drawing/2014/main" id="{B814D7D2-7E27-4381-B6E7-CD94C789CDED}"/>
              </a:ext>
            </a:extLst>
          </p:cNvPr>
          <p:cNvSpPr>
            <a:spLocks noGrp="1"/>
          </p:cNvSpPr>
          <p:nvPr>
            <p:ph idx="1"/>
          </p:nvPr>
        </p:nvSpPr>
        <p:spPr/>
        <p:txBody>
          <a:bodyPr/>
          <a:lstStyle/>
          <a:p>
            <a:pPr marL="0" indent="0">
              <a:buNone/>
            </a:pPr>
            <a:r>
              <a:rPr lang="en-US" dirty="0"/>
              <a:t>Campaign Table</a:t>
            </a:r>
          </a:p>
          <a:p>
            <a:r>
              <a:rPr lang="en-US" sz="1600" dirty="0"/>
              <a:t>Campaign Table Fields for Subscribers (to be validated with </a:t>
            </a:r>
            <a:r>
              <a:rPr lang="en-US" sz="1600" dirty="0" err="1"/>
              <a:t>Globant</a:t>
            </a:r>
            <a:r>
              <a:rPr lang="en-US" sz="1600" dirty="0"/>
              <a:t>): Campaign Name, Description, Topic, Department, Division, Formatting: CSV, Comma Delimited, UTF 8</a:t>
            </a:r>
          </a:p>
          <a:p>
            <a:r>
              <a:rPr lang="en-US" sz="1600" dirty="0"/>
              <a:t>This table must be completed by Marketing Administrator. </a:t>
            </a:r>
            <a:r>
              <a:rPr lang="en-US" sz="1600" dirty="0" err="1">
                <a:solidFill>
                  <a:srgbClr val="FF0000"/>
                </a:solidFill>
              </a:rPr>
              <a:t>Globant</a:t>
            </a:r>
            <a:r>
              <a:rPr lang="en-US" sz="1600" dirty="0">
                <a:solidFill>
                  <a:srgbClr val="FF0000"/>
                </a:solidFill>
              </a:rPr>
              <a:t> must provide template and guidance about what fields are needed.</a:t>
            </a:r>
          </a:p>
          <a:p>
            <a:pPr marL="0" indent="0">
              <a:buNone/>
            </a:pPr>
            <a:r>
              <a:rPr lang="en-US" dirty="0"/>
              <a:t>Campaign Member Table</a:t>
            </a:r>
          </a:p>
          <a:p>
            <a:r>
              <a:rPr lang="en-US" sz="1600" dirty="0"/>
              <a:t>Campaign Member Table: TDB. </a:t>
            </a:r>
            <a:r>
              <a:rPr lang="en-US" sz="1600" dirty="0">
                <a:solidFill>
                  <a:srgbClr val="FF0000"/>
                </a:solidFill>
              </a:rPr>
              <a:t>Wait for </a:t>
            </a:r>
            <a:r>
              <a:rPr lang="en-US" sz="1600" dirty="0" err="1">
                <a:solidFill>
                  <a:srgbClr val="FF0000"/>
                </a:solidFill>
              </a:rPr>
              <a:t>Globant</a:t>
            </a:r>
            <a:r>
              <a:rPr lang="en-US" sz="1600" dirty="0">
                <a:solidFill>
                  <a:srgbClr val="FF0000"/>
                </a:solidFill>
              </a:rPr>
              <a:t> template</a:t>
            </a:r>
          </a:p>
          <a:p>
            <a:pPr lvl="1"/>
            <a:endParaRPr lang="en-US" sz="12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23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E234-46CE-4CB5-8E83-9D1C4B83A3D2}"/>
              </a:ext>
            </a:extLst>
          </p:cNvPr>
          <p:cNvSpPr>
            <a:spLocks noGrp="1"/>
          </p:cNvSpPr>
          <p:nvPr>
            <p:ph type="title"/>
          </p:nvPr>
        </p:nvSpPr>
        <p:spPr/>
        <p:txBody>
          <a:bodyPr/>
          <a:lstStyle/>
          <a:p>
            <a:r>
              <a:rPr lang="en-US" dirty="0">
                <a:solidFill>
                  <a:srgbClr val="0070C0"/>
                </a:solidFill>
              </a:rPr>
              <a:t>Step 4 and 5– Uploading Data in UAT and Quality Check</a:t>
            </a:r>
          </a:p>
        </p:txBody>
      </p:sp>
      <p:sp>
        <p:nvSpPr>
          <p:cNvPr id="3" name="Content Placeholder 2">
            <a:extLst>
              <a:ext uri="{FF2B5EF4-FFF2-40B4-BE49-F238E27FC236}">
                <a16:creationId xmlns:a16="http://schemas.microsoft.com/office/drawing/2014/main" id="{B814D7D2-7E27-4381-B6E7-CD94C789CDED}"/>
              </a:ext>
            </a:extLst>
          </p:cNvPr>
          <p:cNvSpPr>
            <a:spLocks noGrp="1"/>
          </p:cNvSpPr>
          <p:nvPr>
            <p:ph idx="1"/>
          </p:nvPr>
        </p:nvSpPr>
        <p:spPr/>
        <p:txBody>
          <a:bodyPr/>
          <a:lstStyle/>
          <a:p>
            <a:pPr marL="0" indent="0">
              <a:buNone/>
            </a:pPr>
            <a:r>
              <a:rPr lang="en-US" dirty="0"/>
              <a:t>Uploading Data in UAT: </a:t>
            </a:r>
            <a:r>
              <a:rPr lang="en-US" dirty="0" err="1">
                <a:solidFill>
                  <a:srgbClr val="FF0000"/>
                </a:solidFill>
              </a:rPr>
              <a:t>Globant</a:t>
            </a:r>
            <a:r>
              <a:rPr lang="en-US" dirty="0">
                <a:solidFill>
                  <a:srgbClr val="FF0000"/>
                </a:solidFill>
              </a:rPr>
              <a:t> will provide documentation and steps on how to do it.</a:t>
            </a:r>
            <a:endParaRPr lang="en-US" sz="1600" dirty="0">
              <a:solidFill>
                <a:srgbClr val="FF0000"/>
              </a:solidFill>
            </a:endParaRPr>
          </a:p>
          <a:p>
            <a:pPr marL="0" indent="0">
              <a:buNone/>
            </a:pPr>
            <a:r>
              <a:rPr lang="en-US" sz="1600" dirty="0"/>
              <a:t>Important points to consider: For new subscribers it is a simple process of creation. However, for exiting subscribers it is a process of inserting information that was missing and not changing fields that already contains information. </a:t>
            </a:r>
            <a:r>
              <a:rPr lang="en-US" sz="1600" dirty="0">
                <a:solidFill>
                  <a:srgbClr val="FF0000"/>
                </a:solidFill>
              </a:rPr>
              <a:t>Please discuss with </a:t>
            </a:r>
            <a:r>
              <a:rPr lang="en-US" sz="1600" dirty="0" err="1">
                <a:solidFill>
                  <a:srgbClr val="FF0000"/>
                </a:solidFill>
              </a:rPr>
              <a:t>Globant</a:t>
            </a:r>
            <a:r>
              <a:rPr lang="en-US" sz="1600" dirty="0">
                <a:solidFill>
                  <a:srgbClr val="FF0000"/>
                </a:solidFill>
              </a:rPr>
              <a:t> what is the best way of doing it.</a:t>
            </a:r>
          </a:p>
          <a:p>
            <a:pPr marL="0" indent="0">
              <a:buNone/>
            </a:pPr>
            <a:r>
              <a:rPr lang="en-US" dirty="0"/>
              <a:t>UAT Quality Check: </a:t>
            </a:r>
          </a:p>
          <a:p>
            <a:r>
              <a:rPr lang="en-US" sz="1400" dirty="0"/>
              <a:t>Verify the number of records created is the same as in the original file</a:t>
            </a:r>
          </a:p>
          <a:p>
            <a:r>
              <a:rPr lang="en-US" sz="1400" dirty="0"/>
              <a:t>Verify the number of contacts updated is the same as in the original file </a:t>
            </a:r>
          </a:p>
          <a:p>
            <a:r>
              <a:rPr lang="en-US" sz="1400" dirty="0"/>
              <a:t>Verify if Campaign was created</a:t>
            </a:r>
          </a:p>
          <a:p>
            <a:r>
              <a:rPr lang="en-US" sz="1400" dirty="0"/>
              <a:t>Verify if the number of campaign members matches the original file</a:t>
            </a:r>
          </a:p>
          <a:p>
            <a:r>
              <a:rPr lang="en-US" sz="1400" dirty="0"/>
              <a:t>Pick two or 3 contacts of the original file and verify if the fields in the </a:t>
            </a:r>
            <a:r>
              <a:rPr lang="en-US" sz="1400" dirty="0" err="1"/>
              <a:t>CRm</a:t>
            </a:r>
            <a:r>
              <a:rPr lang="en-US" sz="1400" dirty="0"/>
              <a:t> match what was in the original file. </a:t>
            </a:r>
          </a:p>
          <a:p>
            <a:r>
              <a:rPr lang="en-US" sz="1400" dirty="0"/>
              <a:t>Do </a:t>
            </a:r>
            <a:r>
              <a:rPr lang="en-US" sz="1400" dirty="0" err="1"/>
              <a:t>screeenshots</a:t>
            </a:r>
            <a:r>
              <a:rPr lang="en-US" sz="1400" dirty="0"/>
              <a:t> of this step, attach to a word document and attach to the Service Now Ticket in order to move into production.</a:t>
            </a:r>
          </a:p>
          <a:p>
            <a:pPr lvl="1"/>
            <a:endParaRPr lang="en-US" sz="12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6523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2051</Words>
  <Application>Microsoft Office PowerPoint</Application>
  <PresentationFormat>Widescreen</PresentationFormat>
  <Paragraphs>152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 Neue</vt:lpstr>
      <vt:lpstr>Office Theme</vt:lpstr>
      <vt:lpstr>Data Cleaning and Uploading Process for CRM</vt:lpstr>
      <vt:lpstr>Content</vt:lpstr>
      <vt:lpstr>Part 1: Cleaning and Uploading Subscriber Data into CRM</vt:lpstr>
      <vt:lpstr>Cleaning and Uploading Subscriber Data - Process</vt:lpstr>
      <vt:lpstr>Step 1 and 2– ServiceNow Change Request – Marketing Cloud</vt:lpstr>
      <vt:lpstr>Step 2: Data Cleaning Process for Subscribers</vt:lpstr>
      <vt:lpstr>Step 3 – Cleaning Subscriber Data (Part1)</vt:lpstr>
      <vt:lpstr>Step 3– Cleaning Subscriber Data (Part2)</vt:lpstr>
      <vt:lpstr>Step 4 and 5– Uploading Data in UAT and Quality Check</vt:lpstr>
      <vt:lpstr>Step 6 and 7– Approval and Moving into Production</vt:lpstr>
      <vt:lpstr>Part 2: Cleaning Account and Contact Data for Country Implementation</vt:lpstr>
      <vt:lpstr>Process for CRM Country Onboarding</vt:lpstr>
      <vt:lpstr>Step 1: Data Cleaning Process for Accounts</vt:lpstr>
      <vt:lpstr>Steps 2, 3 and 4: Validation, Upload into UAT and Production</vt:lpstr>
      <vt:lpstr>Documentation and File Storage</vt:lpstr>
      <vt:lpstr>Post- production upload – Other Activities  to be aware</vt:lpstr>
      <vt:lpstr>Data Normalization Rules – Accounts – Main Fields</vt:lpstr>
      <vt:lpstr>Data Normalization Rules – Accounts – Other Fields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Process and Rules for CRM</dc:title>
  <dc:creator>Nicaretta, Romina Tan</dc:creator>
  <cp:lastModifiedBy>Nicaretta, Romina Tan</cp:lastModifiedBy>
  <cp:revision>42</cp:revision>
  <dcterms:created xsi:type="dcterms:W3CDTF">2019-07-25T17:27:20Z</dcterms:created>
  <dcterms:modified xsi:type="dcterms:W3CDTF">2019-07-29T12:20:39Z</dcterms:modified>
</cp:coreProperties>
</file>