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336" r:id="rId2"/>
    <p:sldId id="258" r:id="rId3"/>
    <p:sldId id="264" r:id="rId4"/>
    <p:sldId id="331" r:id="rId5"/>
    <p:sldId id="338" r:id="rId6"/>
    <p:sldId id="322" r:id="rId7"/>
    <p:sldId id="339" r:id="rId8"/>
    <p:sldId id="320" r:id="rId9"/>
    <p:sldId id="340" r:id="rId10"/>
    <p:sldId id="266" r:id="rId11"/>
    <p:sldId id="341" r:id="rId12"/>
    <p:sldId id="342" r:id="rId13"/>
    <p:sldId id="325" r:id="rId14"/>
    <p:sldId id="343" r:id="rId15"/>
    <p:sldId id="324" r:id="rId16"/>
    <p:sldId id="344" r:id="rId17"/>
    <p:sldId id="326" r:id="rId18"/>
    <p:sldId id="337" r:id="rId19"/>
    <p:sldId id="327" r:id="rId20"/>
    <p:sldId id="328" r:id="rId21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vichai Gez" initials="AG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1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518D72-659F-BC1B-1C5D-4788DBEB738E}" v="21" dt="2022-01-19T08:30:43.553"/>
    <p1510:client id="{1DC4A7C7-CE4F-3205-974E-8156ED17CB91}" v="2" dt="2022-01-16T14:59:56.065"/>
    <p1510:client id="{D330ABF8-AE4D-B4F8-FC89-666F486D5107}" v="22" dt="2022-01-16T12:14:58.1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mer Avishar" userId="S::tomerav@sela.co.il::6f99e47e-5b46-447c-a55a-283bba137982" providerId="AD" clId="Web-{18518D72-659F-BC1B-1C5D-4788DBEB738E}"/>
    <pc:docChg chg="modSld">
      <pc:chgData name="Tomer Avishar" userId="S::tomerav@sela.co.il::6f99e47e-5b46-447c-a55a-283bba137982" providerId="AD" clId="Web-{18518D72-659F-BC1B-1C5D-4788DBEB738E}" dt="2022-01-19T08:46:13.847" v="1228"/>
      <pc:docMkLst>
        <pc:docMk/>
      </pc:docMkLst>
      <pc:sldChg chg="modNotes">
        <pc:chgData name="Tomer Avishar" userId="S::tomerav@sela.co.il::6f99e47e-5b46-447c-a55a-283bba137982" providerId="AD" clId="Web-{18518D72-659F-BC1B-1C5D-4788DBEB738E}" dt="2022-01-19T07:42:32.329" v="152"/>
        <pc:sldMkLst>
          <pc:docMk/>
          <pc:sldMk cId="89284741" sldId="264"/>
        </pc:sldMkLst>
      </pc:sldChg>
      <pc:sldChg chg="modNotes">
        <pc:chgData name="Tomer Avishar" userId="S::tomerav@sela.co.il::6f99e47e-5b46-447c-a55a-283bba137982" providerId="AD" clId="Web-{18518D72-659F-BC1B-1C5D-4788DBEB738E}" dt="2022-01-19T07:49:45.668" v="311"/>
        <pc:sldMkLst>
          <pc:docMk/>
          <pc:sldMk cId="2304337233" sldId="266"/>
        </pc:sldMkLst>
      </pc:sldChg>
      <pc:sldChg chg="modNotes">
        <pc:chgData name="Tomer Avishar" userId="S::tomerav@sela.co.il::6f99e47e-5b46-447c-a55a-283bba137982" providerId="AD" clId="Web-{18518D72-659F-BC1B-1C5D-4788DBEB738E}" dt="2022-01-19T07:50:05.028" v="314"/>
        <pc:sldMkLst>
          <pc:docMk/>
          <pc:sldMk cId="715340640" sldId="267"/>
        </pc:sldMkLst>
      </pc:sldChg>
      <pc:sldChg chg="modSp modNotes">
        <pc:chgData name="Tomer Avishar" userId="S::tomerav@sela.co.il::6f99e47e-5b46-447c-a55a-283bba137982" providerId="AD" clId="Web-{18518D72-659F-BC1B-1C5D-4788DBEB738E}" dt="2022-01-19T07:50:33.622" v="316" actId="14100"/>
        <pc:sldMkLst>
          <pc:docMk/>
          <pc:sldMk cId="2689029024" sldId="270"/>
        </pc:sldMkLst>
        <pc:picChg chg="mod">
          <ac:chgData name="Tomer Avishar" userId="S::tomerav@sela.co.il::6f99e47e-5b46-447c-a55a-283bba137982" providerId="AD" clId="Web-{18518D72-659F-BC1B-1C5D-4788DBEB738E}" dt="2022-01-19T07:50:33.622" v="316" actId="14100"/>
          <ac:picMkLst>
            <pc:docMk/>
            <pc:sldMk cId="2689029024" sldId="270"/>
            <ac:picMk id="5" creationId="{CB94E144-CDD6-4E31-BD08-A4728824C2AC}"/>
          </ac:picMkLst>
        </pc:picChg>
      </pc:sldChg>
      <pc:sldChg chg="modNotes">
        <pc:chgData name="Tomer Avishar" userId="S::tomerav@sela.co.il::6f99e47e-5b46-447c-a55a-283bba137982" providerId="AD" clId="Web-{18518D72-659F-BC1B-1C5D-4788DBEB738E}" dt="2022-01-19T08:00:08.652" v="659"/>
        <pc:sldMkLst>
          <pc:docMk/>
          <pc:sldMk cId="3214580080" sldId="271"/>
        </pc:sldMkLst>
      </pc:sldChg>
      <pc:sldChg chg="modSp modNotes">
        <pc:chgData name="Tomer Avishar" userId="S::tomerav@sela.co.il::6f99e47e-5b46-447c-a55a-283bba137982" providerId="AD" clId="Web-{18518D72-659F-BC1B-1C5D-4788DBEB738E}" dt="2022-01-19T08:35:01.101" v="983"/>
        <pc:sldMkLst>
          <pc:docMk/>
          <pc:sldMk cId="836256761" sldId="273"/>
        </pc:sldMkLst>
        <pc:spChg chg="mod">
          <ac:chgData name="Tomer Avishar" userId="S::tomerav@sela.co.il::6f99e47e-5b46-447c-a55a-283bba137982" providerId="AD" clId="Web-{18518D72-659F-BC1B-1C5D-4788DBEB738E}" dt="2022-01-19T08:29:33.221" v="665" actId="1076"/>
          <ac:spMkLst>
            <pc:docMk/>
            <pc:sldMk cId="836256761" sldId="273"/>
            <ac:spMk id="33" creationId="{D02A888E-5FC8-4540-8F3B-D8914D030D17}"/>
          </ac:spMkLst>
        </pc:spChg>
        <pc:spChg chg="mod">
          <ac:chgData name="Tomer Avishar" userId="S::tomerav@sela.co.il::6f99e47e-5b46-447c-a55a-283bba137982" providerId="AD" clId="Web-{18518D72-659F-BC1B-1C5D-4788DBEB738E}" dt="2022-01-19T08:30:39.835" v="678" actId="1076"/>
          <ac:spMkLst>
            <pc:docMk/>
            <pc:sldMk cId="836256761" sldId="273"/>
            <ac:spMk id="47" creationId="{00000000-0000-0000-0000-000000000000}"/>
          </ac:spMkLst>
        </pc:spChg>
        <pc:spChg chg="mod">
          <ac:chgData name="Tomer Avishar" userId="S::tomerav@sela.co.il::6f99e47e-5b46-447c-a55a-283bba137982" providerId="AD" clId="Web-{18518D72-659F-BC1B-1C5D-4788DBEB738E}" dt="2022-01-19T08:30:23.974" v="674" actId="14100"/>
          <ac:spMkLst>
            <pc:docMk/>
            <pc:sldMk cId="836256761" sldId="273"/>
            <ac:spMk id="48" creationId="{00000000-0000-0000-0000-000000000000}"/>
          </ac:spMkLst>
        </pc:spChg>
        <pc:spChg chg="mod">
          <ac:chgData name="Tomer Avishar" userId="S::tomerav@sela.co.il::6f99e47e-5b46-447c-a55a-283bba137982" providerId="AD" clId="Web-{18518D72-659F-BC1B-1C5D-4788DBEB738E}" dt="2022-01-19T08:29:50.034" v="667" actId="1076"/>
          <ac:spMkLst>
            <pc:docMk/>
            <pc:sldMk cId="836256761" sldId="273"/>
            <ac:spMk id="51" creationId="{00000000-0000-0000-0000-000000000000}"/>
          </ac:spMkLst>
        </pc:spChg>
        <pc:spChg chg="mod">
          <ac:chgData name="Tomer Avishar" userId="S::tomerav@sela.co.il::6f99e47e-5b46-447c-a55a-283bba137982" providerId="AD" clId="Web-{18518D72-659F-BC1B-1C5D-4788DBEB738E}" dt="2022-01-19T08:30:32.162" v="676" actId="1076"/>
          <ac:spMkLst>
            <pc:docMk/>
            <pc:sldMk cId="836256761" sldId="273"/>
            <ac:spMk id="52" creationId="{00000000-0000-0000-0000-000000000000}"/>
          </ac:spMkLst>
        </pc:spChg>
        <pc:grpChg chg="mod">
          <ac:chgData name="Tomer Avishar" userId="S::tomerav@sela.co.il::6f99e47e-5b46-447c-a55a-283bba137982" providerId="AD" clId="Web-{18518D72-659F-BC1B-1C5D-4788DBEB738E}" dt="2022-01-19T08:29:45.753" v="666" actId="1076"/>
          <ac:grpSpMkLst>
            <pc:docMk/>
            <pc:sldMk cId="836256761" sldId="273"/>
            <ac:grpSpMk id="61" creationId="{00000000-0000-0000-0000-000000000000}"/>
          </ac:grpSpMkLst>
        </pc:grpChg>
        <pc:picChg chg="mod">
          <ac:chgData name="Tomer Avishar" userId="S::tomerav@sela.co.il::6f99e47e-5b46-447c-a55a-283bba137982" providerId="AD" clId="Web-{18518D72-659F-BC1B-1C5D-4788DBEB738E}" dt="2022-01-19T08:29:17.782" v="662" actId="14100"/>
          <ac:picMkLst>
            <pc:docMk/>
            <pc:sldMk cId="836256761" sldId="273"/>
            <ac:picMk id="5" creationId="{EB4C8E04-D222-424F-B1D9-E4EFBA7C804A}"/>
          </ac:picMkLst>
        </pc:picChg>
        <pc:cxnChg chg="mod">
          <ac:chgData name="Tomer Avishar" userId="S::tomerav@sela.co.il::6f99e47e-5b46-447c-a55a-283bba137982" providerId="AD" clId="Web-{18518D72-659F-BC1B-1C5D-4788DBEB738E}" dt="2022-01-19T08:29:33.221" v="665" actId="1076"/>
          <ac:cxnSpMkLst>
            <pc:docMk/>
            <pc:sldMk cId="836256761" sldId="273"/>
            <ac:cxnSpMk id="34" creationId="{630AC0C4-7B96-4287-9C2B-D0D3666BB022}"/>
          </ac:cxnSpMkLst>
        </pc:cxnChg>
        <pc:cxnChg chg="mod">
          <ac:chgData name="Tomer Avishar" userId="S::tomerav@sela.co.il::6f99e47e-5b46-447c-a55a-283bba137982" providerId="AD" clId="Web-{18518D72-659F-BC1B-1C5D-4788DBEB738E}" dt="2022-01-19T08:29:58.582" v="669" actId="14100"/>
          <ac:cxnSpMkLst>
            <pc:docMk/>
            <pc:sldMk cId="836256761" sldId="273"/>
            <ac:cxnSpMk id="55" creationId="{00000000-0000-0000-0000-000000000000}"/>
          </ac:cxnSpMkLst>
        </pc:cxnChg>
        <pc:cxnChg chg="mod">
          <ac:chgData name="Tomer Avishar" userId="S::tomerav@sela.co.il::6f99e47e-5b46-447c-a55a-283bba137982" providerId="AD" clId="Web-{18518D72-659F-BC1B-1C5D-4788DBEB738E}" dt="2022-01-19T08:30:35.412" v="677" actId="14100"/>
          <ac:cxnSpMkLst>
            <pc:docMk/>
            <pc:sldMk cId="836256761" sldId="273"/>
            <ac:cxnSpMk id="56" creationId="{00000000-0000-0000-0000-000000000000}"/>
          </ac:cxnSpMkLst>
        </pc:cxnChg>
        <pc:cxnChg chg="mod">
          <ac:chgData name="Tomer Avishar" userId="S::tomerav@sela.co.il::6f99e47e-5b46-447c-a55a-283bba137982" providerId="AD" clId="Web-{18518D72-659F-BC1B-1C5D-4788DBEB738E}" dt="2022-01-19T08:30:28.865" v="675" actId="14100"/>
          <ac:cxnSpMkLst>
            <pc:docMk/>
            <pc:sldMk cId="836256761" sldId="273"/>
            <ac:cxnSpMk id="57" creationId="{00000000-0000-0000-0000-000000000000}"/>
          </ac:cxnSpMkLst>
        </pc:cxnChg>
        <pc:cxnChg chg="mod">
          <ac:chgData name="Tomer Avishar" userId="S::tomerav@sela.co.il::6f99e47e-5b46-447c-a55a-283bba137982" providerId="AD" clId="Web-{18518D72-659F-BC1B-1C5D-4788DBEB738E}" dt="2022-01-19T08:30:43.553" v="679" actId="14100"/>
          <ac:cxnSpMkLst>
            <pc:docMk/>
            <pc:sldMk cId="836256761" sldId="273"/>
            <ac:cxnSpMk id="60" creationId="{00000000-0000-0000-0000-000000000000}"/>
          </ac:cxnSpMkLst>
        </pc:cxnChg>
      </pc:sldChg>
      <pc:sldChg chg="modNotes">
        <pc:chgData name="Tomer Avishar" userId="S::tomerav@sela.co.il::6f99e47e-5b46-447c-a55a-283bba137982" providerId="AD" clId="Web-{18518D72-659F-BC1B-1C5D-4788DBEB738E}" dt="2022-01-19T08:46:13.847" v="1228"/>
        <pc:sldMkLst>
          <pc:docMk/>
          <pc:sldMk cId="1380134214" sldId="309"/>
        </pc:sldMkLst>
      </pc:sldChg>
    </pc:docChg>
  </pc:docChgLst>
  <pc:docChgLst>
    <pc:chgData name="Tomer Avishar" userId="S::tomerav@sela.co.il::6f99e47e-5b46-447c-a55a-283bba137982" providerId="AD" clId="Web-{1DC4A7C7-CE4F-3205-974E-8156ED17CB91}"/>
    <pc:docChg chg="modSld">
      <pc:chgData name="Tomer Avishar" userId="S::tomerav@sela.co.il::6f99e47e-5b46-447c-a55a-283bba137982" providerId="AD" clId="Web-{1DC4A7C7-CE4F-3205-974E-8156ED17CB91}" dt="2022-01-16T14:59:56.065" v="0"/>
      <pc:docMkLst>
        <pc:docMk/>
      </pc:docMkLst>
      <pc:sldChg chg="addSp">
        <pc:chgData name="Tomer Avishar" userId="S::tomerav@sela.co.il::6f99e47e-5b46-447c-a55a-283bba137982" providerId="AD" clId="Web-{1DC4A7C7-CE4F-3205-974E-8156ED17CB91}" dt="2022-01-16T14:59:56.065" v="0"/>
        <pc:sldMkLst>
          <pc:docMk/>
          <pc:sldMk cId="715340640" sldId="267"/>
        </pc:sldMkLst>
        <pc:spChg chg="add">
          <ac:chgData name="Tomer Avishar" userId="S::tomerav@sela.co.il::6f99e47e-5b46-447c-a55a-283bba137982" providerId="AD" clId="Web-{1DC4A7C7-CE4F-3205-974E-8156ED17CB91}" dt="2022-01-16T14:59:56.065" v="0"/>
          <ac:spMkLst>
            <pc:docMk/>
            <pc:sldMk cId="715340640" sldId="267"/>
            <ac:spMk id="4" creationId="{BB2FB569-B4F9-42D8-84FB-8F12F35F05FF}"/>
          </ac:spMkLst>
        </pc:spChg>
      </pc:sldChg>
    </pc:docChg>
  </pc:docChgLst>
  <pc:docChgLst>
    <pc:chgData name="Tomer Avishar" userId="S::tomerav@sela.co.il::6f99e47e-5b46-447c-a55a-283bba137982" providerId="AD" clId="Web-{D330ABF8-AE4D-B4F8-FC89-666F486D5107}"/>
    <pc:docChg chg="delSld modSld">
      <pc:chgData name="Tomer Avishar" userId="S::tomerav@sela.co.il::6f99e47e-5b46-447c-a55a-283bba137982" providerId="AD" clId="Web-{D330ABF8-AE4D-B4F8-FC89-666F486D5107}" dt="2022-01-16T12:14:55.699" v="13" actId="20577"/>
      <pc:docMkLst>
        <pc:docMk/>
      </pc:docMkLst>
      <pc:sldChg chg="modSp">
        <pc:chgData name="Tomer Avishar" userId="S::tomerav@sela.co.il::6f99e47e-5b46-447c-a55a-283bba137982" providerId="AD" clId="Web-{D330ABF8-AE4D-B4F8-FC89-666F486D5107}" dt="2022-01-16T12:13:38.369" v="0" actId="14100"/>
        <pc:sldMkLst>
          <pc:docMk/>
          <pc:sldMk cId="2492001281" sldId="280"/>
        </pc:sldMkLst>
        <pc:spChg chg="mod">
          <ac:chgData name="Tomer Avishar" userId="S::tomerav@sela.co.il::6f99e47e-5b46-447c-a55a-283bba137982" providerId="AD" clId="Web-{D330ABF8-AE4D-B4F8-FC89-666F486D5107}" dt="2022-01-16T12:13:38.369" v="0" actId="14100"/>
          <ac:spMkLst>
            <pc:docMk/>
            <pc:sldMk cId="2492001281" sldId="280"/>
            <ac:spMk id="13" creationId="{F3BD2BD0-202C-40FC-8573-610EE63FC528}"/>
          </ac:spMkLst>
        </pc:spChg>
      </pc:sldChg>
      <pc:sldChg chg="delCm">
        <pc:chgData name="Tomer Avishar" userId="S::tomerav@sela.co.il::6f99e47e-5b46-447c-a55a-283bba137982" providerId="AD" clId="Web-{D330ABF8-AE4D-B4F8-FC89-666F486D5107}" dt="2022-01-16T12:13:49.713" v="1"/>
        <pc:sldMkLst>
          <pc:docMk/>
          <pc:sldMk cId="2767821557" sldId="294"/>
        </pc:sldMkLst>
      </pc:sldChg>
      <pc:sldChg chg="del delCm">
        <pc:chgData name="Tomer Avishar" userId="S::tomerav@sela.co.il::6f99e47e-5b46-447c-a55a-283bba137982" providerId="AD" clId="Web-{D330ABF8-AE4D-B4F8-FC89-666F486D5107}" dt="2022-01-16T12:14:14.089" v="3"/>
        <pc:sldMkLst>
          <pc:docMk/>
          <pc:sldMk cId="2746262724" sldId="295"/>
        </pc:sldMkLst>
      </pc:sldChg>
      <pc:sldChg chg="modSp">
        <pc:chgData name="Tomer Avishar" userId="S::tomerav@sela.co.il::6f99e47e-5b46-447c-a55a-283bba137982" providerId="AD" clId="Web-{D330ABF8-AE4D-B4F8-FC89-666F486D5107}" dt="2022-01-16T12:14:55.699" v="13" actId="20577"/>
        <pc:sldMkLst>
          <pc:docMk/>
          <pc:sldMk cId="1380134214" sldId="309"/>
        </pc:sldMkLst>
        <pc:spChg chg="mod">
          <ac:chgData name="Tomer Avishar" userId="S::tomerav@sela.co.il::6f99e47e-5b46-447c-a55a-283bba137982" providerId="AD" clId="Web-{D330ABF8-AE4D-B4F8-FC89-666F486D5107}" dt="2022-01-16T12:14:55.699" v="13" actId="20577"/>
          <ac:spMkLst>
            <pc:docMk/>
            <pc:sldMk cId="1380134214" sldId="309"/>
            <ac:spMk id="6" creationId="{74F98662-678E-4B15-8F4B-F2B687111016}"/>
          </ac:spMkLst>
        </pc:spChg>
      </pc:sldChg>
    </pc:docChg>
  </pc:docChgLst>
  <pc:docChgLst>
    <pc:chgData clId="Web-{1DC4A7C7-CE4F-3205-974E-8156ED17CB91}"/>
    <pc:docChg chg="modSld">
      <pc:chgData name="" userId="" providerId="" clId="Web-{1DC4A7C7-CE4F-3205-974E-8156ED17CB91}" dt="2022-01-16T14:59:31.361" v="0"/>
      <pc:docMkLst>
        <pc:docMk/>
      </pc:docMkLst>
      <pc:sldChg chg="addSp">
        <pc:chgData name="" userId="" providerId="" clId="Web-{1DC4A7C7-CE4F-3205-974E-8156ED17CB91}" dt="2022-01-16T14:59:31.361" v="0"/>
        <pc:sldMkLst>
          <pc:docMk/>
          <pc:sldMk cId="1629193451" sldId="257"/>
        </pc:sldMkLst>
        <pc:spChg chg="add">
          <ac:chgData name="" userId="" providerId="" clId="Web-{1DC4A7C7-CE4F-3205-974E-8156ED17CB91}" dt="2022-01-16T14:59:31.361" v="0"/>
          <ac:spMkLst>
            <pc:docMk/>
            <pc:sldMk cId="1629193451" sldId="257"/>
            <ac:spMk id="3" creationId="{14FB7C35-71DA-4678-A4BC-B36886A75DA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81043921-7569-41A3-B947-8944ED878C50}" type="datetimeFigureOut">
              <a:rPr lang="he-IL" smtClean="0"/>
              <a:t>ט"ז/תשרי/תשפ"ד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10EA4576-0967-4CCD-84A0-45D5E7B768E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79386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ython_(programming_language)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ython_(programming_language)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ython_(programming_language)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ython_(programming_language)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ython_(programming_language)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PyCharm is currently one of the most used IDE for python development, It provides code analysis, a graphical debugger, an integrated unit tester, integration with version control systems (VCSes), and supports web development with Django as well as data science with Anaconda.</a:t>
            </a:r>
          </a:p>
          <a:p>
            <a:endParaRPr lang="en-US" dirty="0">
              <a:solidFill>
                <a:srgbClr val="000000"/>
              </a:solidFill>
              <a:latin typeface="Tahoma"/>
              <a:ea typeface="Tahoma"/>
              <a:cs typeface="Tahoma"/>
            </a:endParaRPr>
          </a:p>
          <a:p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It was created by JetBrains</a:t>
            </a:r>
          </a:p>
          <a:p>
            <a:endParaRPr lang="en-US" dirty="0">
              <a:solidFill>
                <a:srgbClr val="000000"/>
              </a:solidFill>
              <a:latin typeface="Tahoma"/>
              <a:ea typeface="Tahoma"/>
              <a:cs typeface="Tahoma"/>
            </a:endParaRPr>
          </a:p>
          <a:p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It is mostly popular because of many things, such as:</a:t>
            </a:r>
          </a:p>
          <a:p>
            <a:pPr marL="171450" indent="-1714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It is considered as an intelligent code editor, fast and safe refactoring, and smart code.</a:t>
            </a:r>
          </a:p>
          <a:p>
            <a:pPr marL="171450" indent="-1714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Features for debugging, profiling, remote development, testing the code, auto code completion, quick fixing, error detection and tools of the database.</a:t>
            </a:r>
          </a:p>
          <a:p>
            <a:pPr marL="171450" indent="-1714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Support for Popular web technologies, web frameworks, scientific libraries and version control. </a:t>
            </a:r>
          </a:p>
          <a:p>
            <a:endParaRPr lang="en-US" dirty="0">
              <a:solidFill>
                <a:srgbClr val="000000"/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6487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PyCharm is currently one of the most used IDE for python development, It provides code analysis, a graphical debugger, an integrated unit tester, integration with version control systems (VCSes), and supports web development with Django as well as data science with Anaconda.</a:t>
            </a:r>
          </a:p>
          <a:p>
            <a:endParaRPr lang="en-US" dirty="0">
              <a:solidFill>
                <a:srgbClr val="000000"/>
              </a:solidFill>
              <a:latin typeface="Tahoma"/>
              <a:ea typeface="Tahoma"/>
              <a:cs typeface="Tahoma"/>
            </a:endParaRPr>
          </a:p>
          <a:p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It was created by JetBrains</a:t>
            </a:r>
          </a:p>
          <a:p>
            <a:endParaRPr lang="en-US" dirty="0">
              <a:solidFill>
                <a:srgbClr val="000000"/>
              </a:solidFill>
              <a:latin typeface="Tahoma"/>
              <a:ea typeface="Tahoma"/>
              <a:cs typeface="Tahoma"/>
            </a:endParaRPr>
          </a:p>
          <a:p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It is mostly popular because of many things, such as:</a:t>
            </a:r>
          </a:p>
          <a:p>
            <a:pPr marL="171450" indent="-1714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It is considered as an intelligent code editor, fast and safe refactoring, and smart code.</a:t>
            </a:r>
          </a:p>
          <a:p>
            <a:pPr marL="171450" indent="-1714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Features for debugging, profiling, remote development, testing the code, auto code completion, quick fixing, error detection and tools of the database.</a:t>
            </a:r>
          </a:p>
          <a:p>
            <a:pPr marL="171450" indent="-1714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Support for Popular web technologies, web frameworks, scientific libraries and version control. </a:t>
            </a:r>
          </a:p>
          <a:p>
            <a:endParaRPr lang="en-US" dirty="0">
              <a:solidFill>
                <a:srgbClr val="000000"/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166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PyCharm is currently one of the most used IDE for python development, It provides code analysis, a graphical debugger, an integrated unit tester, integration with version control systems (VCSes), and supports web development with Django as well as data science with Anaconda.</a:t>
            </a:r>
          </a:p>
          <a:p>
            <a:endParaRPr lang="en-US" dirty="0">
              <a:solidFill>
                <a:srgbClr val="000000"/>
              </a:solidFill>
              <a:latin typeface="Tahoma"/>
              <a:ea typeface="Tahoma"/>
              <a:cs typeface="Tahoma"/>
            </a:endParaRPr>
          </a:p>
          <a:p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It was created by JetBrains</a:t>
            </a:r>
          </a:p>
          <a:p>
            <a:endParaRPr lang="en-US" dirty="0">
              <a:solidFill>
                <a:srgbClr val="000000"/>
              </a:solidFill>
              <a:latin typeface="Tahoma"/>
              <a:ea typeface="Tahoma"/>
              <a:cs typeface="Tahoma"/>
            </a:endParaRPr>
          </a:p>
          <a:p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It is mostly popular because of many things, such as:</a:t>
            </a:r>
          </a:p>
          <a:p>
            <a:pPr marL="171450" indent="-1714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It is considered as an intelligent code editor, fast and safe refactoring, and smart code.</a:t>
            </a:r>
          </a:p>
          <a:p>
            <a:pPr marL="171450" indent="-1714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Features for debugging, profiling, remote development, testing the code, auto code completion, quick fixing, error detection and tools of the database.</a:t>
            </a:r>
          </a:p>
          <a:p>
            <a:pPr marL="171450" indent="-1714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Support for Popular web technologies, web frameworks, scientific libraries and version control. </a:t>
            </a:r>
          </a:p>
          <a:p>
            <a:endParaRPr lang="en-US" dirty="0">
              <a:solidFill>
                <a:srgbClr val="000000"/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8675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PyCharm is currently one of the most used IDE for python development, It provides code analysis, a graphical debugger, an integrated unit tester, integration with version control systems (VCSes), and supports web development with Django as well as data science with Anaconda.</a:t>
            </a:r>
          </a:p>
          <a:p>
            <a:endParaRPr lang="en-US" dirty="0">
              <a:solidFill>
                <a:srgbClr val="000000"/>
              </a:solidFill>
              <a:latin typeface="Tahoma"/>
              <a:ea typeface="Tahoma"/>
              <a:cs typeface="Tahoma"/>
            </a:endParaRPr>
          </a:p>
          <a:p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It was created by JetBrains</a:t>
            </a:r>
          </a:p>
          <a:p>
            <a:endParaRPr lang="en-US" dirty="0">
              <a:solidFill>
                <a:srgbClr val="000000"/>
              </a:solidFill>
              <a:latin typeface="Tahoma"/>
              <a:ea typeface="Tahoma"/>
              <a:cs typeface="Tahoma"/>
            </a:endParaRPr>
          </a:p>
          <a:p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It is mostly popular because of many things, such as:</a:t>
            </a:r>
          </a:p>
          <a:p>
            <a:pPr marL="171450" indent="-1714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It is considered as an intelligent code editor, fast and safe refactoring, and smart code.</a:t>
            </a:r>
          </a:p>
          <a:p>
            <a:pPr marL="171450" indent="-1714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Features for debugging, profiling, remote development, testing the code, auto code completion, quick fixing, error detection and tools of the database.</a:t>
            </a:r>
          </a:p>
          <a:p>
            <a:pPr marL="171450" indent="-1714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Support for Popular web technologies, web frameworks, scientific libraries and version control. </a:t>
            </a:r>
          </a:p>
          <a:p>
            <a:endParaRPr lang="en-US" dirty="0">
              <a:solidFill>
                <a:srgbClr val="000000"/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1485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PyCharm is currently one of the most used IDE for python development, It provides code analysis, a graphical debugger, an integrated unit tester, integration with version control systems (VCSes), and supports web development with Django as well as data science with Anaconda.</a:t>
            </a:r>
          </a:p>
          <a:p>
            <a:endParaRPr lang="en-US" dirty="0">
              <a:solidFill>
                <a:srgbClr val="000000"/>
              </a:solidFill>
              <a:latin typeface="Tahoma"/>
              <a:ea typeface="Tahoma"/>
              <a:cs typeface="Tahoma"/>
            </a:endParaRPr>
          </a:p>
          <a:p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It was created by JetBrains</a:t>
            </a:r>
          </a:p>
          <a:p>
            <a:endParaRPr lang="en-US" dirty="0">
              <a:solidFill>
                <a:srgbClr val="000000"/>
              </a:solidFill>
              <a:latin typeface="Tahoma"/>
              <a:ea typeface="Tahoma"/>
              <a:cs typeface="Tahoma"/>
            </a:endParaRPr>
          </a:p>
          <a:p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It is mostly popular because of many things, such as:</a:t>
            </a:r>
          </a:p>
          <a:p>
            <a:pPr marL="171450" indent="-1714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It is considered as an intelligent code editor, fast and safe refactoring, and smart code.</a:t>
            </a:r>
          </a:p>
          <a:p>
            <a:pPr marL="171450" indent="-1714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Features for debugging, profiling, remote development, testing the code, auto code completion, quick fixing, error detection and tools of the database.</a:t>
            </a:r>
          </a:p>
          <a:p>
            <a:pPr marL="171450" indent="-1714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Support for Popular web technologies, web frameworks, scientific libraries and version control. </a:t>
            </a:r>
          </a:p>
          <a:p>
            <a:endParaRPr lang="en-US" dirty="0">
              <a:solidFill>
                <a:srgbClr val="000000"/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7291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PyCharm is currently one of the most used IDE for python development, It provides code analysis, a graphical debugger, an integrated unit tester, integration with version control systems (VCSes), and supports web development with Django as well as data science with Anaconda.</a:t>
            </a:r>
          </a:p>
          <a:p>
            <a:endParaRPr lang="en-US" dirty="0">
              <a:solidFill>
                <a:srgbClr val="000000"/>
              </a:solidFill>
              <a:latin typeface="Tahoma"/>
              <a:ea typeface="Tahoma"/>
              <a:cs typeface="Tahoma"/>
            </a:endParaRPr>
          </a:p>
          <a:p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It was created by JetBrains</a:t>
            </a:r>
          </a:p>
          <a:p>
            <a:endParaRPr lang="en-US" dirty="0">
              <a:solidFill>
                <a:srgbClr val="000000"/>
              </a:solidFill>
              <a:latin typeface="Tahoma"/>
              <a:ea typeface="Tahoma"/>
              <a:cs typeface="Tahoma"/>
            </a:endParaRPr>
          </a:p>
          <a:p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It is mostly popular because of many things, such as:</a:t>
            </a:r>
          </a:p>
          <a:p>
            <a:pPr marL="171450" indent="-1714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It is considered as an intelligent code editor, fast and safe refactoring, and smart code.</a:t>
            </a:r>
          </a:p>
          <a:p>
            <a:pPr marL="171450" indent="-1714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Features for debugging, profiling, remote development, testing the code, auto code completion, quick fixing, error detection and tools of the database.</a:t>
            </a:r>
          </a:p>
          <a:p>
            <a:pPr marL="171450" indent="-1714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Support for Popular web technologies, web frameworks, scientific libraries and version control. </a:t>
            </a:r>
          </a:p>
          <a:p>
            <a:endParaRPr lang="en-US" dirty="0">
              <a:solidFill>
                <a:srgbClr val="000000"/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2040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PyCharm is currently one of the most used IDE for python development, It provides code analysis, a graphical debugger, an integrated unit tester, integration with version control systems (VCSes), and supports web development with Django as well as data science with Anaconda.</a:t>
            </a:r>
          </a:p>
          <a:p>
            <a:endParaRPr lang="en-US" dirty="0">
              <a:solidFill>
                <a:srgbClr val="000000"/>
              </a:solidFill>
              <a:latin typeface="Tahoma"/>
              <a:ea typeface="Tahoma"/>
              <a:cs typeface="Tahoma"/>
            </a:endParaRPr>
          </a:p>
          <a:p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It was created by JetBrains</a:t>
            </a:r>
          </a:p>
          <a:p>
            <a:endParaRPr lang="en-US" dirty="0">
              <a:solidFill>
                <a:srgbClr val="000000"/>
              </a:solidFill>
              <a:latin typeface="Tahoma"/>
              <a:ea typeface="Tahoma"/>
              <a:cs typeface="Tahoma"/>
            </a:endParaRPr>
          </a:p>
          <a:p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It is mostly popular because of many things, such as:</a:t>
            </a:r>
          </a:p>
          <a:p>
            <a:pPr marL="171450" indent="-1714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It is considered as an intelligent code editor, fast and safe refactoring, and smart code.</a:t>
            </a:r>
          </a:p>
          <a:p>
            <a:pPr marL="171450" indent="-1714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Features for debugging, profiling, remote development, testing the code, auto code completion, quick fixing, error detection and tools of the database.</a:t>
            </a:r>
          </a:p>
          <a:p>
            <a:pPr marL="171450" indent="-1714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Support for Popular web technologies, web frameworks, scientific libraries and version control. </a:t>
            </a:r>
          </a:p>
          <a:p>
            <a:endParaRPr lang="en-US" dirty="0">
              <a:solidFill>
                <a:srgbClr val="000000"/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8131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PyCharm is currently one of the most used IDE for python development, It provides code analysis, a graphical debugger, an integrated unit tester, integration with version control systems (VCSes), and supports web development with Django as well as data science with Anaconda.</a:t>
            </a:r>
          </a:p>
          <a:p>
            <a:endParaRPr lang="en-US" dirty="0">
              <a:solidFill>
                <a:srgbClr val="000000"/>
              </a:solidFill>
              <a:latin typeface="Tahoma"/>
              <a:ea typeface="Tahoma"/>
              <a:cs typeface="Tahoma"/>
            </a:endParaRPr>
          </a:p>
          <a:p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It was created by JetBrains</a:t>
            </a:r>
          </a:p>
          <a:p>
            <a:endParaRPr lang="en-US" dirty="0">
              <a:solidFill>
                <a:srgbClr val="000000"/>
              </a:solidFill>
              <a:latin typeface="Tahoma"/>
              <a:ea typeface="Tahoma"/>
              <a:cs typeface="Tahoma"/>
            </a:endParaRPr>
          </a:p>
          <a:p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It is mostly popular because of many things, such as:</a:t>
            </a:r>
          </a:p>
          <a:p>
            <a:pPr marL="171450" indent="-1714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It is considered as an intelligent code editor, fast and safe refactoring, and smart code.</a:t>
            </a:r>
          </a:p>
          <a:p>
            <a:pPr marL="171450" indent="-1714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Features for debugging, profiling, remote development, testing the code, auto code completion, quick fixing, error detection and tools of the database.</a:t>
            </a:r>
          </a:p>
          <a:p>
            <a:pPr marL="171450" indent="-1714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Support for Popular web technologies, web frameworks, scientific libraries and version control. </a:t>
            </a:r>
          </a:p>
          <a:p>
            <a:endParaRPr lang="en-US" dirty="0">
              <a:solidFill>
                <a:srgbClr val="000000"/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10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Python is dynamically-typed and garbage-collected. It supports multiple programming paradigms, including structured (particularly, procedural), object-oriented and functional programming.</a:t>
            </a:r>
          </a:p>
          <a:p>
            <a:endParaRPr lang="en-US" sz="1200" dirty="0">
              <a:cs typeface="Calibri"/>
            </a:endParaRPr>
          </a:p>
          <a:p>
            <a:r>
              <a:rPr lang="en-US" dirty="0">
                <a:cs typeface="Calibri"/>
              </a:rPr>
              <a:t>It was built to be as readable as possible, and is </a:t>
            </a:r>
            <a:r>
              <a:rPr lang="en-US" dirty="0"/>
              <a:t>significant indentation driven (Off-side rule).</a:t>
            </a:r>
            <a:endParaRPr lang="en-US" dirty="0">
              <a:cs typeface="Calibri"/>
            </a:endParaRPr>
          </a:p>
          <a:p>
            <a:pPr algn="l" rtl="0" eaLnBrk="1" hangingPunct="1"/>
            <a:endParaRPr lang="en-US"/>
          </a:p>
          <a:p>
            <a:r>
              <a:rPr lang="en-US" dirty="0"/>
              <a:t>The language's core philosophy is summarized in the document </a:t>
            </a:r>
            <a:r>
              <a:rPr lang="en-US" i="1" dirty="0"/>
              <a:t>The Zen of Python</a:t>
            </a:r>
            <a:r>
              <a:rPr lang="en-US" dirty="0"/>
              <a:t> (</a:t>
            </a:r>
            <a:r>
              <a:rPr lang="en-US" i="1" dirty="0"/>
              <a:t>PEP 20</a:t>
            </a:r>
            <a:r>
              <a:rPr lang="en-US" dirty="0"/>
              <a:t>), which includes aphorisms such as:</a:t>
            </a: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/>
              <a:t>Beautiful is better than ugly.</a:t>
            </a: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/>
              <a:t>Explicit is better than implicit.</a:t>
            </a: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/>
              <a:t>Simple is better than complex.</a:t>
            </a: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/>
              <a:t>Complex is better than complicated.</a:t>
            </a: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/>
              <a:t>Readability counts.</a:t>
            </a:r>
            <a:endParaRPr lang="en-US" dirty="0">
              <a:cs typeface="Calibri"/>
            </a:endParaRPr>
          </a:p>
          <a:p>
            <a:pPr algn="l"/>
            <a:endParaRPr lang="en-US" dirty="0">
              <a:cs typeface="Calibri"/>
            </a:endParaRPr>
          </a:p>
          <a:p>
            <a:endParaRPr lang="en-US" u="sng"/>
          </a:p>
          <a:p>
            <a:pPr algn="l" rtl="0" eaLnBrk="1" hangingPunct="1"/>
            <a:r>
              <a:rPr lang="en-US" u="sng" dirty="0"/>
              <a:t>For further reading:</a:t>
            </a:r>
          </a:p>
          <a:p>
            <a:r>
              <a:rPr lang="en-US" dirty="0">
                <a:hlinkClick r:id="rId3"/>
              </a:rPr>
              <a:t>Python (programming language) - Wikipedia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2531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Python is dynamically-typed and garbage-collected. It supports multiple programming paradigms, including structured (particularly, procedural), object-oriented and functional programming.</a:t>
            </a:r>
          </a:p>
          <a:p>
            <a:endParaRPr lang="en-US" sz="1200" dirty="0">
              <a:cs typeface="Calibri"/>
            </a:endParaRPr>
          </a:p>
          <a:p>
            <a:r>
              <a:rPr lang="en-US" dirty="0">
                <a:cs typeface="Calibri"/>
              </a:rPr>
              <a:t>It was built to be as readable as possible, and is </a:t>
            </a:r>
            <a:r>
              <a:rPr lang="en-US" dirty="0"/>
              <a:t>significant indentation driven (Off-side rule).</a:t>
            </a:r>
            <a:endParaRPr lang="en-US" dirty="0">
              <a:cs typeface="Calibri"/>
            </a:endParaRPr>
          </a:p>
          <a:p>
            <a:pPr algn="l" rtl="0" eaLnBrk="1" hangingPunct="1"/>
            <a:endParaRPr lang="en-US"/>
          </a:p>
          <a:p>
            <a:r>
              <a:rPr lang="en-US" dirty="0"/>
              <a:t>The language's core philosophy is summarized in the document </a:t>
            </a:r>
            <a:r>
              <a:rPr lang="en-US" i="1" dirty="0"/>
              <a:t>The Zen of Python</a:t>
            </a:r>
            <a:r>
              <a:rPr lang="en-US" dirty="0"/>
              <a:t> (</a:t>
            </a:r>
            <a:r>
              <a:rPr lang="en-US" i="1" dirty="0"/>
              <a:t>PEP 20</a:t>
            </a:r>
            <a:r>
              <a:rPr lang="en-US" dirty="0"/>
              <a:t>), which includes aphorisms such as:</a:t>
            </a: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/>
              <a:t>Beautiful is better than ugly.</a:t>
            </a: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/>
              <a:t>Explicit is better than implicit.</a:t>
            </a: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/>
              <a:t>Simple is better than complex.</a:t>
            </a: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/>
              <a:t>Complex is better than complicated.</a:t>
            </a: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/>
              <a:t>Readability counts.</a:t>
            </a:r>
            <a:endParaRPr lang="en-US" dirty="0">
              <a:cs typeface="Calibri"/>
            </a:endParaRPr>
          </a:p>
          <a:p>
            <a:pPr algn="l"/>
            <a:endParaRPr lang="en-US" dirty="0">
              <a:cs typeface="Calibri"/>
            </a:endParaRPr>
          </a:p>
          <a:p>
            <a:endParaRPr lang="en-US" u="sng"/>
          </a:p>
          <a:p>
            <a:pPr algn="l" rtl="0" eaLnBrk="1" hangingPunct="1"/>
            <a:r>
              <a:rPr lang="en-US" u="sng" dirty="0"/>
              <a:t>For further reading:</a:t>
            </a:r>
          </a:p>
          <a:p>
            <a:r>
              <a:rPr lang="en-US" dirty="0">
                <a:hlinkClick r:id="rId3"/>
              </a:rPr>
              <a:t>Python (programming language) - Wikipedia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102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Python is dynamically-typed and garbage-collected. It supports multiple programming paradigms, including structured (particularly, procedural), object-oriented and functional programming.</a:t>
            </a:r>
          </a:p>
          <a:p>
            <a:endParaRPr lang="en-US" sz="1200" dirty="0">
              <a:cs typeface="Calibri"/>
            </a:endParaRPr>
          </a:p>
          <a:p>
            <a:r>
              <a:rPr lang="en-US" dirty="0">
                <a:cs typeface="Calibri"/>
              </a:rPr>
              <a:t>It was built to be as readable as possible, and is </a:t>
            </a:r>
            <a:r>
              <a:rPr lang="en-US" dirty="0"/>
              <a:t>significant indentation driven (Off-side rule).</a:t>
            </a:r>
            <a:endParaRPr lang="en-US" dirty="0">
              <a:cs typeface="Calibri"/>
            </a:endParaRPr>
          </a:p>
          <a:p>
            <a:pPr algn="l" rtl="0" eaLnBrk="1" hangingPunct="1"/>
            <a:endParaRPr lang="en-US"/>
          </a:p>
          <a:p>
            <a:r>
              <a:rPr lang="en-US" dirty="0"/>
              <a:t>The language's core philosophy is summarized in the document </a:t>
            </a:r>
            <a:r>
              <a:rPr lang="en-US" i="1" dirty="0"/>
              <a:t>The Zen of Python</a:t>
            </a:r>
            <a:r>
              <a:rPr lang="en-US" dirty="0"/>
              <a:t> (</a:t>
            </a:r>
            <a:r>
              <a:rPr lang="en-US" i="1" dirty="0"/>
              <a:t>PEP 20</a:t>
            </a:r>
            <a:r>
              <a:rPr lang="en-US" dirty="0"/>
              <a:t>), which includes aphorisms such as:</a:t>
            </a: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/>
              <a:t>Beautiful is better than ugly.</a:t>
            </a: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/>
              <a:t>Explicit is better than implicit.</a:t>
            </a: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/>
              <a:t>Simple is better than complex.</a:t>
            </a: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/>
              <a:t>Complex is better than complicated.</a:t>
            </a: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/>
              <a:t>Readability counts.</a:t>
            </a:r>
            <a:endParaRPr lang="en-US" dirty="0">
              <a:cs typeface="Calibri"/>
            </a:endParaRPr>
          </a:p>
          <a:p>
            <a:pPr algn="l"/>
            <a:endParaRPr lang="en-US" dirty="0">
              <a:cs typeface="Calibri"/>
            </a:endParaRPr>
          </a:p>
          <a:p>
            <a:endParaRPr lang="en-US" u="sng"/>
          </a:p>
          <a:p>
            <a:pPr algn="l" rtl="0" eaLnBrk="1" hangingPunct="1"/>
            <a:r>
              <a:rPr lang="en-US" u="sng" dirty="0"/>
              <a:t>For further reading:</a:t>
            </a:r>
          </a:p>
          <a:p>
            <a:r>
              <a:rPr lang="en-US" dirty="0">
                <a:hlinkClick r:id="rId3"/>
              </a:rPr>
              <a:t>Python (programming language) - Wikipedia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7886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Python is dynamically-typed and garbage-collected. It supports multiple programming paradigms, including structured (particularly, procedural), object-oriented and functional programming.</a:t>
            </a:r>
          </a:p>
          <a:p>
            <a:endParaRPr lang="en-US" sz="1200" dirty="0">
              <a:cs typeface="Calibri"/>
            </a:endParaRPr>
          </a:p>
          <a:p>
            <a:r>
              <a:rPr lang="en-US" dirty="0">
                <a:cs typeface="Calibri"/>
              </a:rPr>
              <a:t>It was built to be as readable as possible, and is </a:t>
            </a:r>
            <a:r>
              <a:rPr lang="en-US" dirty="0"/>
              <a:t>significant indentation driven (Off-side rule).</a:t>
            </a:r>
            <a:endParaRPr lang="en-US" dirty="0">
              <a:cs typeface="Calibri"/>
            </a:endParaRPr>
          </a:p>
          <a:p>
            <a:pPr algn="l" rtl="0" eaLnBrk="1" hangingPunct="1"/>
            <a:endParaRPr lang="en-US"/>
          </a:p>
          <a:p>
            <a:r>
              <a:rPr lang="en-US" dirty="0"/>
              <a:t>The language's core philosophy is summarized in the document </a:t>
            </a:r>
            <a:r>
              <a:rPr lang="en-US" i="1" dirty="0"/>
              <a:t>The Zen of Python</a:t>
            </a:r>
            <a:r>
              <a:rPr lang="en-US" dirty="0"/>
              <a:t> (</a:t>
            </a:r>
            <a:r>
              <a:rPr lang="en-US" i="1" dirty="0"/>
              <a:t>PEP 20</a:t>
            </a:r>
            <a:r>
              <a:rPr lang="en-US" dirty="0"/>
              <a:t>), which includes aphorisms such as:</a:t>
            </a: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/>
              <a:t>Beautiful is better than ugly.</a:t>
            </a: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/>
              <a:t>Explicit is better than implicit.</a:t>
            </a: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/>
              <a:t>Simple is better than complex.</a:t>
            </a: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/>
              <a:t>Complex is better than complicated.</a:t>
            </a: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/>
              <a:t>Readability counts.</a:t>
            </a:r>
            <a:endParaRPr lang="en-US" dirty="0">
              <a:cs typeface="Calibri"/>
            </a:endParaRPr>
          </a:p>
          <a:p>
            <a:pPr algn="l"/>
            <a:endParaRPr lang="en-US" dirty="0">
              <a:cs typeface="Calibri"/>
            </a:endParaRPr>
          </a:p>
          <a:p>
            <a:endParaRPr lang="en-US" u="sng"/>
          </a:p>
          <a:p>
            <a:pPr algn="l" rtl="0" eaLnBrk="1" hangingPunct="1"/>
            <a:r>
              <a:rPr lang="en-US" u="sng" dirty="0"/>
              <a:t>For further reading:</a:t>
            </a:r>
          </a:p>
          <a:p>
            <a:r>
              <a:rPr lang="en-US" dirty="0">
                <a:hlinkClick r:id="rId3"/>
              </a:rPr>
              <a:t>Python (programming language) - Wikipedia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5850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Python is dynamically-typed and garbage-collected. It supports multiple programming paradigms, including structured (particularly, procedural), object-oriented and functional programming.</a:t>
            </a:r>
          </a:p>
          <a:p>
            <a:endParaRPr lang="en-US" sz="1200" dirty="0">
              <a:cs typeface="Calibri"/>
            </a:endParaRPr>
          </a:p>
          <a:p>
            <a:r>
              <a:rPr lang="en-US" dirty="0">
                <a:cs typeface="Calibri"/>
              </a:rPr>
              <a:t>It was built to be as readable as possible, and is </a:t>
            </a:r>
            <a:r>
              <a:rPr lang="en-US" dirty="0"/>
              <a:t>significant indentation driven (Off-side rule).</a:t>
            </a:r>
            <a:endParaRPr lang="en-US" dirty="0">
              <a:cs typeface="Calibri"/>
            </a:endParaRPr>
          </a:p>
          <a:p>
            <a:pPr algn="l" rtl="0" eaLnBrk="1" hangingPunct="1"/>
            <a:endParaRPr lang="en-US"/>
          </a:p>
          <a:p>
            <a:r>
              <a:rPr lang="en-US" dirty="0"/>
              <a:t>The language's core philosophy is summarized in the document </a:t>
            </a:r>
            <a:r>
              <a:rPr lang="en-US" i="1" dirty="0"/>
              <a:t>The Zen of Python</a:t>
            </a:r>
            <a:r>
              <a:rPr lang="en-US" dirty="0"/>
              <a:t> (</a:t>
            </a:r>
            <a:r>
              <a:rPr lang="en-US" i="1" dirty="0"/>
              <a:t>PEP 20</a:t>
            </a:r>
            <a:r>
              <a:rPr lang="en-US" dirty="0"/>
              <a:t>), which includes aphorisms such as:</a:t>
            </a: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/>
              <a:t>Beautiful is better than ugly.</a:t>
            </a: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/>
              <a:t>Explicit is better than implicit.</a:t>
            </a: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/>
              <a:t>Simple is better than complex.</a:t>
            </a: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/>
              <a:t>Complex is better than complicated.</a:t>
            </a: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/>
              <a:t>Readability counts.</a:t>
            </a:r>
            <a:endParaRPr lang="en-US" dirty="0">
              <a:cs typeface="Calibri"/>
            </a:endParaRPr>
          </a:p>
          <a:p>
            <a:pPr algn="l"/>
            <a:endParaRPr lang="en-US" dirty="0">
              <a:cs typeface="Calibri"/>
            </a:endParaRPr>
          </a:p>
          <a:p>
            <a:endParaRPr lang="en-US" u="sng"/>
          </a:p>
          <a:p>
            <a:pPr algn="l" rtl="0" eaLnBrk="1" hangingPunct="1"/>
            <a:r>
              <a:rPr lang="en-US" u="sng" dirty="0"/>
              <a:t>For further reading:</a:t>
            </a:r>
          </a:p>
          <a:p>
            <a:r>
              <a:rPr lang="en-US" dirty="0">
                <a:hlinkClick r:id="rId3"/>
              </a:rPr>
              <a:t>Python (programming language) - Wikipedia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2838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PyCharm is currently one of the most used IDE for python development, It provides code analysis, a graphical debugger, an integrated unit tester, integration with version control systems (VCSes), and supports web development with Django as well as data science with Anaconda.</a:t>
            </a:r>
          </a:p>
          <a:p>
            <a:endParaRPr lang="en-US" dirty="0">
              <a:solidFill>
                <a:srgbClr val="000000"/>
              </a:solidFill>
              <a:latin typeface="Tahoma"/>
              <a:ea typeface="Tahoma"/>
              <a:cs typeface="Tahoma"/>
            </a:endParaRPr>
          </a:p>
          <a:p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It was created by JetBrains</a:t>
            </a:r>
          </a:p>
          <a:p>
            <a:endParaRPr lang="en-US" dirty="0">
              <a:solidFill>
                <a:srgbClr val="000000"/>
              </a:solidFill>
              <a:latin typeface="Tahoma"/>
              <a:ea typeface="Tahoma"/>
              <a:cs typeface="Tahoma"/>
            </a:endParaRPr>
          </a:p>
          <a:p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It is mostly popular because of many things, such as:</a:t>
            </a:r>
          </a:p>
          <a:p>
            <a:pPr marL="171450" indent="-1714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It is considered as an intelligent code editor, fast and safe refactoring, and smart code.</a:t>
            </a:r>
          </a:p>
          <a:p>
            <a:pPr marL="171450" indent="-1714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Features for debugging, profiling, remote development, testing the code, auto code completion, quick fixing, error detection and tools of the database.</a:t>
            </a:r>
          </a:p>
          <a:p>
            <a:pPr marL="171450" indent="-1714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Support for Popular web technologies, web frameworks, scientific libraries and version control. </a:t>
            </a:r>
          </a:p>
          <a:p>
            <a:endParaRPr lang="en-US" dirty="0">
              <a:solidFill>
                <a:srgbClr val="000000"/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6861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PyCharm is currently one of the most used IDE for python development, It provides code analysis, a graphical debugger, an integrated unit tester, integration with version control systems (VCSes), and supports web development with Django as well as data science with Anaconda.</a:t>
            </a:r>
          </a:p>
          <a:p>
            <a:endParaRPr lang="en-US" dirty="0">
              <a:solidFill>
                <a:srgbClr val="000000"/>
              </a:solidFill>
              <a:latin typeface="Tahoma"/>
              <a:ea typeface="Tahoma"/>
              <a:cs typeface="Tahoma"/>
            </a:endParaRPr>
          </a:p>
          <a:p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It was created by JetBrains</a:t>
            </a:r>
          </a:p>
          <a:p>
            <a:endParaRPr lang="en-US" dirty="0">
              <a:solidFill>
                <a:srgbClr val="000000"/>
              </a:solidFill>
              <a:latin typeface="Tahoma"/>
              <a:ea typeface="Tahoma"/>
              <a:cs typeface="Tahoma"/>
            </a:endParaRPr>
          </a:p>
          <a:p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It is mostly popular because of many things, such as:</a:t>
            </a:r>
          </a:p>
          <a:p>
            <a:pPr marL="171450" indent="-1714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It is considered as an intelligent code editor, fast and safe refactoring, and smart code.</a:t>
            </a:r>
          </a:p>
          <a:p>
            <a:pPr marL="171450" indent="-1714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Features for debugging, profiling, remote development, testing the code, auto code completion, quick fixing, error detection and tools of the database.</a:t>
            </a:r>
          </a:p>
          <a:p>
            <a:pPr marL="171450" indent="-1714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Support for Popular web technologies, web frameworks, scientific libraries and version control. </a:t>
            </a:r>
          </a:p>
          <a:p>
            <a:endParaRPr lang="en-US" dirty="0">
              <a:solidFill>
                <a:srgbClr val="000000"/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3279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PyCharm is currently one of the most used IDE for python development, It provides code analysis, a graphical debugger, an integrated unit tester, integration with version control systems (VCSes), and supports web development with Django as well as data science with Anaconda.</a:t>
            </a:r>
          </a:p>
          <a:p>
            <a:endParaRPr lang="en-US" dirty="0">
              <a:solidFill>
                <a:srgbClr val="000000"/>
              </a:solidFill>
              <a:latin typeface="Tahoma"/>
              <a:ea typeface="Tahoma"/>
              <a:cs typeface="Tahoma"/>
            </a:endParaRPr>
          </a:p>
          <a:p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It was created by JetBrains</a:t>
            </a:r>
          </a:p>
          <a:p>
            <a:endParaRPr lang="en-US" dirty="0">
              <a:solidFill>
                <a:srgbClr val="000000"/>
              </a:solidFill>
              <a:latin typeface="Tahoma"/>
              <a:ea typeface="Tahoma"/>
              <a:cs typeface="Tahoma"/>
            </a:endParaRPr>
          </a:p>
          <a:p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It is mostly popular because of many things, such as:</a:t>
            </a:r>
          </a:p>
          <a:p>
            <a:pPr marL="171450" indent="-1714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It is considered as an intelligent code editor, fast and safe refactoring, and smart code.</a:t>
            </a:r>
          </a:p>
          <a:p>
            <a:pPr marL="171450" indent="-1714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Features for debugging, profiling, remote development, testing the code, auto code completion, quick fixing, error detection and tools of the database.</a:t>
            </a:r>
          </a:p>
          <a:p>
            <a:pPr marL="171450" indent="-1714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Support for Popular web technologies, web frameworks, scientific libraries and version control. </a:t>
            </a:r>
          </a:p>
          <a:p>
            <a:endParaRPr lang="en-US" dirty="0">
              <a:solidFill>
                <a:srgbClr val="000000"/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689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E8825-ECA0-499D-AD00-C61559AEF7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4D2D23-A7BD-4DDA-A00C-46041A8797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A3659-781D-4EF8-97A9-C7A0A81FF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9B7D1-305C-49A9-9D59-000E5D30F1FD}" type="datetimeFigureOut">
              <a:rPr lang="he-IL" smtClean="0"/>
              <a:t>ט"ז/תשרי/תשפ"ד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CB84F-AB2F-4868-9D31-4D39A51E1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D26798-6D0F-4ED2-BBBD-83AA7C30A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9116-3F9D-44F5-A88F-E6B3473986F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8846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D59F9-B2D0-4ADD-A93C-1532E60AB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39B198-34E1-46F8-BF21-A88ADD6FD0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10FD3-C032-4B28-8680-585FD1FDC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9B7D1-305C-49A9-9D59-000E5D30F1FD}" type="datetimeFigureOut">
              <a:rPr lang="he-IL" smtClean="0"/>
              <a:t>ט"ז/תשרי/תשפ"ד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0AE6CC-EE90-424C-90E0-9AE289EDE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57E58-14D0-40DB-B6A1-460C1E1E4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9116-3F9D-44F5-A88F-E6B3473986F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29796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6B23E9-9879-4D8A-B24C-AD4A179663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A0B421-B905-48B3-B8D6-87420655ED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866DD-4102-4014-AA0A-C0BC5A885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9B7D1-305C-49A9-9D59-000E5D30F1FD}" type="datetimeFigureOut">
              <a:rPr lang="he-IL" smtClean="0"/>
              <a:t>ט"ז/תשרי/תשפ"ד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DD69A-62C5-4FD6-9BA7-F1AE1D6F2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7265A-8BDD-4F8F-ACDD-93204EE08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9116-3F9D-44F5-A88F-E6B3473986F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69647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dule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15413" y="1492162"/>
            <a:ext cx="10656920" cy="4673143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txBody>
          <a:bodyPr>
            <a:normAutofit/>
          </a:bodyPr>
          <a:lstStyle>
            <a:lvl1pPr marL="342900" indent="-342900" algn="l" rtl="0">
              <a:buSzPct val="75000"/>
              <a:buFontTx/>
              <a:buBlip>
                <a:blip r:embed="rId2"/>
              </a:buBlip>
              <a:defRPr sz="2800" b="0">
                <a:latin typeface="Segoe" panose="020B0502040504020203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815414" y="548680"/>
            <a:ext cx="10561173" cy="720000"/>
          </a:xfrm>
          <a:prstGeom prst="rect">
            <a:avLst/>
          </a:prstGeom>
        </p:spPr>
        <p:txBody>
          <a:bodyPr vert="horz" lIns="0" tIns="0" rIns="91440" bIns="45720" rtlCol="0" anchor="b" anchorCtr="0">
            <a:normAutofit/>
          </a:bodyPr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256045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Title Slide">
  <p:cSld name="6_Title Sli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668000" y="5981612"/>
            <a:ext cx="1246029" cy="5112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13808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8E412-2588-41D4-83A0-F0CCE8936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5D0A3-656C-4560-ABF4-23856F08A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5F3A74-207C-4E68-B776-F596ECEE1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9B7D1-305C-49A9-9D59-000E5D30F1FD}" type="datetimeFigureOut">
              <a:rPr lang="he-IL" smtClean="0"/>
              <a:t>ט"ז/תשרי/תשפ"ד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D2C9A-8F24-4250-AEFF-AE8D0CEDB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7947F-2057-4E26-9E35-3F8517666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9116-3F9D-44F5-A88F-E6B3473986F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66638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71456-D132-45CC-BD54-133A3D13A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CAF78C-BAED-4A93-A820-7075E33F6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BA80A-ED56-492B-A7D7-6E7FD6480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9B7D1-305C-49A9-9D59-000E5D30F1FD}" type="datetimeFigureOut">
              <a:rPr lang="he-IL" smtClean="0"/>
              <a:t>ט"ז/תשרי/תשפ"ד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3558B-BA12-492B-8B13-9B9C1ECB2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4D99C-4D7E-421A-837F-F63921DA5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9116-3F9D-44F5-A88F-E6B3473986F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39376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F1D4D-650C-4C32-9D3E-4F13A85BF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1F53B-EFF4-452F-83A8-A9EE5BC785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D4EEAD-EAF3-42D8-B09F-70B6BB0B8F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D94282-4E16-40D3-9E0B-D62AFF5DB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9B7D1-305C-49A9-9D59-000E5D30F1FD}" type="datetimeFigureOut">
              <a:rPr lang="he-IL" smtClean="0"/>
              <a:t>ט"ז/תשרי/תשפ"ד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F66184-9CFF-4F47-9868-8017BD7EB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F35592-A5E7-4421-9364-C224EBD11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9116-3F9D-44F5-A88F-E6B3473986F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6113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EFC13-32C4-447E-8C7C-C2B30B0CB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A866F3-0EC7-4ADE-A15F-3FE01A293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EC95F7-1419-40F9-97E3-054A2840D1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AA8005-FDB6-4179-98B9-2703D44A11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5758DE-5184-4614-A5E8-EC1C62E618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61AFD1-4897-4CCB-AA53-F2A9096B9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9B7D1-305C-49A9-9D59-000E5D30F1FD}" type="datetimeFigureOut">
              <a:rPr lang="he-IL" smtClean="0"/>
              <a:t>ט"ז/תשרי/תשפ"ד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55981A-8A03-41A9-910A-6B01E33D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849752-C46D-4DD9-8363-799E629B9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9116-3F9D-44F5-A88F-E6B3473986F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58370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882B1-9E7F-476A-8256-9E7952E73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0F5399-0209-49D7-B385-36C3D634E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9B7D1-305C-49A9-9D59-000E5D30F1FD}" type="datetimeFigureOut">
              <a:rPr lang="he-IL" smtClean="0"/>
              <a:t>ט"ז/תשרי/תשפ"ד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FDDF89-3622-4F6D-BBE5-9276A366F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16FC28-F71A-4997-81FC-B9FF26DF3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9116-3F9D-44F5-A88F-E6B3473986F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44558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5190D1-7F61-45D6-A22E-6C52BA9BE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9B7D1-305C-49A9-9D59-000E5D30F1FD}" type="datetimeFigureOut">
              <a:rPr lang="he-IL" smtClean="0"/>
              <a:t>ט"ז/תשרי/תשפ"ד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B3AE86-BFF9-40C7-90A4-5816CD7DD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8B49B8-32CD-43CE-BE2E-DDB7F427A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9116-3F9D-44F5-A88F-E6B3473986F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97526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11BDE-798A-42C4-AD3C-990F0719E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8F851-F4EC-43FA-96EE-22D0E2E6B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8C1E38-E472-4431-BBF1-A553049A3E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A288E2-1551-4AED-BF90-E2ED40C44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9B7D1-305C-49A9-9D59-000E5D30F1FD}" type="datetimeFigureOut">
              <a:rPr lang="he-IL" smtClean="0"/>
              <a:t>ט"ז/תשרי/תשפ"ד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F85702-D73F-4DF0-A953-A4FD519A5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456AFB-1E4C-407F-81B8-285B3DFB9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9116-3F9D-44F5-A88F-E6B3473986F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12774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2919D-17DA-4FF6-92C3-ED76A611E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FA5540-46D2-4506-BB0A-6F1FF7A638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ADE6B8-89F7-47FA-9804-F03EE703F3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5ECD54-7BF8-4484-9F86-916C0CA51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9B7D1-305C-49A9-9D59-000E5D30F1FD}" type="datetimeFigureOut">
              <a:rPr lang="he-IL" smtClean="0"/>
              <a:t>ט"ז/תשרי/תשפ"ד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1E8C91-6B98-4CCB-853F-25471555D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AE6192-1F73-4413-8EE1-49DB50221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9116-3F9D-44F5-A88F-E6B3473986F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65260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93446F-F68A-4A4D-9C3D-7D859CFD5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D5250-99A5-4212-8FF3-4E346BAE5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415EDC-6411-49FD-9800-3CD08205BC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9B7D1-305C-49A9-9D59-000E5D30F1FD}" type="datetimeFigureOut">
              <a:rPr lang="he-IL" smtClean="0"/>
              <a:t>ט"ז/תשרי/תשפ"ד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E9E05D-A177-4E2D-ADF0-EDA05F3317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C1EAD-5110-4612-80D5-7CFAA4A24C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E9116-3F9D-44F5-A88F-E6B3473986F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16721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7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channel/UCwCLWJO1caWG5ltavG55qlg" TargetMode="External"/><Relationship Id="rId13" Type="http://schemas.openxmlformats.org/officeDocument/2006/relationships/image" Target="../media/image7.png"/><Relationship Id="rId3" Type="http://schemas.openxmlformats.org/officeDocument/2006/relationships/hyperlink" Target="http://www.selacloud.com/" TargetMode="External"/><Relationship Id="rId7" Type="http://schemas.openxmlformats.org/officeDocument/2006/relationships/image" Target="../media/image4.png"/><Relationship Id="rId12" Type="http://schemas.openxmlformats.org/officeDocument/2006/relationships/hyperlink" Target="https://www.instagram.com/selacloud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twitter.com/SelaCloud" TargetMode="External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0" Type="http://schemas.openxmlformats.org/officeDocument/2006/relationships/hyperlink" Target="https://www.linkedin.com/company/17810/admin" TargetMode="External"/><Relationship Id="rId4" Type="http://schemas.openxmlformats.org/officeDocument/2006/relationships/hyperlink" Target="https://www.facebook.com/selacloud" TargetMode="External"/><Relationship Id="rId9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"/>
          <p:cNvSpPr/>
          <p:nvPr/>
        </p:nvSpPr>
        <p:spPr>
          <a:xfrm>
            <a:off x="753215" y="731221"/>
            <a:ext cx="1852408" cy="1804715"/>
          </a:xfrm>
          <a:prstGeom prst="rect">
            <a:avLst/>
          </a:prstGeom>
          <a:noFill/>
          <a:ln w="114300" cap="flat" cmpd="sng">
            <a:solidFill>
              <a:srgbClr val="0071F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3"/>
          <p:cNvSpPr/>
          <p:nvPr/>
        </p:nvSpPr>
        <p:spPr>
          <a:xfrm>
            <a:off x="1024128" y="974550"/>
            <a:ext cx="1938528" cy="122001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3"/>
          <p:cNvSpPr txBox="1"/>
          <p:nvPr/>
        </p:nvSpPr>
        <p:spPr>
          <a:xfrm>
            <a:off x="1479050" y="1319768"/>
            <a:ext cx="10241281" cy="696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Lexend"/>
              <a:buNone/>
            </a:pPr>
            <a:r>
              <a:rPr lang="en-US" sz="4800" b="1" dirty="0">
                <a:latin typeface="Lexend" panose="020B0604020202020204"/>
              </a:rPr>
              <a:t>Module 11 – Introduction to PyQt5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Lexend"/>
              <a:buNone/>
            </a:pPr>
            <a:endParaRPr lang="en-US" b="1" i="0" u="none" strike="noStrike" cap="none" dirty="0">
              <a:solidFill>
                <a:schemeClr val="tx2">
                  <a:lumMod val="25000"/>
                </a:schemeClr>
              </a:solidFill>
              <a:latin typeface="Lexend" panose="020B0604020202020204"/>
              <a:ea typeface="Lexend" panose="020B0604020202020204"/>
              <a:cs typeface="Lexend" panose="020B0604020202020204"/>
              <a:sym typeface="Lexend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707614E-B472-D72F-3362-F3D5800A79AE}"/>
              </a:ext>
            </a:extLst>
          </p:cNvPr>
          <p:cNvGrpSpPr/>
          <p:nvPr/>
        </p:nvGrpSpPr>
        <p:grpSpPr>
          <a:xfrm>
            <a:off x="4768981" y="6314787"/>
            <a:ext cx="2898939" cy="435065"/>
            <a:chOff x="4346126" y="6301065"/>
            <a:chExt cx="2898939" cy="435065"/>
          </a:xfrm>
        </p:grpSpPr>
        <p:sp>
          <p:nvSpPr>
            <p:cNvPr id="27" name="Google Shape;157;p2">
              <a:extLst>
                <a:ext uri="{FF2B5EF4-FFF2-40B4-BE49-F238E27FC236}">
                  <a16:creationId xmlns:a16="http://schemas.microsoft.com/office/drawing/2014/main" id="{4EA5EBB7-68D9-5C27-8971-C58931043AB0}"/>
                </a:ext>
              </a:extLst>
            </p:cNvPr>
            <p:cNvSpPr txBox="1"/>
            <p:nvPr/>
          </p:nvSpPr>
          <p:spPr>
            <a:xfrm>
              <a:off x="4346126" y="6301065"/>
              <a:ext cx="2898939" cy="2600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000"/>
                <a:buFont typeface="Lexend"/>
                <a:buNone/>
              </a:pPr>
              <a:r>
                <a:rPr lang="en-US" sz="1100" b="1" i="0" u="none" strike="noStrike" cap="none" dirty="0">
                  <a:solidFill>
                    <a:srgbClr val="00DBE9"/>
                  </a:solidFill>
                  <a:latin typeface="+mn-lt"/>
                  <a:ea typeface="Lexend"/>
                  <a:cs typeface="+mn-cs"/>
                  <a:sym typeface="Lexend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WWW.SELACLOUD.COM</a:t>
              </a:r>
              <a:endParaRPr sz="1100" dirty="0">
                <a:solidFill>
                  <a:srgbClr val="00DBE9"/>
                </a:solidFill>
                <a:latin typeface="+mn-lt"/>
                <a:cs typeface="+mn-cs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000"/>
                <a:buFont typeface="Noto Sans Hebrew"/>
                <a:buNone/>
              </a:pPr>
              <a:endParaRPr sz="1100" b="1" i="0" u="none" strike="noStrike" cap="none" dirty="0">
                <a:solidFill>
                  <a:srgbClr val="00DBE9"/>
                </a:solidFill>
                <a:latin typeface="Lexend Light" pitchFamily="2" charset="0"/>
                <a:ea typeface="Lexend"/>
                <a:cs typeface="Lexend"/>
                <a:sym typeface="Lexend"/>
              </a:endParaRP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60FDA890-33F8-40FC-59E2-9BD7B4CF4B60}"/>
                </a:ext>
              </a:extLst>
            </p:cNvPr>
            <p:cNvGrpSpPr/>
            <p:nvPr/>
          </p:nvGrpSpPr>
          <p:grpSpPr>
            <a:xfrm>
              <a:off x="5196988" y="6503312"/>
              <a:ext cx="1188416" cy="232818"/>
              <a:chOff x="5196988" y="6503312"/>
              <a:chExt cx="1188416" cy="232818"/>
            </a:xfrm>
          </p:grpSpPr>
          <p:pic>
            <p:nvPicPr>
              <p:cNvPr id="29" name="Picture 28" descr="Icon&#10;&#10;Description automatically generated">
                <a:hlinkClick r:id="rId4"/>
                <a:extLst>
                  <a:ext uri="{FF2B5EF4-FFF2-40B4-BE49-F238E27FC236}">
                    <a16:creationId xmlns:a16="http://schemas.microsoft.com/office/drawing/2014/main" id="{64501E28-0CD7-BEAB-240F-3FE7691367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07162" y="6503312"/>
                <a:ext cx="338919" cy="232817"/>
              </a:xfrm>
              <a:prstGeom prst="rect">
                <a:avLst/>
              </a:prstGeom>
            </p:spPr>
          </p:pic>
          <p:pic>
            <p:nvPicPr>
              <p:cNvPr id="30" name="Picture 29" descr="Logo, icon&#10;&#10;Description automatically generated">
                <a:hlinkClick r:id="rId6"/>
                <a:extLst>
                  <a:ext uri="{FF2B5EF4-FFF2-40B4-BE49-F238E27FC236}">
                    <a16:creationId xmlns:a16="http://schemas.microsoft.com/office/drawing/2014/main" id="{4D899894-16A2-81DC-1AC3-0E3C481677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837917" y="6503313"/>
                <a:ext cx="338919" cy="232817"/>
              </a:xfrm>
              <a:prstGeom prst="rect">
                <a:avLst/>
              </a:prstGeom>
            </p:spPr>
          </p:pic>
          <p:pic>
            <p:nvPicPr>
              <p:cNvPr id="31" name="Picture 30" descr="Logo&#10;&#10;Description automatically generated">
                <a:hlinkClick r:id="rId8"/>
                <a:extLst>
                  <a:ext uri="{FF2B5EF4-FFF2-40B4-BE49-F238E27FC236}">
                    <a16:creationId xmlns:a16="http://schemas.microsoft.com/office/drawing/2014/main" id="{6DECAAD2-14ED-D62E-83E5-01D62FD73E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046485" y="6503313"/>
                <a:ext cx="338919" cy="232817"/>
              </a:xfrm>
              <a:prstGeom prst="rect">
                <a:avLst/>
              </a:prstGeom>
            </p:spPr>
          </p:pic>
          <p:pic>
            <p:nvPicPr>
              <p:cNvPr id="32" name="Picture 31" descr="Icon&#10;&#10;Description automatically generated">
                <a:hlinkClick r:id="rId10"/>
                <a:extLst>
                  <a:ext uri="{FF2B5EF4-FFF2-40B4-BE49-F238E27FC236}">
                    <a16:creationId xmlns:a16="http://schemas.microsoft.com/office/drawing/2014/main" id="{DC102836-817A-8573-C7AB-C2724E6E5F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196988" y="6503312"/>
                <a:ext cx="338919" cy="232817"/>
              </a:xfrm>
              <a:prstGeom prst="rect">
                <a:avLst/>
              </a:prstGeom>
            </p:spPr>
          </p:pic>
          <p:pic>
            <p:nvPicPr>
              <p:cNvPr id="33" name="Picture 32" descr="Icon&#10;&#10;Description automatically generated">
                <a:hlinkClick r:id="rId12"/>
                <a:extLst>
                  <a:ext uri="{FF2B5EF4-FFF2-40B4-BE49-F238E27FC236}">
                    <a16:creationId xmlns:a16="http://schemas.microsoft.com/office/drawing/2014/main" id="{F46B6109-4740-9E76-5C84-B96F79785C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626137" y="6503312"/>
                <a:ext cx="338919" cy="232817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83"/>
    </mc:Choice>
    <mc:Fallback xmlns="">
      <p:transition spd="slow" advTm="228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0071F6"/>
                </a:solidFill>
                <a:effectLst/>
                <a:latin typeface="Lexend" panose="020B0604020202020204"/>
              </a:rPr>
              <a:t>Layout </a:t>
            </a:r>
            <a:r>
              <a:rPr lang="en-US" b="1" i="0" dirty="0" err="1">
                <a:solidFill>
                  <a:srgbClr val="0071F6"/>
                </a:solidFill>
                <a:effectLst/>
                <a:latin typeface="Lexend" panose="020B0604020202020204"/>
              </a:rPr>
              <a:t>Managment</a:t>
            </a:r>
            <a:endParaRPr lang="en-US" b="1" dirty="0">
              <a:solidFill>
                <a:srgbClr val="0071F6"/>
              </a:solidFill>
              <a:latin typeface="Lexend" panose="020B060402020202020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5E7667-0606-4FE6-8AF2-2F055D54DD33}"/>
              </a:ext>
            </a:extLst>
          </p:cNvPr>
          <p:cNvSpPr txBox="1"/>
          <p:nvPr/>
        </p:nvSpPr>
        <p:spPr>
          <a:xfrm>
            <a:off x="838201" y="1869253"/>
            <a:ext cx="1012572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0" i="0" u="none" strike="noStrike" baseline="0" dirty="0">
                <a:solidFill>
                  <a:srgbClr val="000000"/>
                </a:solidFill>
                <a:latin typeface="Lexend Light"/>
              </a:rPr>
              <a:t>When we use the absolute position and size for our widgets they will not change if we resize a window</a:t>
            </a:r>
          </a:p>
          <a:p>
            <a:pPr algn="l"/>
            <a:r>
              <a:rPr lang="en-US" sz="2400" b="0" i="0" u="none" strike="noStrike" baseline="0" dirty="0">
                <a:solidFill>
                  <a:srgbClr val="000000"/>
                </a:solidFill>
                <a:latin typeface="Lexend Light"/>
              </a:rPr>
              <a:t>Even a small change in layout can cause the complete GUI redesign</a:t>
            </a:r>
          </a:p>
          <a:p>
            <a:pPr algn="l"/>
            <a:r>
              <a:rPr lang="en-US" sz="2400" b="0" i="0" u="none" strike="noStrike" baseline="0" dirty="0">
                <a:solidFill>
                  <a:srgbClr val="000000"/>
                </a:solidFill>
                <a:latin typeface="Lexend Light"/>
              </a:rPr>
              <a:t>• Layouts is a better way to place and organize the widgets on the application window</a:t>
            </a:r>
          </a:p>
          <a:p>
            <a:pPr algn="l"/>
            <a:r>
              <a:rPr lang="en-US" sz="2400" b="0" i="0" u="none" strike="noStrike" baseline="0" dirty="0">
                <a:solidFill>
                  <a:srgbClr val="000000"/>
                </a:solidFill>
                <a:latin typeface="Lexend Light"/>
              </a:rPr>
              <a:t>There are different layouts in PyQt5</a:t>
            </a:r>
          </a:p>
          <a:p>
            <a:pPr algn="l"/>
            <a:r>
              <a:rPr lang="en-US" sz="2400" b="0" i="0" u="none" strike="noStrike" baseline="0" dirty="0" err="1">
                <a:solidFill>
                  <a:srgbClr val="000000"/>
                </a:solidFill>
                <a:latin typeface="Lexend Light"/>
              </a:rPr>
              <a:t>HBoxLayout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Lexend Light"/>
              </a:rPr>
              <a:t> the horizontal layout</a:t>
            </a:r>
          </a:p>
          <a:p>
            <a:pPr algn="l"/>
            <a:r>
              <a:rPr lang="en-US" sz="2400" b="0" i="0" u="none" strike="noStrike" baseline="0" dirty="0">
                <a:solidFill>
                  <a:srgbClr val="000000"/>
                </a:solidFill>
                <a:latin typeface="Lexend Light"/>
              </a:rPr>
              <a:t>- </a:t>
            </a:r>
            <a:r>
              <a:rPr lang="en-US" sz="2400" b="0" i="0" u="none" strike="noStrike" baseline="0" dirty="0" err="1">
                <a:solidFill>
                  <a:srgbClr val="000000"/>
                </a:solidFill>
                <a:latin typeface="Lexend Light"/>
              </a:rPr>
              <a:t>VBoxLayout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Lexend Light"/>
              </a:rPr>
              <a:t> - the vertical layout </a:t>
            </a:r>
            <a:r>
              <a:rPr lang="en-US" sz="2400" b="0" i="0" u="none" strike="noStrike" baseline="0" dirty="0" err="1">
                <a:solidFill>
                  <a:srgbClr val="000000"/>
                </a:solidFill>
                <a:latin typeface="Lexend Light"/>
              </a:rPr>
              <a:t>GridLayout</a:t>
            </a:r>
            <a:endParaRPr lang="en-US" sz="2400" b="0" i="0" u="none" strike="noStrike" baseline="0" dirty="0">
              <a:solidFill>
                <a:srgbClr val="000000"/>
              </a:solidFill>
              <a:latin typeface="Lexend Light"/>
            </a:endParaRPr>
          </a:p>
          <a:p>
            <a:pPr algn="l"/>
            <a:r>
              <a:rPr lang="en-US" sz="2400" b="0" i="0" u="none" strike="noStrike" baseline="0" dirty="0">
                <a:solidFill>
                  <a:srgbClr val="000000"/>
                </a:solidFill>
                <a:latin typeface="Lexend Light"/>
              </a:rPr>
              <a:t>-</a:t>
            </a:r>
          </a:p>
          <a:p>
            <a:pPr algn="l"/>
            <a:r>
              <a:rPr lang="en-US" sz="2400" b="0" i="0" u="none" strike="noStrike" baseline="0" dirty="0" err="1">
                <a:solidFill>
                  <a:srgbClr val="000000"/>
                </a:solidFill>
                <a:latin typeface="Lexend Light"/>
              </a:rPr>
              <a:t>PyQt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Lexend Light"/>
              </a:rPr>
              <a:t> Layouts Attributes are: </a:t>
            </a:r>
            <a:r>
              <a:rPr lang="en-US" sz="2400" b="0" i="0" u="none" strike="noStrike" baseline="0" dirty="0" err="1">
                <a:solidFill>
                  <a:srgbClr val="000000"/>
                </a:solidFill>
                <a:latin typeface="Lexend Light"/>
              </a:rPr>
              <a:t>addWidget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Lexend Light"/>
              </a:rPr>
              <a:t>, </a:t>
            </a:r>
            <a:r>
              <a:rPr lang="en-US" sz="2400" b="0" i="0" u="none" strike="noStrike" baseline="0" dirty="0" err="1">
                <a:solidFill>
                  <a:srgbClr val="000000"/>
                </a:solidFill>
                <a:latin typeface="Lexend Light"/>
              </a:rPr>
              <a:t>addLayout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Lexend Light"/>
              </a:rPr>
              <a:t>, </a:t>
            </a:r>
            <a:r>
              <a:rPr lang="en-US" sz="2400" b="0" i="0" u="none" strike="noStrike" baseline="0" dirty="0" err="1">
                <a:solidFill>
                  <a:srgbClr val="000000"/>
                </a:solidFill>
                <a:latin typeface="Lexend Light"/>
              </a:rPr>
              <a:t>setAlignment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Lexend Light"/>
              </a:rPr>
              <a:t> </a:t>
            </a:r>
            <a:r>
              <a:rPr lang="en-US" sz="2400" b="0" i="0" u="none" strike="noStrike" baseline="0" dirty="0" err="1">
                <a:solidFill>
                  <a:srgbClr val="000000"/>
                </a:solidFill>
                <a:latin typeface="Lexend Light"/>
              </a:rPr>
              <a:t>setSpacing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Lexend Light"/>
              </a:rPr>
              <a:t>, </a:t>
            </a:r>
            <a:r>
              <a:rPr lang="en-US" sz="2400" b="0" i="0" u="none" strike="noStrike" baseline="0" dirty="0" err="1">
                <a:solidFill>
                  <a:srgbClr val="000000"/>
                </a:solidFill>
                <a:latin typeface="Lexend Light"/>
              </a:rPr>
              <a:t>etc</a:t>
            </a:r>
            <a:endParaRPr lang="en-US" sz="2400" b="0" i="0" u="none" strike="noStrike" baseline="0" dirty="0">
              <a:solidFill>
                <a:srgbClr val="00AF50"/>
              </a:solidFill>
              <a:latin typeface="Lexend Light"/>
            </a:endParaRPr>
          </a:p>
        </p:txBody>
      </p:sp>
    </p:spTree>
    <p:extLst>
      <p:ext uri="{BB962C8B-B14F-4D97-AF65-F5344CB8AC3E}">
        <p14:creationId xmlns:p14="http://schemas.microsoft.com/office/powerpoint/2010/main" val="2304337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 err="1">
                <a:solidFill>
                  <a:srgbClr val="0071F6"/>
                </a:solidFill>
                <a:effectLst/>
                <a:latin typeface="Lexend" panose="020B0604020202020204"/>
              </a:rPr>
              <a:t>QHBoxLaout</a:t>
            </a:r>
            <a:endParaRPr lang="en-US" b="1" dirty="0">
              <a:solidFill>
                <a:srgbClr val="0071F6"/>
              </a:solidFill>
              <a:latin typeface="Lexend" panose="020B0604020202020204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DB44FA7-A0BC-4660-8526-0796BF362F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774374"/>
            <a:ext cx="7297445" cy="4401205"/>
          </a:xfrm>
          <a:prstGeom prst="rect">
            <a:avLst/>
          </a:prstGeom>
          <a:solidFill>
            <a:srgbClr val="2222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C618D"/>
                </a:solidFill>
                <a:effectLst/>
                <a:latin typeface="Arial Unicode MS"/>
              </a:rPr>
              <a:t>from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PyQt5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C618D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QtWidgets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C618D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sys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</a:b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</a:b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C618D"/>
                </a:solidFill>
                <a:effectLst/>
                <a:latin typeface="Arial Unicode MS"/>
              </a:rPr>
              <a:t>class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7BD88F"/>
                </a:solidFill>
                <a:effectLst/>
                <a:latin typeface="Arial Unicode MS"/>
              </a:rPr>
              <a:t>WidgetForm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QtWidgets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.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QWidget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)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C618D"/>
                </a:solidFill>
                <a:effectLst/>
                <a:latin typeface="Arial Unicode MS"/>
              </a:rPr>
              <a:t>: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C618D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C618D"/>
                </a:solidFill>
                <a:effectLst/>
                <a:latin typeface="Arial Unicode MS"/>
              </a:rPr>
              <a:t>    def </a:t>
            </a: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rgbClr val="7BD88F"/>
                </a:solidFill>
                <a:effectLst/>
                <a:latin typeface="Arial Unicode MS"/>
              </a:rPr>
              <a:t>__init__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rgbClr val="C1C0C0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)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C618D"/>
                </a:solidFill>
                <a:effectLst/>
                <a:latin typeface="Arial Unicode MS"/>
              </a:rPr>
              <a:t>: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C618D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C618D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rgbClr val="5AD4E6"/>
                </a:solidFill>
                <a:effectLst/>
                <a:latin typeface="Arial Unicode MS"/>
              </a:rPr>
              <a:t>super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().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7BD88F"/>
                </a:solidFill>
                <a:effectLst/>
                <a:latin typeface="Arial Unicode MS"/>
              </a:rPr>
              <a:t>__init__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()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rgbClr val="C1C0C0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.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7BD88F"/>
                </a:solidFill>
                <a:effectLst/>
                <a:latin typeface="Arial Unicode MS"/>
              </a:rPr>
              <a:t>_setupUi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()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</a:b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C618D"/>
                </a:solidFill>
                <a:effectLst/>
                <a:latin typeface="Arial Unicode MS"/>
              </a:rPr>
              <a:t>def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7BD88F"/>
                </a:solidFill>
                <a:effectLst/>
                <a:latin typeface="Arial Unicode MS"/>
              </a:rPr>
              <a:t>_setupUi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rgbClr val="C1C0C0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)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C618D"/>
                </a:solidFill>
                <a:effectLst/>
                <a:latin typeface="Arial Unicode MS"/>
              </a:rPr>
              <a:t>: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C618D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C618D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rgbClr val="C1C0C0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.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7BD88F"/>
                </a:solidFill>
                <a:effectLst/>
                <a:latin typeface="Arial Unicode MS"/>
              </a:rPr>
              <a:t>setWindowTitle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CE566"/>
                </a:solidFill>
                <a:effectLst/>
                <a:latin typeface="Arial Unicode MS"/>
              </a:rPr>
              <a:t>"Layout"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rgbClr val="C1C0C0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.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7BD88F"/>
                </a:solidFill>
                <a:effectLst/>
                <a:latin typeface="Arial Unicode MS"/>
              </a:rPr>
              <a:t>resize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48AE3"/>
                </a:solidFill>
                <a:effectLst/>
                <a:latin typeface="Arial Unicode MS"/>
              </a:rPr>
              <a:t>300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48AE3"/>
                </a:solidFill>
                <a:effectLst/>
                <a:latin typeface="Arial Unicode MS"/>
              </a:rPr>
              <a:t>200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</a:b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btn1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C618D"/>
                </a:solidFill>
                <a:effectLst/>
                <a:latin typeface="Arial Unicode MS"/>
              </a:rPr>
              <a:t>=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QtWidgets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.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7BD88F"/>
                </a:solidFill>
                <a:effectLst/>
                <a:latin typeface="Arial Unicode MS"/>
              </a:rPr>
              <a:t>QPushButton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CE566"/>
                </a:solidFill>
                <a:effectLst/>
                <a:latin typeface="Arial Unicode MS"/>
              </a:rPr>
              <a:t>"btn1"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rgbClr val="C1C0C0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btn2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C618D"/>
                </a:solidFill>
                <a:effectLst/>
                <a:latin typeface="Arial Unicode MS"/>
              </a:rPr>
              <a:t>=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QtWidgets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.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7BD88F"/>
                </a:solidFill>
                <a:effectLst/>
                <a:latin typeface="Arial Unicode MS"/>
              </a:rPr>
              <a:t>QPushButton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CE566"/>
                </a:solidFill>
                <a:effectLst/>
                <a:latin typeface="Arial Unicode MS"/>
              </a:rPr>
              <a:t>"btn2"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rgbClr val="C1C0C0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</a:b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hlo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C618D"/>
                </a:solidFill>
                <a:effectLst/>
                <a:latin typeface="Arial Unicode MS"/>
              </a:rPr>
              <a:t>=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QtWidgets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.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7BD88F"/>
                </a:solidFill>
                <a:effectLst/>
                <a:latin typeface="Arial Unicode MS"/>
              </a:rPr>
              <a:t>QHBoxLayout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()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hlo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.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7BD88F"/>
                </a:solidFill>
                <a:effectLst/>
                <a:latin typeface="Arial Unicode MS"/>
              </a:rPr>
              <a:t>addWidget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btn1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hlo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.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7BD88F"/>
                </a:solidFill>
                <a:effectLst/>
                <a:latin typeface="Arial Unicode MS"/>
              </a:rPr>
              <a:t>addWidget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btn2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</a:b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rgbClr val="C1C0C0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.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7BD88F"/>
                </a:solidFill>
                <a:effectLst/>
                <a:latin typeface="Arial Unicode MS"/>
              </a:rPr>
              <a:t>setLayout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hlo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</a:b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</a:b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C618D"/>
                </a:solidFill>
                <a:effectLst/>
                <a:latin typeface="Arial Unicode MS"/>
              </a:rPr>
              <a:t>if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__name__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C618D"/>
                </a:solidFill>
                <a:effectLst/>
                <a:latin typeface="Arial Unicode MS"/>
              </a:rPr>
              <a:t>==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CE566"/>
                </a:solidFill>
                <a:effectLst/>
                <a:latin typeface="Arial Unicode MS"/>
              </a:rPr>
              <a:t>"__main__"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C618D"/>
                </a:solidFill>
                <a:effectLst/>
                <a:latin typeface="Arial Unicode MS"/>
              </a:rPr>
              <a:t>: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C618D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C618D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app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C618D"/>
                </a:solidFill>
                <a:effectLst/>
                <a:latin typeface="Arial Unicode MS"/>
              </a:rPr>
              <a:t>=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QtWidgets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.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7BD88F"/>
                </a:solidFill>
                <a:effectLst/>
                <a:latin typeface="Arial Unicode MS"/>
              </a:rPr>
              <a:t>QApplication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sys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.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argv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form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C618D"/>
                </a:solidFill>
                <a:effectLst/>
                <a:latin typeface="Arial Unicode MS"/>
              </a:rPr>
              <a:t>=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7BD88F"/>
                </a:solidFill>
                <a:effectLst/>
                <a:latin typeface="Arial Unicode MS"/>
              </a:rPr>
              <a:t>WidgetForm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()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form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.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7BD88F"/>
                </a:solidFill>
                <a:effectLst/>
                <a:latin typeface="Arial Unicode MS"/>
              </a:rPr>
              <a:t>show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()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sys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.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7BD88F"/>
                </a:solidFill>
                <a:effectLst/>
                <a:latin typeface="Arial Unicode MS"/>
              </a:rPr>
              <a:t>exit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app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.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7BD88F"/>
                </a:solidFill>
                <a:effectLst/>
                <a:latin typeface="Arial Unicode MS"/>
              </a:rPr>
              <a:t>exec_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())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3082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 err="1">
                <a:solidFill>
                  <a:srgbClr val="0071F6"/>
                </a:solidFill>
                <a:effectLst/>
                <a:latin typeface="Lexend" panose="020B0604020202020204"/>
              </a:rPr>
              <a:t>QHBoxLaout</a:t>
            </a:r>
            <a:r>
              <a:rPr lang="en-US" b="1" i="0" dirty="0">
                <a:solidFill>
                  <a:srgbClr val="0071F6"/>
                </a:solidFill>
                <a:effectLst/>
                <a:latin typeface="Lexend" panose="020B0604020202020204"/>
              </a:rPr>
              <a:t> and </a:t>
            </a:r>
            <a:r>
              <a:rPr lang="en-US" b="1" i="0" dirty="0" err="1">
                <a:solidFill>
                  <a:srgbClr val="0071F6"/>
                </a:solidFill>
                <a:effectLst/>
                <a:latin typeface="Lexend" panose="020B0604020202020204"/>
              </a:rPr>
              <a:t>QHBoxLayout</a:t>
            </a:r>
            <a:endParaRPr lang="en-US" b="1" dirty="0">
              <a:solidFill>
                <a:srgbClr val="0071F6"/>
              </a:solidFill>
              <a:latin typeface="Lexend" panose="020B0604020202020204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E94313D-5EF3-4D6A-B152-79ED09D00E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559495"/>
            <a:ext cx="6096000" cy="5170646"/>
          </a:xfrm>
          <a:prstGeom prst="rect">
            <a:avLst/>
          </a:prstGeom>
          <a:solidFill>
            <a:srgbClr val="2222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C618D"/>
                </a:solidFill>
                <a:effectLst/>
                <a:latin typeface="Arial Unicode MS"/>
              </a:rPr>
              <a:t>from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PyQt5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C618D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QtWidgets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QtCore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</a:b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C618D"/>
                </a:solidFill>
                <a:effectLst/>
                <a:latin typeface="Arial Unicode MS"/>
              </a:rPr>
              <a:t>class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WidgetForm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QtWidgets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.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QWidget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)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C618D"/>
                </a:solidFill>
                <a:effectLst/>
                <a:latin typeface="Arial Unicode MS"/>
              </a:rPr>
              <a:t>: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C618D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C618D"/>
                </a:solidFill>
                <a:effectLst/>
                <a:latin typeface="Arial Unicode MS"/>
              </a:rPr>
              <a:t>    def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__init__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)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C618D"/>
                </a:solidFill>
                <a:effectLst/>
                <a:latin typeface="Arial Unicode MS"/>
              </a:rPr>
              <a:t>: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C618D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C618D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super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().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__init__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()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.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_setupUi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()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</a:b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C618D"/>
                </a:solidFill>
                <a:effectLst/>
                <a:latin typeface="Arial Unicode MS"/>
              </a:rPr>
              <a:t>def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_setupUi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)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C618D"/>
                </a:solidFill>
                <a:effectLst/>
                <a:latin typeface="Arial Unicode MS"/>
              </a:rPr>
              <a:t>: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C618D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C618D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btn1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C618D"/>
                </a:solidFill>
                <a:effectLst/>
                <a:latin typeface="Arial Unicode MS"/>
              </a:rPr>
              <a:t>=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QtWidgets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.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QPushButton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CE566"/>
                </a:solidFill>
                <a:effectLst/>
                <a:latin typeface="Arial Unicode MS"/>
              </a:rPr>
              <a:t>"btn1"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btn2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C618D"/>
                </a:solidFill>
                <a:effectLst/>
                <a:latin typeface="Arial Unicode MS"/>
              </a:rPr>
              <a:t>=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QtWidgets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.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QPushButton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CE566"/>
                </a:solidFill>
                <a:effectLst/>
                <a:latin typeface="Arial Unicode MS"/>
              </a:rPr>
              <a:t>"btn2"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hlo1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C618D"/>
                </a:solidFill>
                <a:effectLst/>
                <a:latin typeface="Arial Unicode MS"/>
              </a:rPr>
              <a:t>=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QtWidgets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.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QHBoxLayout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()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hlo1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.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addWidget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btn1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hlo1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.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addWidget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btn2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</a:b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btn3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C618D"/>
                </a:solidFill>
                <a:effectLst/>
                <a:latin typeface="Arial Unicode MS"/>
              </a:rPr>
              <a:t>=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QtWidgets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.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QPushButton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CE566"/>
                </a:solidFill>
                <a:effectLst/>
                <a:latin typeface="Arial Unicode MS"/>
              </a:rPr>
              <a:t>"btn3"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btn4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C618D"/>
                </a:solidFill>
                <a:effectLst/>
                <a:latin typeface="Arial Unicode MS"/>
              </a:rPr>
              <a:t>=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QtWidgets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.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QPushButton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CE566"/>
                </a:solidFill>
                <a:effectLst/>
                <a:latin typeface="Arial Unicode MS"/>
              </a:rPr>
              <a:t>"btn4"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hlo2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C618D"/>
                </a:solidFill>
                <a:effectLst/>
                <a:latin typeface="Arial Unicode MS"/>
              </a:rPr>
              <a:t>=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QtWidgets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.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QHBoxLayout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()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hlo2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.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addWidget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btn3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hlo2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.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addWidget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btn4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</a:b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vlo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C618D"/>
                </a:solidFill>
                <a:effectLst/>
                <a:latin typeface="Arial Unicode MS"/>
              </a:rPr>
              <a:t>=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QtWidgets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.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QVBoxLayout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()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vlo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.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addLayout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hlo1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vlo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.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addLayout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hlo2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vlo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.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setSpacing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48AE3"/>
                </a:solidFill>
                <a:effectLst/>
                <a:latin typeface="Arial Unicode MS"/>
              </a:rPr>
              <a:t>40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vlo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.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setAlignment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QtCore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.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Qt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.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AlignTop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.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setLayout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vlo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</a:b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C618D"/>
                </a:solidFill>
                <a:effectLst/>
                <a:latin typeface="Arial Unicode MS"/>
              </a:rPr>
              <a:t>if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__name__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C618D"/>
                </a:solidFill>
                <a:effectLst/>
                <a:latin typeface="Arial Unicode MS"/>
              </a:rPr>
              <a:t>==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CE566"/>
                </a:solidFill>
                <a:effectLst/>
                <a:latin typeface="Arial Unicode MS"/>
              </a:rPr>
              <a:t>"__main__"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C618D"/>
                </a:solidFill>
                <a:effectLst/>
                <a:latin typeface="Arial Unicode MS"/>
              </a:rPr>
              <a:t>: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C618D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C618D"/>
                </a:solidFill>
                <a:effectLst/>
                <a:latin typeface="Arial Unicode MS"/>
              </a:rPr>
              <a:t>    import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sys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    app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C618D"/>
                </a:solidFill>
                <a:effectLst/>
                <a:latin typeface="Arial Unicode MS"/>
              </a:rPr>
              <a:t>=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QtWidgets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.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7BD88F"/>
                </a:solidFill>
                <a:effectLst/>
                <a:latin typeface="Arial Unicode MS"/>
              </a:rPr>
              <a:t>QApplication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sys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.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argv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form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C618D"/>
                </a:solidFill>
                <a:effectLst/>
                <a:latin typeface="Arial Unicode MS"/>
              </a:rPr>
              <a:t>=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7BD88F"/>
                </a:solidFill>
                <a:effectLst/>
                <a:latin typeface="Arial Unicode MS"/>
              </a:rPr>
              <a:t>WidgetForm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()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form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.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7BD88F"/>
                </a:solidFill>
                <a:effectLst/>
                <a:latin typeface="Arial Unicode MS"/>
              </a:rPr>
              <a:t>show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()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sys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.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7BD88F"/>
                </a:solidFill>
                <a:effectLst/>
                <a:latin typeface="Arial Unicode MS"/>
              </a:rPr>
              <a:t>exit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app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.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7BD88F"/>
                </a:solidFill>
                <a:effectLst/>
                <a:latin typeface="Arial Unicode MS"/>
              </a:rPr>
              <a:t>exec_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())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2241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 err="1">
                <a:solidFill>
                  <a:srgbClr val="0071F6"/>
                </a:solidFill>
                <a:effectLst/>
                <a:latin typeface="Lexend" panose="020B0604020202020204"/>
              </a:rPr>
              <a:t>QGridLayout</a:t>
            </a:r>
            <a:endParaRPr lang="en-US" b="1" i="0" dirty="0">
              <a:solidFill>
                <a:srgbClr val="0071F6"/>
              </a:solidFill>
              <a:effectLst/>
              <a:latin typeface="Lexend" panose="020B060402020202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b="0" i="0" u="none" strike="noStrike" baseline="0" dirty="0">
                <a:solidFill>
                  <a:srgbClr val="000000"/>
                </a:solidFill>
                <a:latin typeface="Lexend Light"/>
              </a:rPr>
              <a:t> It is dynamically divides the space into rows and columns.</a:t>
            </a:r>
          </a:p>
          <a:p>
            <a:pPr algn="l"/>
            <a:r>
              <a:rPr lang="en-US" sz="2400" b="0" i="0" u="none" strike="noStrike" baseline="0" dirty="0" err="1">
                <a:solidFill>
                  <a:srgbClr val="000000"/>
                </a:solidFill>
                <a:latin typeface="Lexend Light"/>
              </a:rPr>
              <a:t>chying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Lexend Light"/>
              </a:rPr>
              <a:t> the number</a:t>
            </a:r>
          </a:p>
          <a:p>
            <a:pPr algn="l"/>
            <a:r>
              <a:rPr lang="en-US" sz="2400" b="0" i="0" u="none" strike="noStrike" baseline="0" dirty="0">
                <a:solidFill>
                  <a:srgbClr val="000000"/>
                </a:solidFill>
                <a:latin typeface="Lexend Light"/>
              </a:rPr>
              <a:t>Widgets are added to the grid by specifying the number of row and column.</a:t>
            </a:r>
          </a:p>
          <a:p>
            <a:pPr marL="0" indent="0" algn="l">
              <a:buNone/>
            </a:pPr>
            <a:endParaRPr lang="en-US" sz="2400" b="0" i="0" u="none" strike="noStrike" baseline="0" dirty="0">
              <a:solidFill>
                <a:srgbClr val="000000"/>
              </a:solidFill>
              <a:latin typeface="Lexend Light"/>
            </a:endParaRPr>
          </a:p>
          <a:p>
            <a:pPr algn="l"/>
            <a:r>
              <a:rPr lang="en-US" sz="2400" b="0" i="0" u="none" strike="noStrike" baseline="0" dirty="0">
                <a:solidFill>
                  <a:srgbClr val="000000"/>
                </a:solidFill>
                <a:latin typeface="Lexend Light"/>
              </a:rPr>
              <a:t>We can specify the spanning factor for rows and columns - The grid will expand itself to fit the numbers</a:t>
            </a:r>
          </a:p>
          <a:p>
            <a:pPr algn="l"/>
            <a:r>
              <a:rPr lang="en-US" sz="2400" b="0" i="0" u="none" strike="noStrike" baseline="0" dirty="0" err="1">
                <a:solidFill>
                  <a:srgbClr val="000000"/>
                </a:solidFill>
                <a:latin typeface="Lexend Light"/>
              </a:rPr>
              <a:t>addWidget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Lexend Light"/>
              </a:rPr>
              <a:t>(widget, row, column, [</a:t>
            </a:r>
            <a:r>
              <a:rPr lang="en-US" sz="2400" b="0" i="0" u="none" strike="noStrike" baseline="0" dirty="0" err="1">
                <a:solidFill>
                  <a:srgbClr val="000000"/>
                </a:solidFill>
                <a:latin typeface="Lexend Light"/>
              </a:rPr>
              <a:t>rowSpan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Lexend Light"/>
              </a:rPr>
              <a:t>, </a:t>
            </a:r>
            <a:r>
              <a:rPr lang="en-US" sz="2400" b="0" i="0" u="none" strike="noStrike" baseline="0" dirty="0" err="1">
                <a:solidFill>
                  <a:srgbClr val="000000"/>
                </a:solidFill>
                <a:latin typeface="Lexend Light"/>
              </a:rPr>
              <a:t>columnSpan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Lexend Light"/>
              </a:rPr>
              <a:t>])</a:t>
            </a:r>
            <a:endParaRPr lang="en-US" sz="2400" b="0" i="0" u="none" strike="noStrike" baseline="0" dirty="0">
              <a:latin typeface="Lexend Light"/>
            </a:endParaRPr>
          </a:p>
        </p:txBody>
      </p:sp>
    </p:spTree>
    <p:extLst>
      <p:ext uri="{BB962C8B-B14F-4D97-AF65-F5344CB8AC3E}">
        <p14:creationId xmlns:p14="http://schemas.microsoft.com/office/powerpoint/2010/main" val="1848218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 err="1">
                <a:solidFill>
                  <a:srgbClr val="0071F6"/>
                </a:solidFill>
                <a:effectLst/>
                <a:latin typeface="Lexend" panose="020B0604020202020204"/>
              </a:rPr>
              <a:t>QGridLayout</a:t>
            </a:r>
            <a:r>
              <a:rPr lang="en-US" b="1" i="0" dirty="0">
                <a:solidFill>
                  <a:srgbClr val="0071F6"/>
                </a:solidFill>
                <a:effectLst/>
                <a:latin typeface="Lexend" panose="020B0604020202020204"/>
              </a:rPr>
              <a:t>  Example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475EB579-7D8B-41D6-9CF8-BC49E77947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553284"/>
            <a:ext cx="8222673" cy="4832092"/>
          </a:xfrm>
          <a:prstGeom prst="rect">
            <a:avLst/>
          </a:prstGeom>
          <a:solidFill>
            <a:srgbClr val="2222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C618D"/>
                </a:solidFill>
                <a:effectLst/>
                <a:latin typeface="Arial Unicode MS"/>
              </a:rPr>
              <a:t>from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PyQt5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C618D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QtWidgets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C618D"/>
                </a:solidFill>
                <a:effectLst/>
                <a:latin typeface="Arial Unicode MS"/>
              </a:rPr>
              <a:t>class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7BD88F"/>
                </a:solidFill>
                <a:effectLst/>
                <a:latin typeface="Arial Unicode MS"/>
              </a:rPr>
              <a:t>WidgetForm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QtWidgets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QWidget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C618D"/>
                </a:solidFill>
                <a:effectLst/>
                <a:latin typeface="Arial Unicode MS"/>
              </a:rPr>
              <a:t>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C618D"/>
                </a:solidFill>
                <a:effectLst/>
                <a:latin typeface="Arial Unicode MS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C618D"/>
                </a:solidFill>
                <a:effectLst/>
                <a:latin typeface="Arial Unicode MS"/>
              </a:rPr>
              <a:t>    def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BD88F"/>
                </a:solidFill>
                <a:effectLst/>
                <a:latin typeface="Arial Unicode MS"/>
              </a:rPr>
              <a:t>__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7BD88F"/>
                </a:solidFill>
                <a:effectLst/>
                <a:latin typeface="Arial Unicode MS"/>
              </a:rPr>
              <a:t>init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BD88F"/>
                </a:solidFill>
                <a:effectLst/>
                <a:latin typeface="Arial Unicode MS"/>
              </a:rPr>
              <a:t>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(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C1C0C0"/>
                </a:solidFill>
                <a:effectLst/>
                <a:latin typeface="Arial Unicode MS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C618D"/>
                </a:solidFill>
                <a:effectLst/>
                <a:latin typeface="Arial Unicode MS"/>
              </a:rPr>
              <a:t>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C618D"/>
                </a:solidFill>
                <a:effectLst/>
                <a:latin typeface="Arial Unicode MS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C618D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5AD4E6"/>
                </a:solidFill>
                <a:effectLst/>
                <a:latin typeface="Arial Unicode MS"/>
              </a:rPr>
              <a:t>super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().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BD88F"/>
                </a:solidFill>
                <a:effectLst/>
                <a:latin typeface="Arial Unicode MS"/>
              </a:rPr>
              <a:t>__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7BD88F"/>
                </a:solidFill>
                <a:effectLst/>
                <a:latin typeface="Arial Unicode MS"/>
              </a:rPr>
              <a:t>init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BD88F"/>
                </a:solidFill>
                <a:effectLst/>
                <a:latin typeface="Arial Unicode MS"/>
              </a:rPr>
              <a:t>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C1C0C0"/>
                </a:solidFill>
                <a:effectLst/>
                <a:latin typeface="Arial Unicode MS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BD88F"/>
                </a:solidFill>
                <a:effectLst/>
                <a:latin typeface="Arial Unicode MS"/>
              </a:rPr>
              <a:t>_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7BD88F"/>
                </a:solidFill>
                <a:effectLst/>
                <a:latin typeface="Arial Unicode MS"/>
              </a:rPr>
              <a:t>setupUi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C618D"/>
                </a:solidFill>
                <a:effectLst/>
                <a:latin typeface="Arial Unicode MS"/>
              </a:rPr>
              <a:t>def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BD88F"/>
                </a:solidFill>
                <a:effectLst/>
                <a:latin typeface="Arial Unicode MS"/>
              </a:rPr>
              <a:t>_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7BD88F"/>
                </a:solidFill>
                <a:effectLst/>
                <a:latin typeface="Arial Unicode MS"/>
              </a:rPr>
              <a:t>setupUi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(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C1C0C0"/>
                </a:solidFill>
                <a:effectLst/>
                <a:latin typeface="Arial Unicode MS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C618D"/>
                </a:solidFill>
                <a:effectLst/>
                <a:latin typeface="Arial Unicode MS"/>
              </a:rPr>
              <a:t>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C618D"/>
                </a:solidFill>
                <a:effectLst/>
                <a:latin typeface="Arial Unicode MS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C618D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grid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C618D"/>
                </a:solidFill>
                <a:effectLst/>
                <a:latin typeface="Arial Unicode MS"/>
              </a:rPr>
              <a:t>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QtWidgets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7BD88F"/>
                </a:solidFill>
                <a:effectLst/>
                <a:latin typeface="Arial Unicode MS"/>
              </a:rPr>
              <a:t>QGridLayout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grid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7BD88F"/>
                </a:solidFill>
                <a:effectLst/>
                <a:latin typeface="Arial Unicode MS"/>
              </a:rPr>
              <a:t>addWidget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QtWidgets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7BD88F"/>
                </a:solidFill>
                <a:effectLst/>
                <a:latin typeface="Arial Unicode MS"/>
              </a:rPr>
              <a:t>QLabel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CE566"/>
                </a:solidFill>
                <a:effectLst/>
                <a:latin typeface="Arial Unicode MS"/>
              </a:rPr>
              <a:t>"First Name: 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),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48AE3"/>
                </a:solidFill>
                <a:effectLst/>
                <a:latin typeface="Arial Unicode MS"/>
              </a:rPr>
              <a:t>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48AE3"/>
                </a:solidFill>
                <a:effectLst/>
                <a:latin typeface="Arial Unicode MS"/>
              </a:rPr>
              <a:t>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grid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7BD88F"/>
                </a:solidFill>
                <a:effectLst/>
                <a:latin typeface="Arial Unicode MS"/>
              </a:rPr>
              <a:t>addWidget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QtWidgets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7BD88F"/>
                </a:solidFill>
                <a:effectLst/>
                <a:latin typeface="Arial Unicode MS"/>
              </a:rPr>
              <a:t>QLineEdit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(),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48AE3"/>
                </a:solidFill>
                <a:effectLst/>
                <a:latin typeface="Arial Unicode MS"/>
              </a:rPr>
              <a:t>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48AE3"/>
                </a:solidFill>
                <a:effectLst/>
                <a:latin typeface="Arial Unicode MS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grid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7BD88F"/>
                </a:solidFill>
                <a:effectLst/>
                <a:latin typeface="Arial Unicode MS"/>
              </a:rPr>
              <a:t>addWidget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QtWidgets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7BD88F"/>
                </a:solidFill>
                <a:effectLst/>
                <a:latin typeface="Arial Unicode MS"/>
              </a:rPr>
              <a:t>QLabel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CE566"/>
                </a:solidFill>
                <a:effectLst/>
                <a:latin typeface="Arial Unicode MS"/>
              </a:rPr>
              <a:t>"Last Name: 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),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48AE3"/>
                </a:solidFill>
                <a:effectLst/>
                <a:latin typeface="Arial Unicode MS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48AE3"/>
                </a:solidFill>
                <a:effectLst/>
                <a:latin typeface="Arial Unicode MS"/>
              </a:rPr>
              <a:t>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grid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7BD88F"/>
                </a:solidFill>
                <a:effectLst/>
                <a:latin typeface="Arial Unicode MS"/>
              </a:rPr>
              <a:t>addWidget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QtWidgets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7BD88F"/>
                </a:solidFill>
                <a:effectLst/>
                <a:latin typeface="Arial Unicode MS"/>
              </a:rPr>
              <a:t>QLineEdit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(),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48AE3"/>
                </a:solidFill>
                <a:effectLst/>
                <a:latin typeface="Arial Unicode MS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48AE3"/>
                </a:solidFill>
                <a:effectLst/>
                <a:latin typeface="Arial Unicode MS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grid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7BD88F"/>
                </a:solidFill>
                <a:effectLst/>
                <a:latin typeface="Arial Unicode MS"/>
              </a:rPr>
              <a:t>addWidget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QtWidgets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7BD88F"/>
                </a:solidFill>
                <a:effectLst/>
                <a:latin typeface="Arial Unicode MS"/>
              </a:rPr>
              <a:t>QPushButton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CE566"/>
                </a:solidFill>
                <a:effectLst/>
                <a:latin typeface="Arial Unicode MS"/>
              </a:rPr>
              <a:t>"Enter"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),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48AE3"/>
                </a:solidFill>
                <a:effectLst/>
                <a:latin typeface="Arial Unicode MS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48AE3"/>
                </a:solidFill>
                <a:effectLst/>
                <a:latin typeface="Arial Unicode MS"/>
              </a:rPr>
              <a:t>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48AE3"/>
                </a:solidFill>
                <a:effectLst/>
                <a:latin typeface="Arial Unicode MS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48AE3"/>
                </a:solidFill>
                <a:effectLst/>
                <a:latin typeface="Arial Unicode MS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C1C0C0"/>
                </a:solidFill>
                <a:effectLst/>
                <a:latin typeface="Arial Unicode MS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7BD88F"/>
                </a:solidFill>
                <a:effectLst/>
                <a:latin typeface="Arial Unicode MS"/>
              </a:rPr>
              <a:t>setLayout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grid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C618D"/>
                </a:solidFill>
                <a:effectLst/>
                <a:latin typeface="Arial Unicode MS"/>
              </a:rPr>
              <a:t>if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__name__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C618D"/>
                </a:solidFill>
                <a:effectLst/>
                <a:latin typeface="Arial Unicode MS"/>
              </a:rPr>
              <a:t>==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CE566"/>
                </a:solidFill>
                <a:effectLst/>
                <a:latin typeface="Arial Unicode MS"/>
              </a:rPr>
              <a:t>"__main__"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C618D"/>
                </a:solidFill>
                <a:effectLst/>
                <a:latin typeface="Arial Unicode MS"/>
              </a:rPr>
              <a:t>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C618D"/>
                </a:solidFill>
                <a:effectLst/>
                <a:latin typeface="Arial Unicode MS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C618D"/>
                </a:solidFill>
                <a:effectLst/>
                <a:latin typeface="Arial Unicode MS"/>
              </a:rPr>
              <a:t>    import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sys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    app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C618D"/>
                </a:solidFill>
                <a:effectLst/>
                <a:latin typeface="Arial Unicode MS"/>
              </a:rPr>
              <a:t>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QtWidgets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7BD88F"/>
                </a:solidFill>
                <a:effectLst/>
                <a:latin typeface="Arial Unicode MS"/>
              </a:rPr>
              <a:t>QApplication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sys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argv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form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C618D"/>
                </a:solidFill>
                <a:effectLst/>
                <a:latin typeface="Arial Unicode MS"/>
              </a:rPr>
              <a:t>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7BD88F"/>
                </a:solidFill>
                <a:effectLst/>
                <a:latin typeface="Arial Unicode MS"/>
              </a:rPr>
              <a:t>WidgetForm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form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7BD88F"/>
                </a:solidFill>
                <a:effectLst/>
                <a:latin typeface="Arial Unicode MS"/>
              </a:rPr>
              <a:t>show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sys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7BD88F"/>
                </a:solidFill>
                <a:effectLst/>
                <a:latin typeface="Arial Unicode MS"/>
              </a:rPr>
              <a:t>exit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app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7BD88F"/>
                </a:solidFill>
                <a:effectLst/>
                <a:latin typeface="Arial Unicode MS"/>
              </a:rPr>
              <a:t>exec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BD88F"/>
                </a:solidFill>
                <a:effectLst/>
                <a:latin typeface="Arial Unicode MS"/>
              </a:rPr>
              <a:t>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())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72796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0071F6"/>
                </a:solidFill>
                <a:effectLst/>
                <a:latin typeface="Lexend" panose="020B0604020202020204"/>
              </a:rPr>
              <a:t>Widgets Style</a:t>
            </a:r>
            <a:endParaRPr lang="en-US" b="1" dirty="0">
              <a:solidFill>
                <a:srgbClr val="0071F6"/>
              </a:solidFill>
              <a:latin typeface="Lexend" panose="020B0604020202020204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BC3F08-7A7D-46CA-8ECA-A784D18E3F6A}"/>
              </a:ext>
            </a:extLst>
          </p:cNvPr>
          <p:cNvSpPr txBox="1"/>
          <p:nvPr/>
        </p:nvSpPr>
        <p:spPr>
          <a:xfrm>
            <a:off x="634013" y="1818347"/>
            <a:ext cx="11079332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u="none" strike="noStrike" baseline="0" dirty="0">
                <a:latin typeface="Lexend Light"/>
              </a:rPr>
              <a:t>Python widgets created with default colors and style</a:t>
            </a:r>
          </a:p>
          <a:p>
            <a:r>
              <a:rPr lang="en-US" sz="2800" b="0" i="0" u="none" strike="noStrike" baseline="0" dirty="0">
                <a:latin typeface="Lexend Light"/>
              </a:rPr>
              <a:t>They can be changed using the </a:t>
            </a:r>
            <a:r>
              <a:rPr lang="en-US" sz="2800" b="0" i="0" u="none" strike="noStrike" baseline="0" dirty="0" err="1">
                <a:latin typeface="Lexend Light"/>
              </a:rPr>
              <a:t>setFont</a:t>
            </a:r>
            <a:r>
              <a:rPr lang="en-US" sz="2800" b="0" i="0" u="none" strike="noStrike" baseline="0" dirty="0">
                <a:latin typeface="Lexend Light"/>
              </a:rPr>
              <a:t> and </a:t>
            </a:r>
            <a:r>
              <a:rPr lang="en-US" sz="2800" b="0" i="0" u="none" strike="noStrike" baseline="0" dirty="0" err="1">
                <a:latin typeface="Lexend Light"/>
              </a:rPr>
              <a:t>setStyleSheet</a:t>
            </a:r>
            <a:r>
              <a:rPr lang="en-US" sz="2800" b="0" i="0" u="none" strike="noStrike" baseline="0" dirty="0">
                <a:latin typeface="Lexend Light"/>
              </a:rPr>
              <a:t> functions:</a:t>
            </a:r>
          </a:p>
          <a:p>
            <a:pPr lvl="1"/>
            <a:r>
              <a:rPr lang="en-US" sz="2800" b="0" i="0" u="none" strike="noStrike" baseline="0" dirty="0">
                <a:latin typeface="Lexend Light"/>
              </a:rPr>
              <a:t>wig1.setFont(</a:t>
            </a:r>
            <a:r>
              <a:rPr lang="en-US" sz="2800" b="0" i="0" u="none" strike="noStrike" baseline="0" dirty="0" err="1">
                <a:latin typeface="Lexend Light"/>
              </a:rPr>
              <a:t>QFont</a:t>
            </a:r>
            <a:r>
              <a:rPr lang="en-US" sz="2800" b="0" i="0" u="none" strike="noStrike" baseline="0" dirty="0">
                <a:latin typeface="Lexend Light"/>
              </a:rPr>
              <a:t>('Arial', 15)</a:t>
            </a:r>
          </a:p>
          <a:p>
            <a:pPr lvl="1"/>
            <a:r>
              <a:rPr lang="en-US" sz="2800" b="0" i="0" u="none" strike="noStrike" baseline="0" dirty="0">
                <a:latin typeface="Lexend Light"/>
              </a:rPr>
              <a:t>wig2.setStyleSheet("""</a:t>
            </a:r>
            <a:r>
              <a:rPr lang="en-US" sz="2800" b="0" i="0" u="none" strike="noStrike" baseline="0" dirty="0" err="1">
                <a:latin typeface="Lexend Light"/>
              </a:rPr>
              <a:t>color:rgb</a:t>
            </a:r>
            <a:r>
              <a:rPr lang="en-US" sz="2800" b="0" i="0" u="none" strike="noStrike" baseline="0" dirty="0">
                <a:latin typeface="Lexend Light"/>
              </a:rPr>
              <a:t>(255,0,255);</a:t>
            </a:r>
          </a:p>
          <a:p>
            <a:pPr lvl="1"/>
            <a:r>
              <a:rPr lang="en-US" sz="2800" b="0" i="0" u="none" strike="noStrike" baseline="0" dirty="0" err="1">
                <a:latin typeface="Lexend Light"/>
              </a:rPr>
              <a:t>background-color:rgb</a:t>
            </a:r>
            <a:r>
              <a:rPr lang="en-US" sz="2800" b="0" i="0" u="none" strike="noStrike" baseline="0" dirty="0">
                <a:latin typeface="Lexend Light"/>
              </a:rPr>
              <a:t>(200,200,200);""")</a:t>
            </a:r>
          </a:p>
          <a:p>
            <a:pPr lvl="1"/>
            <a:endParaRPr lang="en-US" sz="2800" b="0" i="0" u="none" strike="noStrike" baseline="0" dirty="0">
              <a:latin typeface="Lexend Light"/>
            </a:endParaRPr>
          </a:p>
          <a:p>
            <a:r>
              <a:rPr lang="en-US" sz="2800" b="0" i="0" u="none" strike="noStrike" baseline="0" dirty="0" err="1">
                <a:latin typeface="Lexend Light"/>
              </a:rPr>
              <a:t>setStyleSheet</a:t>
            </a:r>
            <a:r>
              <a:rPr lang="en-US" sz="2800" b="0" i="0" u="none" strike="noStrike" baseline="0" dirty="0">
                <a:latin typeface="Lexend Light"/>
              </a:rPr>
              <a:t> can set style attributes like: color, background- color, background-image, border-style, border-width, font, border-radius, border-color, font-size, padding and more</a:t>
            </a:r>
          </a:p>
          <a:p>
            <a:r>
              <a:rPr lang="en-US" sz="2800" b="0" i="0" u="none" strike="noStrike" baseline="0" dirty="0">
                <a:latin typeface="Lexend Light"/>
              </a:rPr>
              <a:t>There are </a:t>
            </a:r>
            <a:r>
              <a:rPr lang="en-US" sz="2800" b="0" i="0" u="none" strike="noStrike" baseline="0" dirty="0" err="1">
                <a:latin typeface="Lexend Light"/>
              </a:rPr>
              <a:t>pyqt</a:t>
            </a:r>
            <a:r>
              <a:rPr lang="en-US" sz="2800" b="0" i="0" u="none" strike="noStrike" baseline="0" dirty="0">
                <a:latin typeface="Lexend Light"/>
              </a:rPr>
              <a:t> dialogs that cat help us choose, like </a:t>
            </a:r>
            <a:r>
              <a:rPr lang="en-US" sz="2800" b="0" i="0" u="none" strike="noStrike" baseline="0" dirty="0" err="1">
                <a:latin typeface="Lexend Light"/>
              </a:rPr>
              <a:t>QFontDialog</a:t>
            </a:r>
            <a:r>
              <a:rPr lang="en-US" sz="2800" b="0" i="0" u="none" strike="noStrike" baseline="0" dirty="0">
                <a:latin typeface="Lexend Light"/>
              </a:rPr>
              <a:t> and </a:t>
            </a:r>
            <a:r>
              <a:rPr lang="en-US" sz="2800" b="0" i="0" u="none" strike="noStrike" baseline="0" dirty="0" err="1">
                <a:latin typeface="Lexend Light"/>
              </a:rPr>
              <a:t>QColorDialog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940309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0071F6"/>
                </a:solidFill>
                <a:effectLst/>
                <a:latin typeface="Lexend" panose="020B0604020202020204"/>
              </a:rPr>
              <a:t>Dialogs and Style</a:t>
            </a:r>
            <a:endParaRPr lang="en-US" b="1" dirty="0">
              <a:solidFill>
                <a:srgbClr val="0071F6"/>
              </a:solidFill>
              <a:latin typeface="Lexend" panose="020B0604020202020204"/>
              <a:cs typeface="Calibri" panose="020F050202020403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046F6FF-690C-4B7A-B6D8-3DE7B2533E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225689"/>
            <a:ext cx="9284855" cy="5632311"/>
          </a:xfrm>
          <a:prstGeom prst="rect">
            <a:avLst/>
          </a:prstGeom>
          <a:solidFill>
            <a:srgbClr val="2222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C618D"/>
                </a:solidFill>
                <a:effectLst/>
                <a:latin typeface="Arial Unicode MS"/>
              </a:rPr>
              <a:t>from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PyQt5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C618D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QtWidgets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,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QtGui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C618D"/>
                </a:solidFill>
                <a:effectLst/>
                <a:latin typeface="Arial Unicode MS"/>
              </a:rPr>
              <a:t>class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WidgetForm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QtWidgets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QWidget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)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C618D"/>
                </a:solidFill>
                <a:effectLst/>
                <a:latin typeface="Arial Unicode MS"/>
              </a:rPr>
              <a:t>: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C618D"/>
                </a:solidFill>
                <a:effectLst/>
                <a:latin typeface="Arial Unicode MS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C618D"/>
                </a:solidFill>
                <a:effectLst/>
                <a:latin typeface="Arial Unicode MS"/>
              </a:rPr>
              <a:t>    def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__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init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__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self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)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C618D"/>
                </a:solidFill>
                <a:effectLst/>
                <a:latin typeface="Arial Unicode MS"/>
              </a:rPr>
              <a:t>: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C618D"/>
                </a:solidFill>
                <a:effectLst/>
                <a:latin typeface="Arial Unicode MS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C618D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super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().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__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init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__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()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self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initUI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()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C618D"/>
                </a:solidFill>
                <a:effectLst/>
                <a:latin typeface="Arial Unicode MS"/>
              </a:rPr>
              <a:t>def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initUI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self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)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C618D"/>
                </a:solidFill>
                <a:effectLst/>
                <a:latin typeface="Arial Unicode MS"/>
              </a:rPr>
              <a:t>: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C618D"/>
                </a:solidFill>
                <a:effectLst/>
                <a:latin typeface="Arial Unicode MS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C618D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btn_color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C618D"/>
                </a:solidFill>
                <a:effectLst/>
                <a:latin typeface="Arial Unicode MS"/>
              </a:rPr>
              <a:t>=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QtWidgets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QPushButton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CE566"/>
                </a:solidFill>
                <a:effectLst/>
                <a:latin typeface="Arial Unicode MS"/>
              </a:rPr>
              <a:t>'Color Dialog'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self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btn_color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move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48AE3"/>
                </a:solidFill>
                <a:effectLst/>
                <a:latin typeface="Arial Unicode MS"/>
              </a:rPr>
              <a:t>20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48AE3"/>
                </a:solidFill>
                <a:effectLst/>
                <a:latin typeface="Arial Unicode MS"/>
              </a:rPr>
              <a:t>20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btn_color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clicked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connect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self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showColorDialog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btn_font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C618D"/>
                </a:solidFill>
                <a:effectLst/>
                <a:latin typeface="Arial Unicode MS"/>
              </a:rPr>
              <a:t>=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QtWidgets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QPushButton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CE566"/>
                </a:solidFill>
                <a:effectLst/>
                <a:latin typeface="Arial Unicode MS"/>
              </a:rPr>
              <a:t>'Font Dialog'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self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btn_font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clicked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connect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self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showFontDialog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btn_font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move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48AE3"/>
                </a:solidFill>
                <a:effectLst/>
                <a:latin typeface="Arial Unicode MS"/>
              </a:rPr>
              <a:t>20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48AE3"/>
                </a:solidFill>
                <a:effectLst/>
                <a:latin typeface="Arial Unicode MS"/>
              </a:rPr>
              <a:t>70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self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lbl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C618D"/>
                </a:solidFill>
                <a:effectLst/>
                <a:latin typeface="Arial Unicode MS"/>
              </a:rPr>
              <a:t>=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QtWidgets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QLabel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CE566"/>
                </a:solidFill>
                <a:effectLst/>
                <a:latin typeface="Arial Unicode MS"/>
              </a:rPr>
              <a:t>"Test"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self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self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lbl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setStyleSheet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CE566"/>
                </a:solidFill>
                <a:effectLst/>
                <a:latin typeface="Arial Unicode MS"/>
              </a:rPr>
              <a:t>"background-color: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CE566"/>
                </a:solidFill>
                <a:effectLst/>
                <a:latin typeface="Arial Unicode MS"/>
              </a:rPr>
              <a:t>rgb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CE566"/>
                </a:solidFill>
                <a:effectLst/>
                <a:latin typeface="Arial Unicode MS"/>
              </a:rPr>
              <a:t>(0, 0, 0); color: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CE566"/>
                </a:solidFill>
                <a:effectLst/>
                <a:latin typeface="Arial Unicode MS"/>
              </a:rPr>
              <a:t>rgb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CE566"/>
                </a:solidFill>
                <a:effectLst/>
                <a:latin typeface="Arial Unicode MS"/>
              </a:rPr>
              <a:t>(255, 255, 255)"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self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lbl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setGeometry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48AE3"/>
                </a:solidFill>
                <a:effectLst/>
                <a:latin typeface="Arial Unicode MS"/>
              </a:rPr>
              <a:t>120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48AE3"/>
                </a:solidFill>
                <a:effectLst/>
                <a:latin typeface="Arial Unicode MS"/>
              </a:rPr>
              <a:t>20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48AE3"/>
                </a:solidFill>
                <a:effectLst/>
                <a:latin typeface="Arial Unicode MS"/>
              </a:rPr>
              <a:t>120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48AE3"/>
                </a:solidFill>
                <a:effectLst/>
                <a:latin typeface="Arial Unicode MS"/>
              </a:rPr>
              <a:t>28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self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setGeometry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48AE3"/>
                </a:solidFill>
                <a:effectLst/>
                <a:latin typeface="Arial Unicode MS"/>
              </a:rPr>
              <a:t>300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48AE3"/>
                </a:solidFill>
                <a:effectLst/>
                <a:latin typeface="Arial Unicode MS"/>
              </a:rPr>
              <a:t>300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48AE3"/>
                </a:solidFill>
                <a:effectLst/>
                <a:latin typeface="Arial Unicode MS"/>
              </a:rPr>
              <a:t>450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48AE3"/>
                </a:solidFill>
                <a:effectLst/>
                <a:latin typeface="Arial Unicode MS"/>
              </a:rPr>
              <a:t>180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self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setWindowTitle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CE566"/>
                </a:solidFill>
                <a:effectLst/>
                <a:latin typeface="Arial Unicode MS"/>
              </a:rPr>
              <a:t>'Dialogs'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self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show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()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C618D"/>
                </a:solidFill>
                <a:effectLst/>
                <a:latin typeface="Arial Unicode MS"/>
              </a:rPr>
              <a:t>def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showFontDialog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self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)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C618D"/>
                </a:solidFill>
                <a:effectLst/>
                <a:latin typeface="Arial Unicode MS"/>
              </a:rPr>
              <a:t>: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C618D"/>
                </a:solidFill>
                <a:effectLst/>
                <a:latin typeface="Arial Unicode MS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C618D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font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ok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C618D"/>
                </a:solidFill>
                <a:effectLst/>
                <a:latin typeface="Arial Unicode MS"/>
              </a:rPr>
              <a:t>=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QtWidgets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QFontDialog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getFont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()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C618D"/>
                </a:solidFill>
                <a:effectLst/>
                <a:latin typeface="Arial Unicode MS"/>
              </a:rPr>
              <a:t>if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ok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C618D"/>
                </a:solidFill>
                <a:effectLst/>
                <a:latin typeface="Arial Unicode MS"/>
              </a:rPr>
              <a:t>: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C618D"/>
                </a:solidFill>
                <a:effectLst/>
                <a:latin typeface="Arial Unicode MS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C618D"/>
                </a:solidFill>
                <a:effectLst/>
                <a:latin typeface="Arial Unicode MS"/>
              </a:rPr>
              <a:t>    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self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lbl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setFont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font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    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self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lbl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adjustSize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()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C618D"/>
                </a:solidFill>
                <a:effectLst/>
                <a:latin typeface="Arial Unicode MS"/>
              </a:rPr>
              <a:t>def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showColorDialog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self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)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C618D"/>
                </a:solidFill>
                <a:effectLst/>
                <a:latin typeface="Arial Unicode MS"/>
              </a:rPr>
              <a:t>: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C618D"/>
                </a:solidFill>
                <a:effectLst/>
                <a:latin typeface="Arial Unicode MS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C618D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col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C618D"/>
                </a:solidFill>
                <a:effectLst/>
                <a:latin typeface="Arial Unicode MS"/>
              </a:rPr>
              <a:t>=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QtWidgets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QColorDialog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getColor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()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C618D"/>
                </a:solidFill>
                <a:effectLst/>
                <a:latin typeface="Arial Unicode MS"/>
              </a:rPr>
              <a:t>if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col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isValid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()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C618D"/>
                </a:solidFill>
                <a:effectLst/>
                <a:latin typeface="Arial Unicode MS"/>
              </a:rPr>
              <a:t>: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C618D"/>
                </a:solidFill>
                <a:effectLst/>
                <a:latin typeface="Arial Unicode MS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C618D"/>
                </a:solidFill>
                <a:effectLst/>
                <a:latin typeface="Arial Unicode MS"/>
              </a:rPr>
              <a:t>    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self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lbl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setStyleSheet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CE566"/>
                </a:solidFill>
                <a:effectLst/>
                <a:latin typeface="Arial Unicode MS"/>
              </a:rPr>
              <a:t>"background-color: {}; color: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CE566"/>
                </a:solidFill>
                <a:effectLst/>
                <a:latin typeface="Arial Unicode MS"/>
              </a:rPr>
              <a:t>rgb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CE566"/>
                </a:solidFill>
                <a:effectLst/>
                <a:latin typeface="Arial Unicode MS"/>
              </a:rPr>
              <a:t>(255, 255, 255)"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.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format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col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.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name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()))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C618D"/>
                </a:solidFill>
                <a:effectLst/>
                <a:latin typeface="Arial Unicode MS"/>
              </a:rPr>
              <a:t>if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__name__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C618D"/>
                </a:solidFill>
                <a:effectLst/>
                <a:latin typeface="Arial Unicode MS"/>
              </a:rPr>
              <a:t>==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CE566"/>
                </a:solidFill>
                <a:effectLst/>
                <a:latin typeface="Arial Unicode MS"/>
              </a:rPr>
              <a:t>"__main__"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C618D"/>
                </a:solidFill>
                <a:effectLst/>
                <a:latin typeface="Arial Unicode MS"/>
              </a:rPr>
              <a:t>: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C618D"/>
                </a:solidFill>
                <a:effectLst/>
                <a:latin typeface="Arial Unicode MS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C618D"/>
                </a:solidFill>
                <a:effectLst/>
                <a:latin typeface="Arial Unicode MS"/>
              </a:rPr>
              <a:t>    import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sys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    app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C618D"/>
                </a:solidFill>
                <a:effectLst/>
                <a:latin typeface="Arial Unicode MS"/>
              </a:rPr>
              <a:t>=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QtWidgets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QApplication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sys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argv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form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C618D"/>
                </a:solidFill>
                <a:effectLst/>
                <a:latin typeface="Arial Unicode MS"/>
              </a:rPr>
              <a:t>=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WidgetForm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()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sys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7BD88F"/>
                </a:solidFill>
                <a:effectLst/>
                <a:latin typeface="Arial Unicode MS"/>
              </a:rPr>
              <a:t>exit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app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7BD88F"/>
                </a:solidFill>
                <a:effectLst/>
                <a:latin typeface="Arial Unicode MS"/>
              </a:rPr>
              <a:t>exec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7BD88F"/>
                </a:solidFill>
                <a:effectLst/>
                <a:latin typeface="Arial Unicode MS"/>
              </a:rPr>
              <a:t>_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())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5762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i="0" dirty="0">
                <a:solidFill>
                  <a:srgbClr val="0071F6"/>
                </a:solidFill>
                <a:effectLst/>
                <a:latin typeface="Lexend" panose="020B0604020202020204"/>
              </a:rPr>
              <a:t>The Qt Designer</a:t>
            </a:r>
            <a:endParaRPr lang="en-US" sz="4800" b="1" dirty="0">
              <a:solidFill>
                <a:srgbClr val="0071F6"/>
              </a:solidFill>
              <a:latin typeface="Lexend" panose="020B0604020202020204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97A8A4-177D-4E9C-BA15-7E47D950F550}"/>
              </a:ext>
            </a:extLst>
          </p:cNvPr>
          <p:cNvSpPr txBox="1"/>
          <p:nvPr/>
        </p:nvSpPr>
        <p:spPr>
          <a:xfrm>
            <a:off x="838200" y="1895119"/>
            <a:ext cx="1118216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i="0" u="none" strike="noStrike" baseline="0" dirty="0">
                <a:latin typeface="Lexend Light"/>
              </a:rPr>
              <a:t>We can use the Qt Designer to design our widget form</a:t>
            </a:r>
          </a:p>
          <a:p>
            <a:r>
              <a:rPr lang="en-US" sz="2800" b="0" i="0" u="none" strike="noStrike" baseline="0" dirty="0">
                <a:latin typeface="Lexend Light"/>
              </a:rPr>
              <a:t>Using the Qt Designer we can simply drag and drop widgets</a:t>
            </a:r>
          </a:p>
          <a:p>
            <a:pPr lvl="1"/>
            <a:r>
              <a:rPr lang="en-US" sz="2800" b="0" i="0" u="none" strike="noStrike" baseline="0" dirty="0">
                <a:latin typeface="Lexend Light"/>
              </a:rPr>
              <a:t>• The Qt Designer is usually located under:</a:t>
            </a:r>
          </a:p>
          <a:p>
            <a:pPr lvl="1"/>
            <a:r>
              <a:rPr lang="en-US" sz="2800" b="0" i="0" u="none" strike="noStrike" baseline="0" dirty="0">
                <a:latin typeface="Lexend Light"/>
              </a:rPr>
              <a:t>...</a:t>
            </a:r>
            <a:r>
              <a:rPr lang="en-US" sz="2800" b="0" i="0" u="none" strike="noStrike" baseline="0" dirty="0" err="1">
                <a:latin typeface="Lexend Light"/>
              </a:rPr>
              <a:t>PythonXX</a:t>
            </a:r>
            <a:r>
              <a:rPr lang="en-US" sz="2800" b="0" i="0" u="none" strike="noStrike" baseline="0" dirty="0">
                <a:latin typeface="Lexend Light"/>
              </a:rPr>
              <a:t>\Lib\site-packages\pyqt5-tools\designer.exe</a:t>
            </a:r>
          </a:p>
          <a:p>
            <a:r>
              <a:rPr lang="en-US" sz="2800" b="0" i="0" u="none" strike="noStrike" baseline="0" dirty="0">
                <a:latin typeface="Lexend Light"/>
              </a:rPr>
              <a:t>Using Qt Designer we can create the GUI design, without the code support</a:t>
            </a:r>
          </a:p>
          <a:p>
            <a:pPr lvl="1"/>
            <a:r>
              <a:rPr lang="en-US" sz="2800" b="0" i="0" u="none" strike="noStrike" baseline="0" dirty="0">
                <a:latin typeface="Lexend Light"/>
              </a:rPr>
              <a:t>• To add the code support we should first save the Qt</a:t>
            </a:r>
          </a:p>
          <a:p>
            <a:pPr lvl="1"/>
            <a:r>
              <a:rPr lang="en-US" sz="2800" b="0" i="0" u="none" strike="noStrike" baseline="0" dirty="0">
                <a:latin typeface="Lexend Light"/>
              </a:rPr>
              <a:t>Designer application and then convert it to base python GUI application using the pyuic5 (python GUI converter) tool</a:t>
            </a:r>
            <a:endParaRPr lang="en-US" sz="2800" b="0" i="0" u="none" strike="noStrike" baseline="0" dirty="0">
              <a:solidFill>
                <a:srgbClr val="000000"/>
              </a:solidFill>
              <a:latin typeface="Lexend Light"/>
            </a:endParaRPr>
          </a:p>
        </p:txBody>
      </p:sp>
    </p:spTree>
    <p:extLst>
      <p:ext uri="{BB962C8B-B14F-4D97-AF65-F5344CB8AC3E}">
        <p14:creationId xmlns:p14="http://schemas.microsoft.com/office/powerpoint/2010/main" val="3888305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i="0" dirty="0">
                <a:solidFill>
                  <a:srgbClr val="0071F6"/>
                </a:solidFill>
                <a:effectLst/>
                <a:latin typeface="Lexend" panose="020B0604020202020204"/>
              </a:rPr>
              <a:t>Classes clean-up – cont’d</a:t>
            </a:r>
            <a:endParaRPr lang="en-US" sz="4800" b="1" dirty="0">
              <a:solidFill>
                <a:srgbClr val="0071F6"/>
              </a:solidFill>
              <a:latin typeface="Lexend" panose="020B0604020202020204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97A8A4-177D-4E9C-BA15-7E47D950F550}"/>
              </a:ext>
            </a:extLst>
          </p:cNvPr>
          <p:cNvSpPr txBox="1"/>
          <p:nvPr/>
        </p:nvSpPr>
        <p:spPr>
          <a:xfrm>
            <a:off x="838200" y="1895119"/>
            <a:ext cx="1118216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u="none" strike="noStrike" baseline="0" dirty="0">
              <a:solidFill>
                <a:srgbClr val="000000"/>
              </a:solidFill>
              <a:latin typeface="Lexend Light"/>
            </a:endParaRPr>
          </a:p>
          <a:p>
            <a:endParaRPr lang="en-US" sz="2800" b="0" i="0" u="none" strike="noStrike" baseline="0" dirty="0">
              <a:latin typeface="Lexend Light"/>
            </a:endParaRPr>
          </a:p>
          <a:p>
            <a:r>
              <a:rPr lang="en-US" sz="2800" b="0" i="0" u="none" strike="noStrike" baseline="0" dirty="0">
                <a:latin typeface="Lexend Light"/>
              </a:rPr>
              <a:t>The better solution for object clean-up and the recommended one is to add to the class support of context manager (</a:t>
            </a:r>
            <a:r>
              <a:rPr lang="en-US" sz="2800" b="0" i="1" u="none" strike="noStrike" baseline="0" dirty="0" err="1">
                <a:latin typeface="Lexend Light"/>
              </a:rPr>
              <a:t>with</a:t>
            </a:r>
            <a:r>
              <a:rPr lang="en-US" sz="2800" b="0" i="0" u="none" strike="noStrike" baseline="0" dirty="0" err="1">
                <a:latin typeface="Lexend Light"/>
              </a:rPr>
              <a:t>statement</a:t>
            </a:r>
            <a:r>
              <a:rPr lang="en-US" sz="2800" b="0" i="0" u="none" strike="noStrike" baseline="0" dirty="0">
                <a:latin typeface="Lexend Light"/>
              </a:rPr>
              <a:t>)</a:t>
            </a:r>
          </a:p>
          <a:p>
            <a:r>
              <a:rPr lang="en-US" sz="2800" b="0" i="0" u="none" strike="noStrike" baseline="0" dirty="0">
                <a:latin typeface="Lexend Light"/>
              </a:rPr>
              <a:t>•Not like </a:t>
            </a:r>
            <a:r>
              <a:rPr lang="en-US" sz="2800" b="1" i="0" u="none" strike="noStrike" baseline="0" dirty="0">
                <a:latin typeface="Lexend Light"/>
              </a:rPr>
              <a:t>__del__() </a:t>
            </a:r>
            <a:r>
              <a:rPr lang="en-US" sz="2800" b="0" i="0" u="none" strike="noStrike" baseline="0" dirty="0">
                <a:latin typeface="Lexend Light"/>
              </a:rPr>
              <a:t>it has no side effects</a:t>
            </a:r>
          </a:p>
          <a:p>
            <a:r>
              <a:rPr lang="en-US" sz="2800" b="0" i="0" u="none" strike="noStrike" baseline="0" dirty="0">
                <a:latin typeface="Lexend Light"/>
              </a:rPr>
              <a:t>•To use </a:t>
            </a:r>
            <a:r>
              <a:rPr lang="en-US" sz="2800" b="0" i="0" u="none" strike="noStrike" baseline="0" dirty="0" err="1">
                <a:latin typeface="Lexend Light"/>
              </a:rPr>
              <a:t>thewithstatement</a:t>
            </a:r>
            <a:r>
              <a:rPr lang="en-US" sz="2800" b="0" i="0" u="none" strike="noStrike" baseline="0" dirty="0">
                <a:latin typeface="Lexend Light"/>
              </a:rPr>
              <a:t>, create a class with the following </a:t>
            </a:r>
            <a:r>
              <a:rPr lang="en-US" sz="2800" b="0" i="0" u="none" strike="noStrike" baseline="0" dirty="0" err="1">
                <a:latin typeface="Lexend Light"/>
              </a:rPr>
              <a:t>methods:</a:t>
            </a:r>
            <a:r>
              <a:rPr lang="en-US" sz="2800" b="1" i="0" u="none" strike="noStrike" baseline="0" dirty="0" err="1">
                <a:latin typeface="Lexend Light"/>
              </a:rPr>
              <a:t>__enter</a:t>
            </a:r>
            <a:r>
              <a:rPr lang="en-US" sz="2800" b="1" i="0" u="none" strike="noStrike" baseline="0" dirty="0">
                <a:latin typeface="Lexend Light"/>
              </a:rPr>
              <a:t>__ </a:t>
            </a:r>
            <a:endParaRPr lang="en-US" sz="2800" b="0" i="0" u="none" strike="noStrike" baseline="0" dirty="0">
              <a:latin typeface="Lexend Light"/>
            </a:endParaRPr>
          </a:p>
          <a:p>
            <a:r>
              <a:rPr lang="en-US" sz="2800" b="1" i="0" u="none" strike="noStrike" baseline="0" dirty="0">
                <a:latin typeface="Lexend Light"/>
              </a:rPr>
              <a:t>__exit__</a:t>
            </a:r>
            <a:endParaRPr lang="en-US" sz="2800" b="0" i="0" u="none" strike="noStrike" baseline="0" dirty="0">
              <a:latin typeface="Lexend Light"/>
            </a:endParaRPr>
          </a:p>
          <a:p>
            <a:endParaRPr lang="en-US" sz="2800" b="0" i="0" u="none" strike="noStrike" baseline="0" dirty="0">
              <a:latin typeface="Lexend Light"/>
            </a:endParaRPr>
          </a:p>
        </p:txBody>
      </p:sp>
    </p:spTree>
    <p:extLst>
      <p:ext uri="{BB962C8B-B14F-4D97-AF65-F5344CB8AC3E}">
        <p14:creationId xmlns:p14="http://schemas.microsoft.com/office/powerpoint/2010/main" val="42632884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0071F6"/>
                </a:solidFill>
                <a:effectLst/>
                <a:latin typeface="Lexend" panose="020B0604020202020204"/>
              </a:rPr>
              <a:t>The pyuic5</a:t>
            </a:r>
            <a:endParaRPr lang="en-US" b="1" dirty="0">
              <a:solidFill>
                <a:srgbClr val="0071F6"/>
              </a:solidFill>
              <a:latin typeface="Lexend" panose="020B0604020202020204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97A8A4-177D-4E9C-BA15-7E47D950F550}"/>
              </a:ext>
            </a:extLst>
          </p:cNvPr>
          <p:cNvSpPr txBox="1"/>
          <p:nvPr/>
        </p:nvSpPr>
        <p:spPr>
          <a:xfrm>
            <a:off x="838200" y="1766886"/>
            <a:ext cx="10591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u="none" strike="noStrike" baseline="0" dirty="0">
                <a:latin typeface="Lexend Light"/>
              </a:rPr>
              <a:t>pyuic5 (python GUI converter) tool used to convert python- UI design to python code</a:t>
            </a:r>
          </a:p>
          <a:p>
            <a:r>
              <a:rPr lang="en-US" sz="2400" b="0" i="0" u="none" strike="noStrike" baseline="0" dirty="0">
                <a:latin typeface="Lexend Light"/>
              </a:rPr>
              <a:t>Pyuic5 tool usually located in ...</a:t>
            </a:r>
            <a:r>
              <a:rPr lang="en-US" sz="2400" b="0" i="0" u="none" strike="noStrike" baseline="0" dirty="0" err="1">
                <a:latin typeface="Lexend Light"/>
              </a:rPr>
              <a:t>PythonXX</a:t>
            </a:r>
            <a:r>
              <a:rPr lang="en-US" sz="2400" b="0" i="0" u="none" strike="noStrike" baseline="0" dirty="0">
                <a:latin typeface="Lexend Light"/>
              </a:rPr>
              <a:t>\Scripts\pyuic5.exe</a:t>
            </a:r>
          </a:p>
          <a:p>
            <a:r>
              <a:rPr lang="en-US" sz="2400" b="0" i="0" u="none" strike="noStrike" baseline="0" dirty="0">
                <a:latin typeface="Lexend Light"/>
              </a:rPr>
              <a:t>The easiest way to run the tool is from command line app (shell)</a:t>
            </a:r>
          </a:p>
          <a:p>
            <a:r>
              <a:rPr lang="en-US" sz="2400" b="0" i="0" u="none" strike="noStrike" baseline="0" dirty="0">
                <a:latin typeface="Lexend Light"/>
              </a:rPr>
              <a:t>The syntax on Windows machines is:</a:t>
            </a:r>
          </a:p>
          <a:p>
            <a:r>
              <a:rPr lang="en-US" sz="2400" b="0" i="0" u="none" strike="noStrike" baseline="0" dirty="0">
                <a:latin typeface="Lexend Light"/>
              </a:rPr>
              <a:t>pyuic5.exe </a:t>
            </a:r>
            <a:r>
              <a:rPr lang="en-US" sz="2400" b="0" i="0" u="none" strike="noStrike" baseline="0" dirty="0" err="1">
                <a:latin typeface="Lexend Light"/>
              </a:rPr>
              <a:t>SomeName.ui</a:t>
            </a:r>
            <a:r>
              <a:rPr lang="en-US" sz="2400" b="0" i="0" u="none" strike="noStrike" baseline="0" dirty="0">
                <a:latin typeface="Lexend Light"/>
              </a:rPr>
              <a:t> -o Some Dest_ui.py • The syntax on Unix/Linux machines is:</a:t>
            </a:r>
          </a:p>
          <a:p>
            <a:r>
              <a:rPr lang="en-US" sz="2400" b="0" i="0" u="none" strike="noStrike" baseline="0" dirty="0">
                <a:latin typeface="Lexend Light"/>
              </a:rPr>
              <a:t>pyuic5.exe </a:t>
            </a:r>
            <a:r>
              <a:rPr lang="en-US" sz="2400" b="0" i="0" u="none" strike="noStrike" baseline="0" dirty="0" err="1">
                <a:latin typeface="Lexend Light"/>
              </a:rPr>
              <a:t>SomeName.ui</a:t>
            </a:r>
            <a:r>
              <a:rPr lang="en-US" sz="2400" b="0" i="0" u="none" strike="noStrike" baseline="0" dirty="0">
                <a:latin typeface="Lexend Light"/>
              </a:rPr>
              <a:t> &gt; Some Dest_ui.py</a:t>
            </a:r>
          </a:p>
          <a:p>
            <a:r>
              <a:rPr lang="en-US" sz="2400" b="0" i="0" u="none" strike="noStrike" baseline="0" dirty="0">
                <a:latin typeface="Lexend Light"/>
              </a:rPr>
              <a:t>Now the Some Dest_ui.py python code file is created. This is a very base version of code, basically responsible for initialization part only.</a:t>
            </a:r>
            <a:endParaRPr lang="en-GB" sz="2400" dirty="0">
              <a:latin typeface="Lexend Light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7234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0" i="0" dirty="0">
                <a:solidFill>
                  <a:srgbClr val="000000"/>
                </a:solidFill>
                <a:effectLst/>
                <a:latin typeface="Lexend Light"/>
              </a:rPr>
              <a:t>About PyQt5</a:t>
            </a:r>
          </a:p>
          <a:p>
            <a:pPr>
              <a:lnSpc>
                <a:spcPct val="100000"/>
              </a:lnSpc>
            </a:pPr>
            <a:r>
              <a:rPr lang="en-US" b="0" i="0" dirty="0">
                <a:solidFill>
                  <a:srgbClr val="000000"/>
                </a:solidFill>
                <a:effectLst/>
                <a:latin typeface="Lexend Light"/>
              </a:rPr>
              <a:t>Basic widgets</a:t>
            </a:r>
          </a:p>
          <a:p>
            <a:pPr>
              <a:lnSpc>
                <a:spcPct val="100000"/>
              </a:lnSpc>
            </a:pPr>
            <a:r>
              <a:rPr lang="en-US" b="0" i="0" dirty="0">
                <a:solidFill>
                  <a:srgbClr val="000000"/>
                </a:solidFill>
                <a:effectLst/>
                <a:latin typeface="Lexend Light"/>
              </a:rPr>
              <a:t>Creating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Lexend Light"/>
              </a:rPr>
              <a:t>Gui</a:t>
            </a:r>
            <a:r>
              <a:rPr lang="en-US" b="0" i="0" dirty="0">
                <a:solidFill>
                  <a:srgbClr val="000000"/>
                </a:solidFill>
                <a:effectLst/>
                <a:latin typeface="Lexend Light"/>
              </a:rPr>
              <a:t> application</a:t>
            </a:r>
          </a:p>
          <a:p>
            <a:pPr>
              <a:lnSpc>
                <a:spcPct val="100000"/>
              </a:lnSpc>
            </a:pPr>
            <a:r>
              <a:rPr lang="en-US" b="0" i="0" dirty="0">
                <a:solidFill>
                  <a:srgbClr val="000000"/>
                </a:solidFill>
                <a:effectLst/>
                <a:latin typeface="Lexend Light"/>
              </a:rPr>
              <a:t>Separation application to classes</a:t>
            </a:r>
          </a:p>
          <a:p>
            <a:pPr>
              <a:lnSpc>
                <a:spcPct val="100000"/>
              </a:lnSpc>
            </a:pPr>
            <a:r>
              <a:rPr lang="en-US" b="0" i="0" dirty="0">
                <a:solidFill>
                  <a:srgbClr val="000000"/>
                </a:solidFill>
                <a:effectLst/>
                <a:latin typeface="Lexend Light"/>
              </a:rPr>
              <a:t>Using Qt Designer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1F6"/>
                </a:solidFill>
                <a:latin typeface="Lexend" panose="020B0604020202020204"/>
              </a:rPr>
              <a:t>Agenda</a:t>
            </a:r>
            <a:endParaRPr lang="he-IL" b="1" dirty="0">
              <a:solidFill>
                <a:srgbClr val="0071F6"/>
              </a:solidFill>
              <a:latin typeface="Lexend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42430871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0071F6"/>
                </a:solidFill>
                <a:effectLst/>
                <a:latin typeface="Lexend" panose="020B0604020202020204"/>
              </a:rPr>
              <a:t>Important Notes</a:t>
            </a:r>
            <a:endParaRPr lang="en-US" b="1" dirty="0">
              <a:solidFill>
                <a:srgbClr val="0071F6"/>
              </a:solidFill>
              <a:latin typeface="Lexend" panose="020B0604020202020204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97A8A4-177D-4E9C-BA15-7E47D950F550}"/>
              </a:ext>
            </a:extLst>
          </p:cNvPr>
          <p:cNvSpPr txBox="1"/>
          <p:nvPr/>
        </p:nvSpPr>
        <p:spPr>
          <a:xfrm>
            <a:off x="838200" y="1884279"/>
            <a:ext cx="1039706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0" u="none" strike="noStrike" baseline="0" dirty="0">
                <a:latin typeface="Lexend Light"/>
              </a:rPr>
              <a:t>Important Notes about the converted code application: Create class derived from object and it should be changed to </a:t>
            </a:r>
            <a:r>
              <a:rPr lang="en-US" sz="2000" b="0" i="0" u="none" strike="noStrike" baseline="0" dirty="0" err="1">
                <a:latin typeface="Lexend Light"/>
              </a:rPr>
              <a:t>QtWidgets.Qwidget</a:t>
            </a:r>
            <a:endParaRPr lang="en-US" sz="2000" b="0" i="0" u="none" strike="noStrike" baseline="0" dirty="0">
              <a:latin typeface="Lexend Light"/>
            </a:endParaRPr>
          </a:p>
          <a:p>
            <a:endParaRPr lang="en-US" sz="2000" b="0" i="0" u="none" strike="noStrike" baseline="0" dirty="0">
              <a:latin typeface="Lexend Light"/>
            </a:endParaRPr>
          </a:p>
          <a:p>
            <a:r>
              <a:rPr lang="en-US" sz="2000" b="0" i="0" u="none" strike="noStrike" baseline="0" dirty="0">
                <a:latin typeface="Lexend Light"/>
              </a:rPr>
              <a:t>class </a:t>
            </a:r>
            <a:r>
              <a:rPr lang="en-US" sz="2000" b="0" i="0" u="none" strike="noStrike" baseline="0" dirty="0" err="1">
                <a:latin typeface="Lexend Light"/>
              </a:rPr>
              <a:t>Ui_Form</a:t>
            </a:r>
            <a:r>
              <a:rPr lang="en-US" sz="2000" b="0" i="0" u="none" strike="noStrike" baseline="0" dirty="0">
                <a:latin typeface="Lexend Light"/>
              </a:rPr>
              <a:t>(object)</a:t>
            </a:r>
          </a:p>
          <a:p>
            <a:r>
              <a:rPr lang="en-US" sz="2000" b="0" i="0" u="none" strike="noStrike" baseline="0" dirty="0">
                <a:latin typeface="Lexend Light"/>
              </a:rPr>
              <a:t>=&gt; class </a:t>
            </a:r>
            <a:r>
              <a:rPr lang="en-US" sz="2000" b="0" i="0" u="none" strike="noStrike" baseline="0" dirty="0" err="1">
                <a:latin typeface="Lexend Light"/>
              </a:rPr>
              <a:t>Ui_Form</a:t>
            </a:r>
            <a:r>
              <a:rPr lang="en-US" sz="2000" b="0" i="0" u="none" strike="noStrike" baseline="0" dirty="0">
                <a:latin typeface="Lexend Light"/>
              </a:rPr>
              <a:t>(</a:t>
            </a:r>
            <a:r>
              <a:rPr lang="en-US" sz="2000" b="0" i="0" u="none" strike="noStrike" baseline="0" dirty="0" err="1">
                <a:latin typeface="Lexend Light"/>
              </a:rPr>
              <a:t>QtWidgets.QWidget</a:t>
            </a:r>
            <a:r>
              <a:rPr lang="en-US" sz="2000" b="0" i="0" u="none" strike="noStrike" baseline="0" dirty="0">
                <a:latin typeface="Lexend Light"/>
              </a:rPr>
              <a:t>)</a:t>
            </a:r>
          </a:p>
          <a:p>
            <a:endParaRPr lang="en-US" sz="2000" b="0" i="0" u="none" strike="noStrike" baseline="0" dirty="0">
              <a:latin typeface="Lexend Light"/>
            </a:endParaRPr>
          </a:p>
          <a:p>
            <a:r>
              <a:rPr lang="en-US" sz="2000" b="0" i="0" u="none" strike="noStrike" baseline="0" dirty="0">
                <a:latin typeface="Lexend Light"/>
              </a:rPr>
              <a:t>The class has no __</a:t>
            </a:r>
            <a:r>
              <a:rPr lang="en-US" sz="2000" b="0" i="0" u="none" strike="noStrike" baseline="0" dirty="0" err="1">
                <a:latin typeface="Lexend Light"/>
              </a:rPr>
              <a:t>init</a:t>
            </a:r>
            <a:r>
              <a:rPr lang="en-US" sz="2000" b="0" i="0" u="none" strike="noStrike" baseline="0" dirty="0">
                <a:latin typeface="Lexend Light"/>
              </a:rPr>
              <a:t>__ function implementation. The</a:t>
            </a:r>
          </a:p>
          <a:p>
            <a:r>
              <a:rPr lang="en-US" sz="2000" b="0" i="0" u="none" strike="noStrike" baseline="0" dirty="0">
                <a:latin typeface="Lexend Light"/>
              </a:rPr>
              <a:t>function should be added and it should call the </a:t>
            </a:r>
            <a:r>
              <a:rPr lang="en-US" sz="2000" b="0" i="0" u="none" strike="noStrike" baseline="0" dirty="0" err="1">
                <a:latin typeface="Lexend Light"/>
              </a:rPr>
              <a:t>ui</a:t>
            </a:r>
            <a:r>
              <a:rPr lang="en-US" sz="2000" b="0" i="0" u="none" strike="noStrike" baseline="0" dirty="0">
                <a:latin typeface="Lexend Light"/>
              </a:rPr>
              <a:t> initialization function in it</a:t>
            </a:r>
          </a:p>
          <a:p>
            <a:r>
              <a:rPr lang="en-US" sz="2000" b="0" i="0" u="none" strike="noStrike" baseline="0" dirty="0">
                <a:latin typeface="Lexend Light"/>
              </a:rPr>
              <a:t>All the event code support should be added manually as well</a:t>
            </a:r>
          </a:p>
          <a:p>
            <a:r>
              <a:rPr lang="en-US" sz="2000" b="0" i="0" u="none" strike="noStrike" baseline="0" dirty="0">
                <a:latin typeface="Lexend Light"/>
              </a:rPr>
              <a:t>The code has no main part - it should be added manually</a:t>
            </a:r>
          </a:p>
          <a:p>
            <a:r>
              <a:rPr lang="en-US" sz="2000" b="0" i="0" u="none" strike="noStrike" baseline="0" dirty="0">
                <a:latin typeface="Lexend Light"/>
              </a:rPr>
              <a:t>All the changes and extensions in the code file must be created only in the final code version. Each time we change the design and convert it - the conversion is overrides the existed file.</a:t>
            </a:r>
            <a:endParaRPr lang="en-GB" sz="2000" dirty="0">
              <a:latin typeface="Lexend Light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0977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071F6"/>
                </a:solidFill>
                <a:effectLst/>
                <a:latin typeface="Lexend" panose="020B0604020202020204"/>
              </a:rPr>
              <a:t>About PyQt5</a:t>
            </a:r>
            <a:endParaRPr lang="he-IL" b="1" dirty="0">
              <a:solidFill>
                <a:srgbClr val="0071F6"/>
              </a:solidFill>
              <a:latin typeface="Lexend" panose="020B060402020202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Autofit/>
          </a:bodyPr>
          <a:lstStyle/>
          <a:p>
            <a:r>
              <a:rPr lang="en-US" sz="1800" b="0" i="0" u="none" strike="noStrike" baseline="0" dirty="0">
                <a:latin typeface="Lexend Light"/>
              </a:rPr>
              <a:t>Qt library is one of the most powerful GUI libraries. It is available in python as well since python 2.x</a:t>
            </a:r>
          </a:p>
          <a:p>
            <a:r>
              <a:rPr lang="en-US" sz="1800" b="0" i="0" u="none" strike="noStrike" baseline="0" dirty="0">
                <a:latin typeface="Lexend Light"/>
              </a:rPr>
              <a:t>The latest Qt version for python is PyQt5 and it is not backward compatible with PyQt4</a:t>
            </a:r>
          </a:p>
          <a:p>
            <a:r>
              <a:rPr lang="en-US" sz="1800" b="0" i="0" u="none" strike="noStrike" baseline="0" dirty="0" err="1">
                <a:latin typeface="Lexend Light"/>
              </a:rPr>
              <a:t>PyQt</a:t>
            </a:r>
            <a:r>
              <a:rPr lang="en-US" sz="1800" b="0" i="0" u="none" strike="noStrike" baseline="0" dirty="0">
                <a:latin typeface="Lexend Light"/>
              </a:rPr>
              <a:t> is a multiplatform toolkit which runs on operating systems like Unix, Linux, Windows and Mac OS</a:t>
            </a:r>
          </a:p>
          <a:p>
            <a:r>
              <a:rPr lang="en-US" sz="1800" b="0" i="0" u="none" strike="noStrike" baseline="0" dirty="0" err="1">
                <a:latin typeface="Lexend Light"/>
              </a:rPr>
              <a:t>PyQt</a:t>
            </a:r>
            <a:r>
              <a:rPr lang="en-US" sz="1800" b="0" i="0" u="none" strike="noStrike" baseline="0" dirty="0">
                <a:latin typeface="Lexend Light"/>
              </a:rPr>
              <a:t> module must be installed before it can be used. We can any installation tool, including pip:</a:t>
            </a:r>
          </a:p>
          <a:p>
            <a:r>
              <a:rPr lang="en-US" sz="1800" b="0" i="0" u="none" strike="noStrike" baseline="0" dirty="0">
                <a:latin typeface="Lexend Light"/>
              </a:rPr>
              <a:t>pip install pyqt5</a:t>
            </a:r>
          </a:p>
          <a:p>
            <a:r>
              <a:rPr lang="en-US" sz="1800" b="0" i="0" u="none" strike="noStrike" baseline="0" dirty="0">
                <a:latin typeface="Lexend Light"/>
              </a:rPr>
              <a:t>pip install pyqt5-tools</a:t>
            </a:r>
          </a:p>
          <a:p>
            <a:r>
              <a:rPr lang="en-US" sz="1800" b="0" i="0" u="none" strike="noStrike" baseline="0" dirty="0">
                <a:latin typeface="Lexend Light"/>
              </a:rPr>
              <a:t>PyQt4 is a high level toolkit, written in C++. This is why our GUI programs will be relatively short and simple</a:t>
            </a:r>
          </a:p>
          <a:p>
            <a:r>
              <a:rPr lang="en-US" sz="1800" dirty="0">
                <a:latin typeface="Lexend Light"/>
              </a:rPr>
              <a:t>PyQt5 contains several modules:</a:t>
            </a:r>
          </a:p>
          <a:p>
            <a:pPr lvl="1"/>
            <a:r>
              <a:rPr lang="en-US" sz="1400" b="0" i="0" u="none" strike="noStrike" baseline="0" dirty="0" err="1">
                <a:latin typeface="Lexend Light"/>
              </a:rPr>
              <a:t>QdWidgets</a:t>
            </a:r>
            <a:r>
              <a:rPr lang="en-US" sz="1400" b="0" i="0" u="none" strike="noStrike" baseline="0" dirty="0">
                <a:latin typeface="Lexend Light"/>
              </a:rPr>
              <a:t> – for  UI components</a:t>
            </a:r>
          </a:p>
          <a:p>
            <a:pPr lvl="1"/>
            <a:r>
              <a:rPr lang="en-US" sz="1400" dirty="0" err="1">
                <a:latin typeface="Lexend Light"/>
              </a:rPr>
              <a:t>QtCore</a:t>
            </a:r>
            <a:endParaRPr lang="en-US" sz="1400" dirty="0">
              <a:latin typeface="Lexend Light"/>
            </a:endParaRPr>
          </a:p>
          <a:p>
            <a:pPr lvl="1"/>
            <a:r>
              <a:rPr lang="en-US" sz="1400" b="0" i="0" u="none" strike="noStrike" baseline="0" dirty="0" err="1">
                <a:latin typeface="Lexend Light"/>
              </a:rPr>
              <a:t>QtGui</a:t>
            </a:r>
            <a:r>
              <a:rPr lang="en-US" sz="1400" b="0" i="0" u="none" strike="noStrike" baseline="0" dirty="0">
                <a:latin typeface="Lexend Light"/>
              </a:rPr>
              <a:t> – for windowing system integration</a:t>
            </a:r>
          </a:p>
        </p:txBody>
      </p:sp>
    </p:spTree>
    <p:extLst>
      <p:ext uri="{BB962C8B-B14F-4D97-AF65-F5344CB8AC3E}">
        <p14:creationId xmlns:p14="http://schemas.microsoft.com/office/powerpoint/2010/main" val="89284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1217"/>
          </a:xfrm>
        </p:spPr>
        <p:txBody>
          <a:bodyPr/>
          <a:lstStyle/>
          <a:p>
            <a:r>
              <a:rPr lang="en-US" b="1" i="0" dirty="0">
                <a:solidFill>
                  <a:srgbClr val="0071F6"/>
                </a:solidFill>
                <a:effectLst/>
                <a:latin typeface="Lexend" panose="020B0604020202020204"/>
              </a:rPr>
              <a:t>PyQt5 basic functionality</a:t>
            </a:r>
            <a:endParaRPr lang="he-IL" b="1" dirty="0">
              <a:solidFill>
                <a:srgbClr val="0071F6"/>
              </a:solidFill>
              <a:latin typeface="Lexend" panose="020B060402020202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469" y="1305017"/>
            <a:ext cx="10515600" cy="51878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0" i="0" u="none" strike="noStrike" baseline="0" dirty="0">
                <a:latin typeface="Lexend Light"/>
              </a:rPr>
              <a:t>Every PyQt5 application must create an application object, this is a requirement of Qt:</a:t>
            </a:r>
          </a:p>
          <a:p>
            <a:pPr marL="0" indent="0">
              <a:buNone/>
            </a:pPr>
            <a:r>
              <a:rPr lang="en-US" sz="2400" b="0" i="0" u="none" strike="noStrike" baseline="0" dirty="0">
                <a:latin typeface="Lexend Light"/>
              </a:rPr>
              <a:t>- Many parts of Qt don't work until</a:t>
            </a:r>
          </a:p>
          <a:p>
            <a:pPr marL="0" indent="0">
              <a:buNone/>
            </a:pPr>
            <a:r>
              <a:rPr lang="en-US" sz="2400" b="0" i="0" u="none" strike="noStrike" baseline="0" dirty="0">
                <a:latin typeface="Lexend Light"/>
              </a:rPr>
              <a:t>- Application object receives command line arguments passed (</a:t>
            </a:r>
            <a:r>
              <a:rPr lang="en-US" sz="2400" b="0" i="0" u="none" strike="noStrike" baseline="0" dirty="0" err="1">
                <a:latin typeface="Lexend Light"/>
              </a:rPr>
              <a:t>sys.argv</a:t>
            </a:r>
            <a:r>
              <a:rPr lang="en-US" sz="2400" b="0" i="0" u="none" strike="noStrike" baseline="0" dirty="0">
                <a:latin typeface="Lexend Light"/>
              </a:rPr>
              <a:t>)</a:t>
            </a:r>
          </a:p>
          <a:p>
            <a:pPr marL="0" indent="0">
              <a:buNone/>
            </a:pPr>
            <a:r>
              <a:rPr lang="en-US" sz="2400" b="0" i="0" u="none" strike="noStrike" baseline="0" dirty="0">
                <a:latin typeface="Lexend Light"/>
              </a:rPr>
              <a:t>PyQt5.QtWidgets.QApplication(</a:t>
            </a:r>
            <a:r>
              <a:rPr lang="en-US" sz="2400" b="0" i="0" u="none" strike="noStrike" baseline="0" dirty="0" err="1">
                <a:latin typeface="Lexend Light"/>
              </a:rPr>
              <a:t>sys.argv</a:t>
            </a:r>
            <a:r>
              <a:rPr lang="en-US" sz="2400" b="0" i="0" u="none" strike="noStrike" baseline="0" dirty="0">
                <a:latin typeface="Lexend Light"/>
              </a:rPr>
              <a:t>)</a:t>
            </a:r>
          </a:p>
          <a:p>
            <a:pPr marL="0" indent="0">
              <a:buNone/>
            </a:pPr>
            <a:r>
              <a:rPr lang="en-US" sz="2400" b="0" i="0" u="none" strike="noStrike" baseline="0" dirty="0">
                <a:latin typeface="Lexend Light"/>
              </a:rPr>
              <a:t>Now we create a main form:</a:t>
            </a:r>
          </a:p>
          <a:p>
            <a:pPr marL="0" indent="0">
              <a:buNone/>
            </a:pPr>
            <a:r>
              <a:rPr lang="en-US" sz="2400" b="0" i="0" u="none" strike="noStrike" baseline="0" dirty="0">
                <a:latin typeface="Lexend Light"/>
              </a:rPr>
              <a:t>PyQt5.QtWidgets.Qwidget</a:t>
            </a:r>
          </a:p>
          <a:p>
            <a:pPr marL="0" indent="0">
              <a:buNone/>
            </a:pPr>
            <a:r>
              <a:rPr lang="en-US" sz="2400" b="0" i="0" u="none" strike="noStrike" baseline="0" dirty="0">
                <a:latin typeface="Lexend Light"/>
              </a:rPr>
              <a:t>Finally, we enter the </a:t>
            </a:r>
            <a:r>
              <a:rPr lang="en-US" sz="2400" b="0" i="0" u="none" strike="noStrike" baseline="0" dirty="0" err="1">
                <a:latin typeface="Lexend Light"/>
              </a:rPr>
              <a:t>mainloop</a:t>
            </a:r>
            <a:r>
              <a:rPr lang="en-US" sz="2400" b="0" i="0" u="none" strike="noStrike" baseline="0" dirty="0">
                <a:latin typeface="Lexend Light"/>
              </a:rPr>
              <a:t> of the application. The event handling starts from this point. The </a:t>
            </a:r>
            <a:r>
              <a:rPr lang="en-US" sz="2400" b="0" i="0" u="none" strike="noStrike" baseline="0" dirty="0" err="1">
                <a:latin typeface="Lexend Light"/>
              </a:rPr>
              <a:t>mainloop</a:t>
            </a:r>
            <a:r>
              <a:rPr lang="en-US" sz="2400" b="0" i="0" u="none" strike="noStrike" baseline="0" dirty="0">
                <a:latin typeface="Lexend Light"/>
              </a:rPr>
              <a:t> ends when the main widget is destroyed:</a:t>
            </a:r>
          </a:p>
          <a:p>
            <a:pPr marL="0" indent="0">
              <a:buNone/>
            </a:pPr>
            <a:r>
              <a:rPr lang="en-US" sz="2400" b="0" i="0" u="none" strike="noStrike" baseline="0" dirty="0" err="1">
                <a:latin typeface="Lexend Light"/>
              </a:rPr>
              <a:t>sys.exit</a:t>
            </a:r>
            <a:r>
              <a:rPr lang="en-US" sz="2400" b="0" i="0" u="none" strike="noStrike" baseline="0" dirty="0">
                <a:latin typeface="Lexend Light"/>
              </a:rPr>
              <a:t>(</a:t>
            </a:r>
            <a:r>
              <a:rPr lang="en-US" sz="2400" b="0" i="0" u="none" strike="noStrike" baseline="0" dirty="0" err="1">
                <a:latin typeface="Lexend Light"/>
              </a:rPr>
              <a:t>app.exec</a:t>
            </a:r>
            <a:r>
              <a:rPr lang="en-US" sz="2400" b="0" i="0" u="none" strike="noStrike" baseline="0" dirty="0">
                <a:latin typeface="Lexend Light"/>
              </a:rPr>
              <a:t>_())</a:t>
            </a:r>
            <a:endParaRPr lang="en-US" sz="2400" b="0" i="0" u="none" strike="noStrike" baseline="0" dirty="0">
              <a:solidFill>
                <a:srgbClr val="000000"/>
              </a:solidFill>
              <a:latin typeface="Lexend Light"/>
            </a:endParaRPr>
          </a:p>
        </p:txBody>
      </p:sp>
    </p:spTree>
    <p:extLst>
      <p:ext uri="{BB962C8B-B14F-4D97-AF65-F5344CB8AC3E}">
        <p14:creationId xmlns:p14="http://schemas.microsoft.com/office/powerpoint/2010/main" val="4100860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1217"/>
          </a:xfrm>
        </p:spPr>
        <p:txBody>
          <a:bodyPr/>
          <a:lstStyle/>
          <a:p>
            <a:r>
              <a:rPr lang="en-US" b="1" i="0" dirty="0">
                <a:solidFill>
                  <a:srgbClr val="0071F6"/>
                </a:solidFill>
                <a:effectLst/>
                <a:latin typeface="Lexend" panose="020B0604020202020204"/>
              </a:rPr>
              <a:t>PyQt5 first </a:t>
            </a:r>
            <a:r>
              <a:rPr lang="en-US" b="1" i="0" dirty="0" err="1">
                <a:solidFill>
                  <a:srgbClr val="0071F6"/>
                </a:solidFill>
                <a:effectLst/>
                <a:latin typeface="Lexend" panose="020B0604020202020204"/>
              </a:rPr>
              <a:t>programm</a:t>
            </a:r>
            <a:endParaRPr lang="he-IL" b="1" dirty="0">
              <a:solidFill>
                <a:srgbClr val="0071F6"/>
              </a:solidFill>
              <a:latin typeface="Lexend" panose="020B0604020202020204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948E55D8-0BDC-421E-A095-D53BB6F004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895747"/>
            <a:ext cx="6096000" cy="2862322"/>
          </a:xfrm>
          <a:prstGeom prst="rect">
            <a:avLst/>
          </a:prstGeom>
          <a:solidFill>
            <a:srgbClr val="2222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C618D"/>
                </a:solidFill>
                <a:effectLst/>
                <a:latin typeface="Arial Unicode MS"/>
              </a:rPr>
              <a:t>import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sys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C618D"/>
                </a:solidFill>
                <a:effectLst/>
                <a:latin typeface="Arial Unicode MS"/>
              </a:rPr>
              <a:t>from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PyQt5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C618D"/>
                </a:solidFill>
                <a:effectLst/>
                <a:latin typeface="Arial Unicode MS"/>
              </a:rPr>
              <a:t>import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QtWidgets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C618D"/>
                </a:solidFill>
                <a:effectLst/>
                <a:latin typeface="Arial Unicode MS"/>
              </a:rPr>
              <a:t>if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__name__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C618D"/>
                </a:solidFill>
                <a:effectLst/>
                <a:latin typeface="Arial Unicode MS"/>
              </a:rPr>
              <a:t>==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CE566"/>
                </a:solidFill>
                <a:effectLst/>
                <a:latin typeface="Arial Unicode MS"/>
              </a:rPr>
              <a:t>"__main__"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C618D"/>
                </a:solidFill>
                <a:effectLst/>
                <a:latin typeface="Arial Unicode MS"/>
              </a:rPr>
              <a:t>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C618D"/>
                </a:solidFill>
                <a:effectLst/>
                <a:latin typeface="Arial Unicode MS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C618D"/>
                </a:solidFill>
                <a:effectLst/>
                <a:latin typeface="Arial Unicode MS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app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C618D"/>
                </a:solidFill>
                <a:effectLst/>
                <a:latin typeface="Arial Unicode MS"/>
              </a:rPr>
              <a:t>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QtWidgets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7BD88F"/>
                </a:solidFill>
                <a:effectLst/>
                <a:latin typeface="Arial Unicode MS"/>
              </a:rPr>
              <a:t>QApplication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sys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argv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form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C618D"/>
                </a:solidFill>
                <a:effectLst/>
                <a:latin typeface="Arial Unicode MS"/>
              </a:rPr>
              <a:t>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QtWidgets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7BD88F"/>
                </a:solidFill>
                <a:effectLst/>
                <a:latin typeface="Arial Unicode MS"/>
              </a:rPr>
              <a:t>QWidget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()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form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7BD88F"/>
                </a:solidFill>
                <a:effectLst/>
                <a:latin typeface="Arial Unicode MS"/>
              </a:rPr>
              <a:t>setWindowTitle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CE566"/>
                </a:solidFill>
                <a:effectLst/>
                <a:latin typeface="Arial Unicode MS"/>
              </a:rPr>
              <a:t>"PYQT5"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form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7BD88F"/>
                </a:solidFill>
                <a:effectLst/>
                <a:latin typeface="Arial Unicode MS"/>
              </a:rPr>
              <a:t>resize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48AE3"/>
                </a:solidFill>
                <a:effectLst/>
                <a:latin typeface="Arial Unicode MS"/>
              </a:rPr>
              <a:t>300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48AE3"/>
                </a:solidFill>
                <a:effectLst/>
                <a:latin typeface="Arial Unicode MS"/>
              </a:rPr>
              <a:t>100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form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7BD88F"/>
                </a:solidFill>
                <a:effectLst/>
                <a:latin typeface="Arial Unicode MS"/>
              </a:rPr>
              <a:t>show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()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sys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7BD88F"/>
                </a:solidFill>
                <a:effectLst/>
                <a:latin typeface="Arial Unicode MS"/>
              </a:rPr>
              <a:t>exit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app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7BD88F"/>
                </a:solidFill>
                <a:effectLst/>
                <a:latin typeface="Arial Unicode MS"/>
              </a:rPr>
              <a:t>exec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BD88F"/>
                </a:solidFill>
                <a:effectLst/>
                <a:latin typeface="Arial Unicode MS"/>
              </a:rPr>
              <a:t>_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())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554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0071F6"/>
                </a:solidFill>
                <a:effectLst/>
                <a:latin typeface="Lexend" panose="020B0604020202020204"/>
              </a:rPr>
              <a:t>Logic and implementation</a:t>
            </a:r>
            <a:endParaRPr lang="he-IL" b="1" dirty="0">
              <a:solidFill>
                <a:srgbClr val="0071F6"/>
              </a:solidFill>
              <a:latin typeface="Lexend" panose="020B060402020202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0" i="0" u="none" strike="noStrike" baseline="0" dirty="0" err="1">
                <a:latin typeface="Lexend Light"/>
              </a:rPr>
              <a:t>PyQt</a:t>
            </a:r>
            <a:r>
              <a:rPr lang="en-US" b="0" i="0" u="none" strike="noStrike" baseline="0" dirty="0">
                <a:latin typeface="Lexend Light"/>
              </a:rPr>
              <a:t> applications are usually separate their logic and implementation with object oriented programming styles, by creating a class that responsible for widget initialization and management</a:t>
            </a:r>
          </a:p>
          <a:p>
            <a:pPr marL="0" indent="0">
              <a:buNone/>
            </a:pPr>
            <a:r>
              <a:rPr lang="en-US" b="0" i="0" u="none" strike="noStrike" baseline="0" dirty="0">
                <a:latin typeface="Lexend Light"/>
              </a:rPr>
              <a:t>• 	Such a class should derive from </a:t>
            </a:r>
            <a:r>
              <a:rPr lang="en-US" b="0" i="0" u="none" strike="noStrike" baseline="0" dirty="0" err="1">
                <a:latin typeface="Lexend Light"/>
              </a:rPr>
              <a:t>QWidget</a:t>
            </a:r>
            <a:r>
              <a:rPr lang="en-US" b="0" i="0" u="none" strike="noStrike" baseline="0" dirty="0">
                <a:latin typeface="Lexend Light"/>
              </a:rPr>
              <a:t> class</a:t>
            </a:r>
          </a:p>
          <a:p>
            <a:pPr marL="0" indent="0">
              <a:buNone/>
            </a:pPr>
            <a:endParaRPr lang="en-US" b="0" i="0" u="none" strike="noStrike" baseline="0" dirty="0">
              <a:latin typeface="Lexend Light"/>
            </a:endParaRPr>
          </a:p>
          <a:p>
            <a:pPr marL="0" indent="0">
              <a:buNone/>
            </a:pPr>
            <a:r>
              <a:rPr lang="en-US" b="0" i="0" u="none" strike="noStrike" baseline="0" dirty="0">
                <a:latin typeface="Lexend Light"/>
              </a:rPr>
              <a:t>It is also recommended to have an inner function, responsible for initialization of all UI components</a:t>
            </a:r>
          </a:p>
          <a:p>
            <a:pPr marL="0" indent="0">
              <a:buNone/>
            </a:pPr>
            <a:r>
              <a:rPr lang="en-US" b="0" i="0" u="none" strike="noStrike" baseline="0" dirty="0">
                <a:latin typeface="Lexend Light"/>
              </a:rPr>
              <a:t>• 	The QT organizer converts GUI to python code the save way</a:t>
            </a:r>
            <a:endParaRPr lang="en-US" b="0" i="0" u="none" strike="noStrike" baseline="0" dirty="0">
              <a:solidFill>
                <a:srgbClr val="006FC0"/>
              </a:solidFill>
              <a:latin typeface="Lexend Light"/>
            </a:endParaRPr>
          </a:p>
        </p:txBody>
      </p:sp>
    </p:spTree>
    <p:extLst>
      <p:ext uri="{BB962C8B-B14F-4D97-AF65-F5344CB8AC3E}">
        <p14:creationId xmlns:p14="http://schemas.microsoft.com/office/powerpoint/2010/main" val="1299589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0071F6"/>
                </a:solidFill>
                <a:effectLst/>
                <a:latin typeface="Lexend" panose="020B0604020202020204"/>
              </a:rPr>
              <a:t>PyQt5 second </a:t>
            </a:r>
            <a:r>
              <a:rPr lang="en-US" b="1" i="0" dirty="0" err="1">
                <a:solidFill>
                  <a:srgbClr val="0071F6"/>
                </a:solidFill>
                <a:effectLst/>
                <a:latin typeface="Lexend" panose="020B0604020202020204"/>
              </a:rPr>
              <a:t>programm</a:t>
            </a:r>
            <a:endParaRPr lang="he-IL" b="1" dirty="0">
              <a:solidFill>
                <a:srgbClr val="0071F6"/>
              </a:solidFill>
              <a:latin typeface="Lexend" panose="020B0604020202020204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3226AD1-A1FA-4E29-9DDF-B2DE647B5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476117"/>
            <a:ext cx="8691239" cy="5016758"/>
          </a:xfrm>
          <a:prstGeom prst="rect">
            <a:avLst/>
          </a:prstGeom>
          <a:solidFill>
            <a:srgbClr val="2222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C618D"/>
                </a:solidFill>
                <a:effectLst/>
                <a:latin typeface="Arial Unicode MS"/>
              </a:rPr>
              <a:t>from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PyQt5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C618D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QtWidgets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C618D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sys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C618D"/>
                </a:solidFill>
                <a:effectLst/>
                <a:latin typeface="Arial Unicode MS"/>
              </a:rPr>
              <a:t>class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WidgetForm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QtWidgets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QWidget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C618D"/>
                </a:solidFill>
                <a:effectLst/>
                <a:latin typeface="Arial Unicode MS"/>
              </a:rPr>
              <a:t>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C618D"/>
                </a:solidFill>
                <a:effectLst/>
                <a:latin typeface="Arial Unicode MS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C618D"/>
                </a:solidFill>
                <a:effectLst/>
                <a:latin typeface="Arial Unicode MS"/>
              </a:rPr>
              <a:t>    def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__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init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__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C1C0C0"/>
                </a:solidFill>
                <a:effectLst/>
                <a:latin typeface="Arial Unicode MS"/>
              </a:rPr>
              <a:t>self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C618D"/>
                </a:solidFill>
                <a:effectLst/>
                <a:latin typeface="Arial Unicode MS"/>
              </a:rPr>
              <a:t>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C618D"/>
                </a:solidFill>
                <a:effectLst/>
                <a:latin typeface="Arial Unicode MS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C618D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super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().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__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init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__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()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self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_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setupUi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()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C618D"/>
                </a:solidFill>
                <a:effectLst/>
                <a:latin typeface="Arial Unicode MS"/>
              </a:rPr>
              <a:t>def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_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setupUi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self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C618D"/>
                </a:solidFill>
                <a:effectLst/>
                <a:latin typeface="Arial Unicode MS"/>
              </a:rPr>
              <a:t>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C618D"/>
                </a:solidFill>
                <a:effectLst/>
                <a:latin typeface="Arial Unicode MS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C618D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self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setWindowTitle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CE566"/>
                </a:solidFill>
                <a:effectLst/>
                <a:latin typeface="Arial Unicode MS"/>
              </a:rPr>
              <a:t>"PYQT5 with label"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self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resize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48AE3"/>
                </a:solidFill>
                <a:effectLst/>
                <a:latin typeface="Arial Unicode MS"/>
              </a:rPr>
              <a:t>400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48AE3"/>
                </a:solidFill>
                <a:effectLst/>
                <a:latin typeface="Arial Unicode MS"/>
              </a:rPr>
              <a:t>100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lbl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C618D"/>
                </a:solidFill>
                <a:effectLst/>
                <a:latin typeface="Arial Unicode MS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QtWidgets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QLabel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CE566"/>
                </a:solidFill>
                <a:effectLst/>
                <a:latin typeface="Arial Unicode MS"/>
              </a:rPr>
              <a:t>"My Label"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self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lbl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move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48AE3"/>
                </a:solidFill>
                <a:effectLst/>
                <a:latin typeface="Arial Unicode MS"/>
              </a:rPr>
              <a:t>40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48AE3"/>
                </a:solidFill>
                <a:effectLst/>
                <a:latin typeface="Arial Unicode MS"/>
              </a:rPr>
              <a:t>20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C618D"/>
                </a:solidFill>
                <a:effectLst/>
                <a:latin typeface="Arial Unicode MS"/>
              </a:rPr>
              <a:t>if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__name__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C618D"/>
                </a:solidFill>
                <a:effectLst/>
                <a:latin typeface="Arial Unicode MS"/>
              </a:rPr>
              <a:t>==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CE566"/>
                </a:solidFill>
                <a:effectLst/>
                <a:latin typeface="Arial Unicode MS"/>
              </a:rPr>
              <a:t>"__main__"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C618D"/>
                </a:solidFill>
                <a:effectLst/>
                <a:latin typeface="Arial Unicode MS"/>
              </a:rPr>
              <a:t>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C618D"/>
                </a:solidFill>
                <a:effectLst/>
                <a:latin typeface="Arial Unicode MS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C618D"/>
                </a:solidFill>
                <a:effectLst/>
                <a:latin typeface="Arial Unicode MS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app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C618D"/>
                </a:solidFill>
                <a:effectLst/>
                <a:latin typeface="Arial Unicode MS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QtWidgets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QApplication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sys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argv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form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C618D"/>
                </a:solidFill>
                <a:effectLst/>
                <a:latin typeface="Arial Unicode MS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WidgetForm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()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form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7BD88F"/>
                </a:solidFill>
                <a:effectLst/>
                <a:latin typeface="Arial Unicode MS"/>
              </a:rPr>
              <a:t>show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()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sys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7BD88F"/>
                </a:solidFill>
                <a:effectLst/>
                <a:latin typeface="Arial Unicode MS"/>
              </a:rPr>
              <a:t>exit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app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7BD88F"/>
                </a:solidFill>
                <a:effectLst/>
                <a:latin typeface="Arial Unicode MS"/>
              </a:rPr>
              <a:t>exec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7BD88F"/>
                </a:solidFill>
                <a:effectLst/>
                <a:latin typeface="Arial Unicode MS"/>
              </a:rPr>
              <a:t>_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())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630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CC4D0-94A6-43AA-B3FB-91CB74529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486" y="15276"/>
            <a:ext cx="10515600" cy="1325563"/>
          </a:xfrm>
        </p:spPr>
        <p:txBody>
          <a:bodyPr/>
          <a:lstStyle/>
          <a:p>
            <a:r>
              <a:rPr lang="en-US" b="1" i="0" dirty="0">
                <a:solidFill>
                  <a:srgbClr val="0071F6"/>
                </a:solidFill>
                <a:effectLst/>
                <a:latin typeface="Lexend" panose="020B0604020202020204"/>
              </a:rPr>
              <a:t>Widgets – Button and </a:t>
            </a:r>
            <a:r>
              <a:rPr lang="en-US" b="1" i="0" dirty="0" err="1">
                <a:solidFill>
                  <a:srgbClr val="0071F6"/>
                </a:solidFill>
                <a:effectLst/>
                <a:latin typeface="Lexend" panose="020B0604020202020204"/>
              </a:rPr>
              <a:t>TextBox</a:t>
            </a:r>
            <a:endParaRPr lang="he-IL" b="1" dirty="0">
              <a:solidFill>
                <a:srgbClr val="0071F6"/>
              </a:solidFill>
              <a:latin typeface="Lexend" panose="020B0604020202020204"/>
              <a:cs typeface="Calibri" panose="020F0502020204030204" pitchFamily="34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5AF8E9-DC67-4D8D-8B85-681B629C4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0486" y="1473779"/>
            <a:ext cx="10784181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0" i="0" u="none" strike="noStrike" baseline="0" dirty="0" err="1">
                <a:latin typeface="Lexend Light"/>
              </a:rPr>
              <a:t>QtWidgets</a:t>
            </a:r>
            <a:r>
              <a:rPr lang="en-US" sz="2400" b="0" i="0" u="none" strike="noStrike" baseline="0" dirty="0">
                <a:latin typeface="Lexend Light"/>
              </a:rPr>
              <a:t> module of PyQt5 manages a lot of UI components, such a </a:t>
            </a:r>
            <a:r>
              <a:rPr lang="en-US" sz="2400" b="0" i="0" u="none" strike="noStrike" baseline="0" dirty="0" err="1">
                <a:latin typeface="Lexend Light"/>
              </a:rPr>
              <a:t>QLable</a:t>
            </a:r>
            <a:r>
              <a:rPr lang="en-US" sz="2400" b="0" i="0" u="none" strike="noStrike" baseline="0" dirty="0">
                <a:latin typeface="Lexend Light"/>
              </a:rPr>
              <a:t>, </a:t>
            </a:r>
            <a:r>
              <a:rPr lang="en-US" sz="2400" b="0" i="0" u="none" strike="noStrike" baseline="0" dirty="0" err="1">
                <a:latin typeface="Lexend Light"/>
              </a:rPr>
              <a:t>QPush</a:t>
            </a:r>
            <a:r>
              <a:rPr lang="en-US" sz="2400" b="0" i="0" u="none" strike="noStrike" baseline="0" dirty="0">
                <a:latin typeface="Lexend Light"/>
              </a:rPr>
              <a:t> Button, </a:t>
            </a:r>
            <a:r>
              <a:rPr lang="en-US" sz="2400" b="0" i="0" u="none" strike="noStrike" baseline="0" dirty="0" err="1">
                <a:latin typeface="Lexend Light"/>
              </a:rPr>
              <a:t>QMessageBox</a:t>
            </a:r>
            <a:r>
              <a:rPr lang="en-US" sz="2400" b="0" i="0" u="none" strike="noStrike" baseline="0" dirty="0">
                <a:latin typeface="Lexend Light"/>
              </a:rPr>
              <a:t>, </a:t>
            </a:r>
            <a:r>
              <a:rPr lang="en-US" sz="2400" b="0" i="0" u="none" strike="noStrike" baseline="0" dirty="0" err="1">
                <a:latin typeface="Lexend Light"/>
              </a:rPr>
              <a:t>QCheckBox</a:t>
            </a:r>
            <a:r>
              <a:rPr lang="en-US" sz="2400" b="0" i="0" u="none" strike="noStrike" baseline="0" dirty="0">
                <a:latin typeface="Lexend Light"/>
              </a:rPr>
              <a:t>, </a:t>
            </a:r>
            <a:r>
              <a:rPr lang="en-US" sz="2400" b="0" i="0" u="none" strike="noStrike" baseline="0" dirty="0" err="1">
                <a:latin typeface="Lexend Light"/>
              </a:rPr>
              <a:t>QRadioButton</a:t>
            </a:r>
            <a:r>
              <a:rPr lang="en-US" sz="2400" b="0" i="0" u="none" strike="noStrike" baseline="0" dirty="0">
                <a:latin typeface="Lexend Light"/>
              </a:rPr>
              <a:t>, </a:t>
            </a:r>
            <a:r>
              <a:rPr lang="en-US" sz="2400" b="0" i="0" u="none" strike="noStrike" baseline="0" dirty="0" err="1">
                <a:latin typeface="Lexend Light"/>
              </a:rPr>
              <a:t>QLineEdit</a:t>
            </a:r>
            <a:r>
              <a:rPr lang="en-US" sz="2400" b="0" i="0" u="none" strike="noStrike" baseline="0" dirty="0">
                <a:latin typeface="Lexend Light"/>
              </a:rPr>
              <a:t>, </a:t>
            </a:r>
            <a:r>
              <a:rPr lang="en-US" sz="2400" b="0" i="0" u="none" strike="noStrike" baseline="0" dirty="0" err="1">
                <a:latin typeface="Lexend Light"/>
              </a:rPr>
              <a:t>QHBoxLayout</a:t>
            </a:r>
            <a:r>
              <a:rPr lang="en-US" sz="2400" b="0" i="0" u="none" strike="noStrike" baseline="0" dirty="0">
                <a:latin typeface="Lexend Light"/>
              </a:rPr>
              <a:t>, </a:t>
            </a:r>
            <a:r>
              <a:rPr lang="en-US" sz="2400" b="0" i="0" u="none" strike="noStrike" baseline="0" dirty="0" err="1">
                <a:latin typeface="Lexend Light"/>
              </a:rPr>
              <a:t>QVBoxLayout</a:t>
            </a:r>
            <a:r>
              <a:rPr lang="en-US" sz="2400" b="0" i="0" u="none" strike="noStrike" baseline="0" dirty="0">
                <a:latin typeface="Lexend Light"/>
              </a:rPr>
              <a:t> and more</a:t>
            </a:r>
          </a:p>
          <a:p>
            <a:pPr marL="0" indent="0">
              <a:buNone/>
            </a:pPr>
            <a:r>
              <a:rPr lang="en-US" sz="2400" b="0" i="0" u="none" strike="noStrike" baseline="0" dirty="0">
                <a:latin typeface="Lexend Light"/>
              </a:rPr>
              <a:t>Each control has a set of attributes and slots (events)</a:t>
            </a:r>
          </a:p>
          <a:p>
            <a:pPr marL="0" indent="0">
              <a:buNone/>
            </a:pPr>
            <a:r>
              <a:rPr lang="en-US" sz="2400" b="0" i="0" u="none" strike="noStrike" baseline="0" dirty="0">
                <a:latin typeface="Lexend Light"/>
              </a:rPr>
              <a:t>For Example: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 err="1">
                <a:latin typeface="Lexend Light"/>
              </a:rPr>
              <a:t>QPushButton</a:t>
            </a:r>
            <a:r>
              <a:rPr lang="en-US" sz="2000" b="0" i="0" u="none" strike="noStrike" baseline="0" dirty="0">
                <a:latin typeface="Lexend Light"/>
              </a:rPr>
              <a:t> created by with the text to display and the widget to be added to as parameters. Its attributes: resize, move,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 err="1">
                <a:latin typeface="Lexend Light"/>
              </a:rPr>
              <a:t>setGeometry,setToolTip</a:t>
            </a:r>
            <a:r>
              <a:rPr lang="en-US" sz="2000" b="0" i="0" u="none" strike="noStrike" baseline="0" dirty="0">
                <a:latin typeface="Lexend Light"/>
              </a:rPr>
              <a:t>, </a:t>
            </a:r>
            <a:r>
              <a:rPr lang="en-US" sz="2000" b="0" i="0" u="none" strike="noStrike" baseline="0" dirty="0" err="1">
                <a:latin typeface="Lexend Light"/>
              </a:rPr>
              <a:t>setFont</a:t>
            </a:r>
            <a:r>
              <a:rPr lang="en-US" sz="2000" b="0" i="0" u="none" strike="noStrike" baseline="0" dirty="0">
                <a:latin typeface="Lexend Light"/>
              </a:rPr>
              <a:t>, </a:t>
            </a:r>
            <a:r>
              <a:rPr lang="en-US" sz="2000" b="0" i="0" u="none" strike="noStrike" baseline="0" dirty="0" err="1">
                <a:latin typeface="Lexend Light"/>
              </a:rPr>
              <a:t>adjustSize</a:t>
            </a:r>
            <a:r>
              <a:rPr lang="en-US" sz="2000" b="0" i="0" u="none" strike="noStrike" baseline="0" dirty="0">
                <a:latin typeface="Lexend Light"/>
              </a:rPr>
              <a:t>, </a:t>
            </a:r>
            <a:r>
              <a:rPr lang="en-US" sz="2000" b="0" i="0" u="none" strike="noStrike" baseline="0" dirty="0" err="1">
                <a:latin typeface="Lexend Light"/>
              </a:rPr>
              <a:t>setStyleSheet</a:t>
            </a:r>
            <a:r>
              <a:rPr lang="en-US" sz="2000" b="0" i="0" u="none" strike="noStrike" baseline="0" dirty="0">
                <a:latin typeface="Lexend Light"/>
              </a:rPr>
              <a:t>, </a:t>
            </a:r>
            <a:r>
              <a:rPr lang="en-US" sz="2000" b="0" i="0" u="none" strike="noStrike" baseline="0" dirty="0" err="1">
                <a:latin typeface="Lexend Light"/>
              </a:rPr>
              <a:t>etc</a:t>
            </a:r>
            <a:r>
              <a:rPr lang="en-US" sz="2000" b="0" i="0" u="none" strike="noStrike" baseline="0" dirty="0">
                <a:latin typeface="Lexend Light"/>
              </a:rPr>
              <a:t> and its main Slot is clicked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Lexend Light"/>
              </a:rPr>
              <a:t>- </a:t>
            </a:r>
            <a:r>
              <a:rPr lang="en-US" sz="2000" b="0" i="0" u="none" strike="noStrike" baseline="0" dirty="0" err="1">
                <a:latin typeface="Lexend Light"/>
              </a:rPr>
              <a:t>QLineEdit</a:t>
            </a:r>
            <a:r>
              <a:rPr lang="en-US" sz="2000" b="0" i="0" u="none" strike="noStrike" baseline="0" dirty="0">
                <a:latin typeface="Lexend Light"/>
              </a:rPr>
              <a:t> attributes: move, resize, </a:t>
            </a:r>
            <a:r>
              <a:rPr lang="en-US" sz="2000" b="0" i="0" u="none" strike="noStrike" baseline="0" dirty="0" err="1">
                <a:latin typeface="Lexend Light"/>
              </a:rPr>
              <a:t>setText</a:t>
            </a:r>
            <a:r>
              <a:rPr lang="en-US" sz="2000" b="0" i="0" u="none" strike="noStrike" baseline="0" dirty="0">
                <a:latin typeface="Lexend Light"/>
              </a:rPr>
              <a:t>() to set the textbox value, text() to get the value, </a:t>
            </a:r>
            <a:r>
              <a:rPr lang="en-US" sz="2000" b="0" i="0" u="none" strike="noStrike" baseline="0" dirty="0" err="1">
                <a:latin typeface="Lexend Light"/>
              </a:rPr>
              <a:t>etc</a:t>
            </a:r>
            <a:r>
              <a:rPr lang="en-US" sz="2000" b="0" i="0" u="none" strike="noStrike" baseline="0" dirty="0">
                <a:latin typeface="Lexend Light"/>
              </a:rPr>
              <a:t> and its main Slot is </a:t>
            </a:r>
            <a:r>
              <a:rPr lang="en-US" sz="2000" b="0" i="0" u="none" strike="noStrike" baseline="0" dirty="0" err="1">
                <a:latin typeface="Lexend Light"/>
              </a:rPr>
              <a:t>textChanged</a:t>
            </a:r>
            <a:endParaRPr lang="en-US" sz="2000" b="0" i="0" u="none" strike="noStrike" baseline="0" dirty="0">
              <a:latin typeface="Lexend Light"/>
            </a:endParaRPr>
          </a:p>
        </p:txBody>
      </p:sp>
    </p:spTree>
    <p:extLst>
      <p:ext uri="{BB962C8B-B14F-4D97-AF65-F5344CB8AC3E}">
        <p14:creationId xmlns:p14="http://schemas.microsoft.com/office/powerpoint/2010/main" val="4072950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CC4D0-94A6-43AA-B3FB-91CB74529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486" y="15276"/>
            <a:ext cx="10515600" cy="1325563"/>
          </a:xfrm>
        </p:spPr>
        <p:txBody>
          <a:bodyPr/>
          <a:lstStyle/>
          <a:p>
            <a:r>
              <a:rPr lang="en-US" b="1" i="0" dirty="0">
                <a:solidFill>
                  <a:srgbClr val="0071F6"/>
                </a:solidFill>
                <a:effectLst/>
                <a:latin typeface="Lexend" panose="020B0604020202020204"/>
              </a:rPr>
              <a:t>Button and </a:t>
            </a:r>
            <a:r>
              <a:rPr lang="en-US" b="1" i="0" dirty="0" err="1">
                <a:solidFill>
                  <a:srgbClr val="0071F6"/>
                </a:solidFill>
                <a:effectLst/>
                <a:latin typeface="Lexend" panose="020B0604020202020204"/>
              </a:rPr>
              <a:t>TextBox</a:t>
            </a:r>
            <a:r>
              <a:rPr lang="en-US" b="1" i="0" dirty="0">
                <a:solidFill>
                  <a:srgbClr val="0071F6"/>
                </a:solidFill>
                <a:effectLst/>
                <a:latin typeface="Lexend" panose="020B0604020202020204"/>
              </a:rPr>
              <a:t> Examp</a:t>
            </a:r>
            <a:r>
              <a:rPr lang="en-US" b="1" dirty="0">
                <a:solidFill>
                  <a:srgbClr val="0071F6"/>
                </a:solidFill>
                <a:latin typeface="Lexend" panose="020B0604020202020204"/>
              </a:rPr>
              <a:t>le</a:t>
            </a:r>
            <a:endParaRPr lang="he-IL" b="1" dirty="0">
              <a:solidFill>
                <a:srgbClr val="0071F6"/>
              </a:solidFill>
              <a:latin typeface="Lexend" panose="020B0604020202020204"/>
              <a:cs typeface="Calibri" panose="020F050202020403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8846168-8B9B-410B-90C8-E3C3CB72A9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914" y="1078923"/>
            <a:ext cx="6096000" cy="5632311"/>
          </a:xfrm>
          <a:prstGeom prst="rect">
            <a:avLst/>
          </a:prstGeom>
          <a:solidFill>
            <a:srgbClr val="2222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C618D"/>
                </a:solidFill>
                <a:effectLst/>
                <a:latin typeface="Arial Unicode MS"/>
              </a:rPr>
              <a:t>from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PyQt5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C618D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QtWidgets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C618D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sys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</a:b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C618D"/>
                </a:solidFill>
                <a:effectLst/>
                <a:latin typeface="Arial Unicode MS"/>
              </a:rPr>
              <a:t>class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7BD88F"/>
                </a:solidFill>
                <a:effectLst/>
                <a:latin typeface="Arial Unicode MS"/>
              </a:rPr>
              <a:t>WidgetForm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QtWidgets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.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QWidget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)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C618D"/>
                </a:solidFill>
                <a:effectLst/>
                <a:latin typeface="Arial Unicode MS"/>
              </a:rPr>
              <a:t>: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C618D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C618D"/>
                </a:solidFill>
                <a:effectLst/>
                <a:latin typeface="Arial Unicode MS"/>
              </a:rPr>
              <a:t>    def </a:t>
            </a: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rgbClr val="7BD88F"/>
                </a:solidFill>
                <a:effectLst/>
                <a:latin typeface="Arial Unicode MS"/>
              </a:rPr>
              <a:t>__init__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rgbClr val="C1C0C0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)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C618D"/>
                </a:solidFill>
                <a:effectLst/>
                <a:latin typeface="Arial Unicode MS"/>
              </a:rPr>
              <a:t>: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C618D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C618D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rgbClr val="5AD4E6"/>
                </a:solidFill>
                <a:effectLst/>
                <a:latin typeface="Arial Unicode MS"/>
              </a:rPr>
              <a:t>super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().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7BD88F"/>
                </a:solidFill>
                <a:effectLst/>
                <a:latin typeface="Arial Unicode MS"/>
              </a:rPr>
              <a:t>__init__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()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rgbClr val="C1C0C0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.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_cnt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C618D"/>
                </a:solidFill>
                <a:effectLst/>
                <a:latin typeface="Arial Unicode MS"/>
              </a:rPr>
              <a:t>=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48AE3"/>
                </a:solidFill>
                <a:effectLst/>
                <a:latin typeface="Arial Unicode MS"/>
              </a:rPr>
              <a:t>1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48AE3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48AE3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rgbClr val="C1C0C0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.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7BD88F"/>
                </a:solidFill>
                <a:effectLst/>
                <a:latin typeface="Arial Unicode MS"/>
              </a:rPr>
              <a:t>_setupUi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()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</a:b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C618D"/>
                </a:solidFill>
                <a:effectLst/>
                <a:latin typeface="Arial Unicode MS"/>
              </a:rPr>
              <a:t>def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7BD88F"/>
                </a:solidFill>
                <a:effectLst/>
                <a:latin typeface="Arial Unicode MS"/>
              </a:rPr>
              <a:t>_setupUi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rgbClr val="C1C0C0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)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C618D"/>
                </a:solidFill>
                <a:effectLst/>
                <a:latin typeface="Arial Unicode MS"/>
              </a:rPr>
              <a:t>: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C618D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C618D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rgbClr val="C1C0C0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.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7BD88F"/>
                </a:solidFill>
                <a:effectLst/>
                <a:latin typeface="Arial Unicode MS"/>
              </a:rPr>
              <a:t>resize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48AE3"/>
                </a:solidFill>
                <a:effectLst/>
                <a:latin typeface="Arial Unicode MS"/>
              </a:rPr>
              <a:t>250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48AE3"/>
                </a:solidFill>
                <a:effectLst/>
                <a:latin typeface="Arial Unicode MS"/>
              </a:rPr>
              <a:t>150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</a:b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btn1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C618D"/>
                </a:solidFill>
                <a:effectLst/>
                <a:latin typeface="Arial Unicode MS"/>
              </a:rPr>
              <a:t>=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QtWidgets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.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7BD88F"/>
                </a:solidFill>
                <a:effectLst/>
                <a:latin typeface="Arial Unicode MS"/>
              </a:rPr>
              <a:t>QPushButton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CE566"/>
                </a:solidFill>
                <a:effectLst/>
                <a:latin typeface="Arial Unicode MS"/>
              </a:rPr>
              <a:t>"Update Text"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rgbClr val="C1C0C0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btn2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C618D"/>
                </a:solidFill>
                <a:effectLst/>
                <a:latin typeface="Arial Unicode MS"/>
              </a:rPr>
              <a:t>=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QtWidgets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.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7BD88F"/>
                </a:solidFill>
                <a:effectLst/>
                <a:latin typeface="Arial Unicode MS"/>
              </a:rPr>
              <a:t>QPushButton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CE566"/>
                </a:solidFill>
                <a:effectLst/>
                <a:latin typeface="Arial Unicode MS"/>
              </a:rPr>
              <a:t>"Quit"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rgbClr val="C1C0C0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</a:b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btn1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.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7BD88F"/>
                </a:solidFill>
                <a:effectLst/>
                <a:latin typeface="Arial Unicode MS"/>
              </a:rPr>
              <a:t>setGeometry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48AE3"/>
                </a:solidFill>
                <a:effectLst/>
                <a:latin typeface="Arial Unicode MS"/>
              </a:rPr>
              <a:t>30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48AE3"/>
                </a:solidFill>
                <a:effectLst/>
                <a:latin typeface="Arial Unicode MS"/>
              </a:rPr>
              <a:t>30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48AE3"/>
                </a:solidFill>
                <a:effectLst/>
                <a:latin typeface="Arial Unicode MS"/>
              </a:rPr>
              <a:t>100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48AE3"/>
                </a:solidFill>
                <a:effectLst/>
                <a:latin typeface="Arial Unicode MS"/>
              </a:rPr>
              <a:t>30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btn2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.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7BD88F"/>
                </a:solidFill>
                <a:effectLst/>
                <a:latin typeface="Arial Unicode MS"/>
              </a:rPr>
              <a:t>setGeometry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48AE3"/>
                </a:solidFill>
                <a:effectLst/>
                <a:latin typeface="Arial Unicode MS"/>
              </a:rPr>
              <a:t>140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48AE3"/>
                </a:solidFill>
                <a:effectLst/>
                <a:latin typeface="Arial Unicode MS"/>
              </a:rPr>
              <a:t>30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48AE3"/>
                </a:solidFill>
                <a:effectLst/>
                <a:latin typeface="Arial Unicode MS"/>
              </a:rPr>
              <a:t>80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48AE3"/>
                </a:solidFill>
                <a:effectLst/>
                <a:latin typeface="Arial Unicode MS"/>
              </a:rPr>
              <a:t>30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</a:b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btn1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.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7BD88F"/>
                </a:solidFill>
                <a:effectLst/>
                <a:latin typeface="Arial Unicode MS"/>
              </a:rPr>
              <a:t>setToolTip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CE566"/>
                </a:solidFill>
                <a:effectLst/>
                <a:latin typeface="Arial Unicode MS"/>
              </a:rPr>
              <a:t>"Click to see the count"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btn2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.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7BD88F"/>
                </a:solidFill>
                <a:effectLst/>
                <a:latin typeface="Arial Unicode MS"/>
              </a:rPr>
              <a:t>setToolTip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CE566"/>
                </a:solidFill>
                <a:effectLst/>
                <a:latin typeface="Arial Unicode MS"/>
              </a:rPr>
              <a:t>"Click to exit"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</a:b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rgbClr val="C1C0C0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.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_txt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C618D"/>
                </a:solidFill>
                <a:effectLst/>
                <a:latin typeface="Arial Unicode MS"/>
              </a:rPr>
              <a:t>=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QtWidgets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.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7BD88F"/>
                </a:solidFill>
                <a:effectLst/>
                <a:latin typeface="Arial Unicode MS"/>
              </a:rPr>
              <a:t>QLineEdit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rgbClr val="C1C0C0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rgbClr val="C1C0C0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.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_txt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.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7BD88F"/>
                </a:solidFill>
                <a:effectLst/>
                <a:latin typeface="Arial Unicode MS"/>
              </a:rPr>
              <a:t>setGeometry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48AE3"/>
                </a:solidFill>
                <a:effectLst/>
                <a:latin typeface="Arial Unicode MS"/>
              </a:rPr>
              <a:t>30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48AE3"/>
                </a:solidFill>
                <a:effectLst/>
                <a:latin typeface="Arial Unicode MS"/>
              </a:rPr>
              <a:t>90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48AE3"/>
                </a:solidFill>
                <a:effectLst/>
                <a:latin typeface="Arial Unicode MS"/>
              </a:rPr>
              <a:t>190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48AE3"/>
                </a:solidFill>
                <a:effectLst/>
                <a:latin typeface="Arial Unicode MS"/>
              </a:rPr>
              <a:t>30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</a:b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btn1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.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clicked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.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7BD88F"/>
                </a:solidFill>
                <a:effectLst/>
                <a:latin typeface="Arial Unicode MS"/>
              </a:rPr>
              <a:t>connect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rgbClr val="C1C0C0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.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_updateText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btn2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.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clicked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.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7BD88F"/>
                </a:solidFill>
                <a:effectLst/>
                <a:latin typeface="Arial Unicode MS"/>
              </a:rPr>
              <a:t>connect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QtWidgets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.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QApplication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.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7BD88F"/>
                </a:solidFill>
                <a:effectLst/>
                <a:latin typeface="Arial Unicode MS"/>
              </a:rPr>
              <a:t>instance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().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quit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</a:b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C618D"/>
                </a:solidFill>
                <a:effectLst/>
                <a:latin typeface="Arial Unicode MS"/>
              </a:rPr>
              <a:t>def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7BD88F"/>
                </a:solidFill>
                <a:effectLst/>
                <a:latin typeface="Arial Unicode MS"/>
              </a:rPr>
              <a:t>_updateText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rgbClr val="C1C0C0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)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C618D"/>
                </a:solidFill>
                <a:effectLst/>
                <a:latin typeface="Arial Unicode MS"/>
              </a:rPr>
              <a:t>: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C618D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C618D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rgbClr val="C1C0C0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.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_txt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.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7BD88F"/>
                </a:solidFill>
                <a:effectLst/>
                <a:latin typeface="Arial Unicode MS"/>
              </a:rPr>
              <a:t>setText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CE566"/>
                </a:solidFill>
                <a:effectLst/>
                <a:latin typeface="Arial Unicode MS"/>
              </a:rPr>
              <a:t>"{:^40}"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.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7BD88F"/>
                </a:solidFill>
                <a:effectLst/>
                <a:latin typeface="Arial Unicode MS"/>
              </a:rPr>
              <a:t>format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rgbClr val="5AD4E6"/>
                </a:solidFill>
                <a:effectLst/>
                <a:latin typeface="Arial Unicode MS"/>
              </a:rPr>
              <a:t>str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rgbClr val="C1C0C0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.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_cnt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)))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rgbClr val="C1C0C0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.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_cnt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C618D"/>
                </a:solidFill>
                <a:effectLst/>
                <a:latin typeface="Arial Unicode MS"/>
              </a:rPr>
              <a:t>+=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48AE3"/>
                </a:solidFill>
                <a:effectLst/>
                <a:latin typeface="Arial Unicode MS"/>
              </a:rPr>
              <a:t>1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48AE3"/>
                </a:solidFill>
                <a:effectLst/>
                <a:latin typeface="Arial Unicode MS"/>
              </a:rPr>
            </a:b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48AE3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C618D"/>
                </a:solidFill>
                <a:effectLst/>
                <a:latin typeface="Arial Unicode MS"/>
              </a:rPr>
              <a:t>if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__name__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C618D"/>
                </a:solidFill>
                <a:effectLst/>
                <a:latin typeface="Arial Unicode MS"/>
              </a:rPr>
              <a:t>==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CE566"/>
                </a:solidFill>
                <a:effectLst/>
                <a:latin typeface="Arial Unicode MS"/>
              </a:rPr>
              <a:t>"__main__"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C618D"/>
                </a:solidFill>
                <a:effectLst/>
                <a:latin typeface="Arial Unicode MS"/>
              </a:rPr>
              <a:t>: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C618D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C618D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app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C618D"/>
                </a:solidFill>
                <a:effectLst/>
                <a:latin typeface="Arial Unicode MS"/>
              </a:rPr>
              <a:t>=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QtWidgets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.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7BD88F"/>
                </a:solidFill>
                <a:effectLst/>
                <a:latin typeface="Arial Unicode MS"/>
              </a:rPr>
              <a:t>QApplication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sys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.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argv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form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C618D"/>
                </a:solidFill>
                <a:effectLst/>
                <a:latin typeface="Arial Unicode MS"/>
              </a:rPr>
              <a:t>=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7BD88F"/>
                </a:solidFill>
                <a:effectLst/>
                <a:latin typeface="Arial Unicode MS"/>
              </a:rPr>
              <a:t>WidgetForm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()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form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.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7BD88F"/>
                </a:solidFill>
                <a:effectLst/>
                <a:latin typeface="Arial Unicode MS"/>
              </a:rPr>
              <a:t>show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()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sys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.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7BD88F"/>
                </a:solidFill>
                <a:effectLst/>
                <a:latin typeface="Arial Unicode MS"/>
              </a:rPr>
              <a:t>exit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7F1FF"/>
                </a:solidFill>
                <a:effectLst/>
                <a:latin typeface="Arial Unicode MS"/>
              </a:rPr>
              <a:t>app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.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7BD88F"/>
                </a:solidFill>
                <a:effectLst/>
                <a:latin typeface="Arial Unicode MS"/>
              </a:rPr>
              <a:t>exec_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B888F"/>
                </a:solidFill>
                <a:effectLst/>
                <a:latin typeface="Arial Unicode MS"/>
              </a:rPr>
              <a:t>())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917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</TotalTime>
  <Words>4454</Words>
  <Application>Microsoft Office PowerPoint</Application>
  <PresentationFormat>Widescreen</PresentationFormat>
  <Paragraphs>289</Paragraphs>
  <Slides>20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Arial</vt:lpstr>
      <vt:lpstr>Arial Unicode MS</vt:lpstr>
      <vt:lpstr>Calibri</vt:lpstr>
      <vt:lpstr>Calibri Light</vt:lpstr>
      <vt:lpstr>Lexend</vt:lpstr>
      <vt:lpstr>Lexend Light</vt:lpstr>
      <vt:lpstr>Noto Sans Hebrew</vt:lpstr>
      <vt:lpstr>Segoe</vt:lpstr>
      <vt:lpstr>Tahoma</vt:lpstr>
      <vt:lpstr>Office Theme</vt:lpstr>
      <vt:lpstr>PowerPoint Presentation</vt:lpstr>
      <vt:lpstr>Agenda</vt:lpstr>
      <vt:lpstr>About PyQt5</vt:lpstr>
      <vt:lpstr>PyQt5 basic functionality</vt:lpstr>
      <vt:lpstr>PyQt5 first programm</vt:lpstr>
      <vt:lpstr>Logic and implementation</vt:lpstr>
      <vt:lpstr>PyQt5 second programm</vt:lpstr>
      <vt:lpstr>Widgets – Button and TextBox</vt:lpstr>
      <vt:lpstr>Button and TextBox Example</vt:lpstr>
      <vt:lpstr>Layout Managment</vt:lpstr>
      <vt:lpstr>QHBoxLaout</vt:lpstr>
      <vt:lpstr>QHBoxLaout and QHBoxLayout</vt:lpstr>
      <vt:lpstr>QGridLayout</vt:lpstr>
      <vt:lpstr>QGridLayout  Example</vt:lpstr>
      <vt:lpstr>Widgets Style</vt:lpstr>
      <vt:lpstr>Dialogs and Style</vt:lpstr>
      <vt:lpstr>The Qt Designer</vt:lpstr>
      <vt:lpstr>Classes clean-up – cont’d</vt:lpstr>
      <vt:lpstr>The pyuic5</vt:lpstr>
      <vt:lpstr>Important Notes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02: Getting Started</dc:title>
  <dc:creator>Tomer Avishar</dc:creator>
  <cp:lastModifiedBy>Alexandr Gotlib</cp:lastModifiedBy>
  <cp:revision>205</cp:revision>
  <dcterms:created xsi:type="dcterms:W3CDTF">2021-12-06T07:55:10Z</dcterms:created>
  <dcterms:modified xsi:type="dcterms:W3CDTF">2023-10-01T08:40:09Z</dcterms:modified>
</cp:coreProperties>
</file>