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36" r:id="rId2"/>
    <p:sldId id="258" r:id="rId3"/>
    <p:sldId id="264" r:id="rId4"/>
    <p:sldId id="331" r:id="rId5"/>
    <p:sldId id="322" r:id="rId6"/>
    <p:sldId id="308" r:id="rId7"/>
    <p:sldId id="265" r:id="rId8"/>
    <p:sldId id="320" r:id="rId9"/>
    <p:sldId id="266" r:id="rId10"/>
    <p:sldId id="325" r:id="rId11"/>
    <p:sldId id="324" r:id="rId12"/>
    <p:sldId id="326" r:id="rId13"/>
    <p:sldId id="337" r:id="rId14"/>
    <p:sldId id="327" r:id="rId15"/>
    <p:sldId id="328" r:id="rId16"/>
    <p:sldId id="338" r:id="rId17"/>
    <p:sldId id="323" r:id="rId18"/>
    <p:sldId id="339" r:id="rId19"/>
    <p:sldId id="340" r:id="rId20"/>
    <p:sldId id="267" r:id="rId21"/>
    <p:sldId id="341" r:id="rId22"/>
    <p:sldId id="342" r:id="rId23"/>
    <p:sldId id="343" r:id="rId2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3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1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9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78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8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8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6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9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604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0" y="5981612"/>
            <a:ext cx="1246029" cy="5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8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5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CLWJO1caWG5ltavG55qlg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://www.selacloud.com/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www.instagram.com/sela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witter.com/SelaCloud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www.linkedin.com/company/17810/admin" TargetMode="External"/><Relationship Id="rId4" Type="http://schemas.openxmlformats.org/officeDocument/2006/relationships/hyperlink" Target="https://www.facebook.com/selacloud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753215" y="731221"/>
            <a:ext cx="1852408" cy="1804715"/>
          </a:xfrm>
          <a:prstGeom prst="rect">
            <a:avLst/>
          </a:prstGeom>
          <a:noFill/>
          <a:ln w="114300" cap="flat" cmpd="sng">
            <a:solidFill>
              <a:srgbClr val="0071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24128" y="974550"/>
            <a:ext cx="1938528" cy="1220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197504" y="1264978"/>
            <a:ext cx="10241281" cy="6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r>
              <a:rPr lang="en-US" sz="4800" b="1" dirty="0">
                <a:latin typeface="Lexend" panose="020B0604020202020204"/>
              </a:rPr>
              <a:t>Module 2.5 – Python OO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endParaRPr lang="en-US" b="1" i="0" u="none" strike="noStrike" cap="none" dirty="0">
              <a:solidFill>
                <a:schemeClr val="tx2">
                  <a:lumMod val="25000"/>
                </a:schemeClr>
              </a:solidFill>
              <a:latin typeface="Lexend" panose="020B0604020202020204"/>
              <a:ea typeface="Lexend" panose="020B0604020202020204"/>
              <a:cs typeface="Lexend" panose="020B0604020202020204"/>
              <a:sym typeface="Lexe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07614E-B472-D72F-3362-F3D5800A79AE}"/>
              </a:ext>
            </a:extLst>
          </p:cNvPr>
          <p:cNvGrpSpPr/>
          <p:nvPr/>
        </p:nvGrpSpPr>
        <p:grpSpPr>
          <a:xfrm>
            <a:off x="4768981" y="6314787"/>
            <a:ext cx="2898939" cy="435065"/>
            <a:chOff x="4346126" y="6301065"/>
            <a:chExt cx="2898939" cy="435065"/>
          </a:xfrm>
        </p:grpSpPr>
        <p:sp>
          <p:nvSpPr>
            <p:cNvPr id="27" name="Google Shape;157;p2">
              <a:extLst>
                <a:ext uri="{FF2B5EF4-FFF2-40B4-BE49-F238E27FC236}">
                  <a16:creationId xmlns:a16="http://schemas.microsoft.com/office/drawing/2014/main" id="{4EA5EBB7-68D9-5C27-8971-C58931043AB0}"/>
                </a:ext>
              </a:extLst>
            </p:cNvPr>
            <p:cNvSpPr txBox="1"/>
            <p:nvPr/>
          </p:nvSpPr>
          <p:spPr>
            <a:xfrm>
              <a:off x="4346126" y="6301065"/>
              <a:ext cx="2898939" cy="26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exend"/>
                <a:buNone/>
              </a:pPr>
              <a:r>
                <a:rPr lang="en-US" sz="1100" b="1" i="0" u="none" strike="noStrike" cap="none" dirty="0">
                  <a:solidFill>
                    <a:srgbClr val="00DBE9"/>
                  </a:solidFill>
                  <a:latin typeface="+mn-lt"/>
                  <a:ea typeface="Lexend"/>
                  <a:cs typeface="+mn-cs"/>
                  <a:sym typeface="Lexen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WWW.SELACLOUD.COM</a:t>
              </a:r>
              <a:endParaRPr sz="1100" dirty="0">
                <a:solidFill>
                  <a:srgbClr val="00DBE9"/>
                </a:solidFill>
                <a:latin typeface="+mn-lt"/>
                <a:cs typeface="+mn-c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Noto Sans Hebrew"/>
                <a:buNone/>
              </a:pPr>
              <a:endParaRPr sz="1100" b="1" i="0" u="none" strike="noStrike" cap="none" dirty="0">
                <a:solidFill>
                  <a:srgbClr val="00DBE9"/>
                </a:solidFill>
                <a:latin typeface="Lexend Light" pitchFamily="2" charset="0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DA890-33F8-40FC-59E2-9BD7B4CF4B60}"/>
                </a:ext>
              </a:extLst>
            </p:cNvPr>
            <p:cNvGrpSpPr/>
            <p:nvPr/>
          </p:nvGrpSpPr>
          <p:grpSpPr>
            <a:xfrm>
              <a:off x="5196988" y="6503312"/>
              <a:ext cx="1188416" cy="232818"/>
              <a:chOff x="5196988" y="6503312"/>
              <a:chExt cx="1188416" cy="232818"/>
            </a:xfrm>
          </p:grpSpPr>
          <p:pic>
            <p:nvPicPr>
              <p:cNvPr id="29" name="Picture 28" descr="Icon&#10;&#10;Description automatically generated">
                <a:hlinkClick r:id="rId4"/>
                <a:extLst>
                  <a:ext uri="{FF2B5EF4-FFF2-40B4-BE49-F238E27FC236}">
                    <a16:creationId xmlns:a16="http://schemas.microsoft.com/office/drawing/2014/main" id="{64501E28-0CD7-BEAB-240F-3FE76913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162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0" name="Picture 29" descr="Logo, icon&#10;&#10;Description automatically generated">
                <a:hlinkClick r:id="rId6"/>
                <a:extLst>
                  <a:ext uri="{FF2B5EF4-FFF2-40B4-BE49-F238E27FC236}">
                    <a16:creationId xmlns:a16="http://schemas.microsoft.com/office/drawing/2014/main" id="{4D899894-16A2-81DC-1AC3-0E3C4816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7917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1" name="Picture 30" descr="Logo&#10;&#10;Description automatically generated">
                <a:hlinkClick r:id="rId8"/>
                <a:extLst>
                  <a:ext uri="{FF2B5EF4-FFF2-40B4-BE49-F238E27FC236}">
                    <a16:creationId xmlns:a16="http://schemas.microsoft.com/office/drawing/2014/main" id="{6DECAAD2-14ED-D62E-83E5-01D62FD73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6485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hlinkClick r:id="rId10"/>
                <a:extLst>
                  <a:ext uri="{FF2B5EF4-FFF2-40B4-BE49-F238E27FC236}">
                    <a16:creationId xmlns:a16="http://schemas.microsoft.com/office/drawing/2014/main" id="{DC102836-817A-8573-C7AB-C2724E6E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6988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hlinkClick r:id="rId12"/>
                <a:extLst>
                  <a:ext uri="{FF2B5EF4-FFF2-40B4-BE49-F238E27FC236}">
                    <a16:creationId xmlns:a16="http://schemas.microsoft.com/office/drawing/2014/main" id="{F46B6109-4740-9E76-5C84-B96F79785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137" y="6503312"/>
                <a:ext cx="338919" cy="232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"/>
    </mc:Choice>
    <mc:Fallback xmlns="">
      <p:transition spd="slow" advTm="22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Hide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endParaRPr lang="en-US" sz="2400" b="0" i="0" u="none" strike="noStrike" baseline="0" dirty="0">
              <a:latin typeface="Lexend Light"/>
            </a:endParaRPr>
          </a:p>
          <a:p>
            <a:r>
              <a:rPr lang="en-US" sz="2400" b="0" i="0" u="none" strike="noStrike" baseline="0" dirty="0">
                <a:latin typeface="Lexend Light"/>
              </a:rPr>
              <a:t>Python defines private attributes by </a:t>
            </a:r>
            <a:r>
              <a:rPr lang="en-US" sz="2400" b="1" i="0" u="none" strike="noStrike" baseline="0" dirty="0">
                <a:latin typeface="Lexend Light"/>
              </a:rPr>
              <a:t>convention</a:t>
            </a:r>
            <a:endParaRPr lang="en-US" sz="2400" b="0" i="0" u="none" strike="noStrike" baseline="0" dirty="0">
              <a:latin typeface="Lexend Light"/>
            </a:endParaRPr>
          </a:p>
          <a:p>
            <a:r>
              <a:rPr lang="en-US" sz="2400" b="0" i="0" u="none" strike="noStrike" baseline="0" dirty="0">
                <a:latin typeface="Lexend Light"/>
              </a:rPr>
              <a:t>•Attributes, whose name starts with an underscore (</a:t>
            </a:r>
            <a:r>
              <a:rPr lang="en-US" sz="2400" b="0" i="0" u="none" strike="noStrike" baseline="0" dirty="0" err="1">
                <a:latin typeface="Lexend Light"/>
              </a:rPr>
              <a:t>e.g.</a:t>
            </a:r>
            <a:r>
              <a:rPr lang="en-US" sz="2400" b="1" i="0" u="none" strike="noStrike" baseline="0" dirty="0" err="1">
                <a:latin typeface="Lexend Light"/>
              </a:rPr>
              <a:t>_spam</a:t>
            </a:r>
            <a:r>
              <a:rPr lang="en-US" sz="2400" b="0" i="0" u="none" strike="noStrike" baseline="0" dirty="0">
                <a:latin typeface="Lexend Light"/>
              </a:rPr>
              <a:t>) should be treated as a </a:t>
            </a:r>
            <a:r>
              <a:rPr lang="en-US" sz="2400" b="1" i="0" u="none" strike="noStrike" baseline="0" dirty="0">
                <a:latin typeface="Lexend Light"/>
              </a:rPr>
              <a:t>non-</a:t>
            </a:r>
            <a:r>
              <a:rPr lang="en-US" sz="2400" b="1" i="0" u="none" strike="noStrike" baseline="0" dirty="0" err="1">
                <a:latin typeface="Lexend Light"/>
              </a:rPr>
              <a:t>public</a:t>
            </a:r>
            <a:r>
              <a:rPr lang="en-US" sz="2400" b="0" i="0" u="none" strike="noStrike" baseline="0" dirty="0" err="1">
                <a:latin typeface="Lexend Light"/>
              </a:rPr>
              <a:t>and</a:t>
            </a:r>
            <a:r>
              <a:rPr lang="en-US" sz="2400" b="0" i="0" u="none" strike="noStrike" baseline="0" dirty="0">
                <a:latin typeface="Lexend Light"/>
              </a:rPr>
              <a:t> should be never accessed outside the class</a:t>
            </a:r>
          </a:p>
          <a:p>
            <a:r>
              <a:rPr lang="en-US" sz="2400" b="0" i="0" u="none" strike="noStrike" baseline="0" dirty="0">
                <a:latin typeface="Lexend Light"/>
              </a:rPr>
              <a:t>•Attributes, whose name starts with two leading underscores (e.g. </a:t>
            </a:r>
            <a:r>
              <a:rPr lang="en-US" sz="2400" b="1" i="0" u="none" strike="noStrike" baseline="0" dirty="0">
                <a:latin typeface="Lexend Light"/>
              </a:rPr>
              <a:t>__spam</a:t>
            </a:r>
            <a:r>
              <a:rPr lang="en-US" sz="2400" b="0" i="0" u="none" strike="noStrike" baseline="0" dirty="0">
                <a:latin typeface="Lexend Light"/>
              </a:rPr>
              <a:t>) will be treated as </a:t>
            </a:r>
            <a:r>
              <a:rPr lang="en-US" sz="2400" b="1" i="0" u="none" strike="noStrike" baseline="0" dirty="0">
                <a:latin typeface="Lexend Light"/>
              </a:rPr>
              <a:t>strongly private</a:t>
            </a:r>
            <a:r>
              <a:rPr lang="en-US" sz="2400" b="0" i="0" u="none" strike="noStrike" baseline="0" dirty="0">
                <a:latin typeface="Lexend Light"/>
              </a:rPr>
              <a:t>(Python simply changes their names in outside class access)</a:t>
            </a:r>
          </a:p>
          <a:p>
            <a:r>
              <a:rPr lang="en-US" sz="2400" b="0" i="0" u="none" strike="noStrike" baseline="0" dirty="0">
                <a:latin typeface="Lexend Light"/>
              </a:rPr>
              <a:t>•It is still possible to access or modify a variable that is considered to be non-public</a:t>
            </a:r>
          </a:p>
        </p:txBody>
      </p:sp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Classes clean-up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C3F08-7A7D-46CA-8ECA-A784D18E3F6A}"/>
              </a:ext>
            </a:extLst>
          </p:cNvPr>
          <p:cNvSpPr txBox="1"/>
          <p:nvPr/>
        </p:nvSpPr>
        <p:spPr>
          <a:xfrm>
            <a:off x="838200" y="1427730"/>
            <a:ext cx="1107933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Lexend Light"/>
              </a:rPr>
              <a:t>Since the memory in python is </a:t>
            </a:r>
            <a:r>
              <a:rPr lang="en-US" sz="2800" b="1" i="0" u="none" strike="noStrike" baseline="0" dirty="0">
                <a:latin typeface="Lexend Light"/>
              </a:rPr>
              <a:t>managed</a:t>
            </a:r>
            <a:r>
              <a:rPr lang="en-US" sz="2800" b="0" i="0" u="none" strike="noStrike" baseline="0" dirty="0">
                <a:latin typeface="Lexend Light"/>
              </a:rPr>
              <a:t>, destruction/cleanup is usually needed for resources</a:t>
            </a:r>
          </a:p>
          <a:p>
            <a:r>
              <a:rPr lang="en-US" sz="2800" b="0" i="0" u="none" strike="noStrike" baseline="0" dirty="0">
                <a:latin typeface="Lexend Light"/>
              </a:rPr>
              <a:t>•One of the ways to manage object cleanup is by defining the </a:t>
            </a:r>
            <a:r>
              <a:rPr lang="en-US" sz="2800" b="1" i="0" u="none" strike="noStrike" baseline="0" dirty="0">
                <a:latin typeface="Lexend Light"/>
              </a:rPr>
              <a:t>__del__() </a:t>
            </a:r>
            <a:r>
              <a:rPr lang="en-US" sz="2800" b="0" i="0" u="none" strike="noStrike" baseline="0" dirty="0">
                <a:latin typeface="Lexend Light"/>
              </a:rPr>
              <a:t>method</a:t>
            </a:r>
          </a:p>
          <a:p>
            <a:r>
              <a:rPr lang="en-US" sz="2800" b="0" i="0" u="none" strike="noStrike" baseline="0" dirty="0">
                <a:latin typeface="Lexend Light"/>
              </a:rPr>
              <a:t>•The </a:t>
            </a:r>
            <a:r>
              <a:rPr lang="en-US" sz="2800" b="1" i="0" u="none" strike="noStrike" baseline="0" dirty="0">
                <a:latin typeface="Lexend Light"/>
              </a:rPr>
              <a:t>__del__()</a:t>
            </a:r>
            <a:r>
              <a:rPr lang="en-US" sz="2800" b="0" i="0" u="none" strike="noStrike" baseline="0" dirty="0">
                <a:latin typeface="Lexend Light"/>
              </a:rPr>
              <a:t>is called when the instance is about to be destroyed by GC</a:t>
            </a:r>
          </a:p>
          <a:p>
            <a:r>
              <a:rPr lang="en-US" sz="2800" b="0" i="0" u="none" strike="noStrike" baseline="0" dirty="0">
                <a:latin typeface="Lexend Light"/>
              </a:rPr>
              <a:t>class File:</a:t>
            </a:r>
          </a:p>
          <a:p>
            <a:pPr lvl="1"/>
            <a:r>
              <a:rPr lang="en-US" sz="2800" b="0" i="0" u="none" strike="noStrike" baseline="0" dirty="0">
                <a:latin typeface="Courier New" panose="02070309020205020404" pitchFamily="49" charset="0"/>
              </a:rPr>
              <a:t>def</a:t>
            </a:r>
            <a:r>
              <a:rPr lang="en-US" sz="2800" b="1" i="0" u="none" strike="noStrike" baseline="0" dirty="0">
                <a:latin typeface="Courier New" panose="02070309020205020404" pitchFamily="49" charset="0"/>
              </a:rPr>
              <a:t>__</a:t>
            </a:r>
            <a:r>
              <a:rPr lang="en-US" sz="2800" b="1" i="0" u="none" strike="noStrike" baseline="0" dirty="0" err="1">
                <a:latin typeface="Courier New" panose="02070309020205020404" pitchFamily="49" charset="0"/>
              </a:rPr>
              <a:t>init</a:t>
            </a:r>
            <a:r>
              <a:rPr lang="en-US" sz="2800" b="1" i="0" u="none" strike="noStrike" baseline="0" dirty="0">
                <a:latin typeface="Courier New" panose="02070309020205020404" pitchFamily="49" charset="0"/>
              </a:rPr>
              <a:t>__</a:t>
            </a:r>
            <a:r>
              <a:rPr lang="en-US" sz="2800" b="0" i="0" u="none" strike="noStrike" baseline="0" dirty="0">
                <a:latin typeface="Courier New" panose="02070309020205020404" pitchFamily="49" charset="0"/>
              </a:rPr>
              <a:t>(self): </a:t>
            </a:r>
          </a:p>
          <a:p>
            <a:pPr lvl="1"/>
            <a:r>
              <a:rPr lang="en-US" sz="2800" b="0" i="0" u="none" strike="noStrike" baseline="0" dirty="0">
                <a:latin typeface="Courier New" panose="02070309020205020404" pitchFamily="49" charset="0"/>
              </a:rPr>
              <a:t>self._</a:t>
            </a:r>
            <a:r>
              <a:rPr lang="en-US" sz="2800" b="0" i="0" u="none" strike="noStrike" baseline="0" dirty="0" err="1">
                <a:latin typeface="Courier New" panose="02070309020205020404" pitchFamily="49" charset="0"/>
              </a:rPr>
              <a:t>fileObject</a:t>
            </a:r>
            <a:r>
              <a:rPr lang="en-US" sz="2800" b="0" i="0" u="none" strike="noStrike" baseline="0" dirty="0">
                <a:latin typeface="Courier New" panose="02070309020205020404" pitchFamily="49" charset="0"/>
              </a:rPr>
              <a:t>= open(“some file”) </a:t>
            </a:r>
          </a:p>
          <a:p>
            <a:pPr lvl="1"/>
            <a:r>
              <a:rPr lang="en-US" sz="2800" b="0" i="0" u="none" strike="noStrike" baseline="0" dirty="0">
                <a:latin typeface="Courier New" panose="02070309020205020404" pitchFamily="49" charset="0"/>
              </a:rPr>
              <a:t>... </a:t>
            </a:r>
          </a:p>
          <a:p>
            <a:pPr lvl="1"/>
            <a:r>
              <a:rPr lang="en-US" sz="2800" b="0" i="0" u="none" strike="noStrike" baseline="0" dirty="0" err="1">
                <a:latin typeface="Courier New" panose="02070309020205020404" pitchFamily="49" charset="0"/>
              </a:rPr>
              <a:t>def</a:t>
            </a:r>
            <a:r>
              <a:rPr lang="en-US" sz="2800" b="1" i="0" u="none" strike="noStrike" baseline="0" dirty="0" err="1">
                <a:latin typeface="Courier New" panose="02070309020205020404" pitchFamily="49" charset="0"/>
              </a:rPr>
              <a:t>__del</a:t>
            </a:r>
            <a:r>
              <a:rPr lang="en-US" sz="2800" b="1" i="0" u="none" strike="noStrike" baseline="0" dirty="0">
                <a:latin typeface="Courier New" panose="02070309020205020404" pitchFamily="49" charset="0"/>
              </a:rPr>
              <a:t>__(</a:t>
            </a:r>
            <a:r>
              <a:rPr lang="en-US" sz="2800" b="0" i="0" u="none" strike="noStrike" baseline="0" dirty="0">
                <a:latin typeface="Courier New" panose="02070309020205020404" pitchFamily="49" charset="0"/>
              </a:rPr>
              <a:t>self): </a:t>
            </a:r>
          </a:p>
          <a:p>
            <a:pPr lvl="1"/>
            <a:r>
              <a:rPr lang="en-US" sz="2800" b="0" i="0" u="none" strike="noStrike" baseline="0" dirty="0">
                <a:latin typeface="Courier New" panose="02070309020205020404" pitchFamily="49" charset="0"/>
              </a:rPr>
              <a:t>self._ </a:t>
            </a:r>
            <a:r>
              <a:rPr lang="en-US" sz="2800" b="0" i="0" u="none" strike="noStrike" baseline="0" dirty="0" err="1">
                <a:latin typeface="Courier New" panose="02070309020205020404" pitchFamily="49" charset="0"/>
              </a:rPr>
              <a:t>fileObject.close</a:t>
            </a:r>
            <a:r>
              <a:rPr lang="en-US" sz="2800" b="0" i="0" u="none" strike="noStrike" baseline="0" dirty="0">
                <a:latin typeface="Courier New" panose="02070309020205020404" pitchFamily="49" charset="0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0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0071F6"/>
                </a:solidFill>
                <a:effectLst/>
                <a:latin typeface="Lexend" panose="020B0604020202020204"/>
              </a:rPr>
              <a:t>Classes clean-up – cont’d</a:t>
            </a:r>
            <a:endParaRPr lang="en-US" sz="4800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895119"/>
            <a:ext cx="111821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The problem with </a:t>
            </a:r>
            <a:r>
              <a:rPr lang="en-US" sz="1800" b="1" i="0" u="none" strike="noStrike" baseline="0" dirty="0">
                <a:latin typeface="Courier New" panose="02070309020205020404" pitchFamily="49" charset="0"/>
              </a:rPr>
              <a:t>__del__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is that it will be called at unpredictable time (if ever) for objects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withcircular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referencing</a:t>
            </a:r>
          </a:p>
          <a:p>
            <a:r>
              <a:rPr lang="en-US" sz="1800" b="0" i="0" u="none" strike="noStrike" baseline="0" dirty="0">
                <a:latin typeface="Courier New" panose="02070309020205020404" pitchFamily="49" charset="0"/>
              </a:rPr>
              <a:t>class </a:t>
            </a:r>
            <a:r>
              <a:rPr lang="en-US" sz="1800" b="1" i="0" u="none" strike="noStrike" baseline="0" dirty="0">
                <a:solidFill>
                  <a:srgbClr val="006FC0"/>
                </a:solidFill>
                <a:latin typeface="Courier New" panose="02070309020205020404" pitchFamily="49" charset="0"/>
              </a:rPr>
              <a:t>Foo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def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(self, x):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self.x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x # x =&gt; bar instance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def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__del__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(self):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print  ("end of Foo")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bar = Bar()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foo = Foo(bar)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bar = None  </a:t>
            </a:r>
            <a:r>
              <a:rPr lang="en-US" b="0" i="0" u="none" strike="noStrike" baseline="0" dirty="0">
                <a:solidFill>
                  <a:srgbClr val="00AF50"/>
                </a:solidFill>
                <a:latin typeface="Courier New" panose="02070309020205020404" pitchFamily="49" charset="0"/>
              </a:rPr>
              <a:t># will not call the __del__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class </a:t>
            </a:r>
            <a:r>
              <a:rPr lang="en-US" sz="1800" b="1" i="0" u="none" strike="noStrike" baseline="0" dirty="0">
                <a:solidFill>
                  <a:srgbClr val="00AF50"/>
                </a:solidFill>
                <a:latin typeface="Courier New" panose="02070309020205020404" pitchFamily="49" charset="0"/>
              </a:rPr>
              <a:t>Bar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def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(self):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self.foo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Foo(self)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def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__del__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(self):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print ("end of Bar</a:t>
            </a:r>
          </a:p>
        </p:txBody>
      </p:sp>
    </p:spTree>
    <p:extLst>
      <p:ext uri="{BB962C8B-B14F-4D97-AF65-F5344CB8AC3E}">
        <p14:creationId xmlns:p14="http://schemas.microsoft.com/office/powerpoint/2010/main" val="38883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0071F6"/>
                </a:solidFill>
                <a:effectLst/>
                <a:latin typeface="Lexend" panose="020B0604020202020204"/>
              </a:rPr>
              <a:t>Classes clean-up – cont’d</a:t>
            </a:r>
            <a:endParaRPr lang="en-US" sz="4800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895119"/>
            <a:ext cx="11182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endParaRPr lang="en-US" sz="2800" b="0" i="0" u="none" strike="noStrike" baseline="0" dirty="0">
              <a:latin typeface="Lexend Light"/>
            </a:endParaRPr>
          </a:p>
          <a:p>
            <a:r>
              <a:rPr lang="en-US" sz="2800" b="0" i="0" u="none" strike="noStrike" baseline="0" dirty="0">
                <a:latin typeface="Lexend Light"/>
              </a:rPr>
              <a:t>The better solution for object clean-up and the recommended one is to add to the class support of context manager (</a:t>
            </a:r>
            <a:r>
              <a:rPr lang="en-US" sz="2800" b="0" i="1" u="none" strike="noStrike" baseline="0" dirty="0" err="1">
                <a:latin typeface="Lexend Light"/>
              </a:rPr>
              <a:t>with</a:t>
            </a:r>
            <a:r>
              <a:rPr lang="en-US" sz="2800" b="0" i="0" u="none" strike="noStrike" baseline="0" dirty="0" err="1">
                <a:latin typeface="Lexend Light"/>
              </a:rPr>
              <a:t>statement</a:t>
            </a:r>
            <a:r>
              <a:rPr lang="en-US" sz="2800" b="0" i="0" u="none" strike="noStrike" baseline="0" dirty="0">
                <a:latin typeface="Lexend Light"/>
              </a:rPr>
              <a:t>)</a:t>
            </a:r>
          </a:p>
          <a:p>
            <a:r>
              <a:rPr lang="en-US" sz="2800" b="0" i="0" u="none" strike="noStrike" baseline="0" dirty="0">
                <a:latin typeface="Lexend Light"/>
              </a:rPr>
              <a:t>•Not like </a:t>
            </a:r>
            <a:r>
              <a:rPr lang="en-US" sz="2800" b="1" i="0" u="none" strike="noStrike" baseline="0" dirty="0">
                <a:latin typeface="Lexend Light"/>
              </a:rPr>
              <a:t>__del__() </a:t>
            </a:r>
            <a:r>
              <a:rPr lang="en-US" sz="2800" b="0" i="0" u="none" strike="noStrike" baseline="0" dirty="0">
                <a:latin typeface="Lexend Light"/>
              </a:rPr>
              <a:t>it has no side effects</a:t>
            </a:r>
          </a:p>
          <a:p>
            <a:r>
              <a:rPr lang="en-US" sz="2800" b="0" i="0" u="none" strike="noStrike" baseline="0" dirty="0">
                <a:latin typeface="Lexend Light"/>
              </a:rPr>
              <a:t>•To use </a:t>
            </a:r>
            <a:r>
              <a:rPr lang="en-US" sz="2800" b="0" i="0" u="none" strike="noStrike" baseline="0" dirty="0" err="1">
                <a:latin typeface="Lexend Light"/>
              </a:rPr>
              <a:t>thewithstatement</a:t>
            </a:r>
            <a:r>
              <a:rPr lang="en-US" sz="2800" b="0" i="0" u="none" strike="noStrike" baseline="0" dirty="0">
                <a:latin typeface="Lexend Light"/>
              </a:rPr>
              <a:t>, create a class with the following </a:t>
            </a:r>
            <a:r>
              <a:rPr lang="en-US" sz="2800" b="0" i="0" u="none" strike="noStrike" baseline="0" dirty="0" err="1">
                <a:latin typeface="Lexend Light"/>
              </a:rPr>
              <a:t>methods:</a:t>
            </a:r>
            <a:r>
              <a:rPr lang="en-US" sz="2800" b="1" i="0" u="none" strike="noStrike" baseline="0" dirty="0" err="1">
                <a:latin typeface="Lexend Light"/>
              </a:rPr>
              <a:t>__enter</a:t>
            </a:r>
            <a:r>
              <a:rPr lang="en-US" sz="2800" b="1" i="0" u="none" strike="noStrike" baseline="0" dirty="0">
                <a:latin typeface="Lexend Light"/>
              </a:rPr>
              <a:t>__ </a:t>
            </a:r>
            <a:endParaRPr lang="en-US" sz="2800" b="0" i="0" u="none" strike="noStrike" baseline="0" dirty="0">
              <a:latin typeface="Lexend Light"/>
            </a:endParaRPr>
          </a:p>
          <a:p>
            <a:r>
              <a:rPr lang="en-US" sz="2800" b="1" i="0" u="none" strike="noStrike" baseline="0" dirty="0">
                <a:latin typeface="Lexend Light"/>
              </a:rPr>
              <a:t>__exit__</a:t>
            </a:r>
            <a:endParaRPr lang="en-US" sz="2800" b="0" i="0" u="none" strike="noStrike" baseline="0" dirty="0">
              <a:latin typeface="Lexend Light"/>
            </a:endParaRPr>
          </a:p>
          <a:p>
            <a:endParaRPr lang="en-US" sz="2800" b="0" i="0" u="none" strike="noStrike" baseline="0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328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Class Inheritance 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766886"/>
            <a:ext cx="1059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Lexend Light"/>
              </a:rPr>
              <a:t>When we need to extend the existed class functionality and to add an extra features with a smart reuse of existed class –the solution is inheritance</a:t>
            </a:r>
          </a:p>
          <a:p>
            <a:r>
              <a:rPr lang="en-US" sz="2400" b="0" i="0" u="none" strike="noStrike" baseline="0" dirty="0">
                <a:latin typeface="Lexend Light"/>
              </a:rPr>
              <a:t>	In inheritance, the class that performs the inheritance called derived class and the one who we inherits (extends) from -called base class</a:t>
            </a:r>
          </a:p>
          <a:p>
            <a:r>
              <a:rPr lang="en-US" sz="2400" dirty="0">
                <a:latin typeface="Lexend Light"/>
              </a:rPr>
              <a:t>	</a:t>
            </a:r>
            <a:r>
              <a:rPr lang="en-US" sz="2400" b="0" i="0" u="none" strike="noStrike" baseline="0" dirty="0">
                <a:latin typeface="Lexend Light"/>
              </a:rPr>
              <a:t>The child class inherits all attributes of its parent class</a:t>
            </a:r>
          </a:p>
          <a:p>
            <a:pPr lvl="1"/>
            <a:r>
              <a:rPr lang="en-US" sz="2400" dirty="0">
                <a:latin typeface="Lexend Light"/>
              </a:rPr>
              <a:t>	</a:t>
            </a:r>
            <a:r>
              <a:rPr lang="en-US" sz="2400" b="0" i="0" u="none" strike="noStrike" baseline="0" dirty="0">
                <a:latin typeface="Lexend Light"/>
              </a:rPr>
              <a:t>A derived class can override any method of its base class, and a method can call the method of a base class with the same name</a:t>
            </a:r>
          </a:p>
          <a:p>
            <a:pPr lvl="1"/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derivedClass</a:t>
            </a: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BaseClass1</a:t>
            </a: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BaseClass2</a:t>
            </a: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...]): </a:t>
            </a:r>
          </a:p>
          <a:p>
            <a:pPr lvl="2"/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'Optional class documentation string’ </a:t>
            </a:r>
          </a:p>
          <a:p>
            <a:pPr lvl="1"/>
            <a:r>
              <a:rPr lang="en-US" sz="2400" b="0" i="0" u="none" strike="noStrike" baseline="0" dirty="0">
                <a:latin typeface="Lexend Light"/>
              </a:rPr>
              <a:t>commands</a:t>
            </a:r>
            <a:endParaRPr lang="en-GB" sz="2400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Class Inheritance – cont’d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884279"/>
            <a:ext cx="103970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Lexend Light"/>
              </a:rPr>
              <a:t>Student Bank Account example:</a:t>
            </a:r>
          </a:p>
          <a:p>
            <a:r>
              <a:rPr lang="en-US" sz="2400" b="0" i="0" u="none" strike="noStrike" baseline="0" dirty="0">
                <a:latin typeface="Courier New" panose="02070309020205020404" pitchFamily="49" charset="0"/>
              </a:rPr>
              <a:t>class </a:t>
            </a:r>
            <a:r>
              <a:rPr lang="en-US" sz="2400" b="1" i="0" u="none" strike="noStrike" baseline="0" dirty="0" err="1">
                <a:latin typeface="Courier New" panose="02070309020205020404" pitchFamily="49" charset="0"/>
              </a:rPr>
              <a:t>StudentBancAccount</a:t>
            </a:r>
            <a:r>
              <a:rPr lang="en-US" sz="2400" b="0" i="0" u="none" strike="noStrike" baseline="0" dirty="0">
                <a:latin typeface="Courier New" panose="02070309020205020404" pitchFamily="49" charset="0"/>
              </a:rPr>
              <a:t>(</a:t>
            </a:r>
            <a:r>
              <a:rPr lang="en-US" sz="2400" b="1" i="0" u="none" strike="noStrike" baseline="0" dirty="0" err="1">
                <a:solidFill>
                  <a:srgbClr val="006FC0"/>
                </a:solidFill>
                <a:latin typeface="Courier New" panose="02070309020205020404" pitchFamily="49" charset="0"/>
              </a:rPr>
              <a:t>BankAccount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def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(self,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clientName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clientId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balance,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collegeName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BancAccount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.__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__(self,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clientName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clientId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balance)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sela.collegeName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collegeName</a:t>
            </a:r>
            <a:endParaRPr lang="en-US" sz="2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def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__str__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(self):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return "{} {}".format 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BancAccount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.__str__(self), 				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self.collegeName</a:t>
            </a:r>
            <a:endParaRPr lang="en-GB" sz="2400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7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Class Inheritance – cont’d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956733" y="952897"/>
            <a:ext cx="1039706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endParaRPr lang="en-US" sz="2400" b="0" i="0" u="none" strike="noStrike" baseline="0" dirty="0">
              <a:latin typeface="Lexend Light"/>
            </a:endParaRPr>
          </a:p>
          <a:p>
            <a:r>
              <a:rPr lang="en-US" sz="2400" b="0" i="0" u="none" strike="noStrike" baseline="0" dirty="0">
                <a:latin typeface="Lexend Light"/>
              </a:rPr>
              <a:t>Base method overriding can be done using </a:t>
            </a:r>
            <a:r>
              <a:rPr lang="en-US" sz="2400" b="0" i="1" u="none" strike="noStrike" baseline="0" dirty="0">
                <a:latin typeface="Lexend Light"/>
              </a:rPr>
              <a:t>super:</a:t>
            </a:r>
            <a:endParaRPr lang="en-US" sz="2400" b="0" i="0" u="none" strike="noStrike" baseline="0" dirty="0">
              <a:latin typeface="Lexend Light"/>
            </a:endParaRPr>
          </a:p>
          <a:p>
            <a:r>
              <a:rPr lang="en-US" sz="2400" b="0" i="0" u="none" strike="noStrike" baseline="0" dirty="0">
                <a:latin typeface="Lexend Light"/>
              </a:rPr>
              <a:t>class </a:t>
            </a:r>
            <a:r>
              <a:rPr lang="en-US" sz="2400" b="1" i="0" u="none" strike="noStrike" baseline="0" dirty="0" err="1">
                <a:latin typeface="Lexend Light"/>
              </a:rPr>
              <a:t>StudentBancAccount</a:t>
            </a:r>
            <a:r>
              <a:rPr lang="en-US" sz="2400" b="0" i="0" u="none" strike="noStrike" baseline="0" dirty="0">
                <a:latin typeface="Lexend Light"/>
              </a:rPr>
              <a:t>(</a:t>
            </a:r>
            <a:r>
              <a:rPr lang="en-US" sz="2400" b="1" i="0" u="none" strike="noStrike" baseline="0" dirty="0" err="1">
                <a:solidFill>
                  <a:srgbClr val="006FC0"/>
                </a:solidFill>
                <a:latin typeface="Lexend Light"/>
              </a:rPr>
              <a:t>BankAccount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):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def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Lexend Light"/>
              </a:rPr>
              <a:t>__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Lexend Light"/>
              </a:rPr>
              <a:t>init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Lexend Light"/>
              </a:rPr>
              <a:t>__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(self,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clientName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clientId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, </a:t>
            </a:r>
          </a:p>
          <a:p>
            <a:pPr lvl="2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balance,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collegeName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)</a:t>
            </a:r>
          </a:p>
          <a:p>
            <a:pPr lvl="2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super().__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init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__(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clientName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clientId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, balance)</a:t>
            </a:r>
          </a:p>
          <a:p>
            <a:pPr lvl="2"/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sela.collegeName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collegeName</a:t>
            </a:r>
            <a:endParaRPr lang="en-US" sz="24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Note: you can only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callsuper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() if one of the parents inherit from a class that eventually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inherits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Lexend Light"/>
              </a:rPr>
              <a:t>object</a:t>
            </a:r>
            <a:endParaRPr lang="en-US" sz="24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In python 3.x super syntax is much easier:   super().__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init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__( ….)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r>
              <a:rPr lang="en-US" sz="2400" b="0" i="1" u="none" strike="noStrike" baseline="0" dirty="0" err="1">
                <a:solidFill>
                  <a:srgbClr val="000000"/>
                </a:solidFill>
                <a:latin typeface="Lexend Light"/>
              </a:rPr>
              <a:t>Isinstance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Lexend Light"/>
              </a:rPr>
              <a:t>(obj, type)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-return true if </a:t>
            </a:r>
            <a:r>
              <a:rPr lang="en-US" sz="2400" b="0" i="0" u="sng" strike="noStrike" baseline="0" dirty="0">
                <a:solidFill>
                  <a:srgbClr val="000000"/>
                </a:solidFill>
                <a:latin typeface="Lexend Light"/>
              </a:rPr>
              <a:t>the </a:t>
            </a:r>
            <a:r>
              <a:rPr lang="en-US" sz="2400" b="0" i="1" u="sng" strike="noStrike" baseline="0" dirty="0">
                <a:solidFill>
                  <a:srgbClr val="000000"/>
                </a:solidFill>
                <a:latin typeface="Lexend Light"/>
              </a:rPr>
              <a:t>obj </a:t>
            </a:r>
            <a:r>
              <a:rPr lang="en-US" sz="2400" b="0" i="0" u="sng" strike="noStrike" baseline="0" dirty="0">
                <a:solidFill>
                  <a:srgbClr val="000000"/>
                </a:solidFill>
                <a:latin typeface="Lexend Light"/>
              </a:rPr>
              <a:t>argument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is an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Lexend Light"/>
              </a:rPr>
              <a:t>instance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of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the</a:t>
            </a:r>
            <a:r>
              <a:rPr lang="en-US" sz="2400" b="0" i="1" u="none" strike="noStrike" baseline="0" dirty="0" err="1">
                <a:solidFill>
                  <a:srgbClr val="000000"/>
                </a:solidFill>
                <a:latin typeface="Lexend Light"/>
              </a:rPr>
              <a:t>type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argument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, or of a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Lexend Light"/>
              </a:rPr>
              <a:t>subclass thereof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585858"/>
                </a:solidFill>
                <a:latin typeface="Calibri" panose="020F0502020204030204" pitchFamily="34" charset="0"/>
              </a:rPr>
              <a:t> </a:t>
            </a:r>
            <a:endParaRPr lang="en-GB" sz="2400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4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2667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Shapes Class Diagram - Polymorphism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latin typeface="Lexend Light"/>
              </a:rPr>
              <a:t>What is polymorphism?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Lexend Light"/>
              </a:rPr>
              <a:t>•The word polymorphism is used in various contexts and describes situations in which something occurs in several different forms. 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Lexend Light"/>
              </a:rPr>
              <a:t>•It describes the concept that </a:t>
            </a:r>
            <a:r>
              <a:rPr lang="en-US" sz="2800" b="1" i="0" u="none" strike="noStrike" baseline="0" dirty="0">
                <a:latin typeface="Lexend Light"/>
              </a:rPr>
              <a:t>objects of different types can be accessed through the same interface, each type can provide its own, independent implementation of this interface. </a:t>
            </a:r>
            <a:endParaRPr lang="en-US" sz="2800" b="0" i="0" u="none" strike="noStrike" baseline="0" dirty="0">
              <a:latin typeface="Lexend Light"/>
            </a:endParaRP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Lexend Light"/>
              </a:rPr>
              <a:t>•It is one of the core concepts of object-oriented programming. 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Lexend Light"/>
              </a:rPr>
              <a:t>•What is the essence of Object-Oriented </a:t>
            </a:r>
            <a:r>
              <a:rPr lang="en-US" sz="2800" b="0" i="0" u="none" strike="noStrike" baseline="0" dirty="0" err="1">
                <a:latin typeface="Lexend Light"/>
              </a:rPr>
              <a:t>Programming?Reuse</a:t>
            </a:r>
            <a:r>
              <a:rPr lang="en-US" sz="2800" b="0" i="0" u="none" strike="noStrike" baseline="0" dirty="0">
                <a:latin typeface="Lexend Light"/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9573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2667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Shapes Class Diagram – No Polymorphism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We would like to create a class that will draw all kinds of shapes.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We need to make sure that it will be easy to add additional shapes in the future with minimum changes to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DCF2A-C8AF-46FE-87EB-14208075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675" y="2606416"/>
            <a:ext cx="5894960" cy="41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5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2667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Shapes Class Diagram – No Polymorphism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B28BB9-1A74-4895-BA7D-01CCEC51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4" y="1589560"/>
            <a:ext cx="9064487" cy="1421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55659E-F0F6-4674-93AC-7966FB3E1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4" y="4896156"/>
            <a:ext cx="9621078" cy="1282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F1C6B-56A0-44B9-9C71-357B5C8C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34" y="3257767"/>
            <a:ext cx="10853530" cy="1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Classes explanation and example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Creating Instances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Hide Implementation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Class destructors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Class Inheritance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Override base class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Agenda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4308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Draw Shape Editor &amp; Main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53B26-B645-4CAF-BA11-02A6054AD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79839"/>
            <a:ext cx="10177670" cy="3041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4AECC-593A-4F33-BF94-F2EA2A307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42014"/>
            <a:ext cx="3538330" cy="19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4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Draw Shape - Polymorphism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702AD-DAF9-4380-9DD5-339D42C3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67264"/>
            <a:ext cx="4214191" cy="1202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E255E-D28E-418C-B5B9-875C02744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992827"/>
            <a:ext cx="4094922" cy="1461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DFBFBE-AFE7-4DE8-98ED-B9F7FB3C1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576807"/>
            <a:ext cx="9740348" cy="20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4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Draw Shape - Polymorphism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98D4B-60D6-44E7-A7DE-13E0B92D9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04809"/>
            <a:ext cx="2743200" cy="735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DCE47-2FD0-4000-8A13-A8111C9DC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54426"/>
            <a:ext cx="4094922" cy="20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4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Adding Triangle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C71A8-3FAD-49FD-A45A-A168899DA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46815"/>
            <a:ext cx="7712765" cy="1997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69EA9-14DC-43E4-818A-D1A8389B1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20039"/>
            <a:ext cx="3617843" cy="25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5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Class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 u="none" strike="noStrike" baseline="0" dirty="0">
              <a:latin typeface="Lexend Light"/>
            </a:endParaRPr>
          </a:p>
          <a:p>
            <a:r>
              <a:rPr lang="en-US" sz="2400" b="0" i="0" u="none" strike="noStrike" baseline="0" dirty="0">
                <a:latin typeface="Lexend Light"/>
              </a:rPr>
              <a:t>Python defines a set of predefined types of objects, like </a:t>
            </a:r>
            <a:r>
              <a:rPr lang="en-US" sz="2400" b="1" i="0" u="none" strike="noStrike" baseline="0" dirty="0">
                <a:latin typeface="Lexend Light"/>
              </a:rPr>
              <a:t>int, string, list</a:t>
            </a:r>
            <a:r>
              <a:rPr lang="en-US" sz="2400" b="0" i="0" u="none" strike="noStrike" baseline="0" dirty="0">
                <a:latin typeface="Lexend Light"/>
              </a:rPr>
              <a:t>, method etc.</a:t>
            </a:r>
          </a:p>
          <a:p>
            <a:r>
              <a:rPr lang="en-US" sz="2400" b="0" i="0" u="none" strike="noStrike" baseline="0" dirty="0">
                <a:latin typeface="Lexend Light"/>
              </a:rPr>
              <a:t>User can define its own, user defined type of object using </a:t>
            </a:r>
            <a:r>
              <a:rPr lang="en-US" sz="2400" b="1" i="1" u="none" strike="noStrike" baseline="0" dirty="0" err="1">
                <a:solidFill>
                  <a:srgbClr val="1F487C"/>
                </a:solidFill>
                <a:latin typeface="Lexend Light"/>
              </a:rPr>
              <a:t>class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keyword</a:t>
            </a:r>
            <a:endParaRPr lang="en-US" sz="24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The name of the class immediately follows the keyword </a:t>
            </a:r>
            <a:r>
              <a:rPr lang="en-US" sz="2400" b="0" i="1" u="none" strike="noStrike" baseline="0" dirty="0" err="1">
                <a:solidFill>
                  <a:srgbClr val="000000"/>
                </a:solidFill>
                <a:latin typeface="Lexend Light"/>
              </a:rPr>
              <a:t>class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followed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 by a colon. The name of class is a new user defined type: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pPr marL="0" indent="0">
              <a:buNone/>
            </a:pPr>
            <a:r>
              <a:rPr lang="en-US" sz="1800" b="1" i="0" u="none" strike="noStrike" baseline="0" dirty="0" err="1">
                <a:solidFill>
                  <a:srgbClr val="006FC0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1800" b="1" i="0" u="none" strike="noStrike" baseline="0" dirty="0">
                <a:solidFill>
                  <a:srgbClr val="006FC0"/>
                </a:solidFill>
                <a:latin typeface="Courier New" panose="02070309020205020404" pitchFamily="49" charset="0"/>
              </a:rPr>
              <a:t>:</a:t>
            </a:r>
            <a:endParaRPr lang="en-US" sz="1800" b="0" i="0" u="none" strike="noStrike" baseline="0" dirty="0">
              <a:solidFill>
                <a:srgbClr val="006FC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'Optional class documentation string'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pass</a:t>
            </a:r>
            <a:endParaRPr lang="ru-RU" sz="2400" b="0" i="0" dirty="0">
              <a:solidFill>
                <a:srgbClr val="000000"/>
              </a:solidFill>
              <a:effectLst/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Class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69" y="1305017"/>
            <a:ext cx="10515600" cy="51878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b="0" i="0" u="none" strike="noStrike" baseline="0" dirty="0">
                <a:latin typeface="Lexend Light"/>
              </a:rPr>
              <a:t>Python classes can contain different attributes, like methods, data members, docstring, </a:t>
            </a:r>
            <a:r>
              <a:rPr lang="en-US" b="0" i="0" u="none" strike="noStrike" baseline="0" dirty="0" err="1">
                <a:latin typeface="Lexend Light"/>
              </a:rPr>
              <a:t>etc</a:t>
            </a:r>
            <a:endParaRPr lang="en-US" b="0" i="0" u="none" strike="noStrike" baseline="0" dirty="0">
              <a:latin typeface="Lexend Light"/>
            </a:endParaRPr>
          </a:p>
          <a:p>
            <a:r>
              <a:rPr lang="en-US" b="0" i="0" u="none" strike="noStrike" baseline="0" dirty="0">
                <a:latin typeface="Lexend Light"/>
              </a:rPr>
              <a:t>•classes may define special methods, with predefined names and meaning and format like </a:t>
            </a:r>
            <a:r>
              <a:rPr lang="en-US" b="1" i="0" u="none" strike="noStrike" baseline="0" dirty="0">
                <a:solidFill>
                  <a:srgbClr val="006FC0"/>
                </a:solidFill>
                <a:latin typeface="Lexend Light"/>
              </a:rPr>
              <a:t>__</a:t>
            </a:r>
            <a:r>
              <a:rPr lang="en-US" b="1" i="0" u="none" strike="noStrike" baseline="0" dirty="0" err="1">
                <a:solidFill>
                  <a:srgbClr val="006FC0"/>
                </a:solidFill>
                <a:latin typeface="Lexend Light"/>
              </a:rPr>
              <a:t>XXX__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exend Light"/>
              </a:rPr>
              <a:t>They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exend Light"/>
              </a:rPr>
              <a:t> usually used for operators overloading and built-ins overriding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Lexend Light"/>
              </a:rPr>
              <a:t>They are automatically invoked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Lexend Light"/>
              </a:rPr>
              <a:t>For example: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Lexend Light"/>
              </a:rPr>
              <a:t>__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Lexend Light"/>
              </a:rPr>
              <a:t>init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Lexend Light"/>
              </a:rPr>
              <a:t>__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exend Light"/>
              </a:rPr>
              <a:t>-responsible for class instantiation for the newly-created class instance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Lexend Light"/>
              </a:rPr>
              <a:t>__str__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exend Light"/>
              </a:rPr>
              <a:t>-returns string representation of an object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6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Self and Class methods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latin typeface="Lexend Light"/>
              </a:rPr>
              <a:t>Python implements methods in a way that makes the instance, to which the method belongs, </a:t>
            </a:r>
            <a:r>
              <a:rPr lang="en-US" b="0" i="0" u="sng" strike="noStrike" baseline="0" dirty="0">
                <a:latin typeface="Lexend Light"/>
              </a:rPr>
              <a:t>be </a:t>
            </a:r>
            <a:r>
              <a:rPr lang="en-US" b="0" i="1" u="sng" strike="noStrike" baseline="0" dirty="0">
                <a:latin typeface="Lexend Light"/>
              </a:rPr>
              <a:t>passed </a:t>
            </a:r>
            <a:r>
              <a:rPr lang="en-US" b="0" i="0" u="sng" strike="noStrike" baseline="0" dirty="0">
                <a:latin typeface="Lexend Light"/>
              </a:rPr>
              <a:t>automatically</a:t>
            </a:r>
            <a:r>
              <a:rPr lang="en-US" b="0" i="0" u="none" strike="noStrike" baseline="0" dirty="0">
                <a:latin typeface="Lexend Light"/>
              </a:rPr>
              <a:t>, but </a:t>
            </a:r>
            <a:r>
              <a:rPr lang="en-US" b="0" i="0" u="sng" strike="noStrike" baseline="0" dirty="0">
                <a:latin typeface="Lexend Light"/>
              </a:rPr>
              <a:t>not </a:t>
            </a:r>
            <a:r>
              <a:rPr lang="en-US" b="0" i="1" u="sng" strike="noStrike" baseline="0" dirty="0">
                <a:latin typeface="Lexend Light"/>
              </a:rPr>
              <a:t>received </a:t>
            </a:r>
            <a:r>
              <a:rPr lang="en-US" b="0" i="0" u="sng" strike="noStrike" baseline="0" dirty="0">
                <a:latin typeface="Lexend Light"/>
              </a:rPr>
              <a:t>automatically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latin typeface="Lexend Light"/>
              </a:rPr>
              <a:t>•The first parameter of methods is the instance the method is called on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latin typeface="Lexend Light"/>
              </a:rPr>
              <a:t>•This parameter usually called </a:t>
            </a:r>
            <a:r>
              <a:rPr lang="en-US" b="1" i="1" u="none" strike="noStrike" baseline="0" dirty="0">
                <a:solidFill>
                  <a:srgbClr val="006FC0"/>
                </a:solidFill>
                <a:latin typeface="Lexend Light"/>
              </a:rPr>
              <a:t>self</a:t>
            </a:r>
            <a:endParaRPr lang="en-US" b="0" i="0" u="none" strike="noStrike" baseline="0" dirty="0">
              <a:solidFill>
                <a:srgbClr val="006FC0"/>
              </a:solidFill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Class Bank Account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604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7" y="2911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Class </a:t>
            </a:r>
            <a:r>
              <a:rPr lang="en-US" b="1" dirty="0" err="1">
                <a:solidFill>
                  <a:srgbClr val="0071F6"/>
                </a:solidFill>
                <a:latin typeface="Lexend" panose="020B0604020202020204"/>
              </a:rPr>
              <a:t>BankAccount</a:t>
            </a:r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 example: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E3AC8A-FF52-49EA-AC38-F6518493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28" y="1387876"/>
            <a:ext cx="9632272" cy="5262979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BankAccount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commission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5.40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9676C"/>
                </a:solidFill>
                <a:effectLst/>
                <a:latin typeface="Arial Unicode MS"/>
              </a:rPr>
              <a:t># class variable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9676C"/>
                </a:solidFill>
                <a:effectLst/>
                <a:latin typeface="Arial Unicode MS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9676C"/>
                </a:solidFill>
                <a:effectLst/>
                <a:latin typeface="Arial Unicode MS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9676C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init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clientName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clientId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balance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0.0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clientName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clientName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clientId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clientId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_balance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balance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withdraw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if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_balance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-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amount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BankAccount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commission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_balance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-=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amount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BankAccount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commission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return True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else: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    return False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deposit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_balance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+=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</a:rPr>
              <a:t>amount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BankAccount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commission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return True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def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__str__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"Client: {} has ${:.2f}"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clientName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_balance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15276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Class </a:t>
            </a:r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BankAccount</a:t>
            </a:r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 - explanation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F8E9-DC67-4D8D-8B85-681B629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86" y="1473779"/>
            <a:ext cx="1078418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b="0" i="0" u="none" strike="noStrike" baseline="0" dirty="0">
              <a:latin typeface="Lexend Light"/>
            </a:endParaRPr>
          </a:p>
          <a:p>
            <a:r>
              <a:rPr lang="en-US" sz="3200" b="0" i="0" u="none" strike="noStrike" baseline="0" dirty="0">
                <a:latin typeface="Lexend Light"/>
              </a:rPr>
              <a:t>The variable </a:t>
            </a:r>
            <a:r>
              <a:rPr lang="en-US" sz="3200" b="0" i="1" u="none" strike="noStrike" baseline="0" dirty="0" err="1">
                <a:latin typeface="Lexend Light"/>
              </a:rPr>
              <a:t>commission</a:t>
            </a:r>
            <a:r>
              <a:rPr lang="en-US" sz="3200" b="0" i="0" u="none" strike="noStrike" baseline="0" dirty="0" err="1">
                <a:latin typeface="Lexend Light"/>
              </a:rPr>
              <a:t>is</a:t>
            </a:r>
            <a:r>
              <a:rPr lang="en-US" sz="3200" b="0" i="0" u="none" strike="noStrike" baseline="0" dirty="0">
                <a:latin typeface="Lexend Light"/>
              </a:rPr>
              <a:t> a class variable whose  value would be shared among all instances of a this class –</a:t>
            </a:r>
            <a:r>
              <a:rPr lang="en-US" sz="3200" b="1" i="0" u="none" strike="noStrike" baseline="0" dirty="0">
                <a:latin typeface="Lexend Light"/>
              </a:rPr>
              <a:t>static  attribute</a:t>
            </a:r>
            <a:endParaRPr lang="en-US" sz="3200" b="0" i="0" u="none" strike="noStrike" baseline="0" dirty="0">
              <a:latin typeface="Lexend Light"/>
            </a:endParaRPr>
          </a:p>
          <a:p>
            <a:r>
              <a:rPr lang="en-US" sz="3200" b="0" i="0" u="none" strike="noStrike" baseline="0" dirty="0">
                <a:latin typeface="Lexend Light"/>
              </a:rPr>
              <a:t>It can be accessed as </a:t>
            </a:r>
            <a:r>
              <a:rPr lang="en-US" sz="3200" b="1" i="1" u="none" strike="noStrike" baseline="0" dirty="0" err="1">
                <a:latin typeface="Lexend Light"/>
              </a:rPr>
              <a:t>BankAccount.commission</a:t>
            </a:r>
            <a:r>
              <a:rPr lang="en-US" sz="3200" b="0" i="0" u="none" strike="noStrike" baseline="0" dirty="0" err="1">
                <a:latin typeface="Lexend Light"/>
              </a:rPr>
              <a:t>from</a:t>
            </a:r>
            <a:r>
              <a:rPr lang="en-US" sz="3200" b="0" i="0" u="none" strike="noStrike" baseline="0" dirty="0">
                <a:latin typeface="Lexend Light"/>
              </a:rPr>
              <a:t> inside or outside the class.</a:t>
            </a:r>
          </a:p>
          <a:p>
            <a:r>
              <a:rPr lang="en-US" sz="3200" b="0" i="0" u="none" strike="noStrike" baseline="0" dirty="0">
                <a:latin typeface="Lexend Light"/>
              </a:rPr>
              <a:t>The first method </a:t>
            </a:r>
            <a:r>
              <a:rPr lang="en-US" sz="3200" b="1" i="0" u="none" strike="noStrike" baseline="0" dirty="0">
                <a:latin typeface="Lexend Light"/>
              </a:rPr>
              <a:t>__</a:t>
            </a:r>
            <a:r>
              <a:rPr lang="en-US" sz="3200" b="1" i="0" u="none" strike="noStrike" baseline="0" dirty="0" err="1">
                <a:latin typeface="Lexend Light"/>
              </a:rPr>
              <a:t>init</a:t>
            </a:r>
            <a:r>
              <a:rPr lang="en-US" sz="3200" b="1" i="0" u="none" strike="noStrike" baseline="0" dirty="0">
                <a:latin typeface="Lexend Light"/>
              </a:rPr>
              <a:t>__()</a:t>
            </a:r>
            <a:r>
              <a:rPr lang="en-US" sz="3200" b="0" i="0" u="none" strike="noStrike" baseline="0" dirty="0">
                <a:latin typeface="Lexend Light"/>
              </a:rPr>
              <a:t>is a special method automatically called by python to initialize newly-created class instance</a:t>
            </a: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Creating Instances</a:t>
            </a:r>
            <a:endParaRPr lang="en-US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E7667-0606-4FE6-8AF2-2F055D54DD33}"/>
              </a:ext>
            </a:extLst>
          </p:cNvPr>
          <p:cNvSpPr txBox="1"/>
          <p:nvPr/>
        </p:nvSpPr>
        <p:spPr>
          <a:xfrm>
            <a:off x="838201" y="1869253"/>
            <a:ext cx="101257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endParaRPr lang="en-US" sz="2400" b="0" i="0" u="none" strike="noStrike" baseline="0" dirty="0">
              <a:latin typeface="Lexend Light"/>
            </a:endParaRPr>
          </a:p>
          <a:p>
            <a:r>
              <a:rPr lang="en-US" sz="2400" b="0" i="0" u="none" strike="noStrike" baseline="0" dirty="0">
                <a:latin typeface="Lexend Light"/>
              </a:rPr>
              <a:t>To create a new instance of a class simply specified a class name with all its parameters and assigned the result to some variable</a:t>
            </a:r>
          </a:p>
          <a:p>
            <a:r>
              <a:rPr lang="en-US" sz="2400" b="1" i="1" u="none" strike="noStrike" baseline="0" dirty="0" err="1">
                <a:latin typeface="Lexend Light"/>
              </a:rPr>
              <a:t>ba</a:t>
            </a:r>
            <a:r>
              <a:rPr lang="en-US" sz="2400" b="1" i="1" u="none" strike="noStrike" baseline="0" dirty="0">
                <a:latin typeface="Lexend Light"/>
              </a:rPr>
              <a:t>= </a:t>
            </a:r>
            <a:r>
              <a:rPr lang="en-US" sz="2400" b="1" i="1" u="none" strike="noStrike" baseline="0" dirty="0" err="1">
                <a:latin typeface="Lexend Light"/>
              </a:rPr>
              <a:t>BankAccount</a:t>
            </a:r>
            <a:r>
              <a:rPr lang="en-US" sz="2400" b="1" i="1" u="none" strike="noStrike" baseline="0" dirty="0">
                <a:latin typeface="Lexend Light"/>
              </a:rPr>
              <a:t>(“Tal Moshe”, 12345678, 1000)</a:t>
            </a:r>
            <a:endParaRPr lang="en-US" sz="2400" b="0" i="0" u="none" strike="noStrike" baseline="0" dirty="0">
              <a:latin typeface="Lexend Light"/>
            </a:endParaRPr>
          </a:p>
          <a:p>
            <a:r>
              <a:rPr lang="en-US" sz="2400" b="0" i="0" u="none" strike="noStrike" baseline="0" dirty="0">
                <a:latin typeface="Lexend Light"/>
              </a:rPr>
              <a:t>This statement invokes the </a:t>
            </a:r>
            <a:r>
              <a:rPr lang="en-US" sz="2400" b="1" i="0" u="none" strike="noStrike" baseline="0" dirty="0">
                <a:latin typeface="Lexend Light"/>
              </a:rPr>
              <a:t>__</a:t>
            </a:r>
            <a:r>
              <a:rPr lang="en-US" sz="2400" b="1" i="0" u="none" strike="noStrike" baseline="0" dirty="0" err="1">
                <a:latin typeface="Lexend Light"/>
              </a:rPr>
              <a:t>init</a:t>
            </a:r>
            <a:r>
              <a:rPr lang="en-US" sz="2400" b="1" i="0" u="none" strike="noStrike" baseline="0" dirty="0">
                <a:latin typeface="Lexend Light"/>
              </a:rPr>
              <a:t>__ </a:t>
            </a:r>
            <a:r>
              <a:rPr lang="en-US" sz="2400" b="0" i="0" u="none" strike="noStrike" baseline="0" dirty="0">
                <a:latin typeface="Lexend Light"/>
              </a:rPr>
              <a:t>method</a:t>
            </a:r>
          </a:p>
          <a:p>
            <a:r>
              <a:rPr lang="en-US" sz="2400" b="0" i="0" u="none" strike="noStrike" baseline="0" dirty="0">
                <a:latin typeface="Lexend Light"/>
              </a:rPr>
              <a:t>Now we can access all the instance attributes</a:t>
            </a:r>
          </a:p>
          <a:p>
            <a:endParaRPr lang="en-US" sz="2400" b="0" i="0" u="none" strike="noStrike" baseline="0" dirty="0">
              <a:latin typeface="Lexend Light"/>
            </a:endParaRPr>
          </a:p>
          <a:p>
            <a:r>
              <a:rPr lang="en-US" sz="2400" b="1" i="0" u="none" strike="noStrike" baseline="0" dirty="0" err="1">
                <a:latin typeface="Lexend Light"/>
              </a:rPr>
              <a:t>ba.deposit</a:t>
            </a:r>
            <a:r>
              <a:rPr lang="en-US" sz="2400" b="1" i="0" u="none" strike="noStrike" baseline="0" dirty="0">
                <a:latin typeface="Lexend Light"/>
              </a:rPr>
              <a:t>(500)</a:t>
            </a:r>
            <a:endParaRPr lang="en-US" sz="2400" b="0" i="0" u="none" strike="noStrike" baseline="0" dirty="0">
              <a:latin typeface="Lexend Light"/>
            </a:endParaRPr>
          </a:p>
          <a:p>
            <a:r>
              <a:rPr lang="en-US" sz="2400" b="1" i="0" u="none" strike="noStrike" baseline="0" dirty="0">
                <a:latin typeface="Lexend Light"/>
              </a:rPr>
              <a:t>print(</a:t>
            </a:r>
            <a:r>
              <a:rPr lang="en-US" sz="2400" b="1" i="0" u="none" strike="noStrike" baseline="0" dirty="0" err="1">
                <a:latin typeface="Lexend Light"/>
              </a:rPr>
              <a:t>ba</a:t>
            </a:r>
            <a:r>
              <a:rPr lang="en-US" sz="2400" b="1" i="0" u="none" strike="noStrike" baseline="0" dirty="0">
                <a:latin typeface="Lexend Light"/>
              </a:rPr>
              <a:t>) </a:t>
            </a:r>
            <a:r>
              <a:rPr lang="en-US" sz="2400" b="0" i="0" u="none" strike="noStrike" baseline="0" dirty="0">
                <a:solidFill>
                  <a:srgbClr val="00AF50"/>
                </a:solidFill>
                <a:latin typeface="Lexend Light"/>
              </a:rPr>
              <a:t># prints Tal Moshe has 493.60 $” </a:t>
            </a: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3011</Words>
  <Application>Microsoft Office PowerPoint</Application>
  <PresentationFormat>Widescreen</PresentationFormat>
  <Paragraphs>279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Courier New</vt:lpstr>
      <vt:lpstr>Lexend</vt:lpstr>
      <vt:lpstr>Lexend Light</vt:lpstr>
      <vt:lpstr>Noto Sans Hebrew</vt:lpstr>
      <vt:lpstr>Segoe</vt:lpstr>
      <vt:lpstr>Segoe Light</vt:lpstr>
      <vt:lpstr>Tahoma</vt:lpstr>
      <vt:lpstr>Office Theme</vt:lpstr>
      <vt:lpstr>PowerPoint Presentation</vt:lpstr>
      <vt:lpstr>Agenda</vt:lpstr>
      <vt:lpstr>Class</vt:lpstr>
      <vt:lpstr>Class – cont’d</vt:lpstr>
      <vt:lpstr>Self and Class methods</vt:lpstr>
      <vt:lpstr>Class Bank Account</vt:lpstr>
      <vt:lpstr>Class BankAccount example:</vt:lpstr>
      <vt:lpstr>Class BankAccount - explanation</vt:lpstr>
      <vt:lpstr>Creating Instances</vt:lpstr>
      <vt:lpstr>Hide Implementation</vt:lpstr>
      <vt:lpstr>Classes clean-up</vt:lpstr>
      <vt:lpstr>Classes clean-up – cont’d</vt:lpstr>
      <vt:lpstr>Classes clean-up – cont’d</vt:lpstr>
      <vt:lpstr>Class Inheritance </vt:lpstr>
      <vt:lpstr>Class Inheritance – cont’d</vt:lpstr>
      <vt:lpstr>Class Inheritance – cont’d</vt:lpstr>
      <vt:lpstr>Shapes Class Diagram - Polymorphism</vt:lpstr>
      <vt:lpstr>Shapes Class Diagram – No Polymorphism</vt:lpstr>
      <vt:lpstr>Shapes Class Diagram – No Polymorphism</vt:lpstr>
      <vt:lpstr>Draw Shape Editor &amp; Main</vt:lpstr>
      <vt:lpstr>Draw Shape - Polymorphism</vt:lpstr>
      <vt:lpstr>Draw Shape - Polymorphism</vt:lpstr>
      <vt:lpstr>Adding Triangle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204</cp:revision>
  <dcterms:created xsi:type="dcterms:W3CDTF">2021-12-06T07:55:10Z</dcterms:created>
  <dcterms:modified xsi:type="dcterms:W3CDTF">2023-10-01T07:44:59Z</dcterms:modified>
</cp:coreProperties>
</file>