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78" r:id="rId2"/>
    <p:sldId id="258" r:id="rId3"/>
    <p:sldId id="264" r:id="rId4"/>
    <p:sldId id="322" r:id="rId5"/>
    <p:sldId id="265" r:id="rId6"/>
    <p:sldId id="266" r:id="rId7"/>
    <p:sldId id="349" r:id="rId8"/>
    <p:sldId id="379" r:id="rId9"/>
    <p:sldId id="324" r:id="rId10"/>
    <p:sldId id="327" r:id="rId11"/>
    <p:sldId id="380" r:id="rId12"/>
    <p:sldId id="381" r:id="rId13"/>
    <p:sldId id="382" r:id="rId14"/>
    <p:sldId id="383" r:id="rId15"/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23" r:id="rId24"/>
    <p:sldId id="294" r:id="rId25"/>
    <p:sldId id="316" r:id="rId2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ichai Gez" initials="AG" lastIdx="3" clrIdx="0"/>
  <p:cmAuthor id="2" name="Alexandr Gotlib" initials="AG" lastIdx="1" clrIdx="1">
    <p:extLst>
      <p:ext uri="{19B8F6BF-5375-455C-9EA6-DF929625EA0E}">
        <p15:presenceInfo xmlns:p15="http://schemas.microsoft.com/office/powerpoint/2012/main" userId="205dfaac24761da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18D72-659F-BC1B-1C5D-4788DBEB738E}" v="21" dt="2022-01-19T08:30:43.553"/>
    <p1510:client id="{1DC4A7C7-CE4F-3205-974E-8156ED17CB91}" v="2" dt="2022-01-16T14:59:56.065"/>
    <p1510:client id="{D330ABF8-AE4D-B4F8-FC89-666F486D5107}" v="22" dt="2022-01-16T12:14:58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r Avishar" userId="S::tomerav@sela.co.il::6f99e47e-5b46-447c-a55a-283bba137982" providerId="AD" clId="Web-{18518D72-659F-BC1B-1C5D-4788DBEB738E}"/>
    <pc:docChg chg="modSld">
      <pc:chgData name="Tomer Avishar" userId="S::tomerav@sela.co.il::6f99e47e-5b46-447c-a55a-283bba137982" providerId="AD" clId="Web-{18518D72-659F-BC1B-1C5D-4788DBEB738E}" dt="2022-01-19T08:46:13.847" v="1228"/>
      <pc:docMkLst>
        <pc:docMk/>
      </pc:docMkLst>
      <pc:sldChg chg="modNotes">
        <pc:chgData name="Tomer Avishar" userId="S::tomerav@sela.co.il::6f99e47e-5b46-447c-a55a-283bba137982" providerId="AD" clId="Web-{18518D72-659F-BC1B-1C5D-4788DBEB738E}" dt="2022-01-19T07:42:32.329" v="152"/>
        <pc:sldMkLst>
          <pc:docMk/>
          <pc:sldMk cId="89284741" sldId="264"/>
        </pc:sldMkLst>
      </pc:sldChg>
      <pc:sldChg chg="modNotes">
        <pc:chgData name="Tomer Avishar" userId="S::tomerav@sela.co.il::6f99e47e-5b46-447c-a55a-283bba137982" providerId="AD" clId="Web-{18518D72-659F-BC1B-1C5D-4788DBEB738E}" dt="2022-01-19T07:49:45.668" v="311"/>
        <pc:sldMkLst>
          <pc:docMk/>
          <pc:sldMk cId="2304337233" sldId="266"/>
        </pc:sldMkLst>
      </pc:sldChg>
      <pc:sldChg chg="modNotes">
        <pc:chgData name="Tomer Avishar" userId="S::tomerav@sela.co.il::6f99e47e-5b46-447c-a55a-283bba137982" providerId="AD" clId="Web-{18518D72-659F-BC1B-1C5D-4788DBEB738E}" dt="2022-01-19T07:50:05.028" v="314"/>
        <pc:sldMkLst>
          <pc:docMk/>
          <pc:sldMk cId="715340640" sldId="267"/>
        </pc:sldMkLst>
      </pc:sldChg>
      <pc:sldChg chg="modSp modNotes">
        <pc:chgData name="Tomer Avishar" userId="S::tomerav@sela.co.il::6f99e47e-5b46-447c-a55a-283bba137982" providerId="AD" clId="Web-{18518D72-659F-BC1B-1C5D-4788DBEB738E}" dt="2022-01-19T07:50:33.622" v="316" actId="14100"/>
        <pc:sldMkLst>
          <pc:docMk/>
          <pc:sldMk cId="2689029024" sldId="270"/>
        </pc:sldMkLst>
        <pc:picChg chg="mod">
          <ac:chgData name="Tomer Avishar" userId="S::tomerav@sela.co.il::6f99e47e-5b46-447c-a55a-283bba137982" providerId="AD" clId="Web-{18518D72-659F-BC1B-1C5D-4788DBEB738E}" dt="2022-01-19T07:50:33.622" v="316" actId="14100"/>
          <ac:picMkLst>
            <pc:docMk/>
            <pc:sldMk cId="2689029024" sldId="270"/>
            <ac:picMk id="5" creationId="{CB94E144-CDD6-4E31-BD08-A4728824C2AC}"/>
          </ac:picMkLst>
        </pc:picChg>
      </pc:sldChg>
      <pc:sldChg chg="modNotes">
        <pc:chgData name="Tomer Avishar" userId="S::tomerav@sela.co.il::6f99e47e-5b46-447c-a55a-283bba137982" providerId="AD" clId="Web-{18518D72-659F-BC1B-1C5D-4788DBEB738E}" dt="2022-01-19T08:00:08.652" v="659"/>
        <pc:sldMkLst>
          <pc:docMk/>
          <pc:sldMk cId="3214580080" sldId="271"/>
        </pc:sldMkLst>
      </pc:sldChg>
      <pc:sldChg chg="modSp modNotes">
        <pc:chgData name="Tomer Avishar" userId="S::tomerav@sela.co.il::6f99e47e-5b46-447c-a55a-283bba137982" providerId="AD" clId="Web-{18518D72-659F-BC1B-1C5D-4788DBEB738E}" dt="2022-01-19T08:35:01.101" v="983"/>
        <pc:sldMkLst>
          <pc:docMk/>
          <pc:sldMk cId="836256761" sldId="273"/>
        </pc:sldMkLst>
        <pc:spChg chg="mod">
          <ac:chgData name="Tomer Avishar" userId="S::tomerav@sela.co.il::6f99e47e-5b46-447c-a55a-283bba137982" providerId="AD" clId="Web-{18518D72-659F-BC1B-1C5D-4788DBEB738E}" dt="2022-01-19T08:29:33.221" v="665" actId="1076"/>
          <ac:spMkLst>
            <pc:docMk/>
            <pc:sldMk cId="836256761" sldId="273"/>
            <ac:spMk id="33" creationId="{D02A888E-5FC8-4540-8F3B-D8914D030D17}"/>
          </ac:spMkLst>
        </pc:spChg>
        <pc:spChg chg="mod">
          <ac:chgData name="Tomer Avishar" userId="S::tomerav@sela.co.il::6f99e47e-5b46-447c-a55a-283bba137982" providerId="AD" clId="Web-{18518D72-659F-BC1B-1C5D-4788DBEB738E}" dt="2022-01-19T08:30:39.835" v="678" actId="1076"/>
          <ac:spMkLst>
            <pc:docMk/>
            <pc:sldMk cId="836256761" sldId="273"/>
            <ac:spMk id="47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23.974" v="674" actId="14100"/>
          <ac:spMkLst>
            <pc:docMk/>
            <pc:sldMk cId="836256761" sldId="273"/>
            <ac:spMk id="48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29:50.034" v="667" actId="1076"/>
          <ac:spMkLst>
            <pc:docMk/>
            <pc:sldMk cId="836256761" sldId="273"/>
            <ac:spMk id="51" creationId="{00000000-0000-0000-0000-000000000000}"/>
          </ac:spMkLst>
        </pc:spChg>
        <pc:spChg chg="mod">
          <ac:chgData name="Tomer Avishar" userId="S::tomerav@sela.co.il::6f99e47e-5b46-447c-a55a-283bba137982" providerId="AD" clId="Web-{18518D72-659F-BC1B-1C5D-4788DBEB738E}" dt="2022-01-19T08:30:32.162" v="676" actId="1076"/>
          <ac:spMkLst>
            <pc:docMk/>
            <pc:sldMk cId="836256761" sldId="273"/>
            <ac:spMk id="52" creationId="{00000000-0000-0000-0000-000000000000}"/>
          </ac:spMkLst>
        </pc:spChg>
        <pc:grpChg chg="mod">
          <ac:chgData name="Tomer Avishar" userId="S::tomerav@sela.co.il::6f99e47e-5b46-447c-a55a-283bba137982" providerId="AD" clId="Web-{18518D72-659F-BC1B-1C5D-4788DBEB738E}" dt="2022-01-19T08:29:45.753" v="666" actId="1076"/>
          <ac:grpSpMkLst>
            <pc:docMk/>
            <pc:sldMk cId="836256761" sldId="273"/>
            <ac:grpSpMk id="61" creationId="{00000000-0000-0000-0000-000000000000}"/>
          </ac:grpSpMkLst>
        </pc:grpChg>
        <pc:picChg chg="mod">
          <ac:chgData name="Tomer Avishar" userId="S::tomerav@sela.co.il::6f99e47e-5b46-447c-a55a-283bba137982" providerId="AD" clId="Web-{18518D72-659F-BC1B-1C5D-4788DBEB738E}" dt="2022-01-19T08:29:17.782" v="662" actId="14100"/>
          <ac:picMkLst>
            <pc:docMk/>
            <pc:sldMk cId="836256761" sldId="273"/>
            <ac:picMk id="5" creationId="{EB4C8E04-D222-424F-B1D9-E4EFBA7C804A}"/>
          </ac:picMkLst>
        </pc:picChg>
        <pc:cxnChg chg="mod">
          <ac:chgData name="Tomer Avishar" userId="S::tomerav@sela.co.il::6f99e47e-5b46-447c-a55a-283bba137982" providerId="AD" clId="Web-{18518D72-659F-BC1B-1C5D-4788DBEB738E}" dt="2022-01-19T08:29:33.221" v="665" actId="1076"/>
          <ac:cxnSpMkLst>
            <pc:docMk/>
            <pc:sldMk cId="836256761" sldId="273"/>
            <ac:cxnSpMk id="34" creationId="{630AC0C4-7B96-4287-9C2B-D0D3666BB022}"/>
          </ac:cxnSpMkLst>
        </pc:cxnChg>
        <pc:cxnChg chg="mod">
          <ac:chgData name="Tomer Avishar" userId="S::tomerav@sela.co.il::6f99e47e-5b46-447c-a55a-283bba137982" providerId="AD" clId="Web-{18518D72-659F-BC1B-1C5D-4788DBEB738E}" dt="2022-01-19T08:29:58.582" v="669" actId="14100"/>
          <ac:cxnSpMkLst>
            <pc:docMk/>
            <pc:sldMk cId="836256761" sldId="273"/>
            <ac:cxnSpMk id="55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35.412" v="677" actId="14100"/>
          <ac:cxnSpMkLst>
            <pc:docMk/>
            <pc:sldMk cId="836256761" sldId="273"/>
            <ac:cxnSpMk id="56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28.865" v="675" actId="14100"/>
          <ac:cxnSpMkLst>
            <pc:docMk/>
            <pc:sldMk cId="836256761" sldId="273"/>
            <ac:cxnSpMk id="57" creationId="{00000000-0000-0000-0000-000000000000}"/>
          </ac:cxnSpMkLst>
        </pc:cxnChg>
        <pc:cxnChg chg="mod">
          <ac:chgData name="Tomer Avishar" userId="S::tomerav@sela.co.il::6f99e47e-5b46-447c-a55a-283bba137982" providerId="AD" clId="Web-{18518D72-659F-BC1B-1C5D-4788DBEB738E}" dt="2022-01-19T08:30:43.553" v="679" actId="14100"/>
          <ac:cxnSpMkLst>
            <pc:docMk/>
            <pc:sldMk cId="836256761" sldId="273"/>
            <ac:cxnSpMk id="60" creationId="{00000000-0000-0000-0000-000000000000}"/>
          </ac:cxnSpMkLst>
        </pc:cxnChg>
      </pc:sldChg>
      <pc:sldChg chg="modNotes">
        <pc:chgData name="Tomer Avishar" userId="S::tomerav@sela.co.il::6f99e47e-5b46-447c-a55a-283bba137982" providerId="AD" clId="Web-{18518D72-659F-BC1B-1C5D-4788DBEB738E}" dt="2022-01-19T08:46:13.847" v="1228"/>
        <pc:sldMkLst>
          <pc:docMk/>
          <pc:sldMk cId="1380134214" sldId="309"/>
        </pc:sldMkLst>
      </pc:sldChg>
    </pc:docChg>
  </pc:docChgLst>
  <pc:docChgLst>
    <pc:chgData name="Tomer Avishar" userId="S::tomerav@sela.co.il::6f99e47e-5b46-447c-a55a-283bba137982" providerId="AD" clId="Web-{1DC4A7C7-CE4F-3205-974E-8156ED17CB91}"/>
    <pc:docChg chg="modSld">
      <pc:chgData name="Tomer Avishar" userId="S::tomerav@sela.co.il::6f99e47e-5b46-447c-a55a-283bba137982" providerId="AD" clId="Web-{1DC4A7C7-CE4F-3205-974E-8156ED17CB91}" dt="2022-01-16T14:59:56.065" v="0"/>
      <pc:docMkLst>
        <pc:docMk/>
      </pc:docMkLst>
      <pc:sldChg chg="addSp">
        <pc:chgData name="Tomer Avishar" userId="S::tomerav@sela.co.il::6f99e47e-5b46-447c-a55a-283bba137982" providerId="AD" clId="Web-{1DC4A7C7-CE4F-3205-974E-8156ED17CB91}" dt="2022-01-16T14:59:56.065" v="0"/>
        <pc:sldMkLst>
          <pc:docMk/>
          <pc:sldMk cId="715340640" sldId="267"/>
        </pc:sldMkLst>
        <pc:spChg chg="add">
          <ac:chgData name="Tomer Avishar" userId="S::tomerav@sela.co.il::6f99e47e-5b46-447c-a55a-283bba137982" providerId="AD" clId="Web-{1DC4A7C7-CE4F-3205-974E-8156ED17CB91}" dt="2022-01-16T14:59:56.065" v="0"/>
          <ac:spMkLst>
            <pc:docMk/>
            <pc:sldMk cId="715340640" sldId="267"/>
            <ac:spMk id="4" creationId="{BB2FB569-B4F9-42D8-84FB-8F12F35F05FF}"/>
          </ac:spMkLst>
        </pc:spChg>
      </pc:sldChg>
    </pc:docChg>
  </pc:docChgLst>
  <pc:docChgLst>
    <pc:chgData name="Tomer Avishar" userId="S::tomerav@sela.co.il::6f99e47e-5b46-447c-a55a-283bba137982" providerId="AD" clId="Web-{D330ABF8-AE4D-B4F8-FC89-666F486D5107}"/>
    <pc:docChg chg="delSld modSld">
      <pc:chgData name="Tomer Avishar" userId="S::tomerav@sela.co.il::6f99e47e-5b46-447c-a55a-283bba137982" providerId="AD" clId="Web-{D330ABF8-AE4D-B4F8-FC89-666F486D5107}" dt="2022-01-16T12:14:55.699" v="13" actId="20577"/>
      <pc:docMkLst>
        <pc:docMk/>
      </pc:docMkLst>
      <pc:sldChg chg="modSp">
        <pc:chgData name="Tomer Avishar" userId="S::tomerav@sela.co.il::6f99e47e-5b46-447c-a55a-283bba137982" providerId="AD" clId="Web-{D330ABF8-AE4D-B4F8-FC89-666F486D5107}" dt="2022-01-16T12:13:38.369" v="0" actId="14100"/>
        <pc:sldMkLst>
          <pc:docMk/>
          <pc:sldMk cId="2492001281" sldId="280"/>
        </pc:sldMkLst>
        <pc:spChg chg="mod">
          <ac:chgData name="Tomer Avishar" userId="S::tomerav@sela.co.il::6f99e47e-5b46-447c-a55a-283bba137982" providerId="AD" clId="Web-{D330ABF8-AE4D-B4F8-FC89-666F486D5107}" dt="2022-01-16T12:13:38.369" v="0" actId="14100"/>
          <ac:spMkLst>
            <pc:docMk/>
            <pc:sldMk cId="2492001281" sldId="280"/>
            <ac:spMk id="13" creationId="{F3BD2BD0-202C-40FC-8573-610EE63FC528}"/>
          </ac:spMkLst>
        </pc:spChg>
      </pc:sldChg>
      <pc:sldChg chg="delCm">
        <pc:chgData name="Tomer Avishar" userId="S::tomerav@sela.co.il::6f99e47e-5b46-447c-a55a-283bba137982" providerId="AD" clId="Web-{D330ABF8-AE4D-B4F8-FC89-666F486D5107}" dt="2022-01-16T12:13:49.713" v="1"/>
        <pc:sldMkLst>
          <pc:docMk/>
          <pc:sldMk cId="2767821557" sldId="294"/>
        </pc:sldMkLst>
      </pc:sldChg>
      <pc:sldChg chg="del delCm">
        <pc:chgData name="Tomer Avishar" userId="S::tomerav@sela.co.il::6f99e47e-5b46-447c-a55a-283bba137982" providerId="AD" clId="Web-{D330ABF8-AE4D-B4F8-FC89-666F486D5107}" dt="2022-01-16T12:14:14.089" v="3"/>
        <pc:sldMkLst>
          <pc:docMk/>
          <pc:sldMk cId="2746262724" sldId="295"/>
        </pc:sldMkLst>
      </pc:sldChg>
      <pc:sldChg chg="modSp">
        <pc:chgData name="Tomer Avishar" userId="S::tomerav@sela.co.il::6f99e47e-5b46-447c-a55a-283bba137982" providerId="AD" clId="Web-{D330ABF8-AE4D-B4F8-FC89-666F486D5107}" dt="2022-01-16T12:14:55.699" v="13" actId="20577"/>
        <pc:sldMkLst>
          <pc:docMk/>
          <pc:sldMk cId="1380134214" sldId="309"/>
        </pc:sldMkLst>
        <pc:spChg chg="mod">
          <ac:chgData name="Tomer Avishar" userId="S::tomerav@sela.co.il::6f99e47e-5b46-447c-a55a-283bba137982" providerId="AD" clId="Web-{D330ABF8-AE4D-B4F8-FC89-666F486D5107}" dt="2022-01-16T12:14:55.699" v="13" actId="20577"/>
          <ac:spMkLst>
            <pc:docMk/>
            <pc:sldMk cId="1380134214" sldId="309"/>
            <ac:spMk id="6" creationId="{74F98662-678E-4B15-8F4B-F2B687111016}"/>
          </ac:spMkLst>
        </pc:spChg>
      </pc:sldChg>
    </pc:docChg>
  </pc:docChgLst>
  <pc:docChgLst>
    <pc:chgData clId="Web-{1DC4A7C7-CE4F-3205-974E-8156ED17CB91}"/>
    <pc:docChg chg="modSld">
      <pc:chgData name="" userId="" providerId="" clId="Web-{1DC4A7C7-CE4F-3205-974E-8156ED17CB91}" dt="2022-01-16T14:59:31.361" v="0"/>
      <pc:docMkLst>
        <pc:docMk/>
      </pc:docMkLst>
      <pc:sldChg chg="addSp">
        <pc:chgData name="" userId="" providerId="" clId="Web-{1DC4A7C7-CE4F-3205-974E-8156ED17CB91}" dt="2022-01-16T14:59:31.361" v="0"/>
        <pc:sldMkLst>
          <pc:docMk/>
          <pc:sldMk cId="1629193451" sldId="257"/>
        </pc:sldMkLst>
        <pc:spChg chg="add">
          <ac:chgData name="" userId="" providerId="" clId="Web-{1DC4A7C7-CE4F-3205-974E-8156ED17CB91}" dt="2022-01-16T14:59:31.361" v="0"/>
          <ac:spMkLst>
            <pc:docMk/>
            <pc:sldMk cId="1629193451" sldId="257"/>
            <ac:spMk id="3" creationId="{14FB7C35-71DA-4678-A4BC-B36886A75D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81043921-7569-41A3-B947-8944ED878C50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0EA4576-0967-4CCD-84A0-45D5E7B768E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938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ython_(programming_language)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95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975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78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16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44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71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53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 is dynamically-typed and garbage-collected. It supports multiple programming paradigms, including structured (particularly, procedural), object-oriented and functional programming.</a:t>
            </a:r>
          </a:p>
          <a:p>
            <a:endParaRPr lang="en-US" sz="1200" dirty="0">
              <a:cs typeface="Calibri"/>
            </a:endParaRPr>
          </a:p>
          <a:p>
            <a:r>
              <a:rPr lang="en-US" dirty="0">
                <a:cs typeface="Calibri"/>
              </a:rPr>
              <a:t>It was built to be as readable as possible, and is </a:t>
            </a:r>
            <a:r>
              <a:rPr lang="en-US" dirty="0"/>
              <a:t>significant indentation driven (Off-side rule).</a:t>
            </a:r>
            <a:endParaRPr lang="en-US" dirty="0">
              <a:cs typeface="Calibri"/>
            </a:endParaRPr>
          </a:p>
          <a:p>
            <a:pPr algn="l" rtl="0" eaLnBrk="1" hangingPunct="1"/>
            <a:endParaRPr lang="en-US"/>
          </a:p>
          <a:p>
            <a:r>
              <a:rPr lang="en-US" dirty="0"/>
              <a:t>The language's core philosophy is summarized in the document </a:t>
            </a:r>
            <a:r>
              <a:rPr lang="en-US" i="1" dirty="0"/>
              <a:t>The Zen of Python</a:t>
            </a:r>
            <a:r>
              <a:rPr lang="en-US" dirty="0"/>
              <a:t> (</a:t>
            </a:r>
            <a:r>
              <a:rPr lang="en-US" i="1" dirty="0"/>
              <a:t>PEP 20</a:t>
            </a:r>
            <a:r>
              <a:rPr lang="en-US" dirty="0"/>
              <a:t>), which includes aphorisms such as: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Beautiful is better than ugly.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Explicit is better than implicit.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Simple is better than complex.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Complex is better than complicated.</a:t>
            </a:r>
            <a:endParaRPr lang="en-US" dirty="0"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Readability counts.</a:t>
            </a:r>
            <a:endParaRPr lang="en-US" dirty="0">
              <a:cs typeface="Calibri"/>
            </a:endParaRPr>
          </a:p>
          <a:p>
            <a:pPr algn="l"/>
            <a:endParaRPr lang="en-US" dirty="0">
              <a:cs typeface="Calibri"/>
            </a:endParaRPr>
          </a:p>
          <a:p>
            <a:endParaRPr lang="en-US" u="sng"/>
          </a:p>
          <a:p>
            <a:pPr algn="l" rtl="0" eaLnBrk="1" hangingPunct="1"/>
            <a:r>
              <a:rPr lang="en-US" u="sng" dirty="0"/>
              <a:t>For further reading:</a:t>
            </a:r>
          </a:p>
          <a:p>
            <a:r>
              <a:rPr lang="en-US" dirty="0">
                <a:hlinkClick r:id="rId3"/>
              </a:rPr>
              <a:t>Python (programming language) - Wikipedia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85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86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67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13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3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219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PyCharm is currently one of the most used IDE for python development, It provides code analysis, a graphical debugger, an integrated unit tester, integration with version control systems (VCSes), and supports web development with Django as well as data science with Anaconda.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was created by JetBrains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  <a:p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mostly popular because of many things, such as: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It is considered as an intelligent code editor, fast and safe refactoring, and smart code.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Features for debugging, profiling, remote development, testing the code, auto code completion, quick fixing, error detection and tools of the database.</a:t>
            </a:r>
          </a:p>
          <a:p>
            <a:pPr marL="171450" indent="-1714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ahoma"/>
                <a:ea typeface="Tahoma"/>
                <a:cs typeface="Tahoma"/>
              </a:rPr>
              <a:t>Support for Popular web technologies, web frameworks, scientific libraries and version control. </a:t>
            </a:r>
          </a:p>
          <a:p>
            <a:endParaRPr lang="en-US" dirty="0">
              <a:solidFill>
                <a:srgbClr val="000000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8343ED-3762-4D46-A439-B4D407E13EF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5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8825-ECA0-499D-AD00-C61559AEF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D2D23-A7BD-4DDA-A00C-46041A879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659-781D-4EF8-97A9-C7A0A81FF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CB84F-AB2F-4868-9D31-4D39A51E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26798-6D0F-4ED2-BBBD-83AA7C3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4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59F9-B2D0-4ADD-A93C-1532E60A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39B198-34E1-46F8-BF21-A88ADD6FD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10FD3-C032-4B28-8680-585FD1FDC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AE6CC-EE90-424C-90E0-9AE289EDE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7E58-14D0-40DB-B6A1-460C1E1E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2979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B23E9-9879-4D8A-B24C-AD4A17966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0B421-B905-48B3-B8D6-87420655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866DD-4102-4014-AA0A-C0BC5A88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DD69A-62C5-4FD6-9BA7-F1AE1D6F2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7265A-8BDD-4F8F-ACDD-93204EE0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964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10656920" cy="4673143"/>
          </a:xfrm>
          <a:prstGeom prst="rect">
            <a:avLst/>
          </a:prstGeom>
          <a:solidFill>
            <a:schemeClr val="bg1">
              <a:alpha val="69000"/>
            </a:schemeClr>
          </a:solidFill>
        </p:spPr>
        <p:txBody>
          <a:bodyPr>
            <a:normAutofit/>
          </a:bodyPr>
          <a:lstStyle>
            <a:lvl1pPr marL="342900" indent="-342900" algn="l" rtl="0">
              <a:buSzPct val="75000"/>
              <a:buFontTx/>
              <a:buBlip>
                <a:blip r:embed="rId2"/>
              </a:buBlip>
              <a:defRPr sz="2800" b="0">
                <a:latin typeface="Segoe" panose="020B0502040504020203" pitchFamily="34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25604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m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117" y="1124745"/>
            <a:ext cx="5510328" cy="444361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 userDrawn="1"/>
        </p:nvSpPr>
        <p:spPr>
          <a:xfrm>
            <a:off x="1967541" y="2492896"/>
            <a:ext cx="347082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43490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57482 2.59259E-6 L 4.72222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8750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3" grpId="0"/>
          <p:bldP spid="13" grpId="1"/>
        </p:bldLst>
      </p:timing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214" y="2420889"/>
            <a:ext cx="4934263" cy="2132707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  <p:sp>
        <p:nvSpPr>
          <p:cNvPr id="12" name="TextBox 11"/>
          <p:cNvSpPr txBox="1"/>
          <p:nvPr userDrawn="1"/>
        </p:nvSpPr>
        <p:spPr>
          <a:xfrm>
            <a:off x="1967542" y="2492896"/>
            <a:ext cx="212590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Lab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815414" y="548680"/>
            <a:ext cx="10561173" cy="720000"/>
          </a:xfrm>
          <a:prstGeom prst="rect">
            <a:avLst/>
          </a:prstGeom>
        </p:spPr>
        <p:txBody>
          <a:bodyPr vert="horz" lIns="0" tIns="0" rIns="91440" bIns="45720" rtlCol="0" anchor="b" anchorCtr="0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63469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4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5399 2.59259E-6 L 2.77778E-7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2708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2" grpId="0"/>
          <p:bldP spid="12" grpId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1871531" y="2492896"/>
            <a:ext cx="55370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>
                <a:solidFill>
                  <a:schemeClr val="tx1">
                    <a:lumMod val="65000"/>
                    <a:lumOff val="35000"/>
                  </a:schemeClr>
                </a:solidFill>
                <a:latin typeface="Segoe Light" panose="020B0302040504020203" pitchFamily="34" charset="0"/>
              </a:rPr>
              <a:t>Questions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47" y="1988841"/>
            <a:ext cx="2043387" cy="2844235"/>
          </a:xfrm>
          <a:prstGeom prst="rect">
            <a:avLst/>
          </a:prstGeom>
          <a:effectLst>
            <a:outerShdw blurRad="50800" dist="12700" dir="2220000" sx="102000" sy="102000" algn="ctr" rotWithShape="0">
              <a:srgbClr val="000000">
                <a:alpha val="35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558833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 p14:presetBounceEnd="42000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 p14:bounceEnd="42000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de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1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35" presetClass="path" presetSubtype="0" fill="hold" grpId="1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.48837 2.59259E-6 L -4.16667E-6 2.59259E-6 " pathEditMode="relative" rAng="0" ptsTypes="AA">
                                          <p:cBhvr>
                                            <p:cTn id="13" dur="1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-24427" y="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  <p:bldP spid="7" grpId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">
  <p:cSld name="6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668000" y="5981612"/>
            <a:ext cx="1246029" cy="5112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6416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E412-2588-41D4-83A0-F0CCE893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5D0A3-656C-4560-ABF4-23856F08A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F3A74-207C-4E68-B776-F596ECEE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D2C9A-8F24-4250-AEFF-AE8D0CEDB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7947F-2057-4E26-9E35-3F85176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666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1456-D132-45CC-BD54-133A3D13A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AF78C-BAED-4A93-A820-7075E33F6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A80A-ED56-492B-A7D7-6E7FD6480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3558B-BA12-492B-8B13-9B9C1ECB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4D99C-4D7E-421A-837F-F63921DA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9376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1D4D-650C-4C32-9D3E-4F13A85B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F53B-EFF4-452F-83A8-A9EE5BC785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4EEAD-EAF3-42D8-B09F-70B6BB0B8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94282-4E16-40D3-9E0B-D62AFF5DB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66184-9CFF-4F47-9868-8017BD7EB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35592-A5E7-4421-9364-C224EBD1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1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EFC13-32C4-447E-8C7C-C2B30B0C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866F3-0EC7-4ADE-A15F-3FE01A293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C95F7-1419-40F9-97E3-054A2840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A8005-FDB6-4179-98B9-2703D44A1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5758DE-5184-4614-A5E8-EC1C62E61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1AFD1-4897-4CCB-AA53-F2A9096B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5981A-8A03-41A9-910A-6B01E33D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49752-C46D-4DD9-8363-799E629B9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837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882B1-9E7F-476A-8256-9E7952E7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0F5399-0209-49D7-B385-36C3D634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FDDF89-3622-4F6D-BBE5-9276A36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6FC28-F71A-4997-81FC-B9FF26DF3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455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5190D1-7F61-45D6-A22E-6C52BA9BE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AE86-BFF9-40C7-90A4-5816CD7DD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B49B8-32CD-43CE-BE2E-DDB7F427A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9752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11BDE-798A-42C4-AD3C-990F0719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8F851-F4EC-43FA-96EE-22D0E2E6B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1E38-E472-4431-BBF1-A553049A3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288E2-1551-4AED-BF90-E2ED40C4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85702-D73F-4DF0-A953-A4FD519A5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56AFB-1E4C-407F-81B8-285B3DFB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1277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19D-17DA-4FF6-92C3-ED76A611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A5540-46D2-4506-BB0A-6F1FF7A638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DE6B8-89F7-47FA-9804-F03EE703F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ECD54-7BF8-4484-9F86-916C0CA5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9B7D1-305C-49A9-9D59-000E5D30F1FD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8C91-6B98-4CCB-853F-25471555D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E6192-1F73-4413-8EE1-49DB502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5260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3446F-F68A-4A4D-9C3D-7D859CFD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5250-99A5-4212-8FF3-4E346BAE5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5EDC-6411-49FD-9800-3CD08205BC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9B7D1-305C-49A9-9D59-000E5D30F1FD}" type="datetimeFigureOut">
              <a:rPr lang="he-IL" smtClean="0"/>
              <a:t>כ"א/תמוז/תשפ"ג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9E05D-A177-4E2D-ADF0-EDA05F331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C1EAD-5110-4612-80D5-7CFAA4A2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6E9116-3F9D-44F5-A88F-E6B3473986F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672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5" r:id="rId13"/>
    <p:sldLayoutId id="2147483667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channel/UCwCLWJO1caWG5ltavG55qlg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://www.selacloud.com/" TargetMode="External"/><Relationship Id="rId7" Type="http://schemas.openxmlformats.org/officeDocument/2006/relationships/image" Target="../media/image7.png"/><Relationship Id="rId12" Type="http://schemas.openxmlformats.org/officeDocument/2006/relationships/hyperlink" Target="https://www.instagram.com/selaclou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twitter.com/SelaCloud" TargetMode="Externa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hyperlink" Target="https://www.linkedin.com/company/17810/admin" TargetMode="External"/><Relationship Id="rId4" Type="http://schemas.openxmlformats.org/officeDocument/2006/relationships/hyperlink" Target="https://www.facebook.com/selacloud" TargetMode="External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/>
          <p:nvPr/>
        </p:nvSpPr>
        <p:spPr>
          <a:xfrm>
            <a:off x="753215" y="731221"/>
            <a:ext cx="1852408" cy="1804715"/>
          </a:xfrm>
          <a:prstGeom prst="rect">
            <a:avLst/>
          </a:prstGeom>
          <a:noFill/>
          <a:ln w="114300" cap="flat" cmpd="sng">
            <a:solidFill>
              <a:srgbClr val="0071F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>
            <a:off x="1024128" y="974550"/>
            <a:ext cx="1938528" cy="122001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/>
        </p:nvSpPr>
        <p:spPr>
          <a:xfrm>
            <a:off x="1197503" y="1264978"/>
            <a:ext cx="10577401" cy="69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"/>
              <a:buNone/>
            </a:pPr>
            <a:r>
              <a:rPr lang="en-US" sz="5400" b="1" dirty="0">
                <a:latin typeface="Lexend" panose="020B0604020202020204"/>
              </a:rPr>
              <a:t>Module 01 – Working with Database</a:t>
            </a:r>
            <a:endParaRPr lang="en-US" sz="2000" b="1" i="0" u="none" strike="noStrike" cap="none" dirty="0">
              <a:solidFill>
                <a:schemeClr val="tx2">
                  <a:lumMod val="25000"/>
                </a:schemeClr>
              </a:solidFill>
              <a:latin typeface="Lexend" panose="020B0604020202020204"/>
              <a:ea typeface="Lexend" panose="020B0604020202020204"/>
              <a:cs typeface="Lexend" panose="020B0604020202020204"/>
              <a:sym typeface="Lexend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707614E-B472-D72F-3362-F3D5800A79AE}"/>
              </a:ext>
            </a:extLst>
          </p:cNvPr>
          <p:cNvGrpSpPr/>
          <p:nvPr/>
        </p:nvGrpSpPr>
        <p:grpSpPr>
          <a:xfrm>
            <a:off x="4768981" y="6314787"/>
            <a:ext cx="2898939" cy="435065"/>
            <a:chOff x="4346126" y="6301065"/>
            <a:chExt cx="2898939" cy="435065"/>
          </a:xfrm>
        </p:grpSpPr>
        <p:sp>
          <p:nvSpPr>
            <p:cNvPr id="27" name="Google Shape;157;p2">
              <a:extLst>
                <a:ext uri="{FF2B5EF4-FFF2-40B4-BE49-F238E27FC236}">
                  <a16:creationId xmlns:a16="http://schemas.microsoft.com/office/drawing/2014/main" id="{4EA5EBB7-68D9-5C27-8971-C58931043AB0}"/>
                </a:ext>
              </a:extLst>
            </p:cNvPr>
            <p:cNvSpPr txBox="1"/>
            <p:nvPr/>
          </p:nvSpPr>
          <p:spPr>
            <a:xfrm>
              <a:off x="4346126" y="6301065"/>
              <a:ext cx="2898939" cy="2600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Lexend"/>
                <a:buNone/>
              </a:pPr>
              <a:r>
                <a:rPr lang="en-US" sz="1100" b="1" i="0" u="none" strike="noStrike" cap="none" dirty="0">
                  <a:solidFill>
                    <a:srgbClr val="00DBE9"/>
                  </a:solidFill>
                  <a:latin typeface="+mn-lt"/>
                  <a:ea typeface="Lexend"/>
                  <a:cs typeface="+mn-cs"/>
                  <a:sym typeface="Lexend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WWW.SELACLOUD.COM</a:t>
              </a:r>
              <a:endParaRPr sz="1100" dirty="0">
                <a:solidFill>
                  <a:srgbClr val="00DBE9"/>
                </a:solidFill>
                <a:latin typeface="+mn-lt"/>
                <a:cs typeface="+mn-cs"/>
              </a:endParaRP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000"/>
                <a:buFont typeface="Noto Sans Hebrew"/>
                <a:buNone/>
              </a:pPr>
              <a:endParaRPr sz="1100" b="1" i="0" u="none" strike="noStrike" cap="none" dirty="0">
                <a:solidFill>
                  <a:srgbClr val="00DBE9"/>
                </a:solidFill>
                <a:latin typeface="Lexend Light" pitchFamily="2" charset="0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0FDA890-33F8-40FC-59E2-9BD7B4CF4B60}"/>
                </a:ext>
              </a:extLst>
            </p:cNvPr>
            <p:cNvGrpSpPr/>
            <p:nvPr/>
          </p:nvGrpSpPr>
          <p:grpSpPr>
            <a:xfrm>
              <a:off x="5196988" y="6503312"/>
              <a:ext cx="1188416" cy="232818"/>
              <a:chOff x="5196988" y="6503312"/>
              <a:chExt cx="1188416" cy="232818"/>
            </a:xfrm>
          </p:grpSpPr>
          <p:pic>
            <p:nvPicPr>
              <p:cNvPr id="29" name="Picture 28" descr="Icon&#10;&#10;Description automatically generated">
                <a:hlinkClick r:id="rId4"/>
                <a:extLst>
                  <a:ext uri="{FF2B5EF4-FFF2-40B4-BE49-F238E27FC236}">
                    <a16:creationId xmlns:a16="http://schemas.microsoft.com/office/drawing/2014/main" id="{64501E28-0CD7-BEAB-240F-3FE7691367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07162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0" name="Picture 29" descr="Logo, icon&#10;&#10;Description automatically generated">
                <a:hlinkClick r:id="rId6"/>
                <a:extLst>
                  <a:ext uri="{FF2B5EF4-FFF2-40B4-BE49-F238E27FC236}">
                    <a16:creationId xmlns:a16="http://schemas.microsoft.com/office/drawing/2014/main" id="{4D899894-16A2-81DC-1AC3-0E3C481677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37917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1" name="Picture 30" descr="Logo&#10;&#10;Description automatically generated">
                <a:hlinkClick r:id="rId8"/>
                <a:extLst>
                  <a:ext uri="{FF2B5EF4-FFF2-40B4-BE49-F238E27FC236}">
                    <a16:creationId xmlns:a16="http://schemas.microsoft.com/office/drawing/2014/main" id="{6DECAAD2-14ED-D62E-83E5-01D62FD73E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46485" y="6503313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2" name="Picture 31" descr="Icon&#10;&#10;Description automatically generated">
                <a:hlinkClick r:id="rId10"/>
                <a:extLst>
                  <a:ext uri="{FF2B5EF4-FFF2-40B4-BE49-F238E27FC236}">
                    <a16:creationId xmlns:a16="http://schemas.microsoft.com/office/drawing/2014/main" id="{DC102836-817A-8573-C7AB-C2724E6E5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96988" y="6503312"/>
                <a:ext cx="338919" cy="232817"/>
              </a:xfrm>
              <a:prstGeom prst="rect">
                <a:avLst/>
              </a:prstGeom>
            </p:spPr>
          </p:pic>
          <p:pic>
            <p:nvPicPr>
              <p:cNvPr id="33" name="Picture 32" descr="Icon&#10;&#10;Description automatically generated">
                <a:hlinkClick r:id="rId12"/>
                <a:extLst>
                  <a:ext uri="{FF2B5EF4-FFF2-40B4-BE49-F238E27FC236}">
                    <a16:creationId xmlns:a16="http://schemas.microsoft.com/office/drawing/2014/main" id="{F46B6109-4740-9E76-5C84-B96F79785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626137" y="6503312"/>
                <a:ext cx="338919" cy="232817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3"/>
    </mc:Choice>
    <mc:Fallback xmlns="">
      <p:transition spd="slow" advTm="228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/>
                <a:cs typeface="Calibri" panose="020F0502020204030204" pitchFamily="34" charset="0"/>
              </a:rPr>
              <a:t>Performing CRUD Operations on MySQL DB</a:t>
            </a:r>
            <a:endParaRPr lang="en-US" b="1" dirty="0">
              <a:solidFill>
                <a:srgbClr val="0071F6"/>
              </a:solidFill>
              <a:latin typeface="Lexend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770878" y="1868486"/>
            <a:ext cx="10591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Performing CRUD Operations on a MySQL Database</a:t>
            </a:r>
          </a:p>
          <a:p>
            <a:endParaRPr lang="en-US" sz="2200" b="0" i="0" dirty="0">
              <a:solidFill>
                <a:srgbClr val="000000"/>
              </a:solidFill>
              <a:effectLst/>
              <a:latin typeface="Lexend Light"/>
              <a:cs typeface="Calibri" panose="020F0502020204030204" pitchFamily="34" charset="0"/>
            </a:endParaRPr>
          </a:p>
          <a:p>
            <a:r>
              <a:rPr lang="en-US" sz="22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We dive into performing CRUD operations specifically on a MySQL database using Python.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Create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: We demonstrate how to insert new records into the database using INSERT statements.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Read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: We explain the process of executing SELECT queries to retrieve data from the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Update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: We illustrate how to update existing records using UPDATE statements.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Delete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: We show how to delete records from the database using DELETE statements.</a:t>
            </a:r>
          </a:p>
          <a:p>
            <a:pPr lvl="1"/>
            <a:endParaRPr lang="en-US" sz="2200" dirty="0">
              <a:solidFill>
                <a:srgbClr val="000000"/>
              </a:solidFill>
              <a:latin typeface="Lexend Light"/>
              <a:cs typeface="Calibri" panose="020F0502020204030204" pitchFamily="34" charset="0"/>
            </a:endParaRPr>
          </a:p>
          <a:p>
            <a:pPr lvl="1"/>
            <a:r>
              <a:rPr lang="en-US" sz="22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We provide code examples and highlight important considerations for each operation.</a:t>
            </a:r>
            <a:endParaRPr lang="en-GB" sz="2200" dirty="0">
              <a:latin typeface="Lexend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234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/>
                <a:cs typeface="Calibri" panose="020F0502020204030204" pitchFamily="34" charset="0"/>
              </a:rPr>
              <a:t>Create Operations</a:t>
            </a:r>
            <a:endParaRPr lang="en-US" b="1" dirty="0">
              <a:solidFill>
                <a:srgbClr val="0071F6"/>
              </a:solidFill>
              <a:latin typeface="Lexend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F4C8F-A4D1-45D6-B13F-9C528451AEB3}"/>
              </a:ext>
            </a:extLst>
          </p:cNvPr>
          <p:cNvSpPr txBox="1"/>
          <p:nvPr/>
        </p:nvSpPr>
        <p:spPr>
          <a:xfrm>
            <a:off x="838199" y="1690688"/>
            <a:ext cx="102588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INSERT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SQL INSERT statement is used to add new records to a database table.</a:t>
            </a:r>
          </a:p>
          <a:p>
            <a:pPr lvl="1"/>
            <a:r>
              <a:rPr lang="en-US" dirty="0"/>
              <a:t>It allows you to specify the table name and the values to be inserted into the columns.</a:t>
            </a:r>
          </a:p>
          <a:p>
            <a:endParaRPr lang="en-US" dirty="0"/>
          </a:p>
          <a:p>
            <a:r>
              <a:rPr lang="en-US" dirty="0"/>
              <a:t>Syntax of the INSERT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basic syntax of the INSERT statement is as follows: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0915179-D7E7-48FA-9BEE-D6E9FD78C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914" y="3655754"/>
            <a:ext cx="5714258" cy="5232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INSERT INTO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table_name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(column1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column2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column3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...)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VALUES (value1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value3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...);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9E181-BDA2-4FA5-9837-E42E819F8327}"/>
              </a:ext>
            </a:extLst>
          </p:cNvPr>
          <p:cNvSpPr txBox="1"/>
          <p:nvPr/>
        </p:nvSpPr>
        <p:spPr>
          <a:xfrm>
            <a:off x="838199" y="4358936"/>
            <a:ext cx="9534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Python to Execute the INSERT Statement: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use the "MySQL Connector/Python" library to execute SQL statements from Python.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First, establish a connection to the MySQL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Then, create a cursor object to execute SQL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Finally, execute the INSERT statement using the cursor's execute() method.</a:t>
            </a:r>
          </a:p>
        </p:txBody>
      </p:sp>
    </p:spTree>
    <p:extLst>
      <p:ext uri="{BB962C8B-B14F-4D97-AF65-F5344CB8AC3E}">
        <p14:creationId xmlns:p14="http://schemas.microsoft.com/office/powerpoint/2010/main" val="2555728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exend"/>
                <a:cs typeface="Calibri" panose="020F0502020204030204" pitchFamily="34" charset="0"/>
              </a:rPr>
              <a:t>Create Operations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715651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Lexend"/>
                <a:cs typeface="Calibri" panose="020F0502020204030204" pitchFamily="34" charset="0"/>
              </a:rPr>
              <a:t>Create Operations</a:t>
            </a:r>
            <a:endParaRPr lang="en-US" b="1" dirty="0">
              <a:solidFill>
                <a:srgbClr val="0071F6"/>
              </a:solidFill>
              <a:latin typeface="Lexend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FCAC7C-3C0A-4FB4-9659-E188946FA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78112"/>
            <a:ext cx="7190913" cy="363176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mysql.connector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Establish a connection to the database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mysql.connector.connect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host=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'localhost'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user=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'username'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password=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'password'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database=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database_name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Create a cursor object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cursor =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connection.cursor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Execute the INSERT statement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insert_query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"INSERT INTO employees (id, name, salary) VALUES (1, 'John Doe', 50000);"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cursor.execute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insert_query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Commit the changes to the database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connection.commit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Close the cursor and the connection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cursor.close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connection.close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6F41DC-DF98-418D-AC49-AF234BE7B576}"/>
              </a:ext>
            </a:extLst>
          </p:cNvPr>
          <p:cNvSpPr txBox="1"/>
          <p:nvPr/>
        </p:nvSpPr>
        <p:spPr>
          <a:xfrm>
            <a:off x="838200" y="5140171"/>
            <a:ext cx="91403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Remember to replace 'localhost', 'username', 'password', and '</a:t>
            </a:r>
            <a:r>
              <a:rPr lang="en-US" dirty="0" err="1"/>
              <a:t>database_name</a:t>
            </a:r>
            <a:r>
              <a:rPr lang="en-US" dirty="0"/>
              <a:t>' with your actual connection details.</a:t>
            </a:r>
          </a:p>
          <a:p>
            <a:r>
              <a:rPr lang="en-US" dirty="0"/>
              <a:t>The execute() method is used to execute SQL statements.</a:t>
            </a:r>
          </a:p>
          <a:p>
            <a:r>
              <a:rPr lang="en-US" dirty="0"/>
              <a:t>After executing the INSERT statement, don't forget to call commit() to save the changes.</a:t>
            </a:r>
          </a:p>
          <a:p>
            <a:r>
              <a:rPr lang="en-US" dirty="0"/>
              <a:t>Close the cursor and the connection once you're done with the database operations.</a:t>
            </a:r>
          </a:p>
        </p:txBody>
      </p:sp>
    </p:spTree>
    <p:extLst>
      <p:ext uri="{BB962C8B-B14F-4D97-AF65-F5344CB8AC3E}">
        <p14:creationId xmlns:p14="http://schemas.microsoft.com/office/powerpoint/2010/main" val="1969175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/>
                <a:cs typeface="Calibri" panose="020F0502020204030204" pitchFamily="34" charset="0"/>
              </a:rPr>
              <a:t>Read Operations</a:t>
            </a:r>
            <a:endParaRPr lang="en-US" b="1" dirty="0">
              <a:solidFill>
                <a:srgbClr val="0071F6"/>
              </a:solidFill>
              <a:latin typeface="Lexend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F4C8F-A4D1-45D6-B13F-9C528451AEB3}"/>
              </a:ext>
            </a:extLst>
          </p:cNvPr>
          <p:cNvSpPr txBox="1"/>
          <p:nvPr/>
        </p:nvSpPr>
        <p:spPr>
          <a:xfrm>
            <a:off x="838199" y="1690688"/>
            <a:ext cx="10258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SELECT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SQL SELECT statement is used to retrieve records from a database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allows you to specify the columns to be selected and apply conditions to filter the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Syntax of the SELECT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basic syntax of the SELECT statement is as follows: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9E181-BDA2-4FA5-9837-E42E819F8327}"/>
              </a:ext>
            </a:extLst>
          </p:cNvPr>
          <p:cNvSpPr txBox="1"/>
          <p:nvPr/>
        </p:nvSpPr>
        <p:spPr>
          <a:xfrm>
            <a:off x="838199" y="4358936"/>
            <a:ext cx="9534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Python to Execute the SELECT Statement: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use the "MySQL Connector/Python" library to execute SQL statements from Python.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First, establish a connection to the MySQL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Then, create a cursor object to execute SQL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Finally, execute the SELECT statement using the cursor's execute() method.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9F83D0-717C-49B6-9B15-63077F0A2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624976"/>
            <a:ext cx="3982376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SELECT column1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column2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...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FROM table_name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WHERE condition;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26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exend"/>
                <a:cs typeface="Calibri" panose="020F0502020204030204" pitchFamily="34" charset="0"/>
              </a:rPr>
              <a:t>Read Operations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15567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Lexend"/>
                <a:cs typeface="Calibri" panose="020F0502020204030204" pitchFamily="34" charset="0"/>
              </a:rPr>
              <a:t>Read Operations</a:t>
            </a:r>
            <a:endParaRPr lang="en-US" b="1" dirty="0">
              <a:solidFill>
                <a:srgbClr val="0071F6"/>
              </a:solidFill>
              <a:latin typeface="Lexend"/>
              <a:cs typeface="Calibri" panose="020F050202020403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95E630B-71A1-488B-8445-A1473F6A5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14562"/>
            <a:ext cx="5740153" cy="507831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mysql.connector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Establish a connection to the database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mysql.connector.connect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host=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'localhost'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user=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'username'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password=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'password'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database=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database_name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Create a cursor object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cursor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connection.cursor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Execute the SELECT statement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select_query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"SELECT id, name, salary FROM employees;"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cursor.execute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select_query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Fetch all the rows from the result set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rows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cursor.fetchall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Process and display the retrieved records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for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row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in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rows: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print(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f"ID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row[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, Name: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row[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, Salary: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{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row[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]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}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Close the cursor and the connection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cursor.close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connection.close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34DC94-4B62-49F7-ABB7-36EEDAEF63F5}"/>
              </a:ext>
            </a:extLst>
          </p:cNvPr>
          <p:cNvSpPr txBox="1"/>
          <p:nvPr/>
        </p:nvSpPr>
        <p:spPr>
          <a:xfrm>
            <a:off x="7341832" y="1368395"/>
            <a:ext cx="388841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executing the SELECT statement, we use the </a:t>
            </a:r>
            <a:r>
              <a:rPr lang="en-US" dirty="0" err="1"/>
              <a:t>fetchall</a:t>
            </a:r>
            <a:r>
              <a:rPr lang="en-US" dirty="0"/>
              <a:t>() method to retrieve all the rows from the result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then process the rows as per your requirements, such as displaying them or performing further calculations.</a:t>
            </a:r>
          </a:p>
        </p:txBody>
      </p:sp>
    </p:spTree>
    <p:extLst>
      <p:ext uri="{BB962C8B-B14F-4D97-AF65-F5344CB8AC3E}">
        <p14:creationId xmlns:p14="http://schemas.microsoft.com/office/powerpoint/2010/main" val="40945851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/>
                <a:cs typeface="Calibri" panose="020F0502020204030204" pitchFamily="34" charset="0"/>
              </a:rPr>
              <a:t>Update Operations</a:t>
            </a:r>
            <a:endParaRPr lang="en-US" b="1" dirty="0">
              <a:solidFill>
                <a:srgbClr val="0071F6"/>
              </a:solidFill>
              <a:latin typeface="Lexend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F4C8F-A4D1-45D6-B13F-9C528451AEB3}"/>
              </a:ext>
            </a:extLst>
          </p:cNvPr>
          <p:cNvSpPr txBox="1"/>
          <p:nvPr/>
        </p:nvSpPr>
        <p:spPr>
          <a:xfrm>
            <a:off x="838199" y="1547484"/>
            <a:ext cx="10258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UPDATE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SQL UPDATE statement is used to modify existing records in a database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allows you to specify the table name, columns to be updated, and the new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Syntax of the UPDATE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basic syntax of the UPDATE statement is as follows: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9E181-BDA2-4FA5-9837-E42E819F8327}"/>
              </a:ext>
            </a:extLst>
          </p:cNvPr>
          <p:cNvSpPr txBox="1"/>
          <p:nvPr/>
        </p:nvSpPr>
        <p:spPr>
          <a:xfrm>
            <a:off x="838199" y="4358936"/>
            <a:ext cx="9534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Python to Execute the UPDATE Statement: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use the "MySQL Connector/Python" library to execute SQL statements from Python.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First, establish a connection to the MySQL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Then, create a cursor object to execute SQL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Finally, execute the UPDATE statement using the cursor's execute() method.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222E10-2463-4D09-BB38-212A7801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429000"/>
            <a:ext cx="4412202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UPDATE table_name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SET column1 = value1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column2 = value2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...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WHERE condition;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43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exend"/>
                <a:cs typeface="Calibri" panose="020F0502020204030204" pitchFamily="34" charset="0"/>
              </a:rPr>
              <a:t>Update Operations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390172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Lexend"/>
                <a:cs typeface="Calibri" panose="020F0502020204030204" pitchFamily="34" charset="0"/>
              </a:rPr>
              <a:t>Update Operations</a:t>
            </a:r>
            <a:endParaRPr lang="en-US" b="1" dirty="0">
              <a:solidFill>
                <a:srgbClr val="0071F6"/>
              </a:solidFill>
              <a:latin typeface="Lexend"/>
              <a:cs typeface="Calibri" panose="020F050202020403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CA1DAB-7B42-42CB-933E-5FA277ED4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45339"/>
            <a:ext cx="8256233" cy="50475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mysql.connector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Establish a connection to the database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mysql.connector.connect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host=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'localhost'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user=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'username'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password=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'password'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database=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database_name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Create a cursor object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cursor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connection.cursor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Execute the UPDATE statement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update_query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"UPDATE employees SET salary = 60000 WHERE id = 1;"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cursor.execute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update_query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Commit the changes to the database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connection.commit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Close the cursor and the connection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cursor.close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86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15413" y="1492162"/>
            <a:ext cx="9695569" cy="4673143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exend Light"/>
              </a:rPr>
              <a:t>Data refers to information in a structured or unstructured form that can be processed or analyzed.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Lexend Ligh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exend Light"/>
              </a:rPr>
              <a:t>In programming, data is essential for storing, retrieving, and manipulating information in applications.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latin typeface="Lexend Light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exend Light"/>
              </a:rPr>
              <a:t>Examples of data include text, numbers, images, audio, and more.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What is Data?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243087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/>
                <a:cs typeface="Calibri" panose="020F0502020204030204" pitchFamily="34" charset="0"/>
              </a:rPr>
              <a:t>Delete Operations</a:t>
            </a:r>
            <a:endParaRPr lang="en-US" b="1" dirty="0">
              <a:solidFill>
                <a:srgbClr val="0071F6"/>
              </a:solidFill>
              <a:latin typeface="Lexend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F4C8F-A4D1-45D6-B13F-9C528451AEB3}"/>
              </a:ext>
            </a:extLst>
          </p:cNvPr>
          <p:cNvSpPr txBox="1"/>
          <p:nvPr/>
        </p:nvSpPr>
        <p:spPr>
          <a:xfrm>
            <a:off x="838199" y="1547484"/>
            <a:ext cx="102588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DELETE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SQL DELETE statement is used to remove records from a database table.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allows you to specify the table name and the conditions to identify the records to be deleted.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Syntax of the DELETE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basic syntax of the DELETE statement is as follows: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9E181-BDA2-4FA5-9837-E42E819F8327}"/>
              </a:ext>
            </a:extLst>
          </p:cNvPr>
          <p:cNvSpPr txBox="1"/>
          <p:nvPr/>
        </p:nvSpPr>
        <p:spPr>
          <a:xfrm>
            <a:off x="838199" y="4358936"/>
            <a:ext cx="9534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Python to Execute the DELETE Statement: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can use the "MySQL Connector/Python" library to execute SQL statements from Python.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First, establish a connection to the MySQL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Then, create a cursor object to execute SQL queries.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Finally, execute the DELETE statement using the cursor's execute() method.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A2C72A-C4F8-4095-BF7A-E42324476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199" y="3429000"/>
            <a:ext cx="2956264" cy="40011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DELETE FROM table_name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WHERE condition;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34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Lexend"/>
                <a:cs typeface="Calibri" panose="020F0502020204030204" pitchFamily="34" charset="0"/>
              </a:rPr>
              <a:t>Delete Operations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32761093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073"/>
          </a:xfrm>
        </p:spPr>
        <p:txBody>
          <a:bodyPr>
            <a:normAutofit/>
          </a:bodyPr>
          <a:lstStyle/>
          <a:p>
            <a:r>
              <a:rPr lang="en-US" b="1" dirty="0">
                <a:latin typeface="Lexend"/>
                <a:cs typeface="Calibri" panose="020F0502020204030204" pitchFamily="34" charset="0"/>
              </a:rPr>
              <a:t>Delete</a:t>
            </a:r>
            <a:r>
              <a:rPr lang="en-US" b="1" i="0" dirty="0">
                <a:effectLst/>
                <a:latin typeface="Lexend"/>
                <a:cs typeface="Calibri" panose="020F0502020204030204" pitchFamily="34" charset="0"/>
              </a:rPr>
              <a:t> Operations</a:t>
            </a:r>
            <a:endParaRPr lang="en-US" b="1" dirty="0">
              <a:solidFill>
                <a:srgbClr val="0071F6"/>
              </a:solidFill>
              <a:latin typeface="Lexend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4F9910-ADFF-4741-9CF4-AA762E65E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87262"/>
            <a:ext cx="6214369" cy="50475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mysql.connector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Establish a connection to the database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mysql.connector.connect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host=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'localhost'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user=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'username'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password=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'password'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database=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database_name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'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Create a cursor object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cursor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connection.cursor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Execute the DELETE statement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delete_query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=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"DELETE FROM employees WHERE id = 1;"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cursor.execute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delete_query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Commit the changes to the database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connection.commit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Close the cursor and the connection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cursor.close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connection.close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A680D8-8CB8-46D7-9C79-9FE39C780578}"/>
              </a:ext>
            </a:extLst>
          </p:cNvPr>
          <p:cNvSpPr txBox="1"/>
          <p:nvPr/>
        </p:nvSpPr>
        <p:spPr>
          <a:xfrm>
            <a:off x="7705817" y="1287262"/>
            <a:ext cx="364798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execute() method is used to execute SQL statements.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executing the DELETE statement, don't forget to call commit() to save the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the condition in the WHERE clause correctly identifies the records to be deleted.</a:t>
            </a:r>
          </a:p>
        </p:txBody>
      </p:sp>
    </p:spTree>
    <p:extLst>
      <p:ext uri="{BB962C8B-B14F-4D97-AF65-F5344CB8AC3E}">
        <p14:creationId xmlns:p14="http://schemas.microsoft.com/office/powerpoint/2010/main" val="29985692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/>
                <a:cs typeface="Calibri" panose="020F0502020204030204" pitchFamily="34" charset="0"/>
              </a:rPr>
              <a:t>Recap and Key Takeaways</a:t>
            </a:r>
            <a:endParaRPr lang="en-US" b="1" dirty="0">
              <a:solidFill>
                <a:srgbClr val="0071F6"/>
              </a:solidFill>
              <a:latin typeface="Lexend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599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Recap of the covered topics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We summarize the main points discussed, including data, databases, connecting to a database from Python, and performing CRUD operations on a MySQL database.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Key takeaways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We highlight the key concepts and insights that students should remember.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Emphasize the importance of understanding data and working with databases in Python.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Encouragement for further exploration</a:t>
            </a:r>
          </a:p>
          <a:p>
            <a:pPr lvl="1"/>
            <a:r>
              <a:rPr lang="en-US" sz="16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We encourage students to continue exploring and practicing with databases and Python, as it is a valuable skill in many domains.</a:t>
            </a:r>
            <a:endParaRPr lang="en-US" sz="1600" b="1" i="0" dirty="0">
              <a:solidFill>
                <a:srgbClr val="000000"/>
              </a:solidFill>
              <a:effectLst/>
              <a:latin typeface="Lexend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739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Lexend Light"/>
              </a:rPr>
              <a:t>Lab 01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7821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385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</a:rPr>
              <a:t>Databases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 algn="l" rtl="0" fontAlgn="base"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Lexend Light"/>
              </a:rPr>
              <a:t>Introduction to Databases</a:t>
            </a:r>
          </a:p>
          <a:p>
            <a:pPr lvl="1" fontAlgn="base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Lexend Light"/>
              </a:rPr>
              <a:t>A database is an organized collection of data stored and accessed electronically.</a:t>
            </a:r>
          </a:p>
          <a:p>
            <a:pPr lvl="1" fontAlgn="base"/>
            <a:endParaRPr lang="en-US" sz="2800" b="0" i="0" u="none" strike="noStrike" dirty="0">
              <a:solidFill>
                <a:srgbClr val="000000"/>
              </a:solidFill>
              <a:effectLst/>
              <a:latin typeface="Lexend Light"/>
            </a:endParaRPr>
          </a:p>
          <a:p>
            <a:pPr lvl="1" fontAlgn="base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Lexend Light"/>
              </a:rPr>
              <a:t>Databases are used to efficiently manage and retrieve large amounts of information.</a:t>
            </a:r>
          </a:p>
          <a:p>
            <a:pPr lvl="1" fontAlgn="base"/>
            <a:endParaRPr lang="en-US" sz="2800" b="0" i="0" u="none" strike="noStrike" dirty="0">
              <a:solidFill>
                <a:srgbClr val="000000"/>
              </a:solidFill>
              <a:effectLst/>
              <a:latin typeface="Lexend Light"/>
            </a:endParaRPr>
          </a:p>
          <a:p>
            <a:pPr lvl="1" fontAlgn="base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Lexend Light"/>
              </a:rPr>
              <a:t>They provide a structured way to store data, making it easier to organize and query.</a:t>
            </a:r>
            <a:endParaRPr lang="ru-RU" sz="2800" b="0" i="0" dirty="0">
              <a:solidFill>
                <a:srgbClr val="000000"/>
              </a:solidFill>
              <a:effectLst/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8928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 panose="020B0604020202020204"/>
              </a:rPr>
              <a:t>Database Basics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2894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0" dirty="0">
                <a:effectLst/>
                <a:latin typeface="Lexend Light"/>
                <a:cs typeface="Calibri" panose="020F0502020204030204" pitchFamily="34" charset="0"/>
              </a:rPr>
              <a:t>Understanding Databases</a:t>
            </a:r>
          </a:p>
          <a:p>
            <a:r>
              <a:rPr lang="en-US" sz="2000" b="1" dirty="0">
                <a:effectLst/>
                <a:latin typeface="Lexend Light"/>
                <a:cs typeface="Calibri" panose="020F0502020204030204" pitchFamily="34" charset="0"/>
              </a:rPr>
              <a:t>Tables</a:t>
            </a:r>
            <a:r>
              <a:rPr lang="en-US" sz="2000" b="0" dirty="0">
                <a:effectLst/>
                <a:latin typeface="Lexend Light"/>
                <a:cs typeface="Calibri" panose="020F0502020204030204" pitchFamily="34" charset="0"/>
              </a:rPr>
              <a:t>: A table is a structured collection of related data organized in rows and columns. Each column represents a specific attribute or property of the data, and each row represents a record or instance.</a:t>
            </a:r>
          </a:p>
          <a:p>
            <a:r>
              <a:rPr lang="en-US" sz="2000" b="1" dirty="0">
                <a:effectLst/>
                <a:latin typeface="Lexend Light"/>
                <a:cs typeface="Calibri" panose="020F0502020204030204" pitchFamily="34" charset="0"/>
              </a:rPr>
              <a:t>Fields/Columns: </a:t>
            </a:r>
            <a:r>
              <a:rPr lang="en-US" sz="2000" b="0" dirty="0">
                <a:effectLst/>
                <a:latin typeface="Lexend Light"/>
                <a:cs typeface="Calibri" panose="020F0502020204030204" pitchFamily="34" charset="0"/>
              </a:rPr>
              <a:t>Fields are the individual attributes or properties of a record. They define the type of data that can be stored.</a:t>
            </a:r>
          </a:p>
          <a:p>
            <a:r>
              <a:rPr lang="en-US" sz="2000" b="1" dirty="0">
                <a:effectLst/>
                <a:latin typeface="Lexend Light"/>
                <a:cs typeface="Calibri" panose="020F0502020204030204" pitchFamily="34" charset="0"/>
              </a:rPr>
              <a:t>Records/Rows: </a:t>
            </a:r>
            <a:r>
              <a:rPr lang="en-US" sz="2000" b="0" dirty="0">
                <a:effectLst/>
                <a:latin typeface="Lexend Light"/>
                <a:cs typeface="Calibri" panose="020F0502020204030204" pitchFamily="34" charset="0"/>
              </a:rPr>
              <a:t>Records are the individual instances or entries in a table, containing values for each field.</a:t>
            </a:r>
          </a:p>
          <a:p>
            <a:r>
              <a:rPr lang="en-US" sz="2000" b="1" dirty="0">
                <a:effectLst/>
                <a:latin typeface="Lexend Light"/>
                <a:cs typeface="Calibri" panose="020F0502020204030204" pitchFamily="34" charset="0"/>
              </a:rPr>
              <a:t>Primary Key: </a:t>
            </a:r>
            <a:r>
              <a:rPr lang="en-US" sz="2000" b="0" dirty="0">
                <a:effectLst/>
                <a:latin typeface="Lexend Light"/>
                <a:cs typeface="Calibri" panose="020F0502020204030204" pitchFamily="34" charset="0"/>
              </a:rPr>
              <a:t>A primary key is a unique identifier for each record in a table. It ensures that each record can be uniquely identified.</a:t>
            </a:r>
          </a:p>
          <a:p>
            <a:r>
              <a:rPr lang="en-US" sz="2000" b="1" dirty="0">
                <a:effectLst/>
                <a:latin typeface="Lexend Light"/>
                <a:cs typeface="Calibri" panose="020F0502020204030204" pitchFamily="34" charset="0"/>
              </a:rPr>
              <a:t>Foreign Key: </a:t>
            </a:r>
            <a:r>
              <a:rPr lang="en-US" sz="2000" b="0" dirty="0">
                <a:effectLst/>
                <a:latin typeface="Lexend Light"/>
                <a:cs typeface="Calibri" panose="020F0502020204030204" pitchFamily="34" charset="0"/>
              </a:rPr>
              <a:t>A foreign key is a field that references the primary key of another table, establishing a relationship between the two tables.</a:t>
            </a:r>
            <a:endParaRPr lang="en-US" sz="1400" dirty="0">
              <a:solidFill>
                <a:srgbClr val="000000"/>
              </a:solidFill>
              <a:latin typeface="Lexend Light"/>
            </a:endParaRPr>
          </a:p>
        </p:txBody>
      </p:sp>
      <p:pic>
        <p:nvPicPr>
          <p:cNvPr id="1026" name="Picture 2" descr="An introduction to SQL tables">
            <a:extLst>
              <a:ext uri="{FF2B5EF4-FFF2-40B4-BE49-F238E27FC236}">
                <a16:creationId xmlns:a16="http://schemas.microsoft.com/office/drawing/2014/main" id="{06117239-A4CF-40B4-91D4-ACF1BFCD5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527" y="4517579"/>
            <a:ext cx="7525351" cy="262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58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37" y="29115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1F6"/>
                </a:solidFill>
                <a:latin typeface="Lexend" panose="020B0604020202020204"/>
                <a:cs typeface="Times New Roman" pitchFamily="18" charset="0"/>
              </a:rPr>
              <a:t>Connecting to DB from Python</a:t>
            </a:r>
            <a:endParaRPr lang="he-IL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E8B18-012B-4322-8484-47CA00D4C0F1}"/>
              </a:ext>
            </a:extLst>
          </p:cNvPr>
          <p:cNvSpPr txBox="1"/>
          <p:nvPr/>
        </p:nvSpPr>
        <p:spPr>
          <a:xfrm>
            <a:off x="136238" y="1616718"/>
            <a:ext cx="11141361" cy="39703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Connecting to a Database from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To work with databases in Python, we need to establish a connection to the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We import the necessary modules, such as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mysql.connector</a:t>
            </a:r>
            <a:r>
              <a:rPr lang="en-US" sz="2800" b="1" i="1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 </a:t>
            </a:r>
            <a:r>
              <a:rPr lang="en-US" sz="280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or </a:t>
            </a:r>
            <a:r>
              <a:rPr lang="en-US" sz="2800" b="1" i="1" dirty="0" err="1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pymysql</a:t>
            </a:r>
            <a:r>
              <a:rPr lang="en-US" sz="280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, to interact with the specific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We create a connection object by providing the required credentials, such as the host, username, password, and database name.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Once the connection is established, we can perform various operations on the database.</a:t>
            </a:r>
            <a:endParaRPr lang="he-IL" sz="2400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651895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u="none" strike="noStrike" baseline="0" dirty="0">
                <a:solidFill>
                  <a:srgbClr val="0071F6"/>
                </a:solidFill>
                <a:latin typeface="Lexend" panose="020B0604020202020204"/>
              </a:rPr>
              <a:t>Connecting to MySQL DB</a:t>
            </a:r>
            <a:endParaRPr lang="en-US" b="1" dirty="0">
              <a:solidFill>
                <a:srgbClr val="0071F6"/>
              </a:solidFill>
              <a:latin typeface="Lexend" panose="020B060402020202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20663" cy="409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exend Light"/>
              </a:rPr>
              <a:t>Connecting to a MySQL Database</a:t>
            </a:r>
          </a:p>
          <a:p>
            <a:pPr lvl="1"/>
            <a:r>
              <a:rPr lang="en-US" dirty="0">
                <a:latin typeface="Lexend Light"/>
              </a:rPr>
              <a:t>We focus on connecting to a MySQL database using Python.</a:t>
            </a:r>
          </a:p>
          <a:p>
            <a:pPr lvl="1"/>
            <a:r>
              <a:rPr lang="en-US" dirty="0">
                <a:latin typeface="Lexend Light"/>
              </a:rPr>
              <a:t>We import the </a:t>
            </a:r>
            <a:r>
              <a:rPr lang="en-US" b="1" i="1" dirty="0" err="1">
                <a:latin typeface="Lexend Light"/>
              </a:rPr>
              <a:t>mysql.connector</a:t>
            </a:r>
            <a:r>
              <a:rPr lang="en-US" b="1" i="1" dirty="0">
                <a:latin typeface="Lexend Light"/>
              </a:rPr>
              <a:t> </a:t>
            </a:r>
            <a:r>
              <a:rPr lang="en-US" dirty="0">
                <a:latin typeface="Lexend Light"/>
              </a:rPr>
              <a:t>module, specifically designed for connecting to MySQL databases.</a:t>
            </a:r>
          </a:p>
          <a:p>
            <a:pPr lvl="1"/>
            <a:r>
              <a:rPr lang="en-US" dirty="0">
                <a:latin typeface="Lexend Light"/>
              </a:rPr>
              <a:t>We create a connection object using the </a:t>
            </a:r>
            <a:r>
              <a:rPr lang="en-US" b="1" dirty="0" err="1">
                <a:latin typeface="Lexend Light"/>
              </a:rPr>
              <a:t>mysql.connector.connect</a:t>
            </a:r>
            <a:r>
              <a:rPr lang="en-US" b="1" dirty="0">
                <a:latin typeface="Lexend Light"/>
              </a:rPr>
              <a:t>() </a:t>
            </a:r>
            <a:r>
              <a:rPr lang="en-US" dirty="0">
                <a:latin typeface="Lexend Light"/>
              </a:rPr>
              <a:t>method and passing the necessary parameters, including host, username, password, and database name.</a:t>
            </a:r>
          </a:p>
          <a:p>
            <a:pPr lvl="1"/>
            <a:r>
              <a:rPr lang="en-US" dirty="0">
                <a:latin typeface="Lexend Light"/>
              </a:rPr>
              <a:t>We demonstrate the connection process through sample code, ensuring that the connection is successfully established.</a:t>
            </a:r>
          </a:p>
          <a:p>
            <a:pPr lvl="1"/>
            <a:r>
              <a:rPr lang="en-US" dirty="0">
                <a:latin typeface="Lexend Light"/>
              </a:rPr>
              <a:t>We also discuss error handling and exceptions that may occur during the connection process.</a:t>
            </a:r>
            <a:endParaRPr lang="en-US" dirty="0">
              <a:latin typeface="Lexend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37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baseline="0" dirty="0">
                <a:latin typeface="Lexend" panose="020B0604020202020204"/>
              </a:rPr>
              <a:t>Connecting to MySQL DB</a:t>
            </a:r>
            <a:endParaRPr lang="he-IL" b="1" dirty="0">
              <a:latin typeface="Lexend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095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70" y="32666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u="none" strike="noStrike" baseline="0" dirty="0">
                <a:latin typeface="Lexend" panose="020B0604020202020204"/>
              </a:rPr>
              <a:t>Connecting to MySQL DB</a:t>
            </a:r>
            <a:endParaRPr lang="he-IL" b="1" dirty="0">
              <a:latin typeface="Lexend" panose="020B060402020202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8371CE-AA52-4A7C-8677-820979833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70" y="1804718"/>
            <a:ext cx="8800730" cy="45243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mysql.connector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Step 1: Import the required module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import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mysql.connector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Step 2: Create a connection object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mysql.connector.connect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host=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"localhost"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user=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your_username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password=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your_password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database=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your_database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  <a:t># Step 3: Check if the connection was successful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if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connection.is_connected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():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print(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"Successfully connected to the database!"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</a:rPr>
              <a:t>else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    print(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</a:rPr>
              <a:t>"Failed to connect to the database."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06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71F6"/>
                </a:solidFill>
                <a:effectLst/>
                <a:latin typeface="Lexend"/>
                <a:cs typeface="Calibri" panose="020F0502020204030204" pitchFamily="34" charset="0"/>
              </a:rPr>
              <a:t>CRUD Operations</a:t>
            </a:r>
            <a:endParaRPr lang="en-US" b="1" dirty="0">
              <a:solidFill>
                <a:srgbClr val="0071F6"/>
              </a:solidFill>
              <a:latin typeface="Lexend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7A8A4-177D-4E9C-BA15-7E47D950F550}"/>
              </a:ext>
            </a:extLst>
          </p:cNvPr>
          <p:cNvSpPr txBox="1"/>
          <p:nvPr/>
        </p:nvSpPr>
        <p:spPr>
          <a:xfrm>
            <a:off x="762001" y="1868486"/>
            <a:ext cx="596727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Performing CRUD Operations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CRUD stands for Create, Read, Update, and Delete, which are fundamental operations in database management.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Lexend Light"/>
              <a:cs typeface="Calibri" panose="020F050202020403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Create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: Inserting new records into a database.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Read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: Retrieving or querying data from a database.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Update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: Modifying existing records in a database.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Delete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: Removing records from a database.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Lexend Light"/>
              <a:cs typeface="Calibri" panose="020F0502020204030204" pitchFamily="34" charset="0"/>
            </a:endParaRP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  <a:latin typeface="Lexend Light"/>
                <a:cs typeface="Calibri" panose="020F0502020204030204" pitchFamily="34" charset="0"/>
              </a:rPr>
              <a:t>These operations allow us to interact with the data and manipulate it as needed.</a:t>
            </a:r>
            <a:endParaRPr lang="en-GB" sz="2000" dirty="0">
              <a:latin typeface="Lexend Light"/>
              <a:cs typeface="Calibri" panose="020F0502020204030204" pitchFamily="34" charset="0"/>
            </a:endParaRPr>
          </a:p>
        </p:txBody>
      </p:sp>
      <p:pic>
        <p:nvPicPr>
          <p:cNvPr id="10242" name="Picture 2" descr="CRUD Operations Explained. What is CRUD? | by Avelon Pang | Geek Culture |  Medium">
            <a:extLst>
              <a:ext uri="{FF2B5EF4-FFF2-40B4-BE49-F238E27FC236}">
                <a16:creationId xmlns:a16="http://schemas.microsoft.com/office/drawing/2014/main" id="{045185A9-2CC9-4C10-9418-E0CE74D82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842" y="2099315"/>
            <a:ext cx="4602188" cy="26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03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3839</Words>
  <Application>Microsoft Office PowerPoint</Application>
  <PresentationFormat>Widescreen</PresentationFormat>
  <Paragraphs>285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Arial</vt:lpstr>
      <vt:lpstr>Arial Unicode MS</vt:lpstr>
      <vt:lpstr>Calibri</vt:lpstr>
      <vt:lpstr>Calibri Light</vt:lpstr>
      <vt:lpstr>Lexend</vt:lpstr>
      <vt:lpstr>Lexend Light</vt:lpstr>
      <vt:lpstr>Noto Sans Hebrew</vt:lpstr>
      <vt:lpstr>Segoe</vt:lpstr>
      <vt:lpstr>Segoe Light</vt:lpstr>
      <vt:lpstr>Tahoma</vt:lpstr>
      <vt:lpstr>Office Theme</vt:lpstr>
      <vt:lpstr>PowerPoint Presentation</vt:lpstr>
      <vt:lpstr>What is Data?</vt:lpstr>
      <vt:lpstr>Databases</vt:lpstr>
      <vt:lpstr>Database Basics</vt:lpstr>
      <vt:lpstr>Connecting to DB from Python</vt:lpstr>
      <vt:lpstr>Connecting to MySQL DB</vt:lpstr>
      <vt:lpstr>Connecting to MySQL DB</vt:lpstr>
      <vt:lpstr>Connecting to MySQL DB</vt:lpstr>
      <vt:lpstr>CRUD Operations</vt:lpstr>
      <vt:lpstr>Performing CRUD Operations on MySQL DB</vt:lpstr>
      <vt:lpstr>Create Operations</vt:lpstr>
      <vt:lpstr>Create Operations</vt:lpstr>
      <vt:lpstr>Create Operations</vt:lpstr>
      <vt:lpstr>Read Operations</vt:lpstr>
      <vt:lpstr>Read Operations</vt:lpstr>
      <vt:lpstr>Read Operations</vt:lpstr>
      <vt:lpstr>Update Operations</vt:lpstr>
      <vt:lpstr>Update Operations</vt:lpstr>
      <vt:lpstr>Update Operations</vt:lpstr>
      <vt:lpstr>Delete Operations</vt:lpstr>
      <vt:lpstr>Delete Operations</vt:lpstr>
      <vt:lpstr>Delete Operations</vt:lpstr>
      <vt:lpstr>Recap and Key Takeaways</vt:lpstr>
      <vt:lpstr>Lab 01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02: Getting Started</dc:title>
  <dc:creator>Tomer Avishar</dc:creator>
  <cp:lastModifiedBy>Alexandr Gotlib</cp:lastModifiedBy>
  <cp:revision>202</cp:revision>
  <dcterms:created xsi:type="dcterms:W3CDTF">2021-12-06T07:55:10Z</dcterms:created>
  <dcterms:modified xsi:type="dcterms:W3CDTF">2023-07-10T10:06:07Z</dcterms:modified>
</cp:coreProperties>
</file>