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78" r:id="rId2"/>
    <p:sldId id="258" r:id="rId3"/>
    <p:sldId id="264" r:id="rId4"/>
    <p:sldId id="265" r:id="rId5"/>
    <p:sldId id="392" r:id="rId6"/>
    <p:sldId id="266" r:id="rId7"/>
    <p:sldId id="393" r:id="rId8"/>
    <p:sldId id="394" r:id="rId9"/>
    <p:sldId id="324" r:id="rId10"/>
    <p:sldId id="395" r:id="rId11"/>
    <p:sldId id="396" r:id="rId12"/>
    <p:sldId id="327" r:id="rId13"/>
    <p:sldId id="397" r:id="rId14"/>
    <p:sldId id="398" r:id="rId15"/>
    <p:sldId id="399" r:id="rId16"/>
    <p:sldId id="380" r:id="rId17"/>
    <p:sldId id="400" r:id="rId18"/>
    <p:sldId id="401" r:id="rId19"/>
    <p:sldId id="402" r:id="rId20"/>
    <p:sldId id="383" r:id="rId21"/>
    <p:sldId id="403" r:id="rId22"/>
    <p:sldId id="404" r:id="rId23"/>
    <p:sldId id="405" r:id="rId24"/>
    <p:sldId id="386" r:id="rId25"/>
    <p:sldId id="406" r:id="rId26"/>
    <p:sldId id="407" r:id="rId27"/>
    <p:sldId id="389" r:id="rId28"/>
    <p:sldId id="408" r:id="rId29"/>
    <p:sldId id="294" r:id="rId30"/>
    <p:sldId id="316" r:id="rId3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 id="2" name="Alexandr Gotlib" initials="AG" lastIdx="1" clrIdx="1">
    <p:extLst>
      <p:ext uri="{19B8F6BF-5375-455C-9EA6-DF929625EA0E}">
        <p15:presenceInfo xmlns:p15="http://schemas.microsoft.com/office/powerpoint/2012/main" userId="205dfaac24761d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כ"א/תמוז/תשפ"ג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20793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2961363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459405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181663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27504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115284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2614945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3992150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373842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415757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193579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1049975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3757259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2585758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3071216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1286887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2279060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31290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421954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16584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798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264641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כ"א/תמוז/תשפ"ג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כ"א/תמוז/תשפ"ג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7" r:id="rId13"/>
    <p:sldLayoutId id="2147483670" r:id="rId14"/>
    <p:sldLayoutId id="214748367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9.png"/><Relationship Id="rId3" Type="http://schemas.openxmlformats.org/officeDocument/2006/relationships/hyperlink" Target="http://www.selacloud.com/" TargetMode="External"/><Relationship Id="rId7" Type="http://schemas.openxmlformats.org/officeDocument/2006/relationships/image" Target="../media/image6.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hyperlink" Target="https://twitter.com/SelaCloud"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3" y="1264978"/>
            <a:ext cx="1057740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02 – Web Development</a:t>
            </a:r>
            <a:endParaRPr lang="en-US" sz="20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Django Administration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370597" cy="1015663"/>
          </a:xfrm>
          <a:prstGeom prst="rect">
            <a:avLst/>
          </a:prstGeom>
          <a:noFill/>
        </p:spPr>
        <p:txBody>
          <a:bodyPr wrap="square" rtlCol="0">
            <a:spAutoFit/>
          </a:bodyPr>
          <a:lstStyle/>
          <a:p>
            <a:r>
              <a:rPr lang="en-US" sz="2000" b="0" i="0" dirty="0">
                <a:solidFill>
                  <a:srgbClr val="000000"/>
                </a:solidFill>
                <a:effectLst/>
                <a:latin typeface="Lexend Light"/>
                <a:cs typeface="Calibri" panose="020F0502020204030204" pitchFamily="34" charset="0"/>
              </a:rPr>
              <a:t>Suppose you have a Django app called "</a:t>
            </a:r>
            <a:r>
              <a:rPr lang="en-US" sz="2000" b="0" i="0" dirty="0" err="1">
                <a:solidFill>
                  <a:srgbClr val="000000"/>
                </a:solidFill>
                <a:effectLst/>
                <a:latin typeface="Lexend Light"/>
                <a:cs typeface="Calibri" panose="020F0502020204030204" pitchFamily="34" charset="0"/>
              </a:rPr>
              <a:t>myapp</a:t>
            </a:r>
            <a:r>
              <a:rPr lang="en-US" sz="2000" b="0" i="0" dirty="0">
                <a:solidFill>
                  <a:srgbClr val="000000"/>
                </a:solidFill>
                <a:effectLst/>
                <a:latin typeface="Lexend Light"/>
                <a:cs typeface="Calibri" panose="020F0502020204030204" pitchFamily="34" charset="0"/>
              </a:rPr>
              <a:t>" with a model named "Book". To make the "Book" model manageable through the admin interface, you would define an admin.py file within the "</a:t>
            </a:r>
            <a:r>
              <a:rPr lang="en-US" sz="2000" b="0" i="0" dirty="0" err="1">
                <a:solidFill>
                  <a:srgbClr val="000000"/>
                </a:solidFill>
                <a:effectLst/>
                <a:latin typeface="Lexend Light"/>
                <a:cs typeface="Calibri" panose="020F0502020204030204" pitchFamily="34" charset="0"/>
              </a:rPr>
              <a:t>myapp</a:t>
            </a:r>
            <a:r>
              <a:rPr lang="en-US" sz="2000" b="0" i="0" dirty="0">
                <a:solidFill>
                  <a:srgbClr val="000000"/>
                </a:solidFill>
                <a:effectLst/>
                <a:latin typeface="Lexend Light"/>
                <a:cs typeface="Calibri" panose="020F0502020204030204" pitchFamily="34" charset="0"/>
              </a:rPr>
              <a:t>" directory and register the model as follows:</a:t>
            </a:r>
            <a:endParaRPr lang="en-GB" sz="2000" dirty="0">
              <a:latin typeface="Lexend Light"/>
              <a:cs typeface="Calibri" panose="020F0502020204030204" pitchFamily="34" charset="0"/>
            </a:endParaRPr>
          </a:p>
        </p:txBody>
      </p:sp>
      <p:sp>
        <p:nvSpPr>
          <p:cNvPr id="3" name="TextBox 2">
            <a:extLst>
              <a:ext uri="{FF2B5EF4-FFF2-40B4-BE49-F238E27FC236}">
                <a16:creationId xmlns:a16="http://schemas.microsoft.com/office/drawing/2014/main" id="{C9258D7D-B6E5-42DF-8597-D91F3C658C45}"/>
              </a:ext>
            </a:extLst>
          </p:cNvPr>
          <p:cNvSpPr txBox="1"/>
          <p:nvPr/>
        </p:nvSpPr>
        <p:spPr>
          <a:xfrm>
            <a:off x="762000" y="3973852"/>
            <a:ext cx="9513163" cy="2554545"/>
          </a:xfrm>
          <a:prstGeom prst="rect">
            <a:avLst/>
          </a:prstGeom>
          <a:noFill/>
        </p:spPr>
        <p:txBody>
          <a:bodyPr wrap="square" rtlCol="0">
            <a:spAutoFit/>
          </a:bodyPr>
          <a:lstStyle/>
          <a:p>
            <a:r>
              <a:rPr lang="en-US" sz="2000" dirty="0"/>
              <a:t>Customizing the admin interface with admin.py:</a:t>
            </a:r>
          </a:p>
          <a:p>
            <a:endParaRPr lang="en-US" sz="2000" dirty="0"/>
          </a:p>
          <a:p>
            <a:pPr marL="800100" lvl="1" indent="-342900">
              <a:buFont typeface="Arial" panose="020B0604020202020204" pitchFamily="34" charset="0"/>
              <a:buChar char="•"/>
            </a:pPr>
            <a:r>
              <a:rPr lang="en-US" sz="2000" dirty="0"/>
              <a:t>The admin.py file allows you to customize the behavior and appearance of the admin interface.</a:t>
            </a:r>
          </a:p>
          <a:p>
            <a:pPr marL="800100" lvl="1" indent="-342900">
              <a:buFont typeface="Arial" panose="020B0604020202020204" pitchFamily="34" charset="0"/>
              <a:buChar char="•"/>
            </a:pPr>
            <a:r>
              <a:rPr lang="en-US" sz="2000" dirty="0"/>
              <a:t>You can define </a:t>
            </a:r>
            <a:r>
              <a:rPr lang="en-US" sz="2000" dirty="0" err="1"/>
              <a:t>ModelAdmin</a:t>
            </a:r>
            <a:r>
              <a:rPr lang="en-US" sz="2000" dirty="0"/>
              <a:t> classes to modify how models are displayed, filtered, or searched in the admin interface.</a:t>
            </a:r>
          </a:p>
          <a:p>
            <a:pPr marL="800100" lvl="1" indent="-342900">
              <a:buFont typeface="Arial" panose="020B0604020202020204" pitchFamily="34" charset="0"/>
              <a:buChar char="•"/>
            </a:pPr>
            <a:r>
              <a:rPr lang="en-US" sz="2000" dirty="0" err="1"/>
              <a:t>ModelAdmin</a:t>
            </a:r>
            <a:r>
              <a:rPr lang="en-US" sz="2000" dirty="0"/>
              <a:t> provides hooks and methods to control various aspects of the admin interface, such as </a:t>
            </a:r>
            <a:r>
              <a:rPr lang="en-US" sz="2000" dirty="0" err="1"/>
              <a:t>fieldsets</a:t>
            </a:r>
            <a:r>
              <a:rPr lang="en-US" sz="2000" dirty="0"/>
              <a:t>, list display, search fields, filters, and more.</a:t>
            </a:r>
          </a:p>
        </p:txBody>
      </p:sp>
      <p:sp>
        <p:nvSpPr>
          <p:cNvPr id="4" name="Rectangle 1">
            <a:extLst>
              <a:ext uri="{FF2B5EF4-FFF2-40B4-BE49-F238E27FC236}">
                <a16:creationId xmlns:a16="http://schemas.microsoft.com/office/drawing/2014/main" id="{E2D67B7E-CE6B-4C5D-A9E2-AEA6C0DB8925}"/>
              </a:ext>
            </a:extLst>
          </p:cNvPr>
          <p:cNvSpPr>
            <a:spLocks noChangeArrowheads="1"/>
          </p:cNvSpPr>
          <p:nvPr/>
        </p:nvSpPr>
        <p:spPr bwMode="auto">
          <a:xfrm>
            <a:off x="838200" y="2999596"/>
            <a:ext cx="3062796"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from </a:t>
            </a:r>
            <a:r>
              <a:rPr kumimoji="0" lang="en-US" altLang="en-US" sz="1000" b="0" i="0" u="none" strike="noStrike" cap="none" normalizeH="0" baseline="0">
                <a:ln>
                  <a:noFill/>
                </a:ln>
                <a:solidFill>
                  <a:srgbClr val="A9B7C6"/>
                </a:solidFill>
                <a:effectLst/>
                <a:latin typeface="Arial Unicode MS"/>
              </a:rPr>
              <a:t>django.contrib </a:t>
            </a:r>
            <a:r>
              <a:rPr kumimoji="0" lang="en-US" altLang="en-US" sz="1000" b="0" i="0" u="none" strike="noStrike" cap="none" normalizeH="0" baseline="0">
                <a:ln>
                  <a:noFill/>
                </a:ln>
                <a:solidFill>
                  <a:srgbClr val="CC7832"/>
                </a:solidFill>
                <a:effectLst/>
                <a:latin typeface="Arial Unicode MS"/>
              </a:rPr>
              <a:t>import </a:t>
            </a:r>
            <a:r>
              <a:rPr kumimoji="0" lang="en-US" altLang="en-US" sz="1000" b="0" i="0" u="none" strike="noStrike" cap="none" normalizeH="0" baseline="0">
                <a:ln>
                  <a:noFill/>
                </a:ln>
                <a:solidFill>
                  <a:srgbClr val="A9B7C6"/>
                </a:solidFill>
                <a:effectLst/>
                <a:latin typeface="Arial Unicode MS"/>
              </a:rPr>
              <a:t>admin</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from </a:t>
            </a:r>
            <a:r>
              <a:rPr kumimoji="0" lang="en-US" altLang="en-US" sz="1000" b="0" i="0" u="none" strike="noStrike" cap="none" normalizeH="0" baseline="0">
                <a:ln>
                  <a:noFill/>
                </a:ln>
                <a:solidFill>
                  <a:srgbClr val="A9B7C6"/>
                </a:solidFill>
                <a:effectLst/>
                <a:latin typeface="Arial Unicode MS"/>
              </a:rPr>
              <a:t>.models </a:t>
            </a:r>
            <a:r>
              <a:rPr kumimoji="0" lang="en-US" altLang="en-US" sz="1000" b="0" i="0" u="none" strike="noStrike" cap="none" normalizeH="0" baseline="0">
                <a:ln>
                  <a:noFill/>
                </a:ln>
                <a:solidFill>
                  <a:srgbClr val="CC7832"/>
                </a:solidFill>
                <a:effectLst/>
                <a:latin typeface="Arial Unicode MS"/>
              </a:rPr>
              <a:t>import </a:t>
            </a:r>
            <a:r>
              <a:rPr kumimoji="0" lang="en-US" altLang="en-US" sz="1000" b="0" i="0" u="none" strike="noStrike" cap="none" normalizeH="0" baseline="0">
                <a:ln>
                  <a:noFill/>
                </a:ln>
                <a:solidFill>
                  <a:srgbClr val="A9B7C6"/>
                </a:solidFill>
                <a:effectLst/>
                <a:latin typeface="Arial Unicode MS"/>
              </a:rPr>
              <a:t>Book</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admin.site.register(Book)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615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Django Administration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370597" cy="707886"/>
          </a:xfrm>
          <a:prstGeom prst="rect">
            <a:avLst/>
          </a:prstGeom>
          <a:noFill/>
        </p:spPr>
        <p:txBody>
          <a:bodyPr wrap="square" rtlCol="0">
            <a:spAutoFit/>
          </a:bodyPr>
          <a:lstStyle/>
          <a:p>
            <a:r>
              <a:rPr lang="en-US" sz="2000" b="0" i="0" dirty="0">
                <a:effectLst/>
                <a:latin typeface="Söhne"/>
              </a:rPr>
              <a:t>To customize the appearance and behavior of the "Book" model in the admin interface, you would define a </a:t>
            </a:r>
            <a:r>
              <a:rPr lang="en-US" sz="2000" b="0" i="0" dirty="0" err="1">
                <a:effectLst/>
                <a:latin typeface="Söhne"/>
              </a:rPr>
              <a:t>ModelAdmin</a:t>
            </a:r>
            <a:r>
              <a:rPr lang="en-US" sz="2000" b="0" i="0" dirty="0">
                <a:effectLst/>
                <a:latin typeface="Söhne"/>
              </a:rPr>
              <a:t> class within the admin.py file and register it:</a:t>
            </a:r>
            <a:endParaRPr lang="en-GB" sz="2000" dirty="0">
              <a:latin typeface="Lexend Light"/>
              <a:cs typeface="Calibri" panose="020F0502020204030204" pitchFamily="34" charset="0"/>
            </a:endParaRPr>
          </a:p>
        </p:txBody>
      </p:sp>
      <p:sp>
        <p:nvSpPr>
          <p:cNvPr id="3" name="TextBox 2">
            <a:extLst>
              <a:ext uri="{FF2B5EF4-FFF2-40B4-BE49-F238E27FC236}">
                <a16:creationId xmlns:a16="http://schemas.microsoft.com/office/drawing/2014/main" id="{C9258D7D-B6E5-42DF-8597-D91F3C658C45}"/>
              </a:ext>
            </a:extLst>
          </p:cNvPr>
          <p:cNvSpPr txBox="1"/>
          <p:nvPr/>
        </p:nvSpPr>
        <p:spPr>
          <a:xfrm>
            <a:off x="5015885" y="3011592"/>
            <a:ext cx="6476260" cy="3477875"/>
          </a:xfrm>
          <a:prstGeom prst="rect">
            <a:avLst/>
          </a:prstGeom>
          <a:noFill/>
        </p:spPr>
        <p:txBody>
          <a:bodyPr wrap="square" rtlCol="0">
            <a:spAutoFit/>
          </a:bodyPr>
          <a:lstStyle/>
          <a:p>
            <a:r>
              <a:rPr lang="en-US" sz="2000" dirty="0"/>
              <a:t>In the above example, we customize the list display to show the title, author, and publish date of books. We also add a filter to allow filtering books by author and enable searching for books by title or author's name.</a:t>
            </a:r>
          </a:p>
          <a:p>
            <a:endParaRPr lang="en-US" sz="2000" dirty="0"/>
          </a:p>
          <a:p>
            <a:r>
              <a:rPr lang="en-US" sz="2000" dirty="0"/>
              <a:t>By leveraging Django's built-in admin interface, you can provide a convenient way for administrators to manage data in your web application without having to build a separate administrative backend from scratch. Additionally, the customization options allow you to tailor the interface to fit your specific project requirements.</a:t>
            </a:r>
          </a:p>
        </p:txBody>
      </p:sp>
      <p:sp>
        <p:nvSpPr>
          <p:cNvPr id="5" name="Rectangle 1">
            <a:extLst>
              <a:ext uri="{FF2B5EF4-FFF2-40B4-BE49-F238E27FC236}">
                <a16:creationId xmlns:a16="http://schemas.microsoft.com/office/drawing/2014/main" id="{2693EF54-3953-4C39-AD70-E653F839CB12}"/>
              </a:ext>
            </a:extLst>
          </p:cNvPr>
          <p:cNvSpPr>
            <a:spLocks noChangeArrowheads="1"/>
          </p:cNvSpPr>
          <p:nvPr/>
        </p:nvSpPr>
        <p:spPr bwMode="auto">
          <a:xfrm>
            <a:off x="699855" y="3011592"/>
            <a:ext cx="3969799"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err="1">
                <a:ln>
                  <a:noFill/>
                </a:ln>
                <a:solidFill>
                  <a:srgbClr val="A9B7C6"/>
                </a:solidFill>
                <a:effectLst/>
                <a:latin typeface="Arial Unicode MS"/>
              </a:rPr>
              <a:t>django.contrib</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admin</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a:ln>
                  <a:noFill/>
                </a:ln>
                <a:solidFill>
                  <a:srgbClr val="A9B7C6"/>
                </a:solidFill>
                <a:effectLst/>
                <a:latin typeface="Arial Unicode MS"/>
              </a:rPr>
              <a:t>.models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Book</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BookAdmin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admin.ModelAdmin</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list_display</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'title'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'author'</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publish_date</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list_filter</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'author'</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search_fields</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'title'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author__name</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admin.site.register</a:t>
            </a:r>
            <a:r>
              <a:rPr kumimoji="0" lang="en-US" altLang="en-US" sz="1400" b="0" i="0" u="none" strike="noStrike" cap="none" normalizeH="0" baseline="0" dirty="0">
                <a:ln>
                  <a:noFill/>
                </a:ln>
                <a:solidFill>
                  <a:srgbClr val="A9B7C6"/>
                </a:solidFill>
                <a:effectLst/>
                <a:latin typeface="Arial Unicode MS"/>
              </a:rPr>
              <a:t>(Book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BookAdmin</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98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Web Development Best Practices</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70878" y="1868486"/>
            <a:ext cx="10591800" cy="2462213"/>
          </a:xfrm>
          <a:prstGeom prst="rect">
            <a:avLst/>
          </a:prstGeom>
          <a:noFill/>
        </p:spPr>
        <p:txBody>
          <a:bodyPr wrap="square" rtlCol="0">
            <a:spAutoFit/>
          </a:bodyPr>
          <a:lstStyle/>
          <a:p>
            <a:r>
              <a:rPr lang="en-US" sz="2200" b="0" i="0" dirty="0">
                <a:solidFill>
                  <a:srgbClr val="000000"/>
                </a:solidFill>
                <a:effectLst/>
                <a:latin typeface="Lexend Light"/>
                <a:cs typeface="Calibri" panose="020F0502020204030204" pitchFamily="34" charset="0"/>
              </a:rPr>
              <a:t>Introduction to best practices in web development:</a:t>
            </a:r>
          </a:p>
          <a:p>
            <a:endParaRPr lang="en-US" sz="2200" b="0" i="0" dirty="0">
              <a:solidFill>
                <a:srgbClr val="000000"/>
              </a:solidFill>
              <a:effectLst/>
              <a:latin typeface="Lexend Light"/>
              <a:cs typeface="Calibri" panose="020F0502020204030204" pitchFamily="34" charset="0"/>
            </a:endParaRPr>
          </a:p>
          <a:p>
            <a:pPr marL="342900" indent="-342900">
              <a:buFont typeface="Arial" panose="020B0604020202020204" pitchFamily="34" charset="0"/>
              <a:buChar char="•"/>
            </a:pPr>
            <a:r>
              <a:rPr lang="en-US" sz="2200" b="0" i="0" dirty="0">
                <a:solidFill>
                  <a:srgbClr val="000000"/>
                </a:solidFill>
                <a:effectLst/>
                <a:latin typeface="Lexend Light"/>
                <a:cs typeface="Calibri" panose="020F0502020204030204" pitchFamily="34" charset="0"/>
              </a:rPr>
              <a:t>Best practices are established guidelines and techniques that help ensure high-quality code, maintainability, and scalability.</a:t>
            </a:r>
          </a:p>
          <a:p>
            <a:pPr marL="342900" indent="-342900">
              <a:buFont typeface="Arial" panose="020B0604020202020204" pitchFamily="34" charset="0"/>
              <a:buChar char="•"/>
            </a:pPr>
            <a:endParaRPr lang="en-US" sz="2200" b="0" i="0" dirty="0">
              <a:solidFill>
                <a:srgbClr val="000000"/>
              </a:solidFill>
              <a:effectLst/>
              <a:latin typeface="Lexend Light"/>
              <a:cs typeface="Calibri" panose="020F0502020204030204" pitchFamily="34" charset="0"/>
            </a:endParaRPr>
          </a:p>
          <a:p>
            <a:pPr marL="342900" indent="-342900">
              <a:buFont typeface="Arial" panose="020B0604020202020204" pitchFamily="34" charset="0"/>
              <a:buChar char="•"/>
            </a:pPr>
            <a:r>
              <a:rPr lang="en-US" sz="2200" b="0" i="0" dirty="0">
                <a:solidFill>
                  <a:srgbClr val="000000"/>
                </a:solidFill>
                <a:effectLst/>
                <a:latin typeface="Lexend Light"/>
                <a:cs typeface="Calibri" panose="020F0502020204030204" pitchFamily="34" charset="0"/>
              </a:rPr>
              <a:t>Following best practices promotes code readability, reusability, and collaboration among developers.</a:t>
            </a:r>
            <a:endParaRPr lang="en-GB" sz="2200" dirty="0">
              <a:latin typeface="Lexend Light"/>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Web Development Best Practices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70878" y="1868486"/>
            <a:ext cx="10591800" cy="4832092"/>
          </a:xfrm>
          <a:prstGeom prst="rect">
            <a:avLst/>
          </a:prstGeom>
          <a:noFill/>
        </p:spPr>
        <p:txBody>
          <a:bodyPr wrap="square" rtlCol="0">
            <a:spAutoFit/>
          </a:bodyPr>
          <a:lstStyle/>
          <a:p>
            <a:r>
              <a:rPr lang="en-US" sz="2200" b="0" i="0" dirty="0">
                <a:solidFill>
                  <a:srgbClr val="000000"/>
                </a:solidFill>
                <a:effectLst/>
                <a:latin typeface="Lexend Light"/>
                <a:cs typeface="Calibri" panose="020F0502020204030204" pitchFamily="34" charset="0"/>
              </a:rPr>
              <a:t>Discussion of coding standards, documentation, and testing:</a:t>
            </a:r>
          </a:p>
          <a:p>
            <a:endParaRPr lang="en-US" sz="2200" b="0" i="0" dirty="0">
              <a:solidFill>
                <a:srgbClr val="000000"/>
              </a:solidFill>
              <a:effectLst/>
              <a:latin typeface="Lexend Light"/>
              <a:cs typeface="Calibri" panose="020F0502020204030204" pitchFamily="34" charset="0"/>
            </a:endParaRPr>
          </a:p>
          <a:p>
            <a:pPr marL="800100" lvl="1" indent="-342900">
              <a:buFont typeface="Arial" panose="020B0604020202020204" pitchFamily="34" charset="0"/>
              <a:buChar char="•"/>
            </a:pPr>
            <a:r>
              <a:rPr lang="en-US" sz="2200" b="0" i="0" dirty="0">
                <a:solidFill>
                  <a:srgbClr val="000000"/>
                </a:solidFill>
                <a:effectLst/>
                <a:latin typeface="Lexend Light"/>
                <a:cs typeface="Calibri" panose="020F0502020204030204" pitchFamily="34" charset="0"/>
              </a:rPr>
              <a:t>Coding standards: Consistent code formatting, naming conventions, and indentation improve code readability and maintainability. Adopting a coding style guide, such as PEP 8 for Python, helps enforce coding standards.</a:t>
            </a:r>
          </a:p>
          <a:p>
            <a:pPr marL="800100" lvl="1" indent="-342900">
              <a:buFont typeface="Arial" panose="020B0604020202020204" pitchFamily="34" charset="0"/>
              <a:buChar char="•"/>
            </a:pPr>
            <a:endParaRPr lang="en-US" sz="2200" b="0" i="0" dirty="0">
              <a:solidFill>
                <a:srgbClr val="000000"/>
              </a:solidFill>
              <a:effectLst/>
              <a:latin typeface="Lexend Light"/>
              <a:cs typeface="Calibri" panose="020F0502020204030204" pitchFamily="34" charset="0"/>
            </a:endParaRPr>
          </a:p>
          <a:p>
            <a:pPr marL="800100" lvl="1" indent="-342900">
              <a:buFont typeface="Arial" panose="020B0604020202020204" pitchFamily="34" charset="0"/>
              <a:buChar char="•"/>
            </a:pPr>
            <a:r>
              <a:rPr lang="en-US" sz="2200" b="0" i="0" dirty="0">
                <a:solidFill>
                  <a:srgbClr val="000000"/>
                </a:solidFill>
                <a:effectLst/>
                <a:latin typeface="Lexend Light"/>
                <a:cs typeface="Calibri" panose="020F0502020204030204" pitchFamily="34" charset="0"/>
              </a:rPr>
              <a:t>Documentation: Documenting your code, including function and class descriptions, helps other developers understand and use your code. Documentation tools like Sphinx can automate the process of generating documentation.</a:t>
            </a:r>
          </a:p>
          <a:p>
            <a:pPr marL="800100" lvl="1" indent="-342900">
              <a:buFont typeface="Arial" panose="020B0604020202020204" pitchFamily="34" charset="0"/>
              <a:buChar char="•"/>
            </a:pPr>
            <a:endParaRPr lang="en-US" sz="2200" b="0" i="0" dirty="0">
              <a:solidFill>
                <a:srgbClr val="000000"/>
              </a:solidFill>
              <a:effectLst/>
              <a:latin typeface="Lexend Light"/>
              <a:cs typeface="Calibri" panose="020F0502020204030204" pitchFamily="34" charset="0"/>
            </a:endParaRPr>
          </a:p>
          <a:p>
            <a:pPr marL="800100" lvl="1" indent="-342900">
              <a:buFont typeface="Arial" panose="020B0604020202020204" pitchFamily="34" charset="0"/>
              <a:buChar char="•"/>
            </a:pPr>
            <a:r>
              <a:rPr lang="en-US" sz="2200" b="0" i="0" dirty="0">
                <a:solidFill>
                  <a:srgbClr val="000000"/>
                </a:solidFill>
                <a:effectLst/>
                <a:latin typeface="Lexend Light"/>
                <a:cs typeface="Calibri" panose="020F0502020204030204" pitchFamily="34" charset="0"/>
              </a:rPr>
              <a:t>Testing: Writing automated tests ensures that your code functions correctly and reduces the likelihood of introducing bugs. Utilize testing frameworks, such as Django's built-in testing tools or third-party libraries like </a:t>
            </a:r>
            <a:r>
              <a:rPr lang="en-US" sz="2200" b="0" i="0" dirty="0" err="1">
                <a:solidFill>
                  <a:srgbClr val="000000"/>
                </a:solidFill>
                <a:effectLst/>
                <a:latin typeface="Lexend Light"/>
                <a:cs typeface="Calibri" panose="020F0502020204030204" pitchFamily="34" charset="0"/>
              </a:rPr>
              <a:t>pytest</a:t>
            </a:r>
            <a:r>
              <a:rPr lang="en-US" sz="2200" b="0" i="0" dirty="0">
                <a:solidFill>
                  <a:srgbClr val="000000"/>
                </a:solidFill>
                <a:effectLst/>
                <a:latin typeface="Lexend Light"/>
                <a:cs typeface="Calibri" panose="020F0502020204030204" pitchFamily="34" charset="0"/>
              </a:rPr>
              <a:t>, to write unit tests, integration tests, and end-to-end tests.</a:t>
            </a:r>
            <a:endParaRPr lang="en-GB" sz="2200" dirty="0">
              <a:latin typeface="Lexend Light"/>
              <a:cs typeface="Calibri" panose="020F0502020204030204" pitchFamily="34" charset="0"/>
            </a:endParaRPr>
          </a:p>
        </p:txBody>
      </p:sp>
    </p:spTree>
    <p:extLst>
      <p:ext uri="{BB962C8B-B14F-4D97-AF65-F5344CB8AC3E}">
        <p14:creationId xmlns:p14="http://schemas.microsoft.com/office/powerpoint/2010/main" val="43370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Web Development Best Practices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70878" y="1868486"/>
            <a:ext cx="10591800" cy="3693319"/>
          </a:xfrm>
          <a:prstGeom prst="rect">
            <a:avLst/>
          </a:prstGeom>
          <a:noFill/>
        </p:spPr>
        <p:txBody>
          <a:bodyPr wrap="square" rtlCol="0">
            <a:spAutoFit/>
          </a:bodyPr>
          <a:lstStyle/>
          <a:p>
            <a:r>
              <a:rPr lang="en-US" b="0" i="0" dirty="0">
                <a:solidFill>
                  <a:srgbClr val="000000"/>
                </a:solidFill>
                <a:effectLst/>
                <a:latin typeface="Lexend Light"/>
                <a:cs typeface="Calibri" panose="020F0502020204030204" pitchFamily="34" charset="0"/>
              </a:rPr>
              <a:t>Tips for writing maintainable and scalable code:</a:t>
            </a:r>
          </a:p>
          <a:p>
            <a:endParaRPr lang="en-US" b="0" i="0" dirty="0">
              <a:solidFill>
                <a:srgbClr val="000000"/>
              </a:solidFill>
              <a:effectLst/>
              <a:latin typeface="Lexend Light"/>
              <a:cs typeface="Calibri" panose="020F0502020204030204" pitchFamily="34" charset="0"/>
            </a:endParaRPr>
          </a:p>
          <a:p>
            <a:pPr marL="800100" lvl="1" indent="-3429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Modularize your code: Break your code into smaller, reusable modules or functions that perform specific tasks. This improves code organization, readability, and facilitates code reuse.</a:t>
            </a:r>
          </a:p>
          <a:p>
            <a:pPr marL="800100" lvl="1" indent="-3429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Optimize performance: Identify bottlenecks in your code and optimize it for better performance. Techniques like caching, database indexing, and asynchronous processing can improve the speed and responsiveness of your web application.</a:t>
            </a:r>
          </a:p>
          <a:p>
            <a:pPr marL="800100" lvl="1" indent="-342900">
              <a:buFont typeface="Arial" panose="020B0604020202020204" pitchFamily="34" charset="0"/>
              <a:buChar char="•"/>
            </a:pPr>
            <a:endParaRPr lang="en-US" b="0" i="0" dirty="0">
              <a:solidFill>
                <a:srgbClr val="000000"/>
              </a:solidFill>
              <a:effectLst/>
              <a:latin typeface="Lexend Light"/>
              <a:cs typeface="Calibri" panose="020F0502020204030204" pitchFamily="34" charset="0"/>
            </a:endParaRPr>
          </a:p>
          <a:p>
            <a:pPr marL="800100" lvl="1" indent="-3429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Handle exceptions gracefully: Implement proper error handling and error messages to provide a smooth user experience and make troubleshooting easier.</a:t>
            </a:r>
          </a:p>
          <a:p>
            <a:pPr marL="800100" lvl="1" indent="-342900">
              <a:buFont typeface="Arial" panose="020B0604020202020204" pitchFamily="34" charset="0"/>
              <a:buChar char="•"/>
            </a:pPr>
            <a:endParaRPr lang="en-US" b="0" i="0" dirty="0">
              <a:solidFill>
                <a:srgbClr val="000000"/>
              </a:solidFill>
              <a:effectLst/>
              <a:latin typeface="Lexend Light"/>
              <a:cs typeface="Calibri" panose="020F0502020204030204" pitchFamily="34" charset="0"/>
            </a:endParaRPr>
          </a:p>
          <a:p>
            <a:pPr marL="800100" lvl="1" indent="-342900">
              <a:buFont typeface="Arial" panose="020B0604020202020204" pitchFamily="34" charset="0"/>
              <a:buChar char="•"/>
            </a:pPr>
            <a:r>
              <a:rPr lang="en-US" b="0" i="0" dirty="0">
                <a:solidFill>
                  <a:srgbClr val="000000"/>
                </a:solidFill>
                <a:effectLst/>
                <a:latin typeface="Lexend Light"/>
                <a:cs typeface="Calibri" panose="020F0502020204030204" pitchFamily="34" charset="0"/>
              </a:rPr>
              <a:t>Use version control: Utilize version control systems, such as Git, to track changes in your code, collaborate with other developers, and roll back changes if needed.</a:t>
            </a:r>
            <a:endParaRPr lang="en-GB" dirty="0">
              <a:latin typeface="Lexend Light"/>
              <a:cs typeface="Calibri" panose="020F0502020204030204" pitchFamily="34" charset="0"/>
            </a:endParaRPr>
          </a:p>
        </p:txBody>
      </p:sp>
    </p:spTree>
    <p:extLst>
      <p:ext uri="{BB962C8B-B14F-4D97-AF65-F5344CB8AC3E}">
        <p14:creationId xmlns:p14="http://schemas.microsoft.com/office/powerpoint/2010/main" val="259024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Web Development Best Practices – cont’d</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70878" y="1868486"/>
            <a:ext cx="10591800" cy="4832092"/>
          </a:xfrm>
          <a:prstGeom prst="rect">
            <a:avLst/>
          </a:prstGeom>
          <a:noFill/>
        </p:spPr>
        <p:txBody>
          <a:bodyPr wrap="square" rtlCol="0">
            <a:spAutoFit/>
          </a:bodyPr>
          <a:lstStyle/>
          <a:p>
            <a:r>
              <a:rPr lang="en-US" sz="1400" b="0" i="0" dirty="0">
                <a:solidFill>
                  <a:srgbClr val="000000"/>
                </a:solidFill>
                <a:effectLst/>
                <a:latin typeface="Lexend Light"/>
                <a:cs typeface="Calibri" panose="020F0502020204030204" pitchFamily="34" charset="0"/>
              </a:rPr>
              <a:t>Let's say you're building a web application that allows users to create and manage tasks. Following best practices, you would:</a:t>
            </a:r>
          </a:p>
          <a:p>
            <a:endParaRPr lang="en-US" sz="1400" b="0" i="0" dirty="0">
              <a:solidFill>
                <a:srgbClr val="000000"/>
              </a:solidFill>
              <a:effectLst/>
              <a:latin typeface="Lexend Light"/>
              <a:cs typeface="Calibri" panose="020F0502020204030204" pitchFamily="34" charset="0"/>
            </a:endParaRPr>
          </a:p>
          <a:p>
            <a:pPr marL="742950" lvl="1" indent="-285750">
              <a:buFont typeface="Arial" panose="020B0604020202020204" pitchFamily="34" charset="0"/>
              <a:buChar char="•"/>
            </a:pPr>
            <a:r>
              <a:rPr lang="en-US" sz="1400" b="0" i="0" dirty="0">
                <a:solidFill>
                  <a:srgbClr val="000000"/>
                </a:solidFill>
                <a:effectLst/>
                <a:latin typeface="Lexend Light"/>
                <a:cs typeface="Calibri" panose="020F0502020204030204" pitchFamily="34" charset="0"/>
              </a:rPr>
              <a:t>Apply consistent code formatting, such as using proper indentation and following naming conventions like </a:t>
            </a:r>
            <a:r>
              <a:rPr lang="en-US" sz="1400" b="1" i="0" dirty="0" err="1">
                <a:solidFill>
                  <a:srgbClr val="000000"/>
                </a:solidFill>
                <a:effectLst/>
                <a:latin typeface="Lexend Light"/>
                <a:cs typeface="Calibri" panose="020F0502020204030204" pitchFamily="34" charset="0"/>
              </a:rPr>
              <a:t>lowercase_with_underscores</a:t>
            </a:r>
            <a:r>
              <a:rPr lang="en-US" sz="1400" b="1" i="0" dirty="0">
                <a:solidFill>
                  <a:srgbClr val="000000"/>
                </a:solidFill>
                <a:effectLst/>
                <a:latin typeface="Lexend Light"/>
                <a:cs typeface="Calibri" panose="020F0502020204030204" pitchFamily="34" charset="0"/>
              </a:rPr>
              <a:t>.</a:t>
            </a:r>
          </a:p>
          <a:p>
            <a:pPr marL="742950" lvl="1" indent="-285750">
              <a:buFont typeface="Arial" panose="020B0604020202020204" pitchFamily="34" charset="0"/>
              <a:buChar char="•"/>
            </a:pPr>
            <a:endParaRPr lang="en-US" sz="1400" b="0" i="0" dirty="0">
              <a:solidFill>
                <a:srgbClr val="000000"/>
              </a:solidFill>
              <a:effectLst/>
              <a:latin typeface="Lexend Light"/>
              <a:cs typeface="Calibri" panose="020F0502020204030204" pitchFamily="34" charset="0"/>
            </a:endParaRPr>
          </a:p>
          <a:p>
            <a:pPr marL="742950" lvl="1" indent="-285750">
              <a:buFont typeface="Arial" panose="020B0604020202020204" pitchFamily="34" charset="0"/>
              <a:buChar char="•"/>
            </a:pPr>
            <a:r>
              <a:rPr lang="en-US" sz="1400" b="0" i="0" dirty="0">
                <a:solidFill>
                  <a:srgbClr val="000000"/>
                </a:solidFill>
                <a:effectLst/>
                <a:latin typeface="Lexend Light"/>
                <a:cs typeface="Calibri" panose="020F0502020204030204" pitchFamily="34" charset="0"/>
              </a:rPr>
              <a:t>Document your code by including comments explaining the purpose of functions, classes, and complex logic. Additionally, use a documentation tool like Sphinx to generate comprehensive documentation for your project.</a:t>
            </a:r>
          </a:p>
          <a:p>
            <a:pPr marL="742950" lvl="1" indent="-285750">
              <a:buFont typeface="Arial" panose="020B0604020202020204" pitchFamily="34" charset="0"/>
              <a:buChar char="•"/>
            </a:pPr>
            <a:endParaRPr lang="en-US" sz="1400" b="0" i="0" dirty="0">
              <a:solidFill>
                <a:srgbClr val="000000"/>
              </a:solidFill>
              <a:effectLst/>
              <a:latin typeface="Lexend Light"/>
              <a:cs typeface="Calibri" panose="020F0502020204030204" pitchFamily="34" charset="0"/>
            </a:endParaRPr>
          </a:p>
          <a:p>
            <a:pPr marL="742950" lvl="1" indent="-285750">
              <a:buFont typeface="Arial" panose="020B0604020202020204" pitchFamily="34" charset="0"/>
              <a:buChar char="•"/>
            </a:pPr>
            <a:r>
              <a:rPr lang="en-US" sz="1400" b="0" i="0" dirty="0">
                <a:solidFill>
                  <a:srgbClr val="000000"/>
                </a:solidFill>
                <a:effectLst/>
                <a:latin typeface="Lexend Light"/>
                <a:cs typeface="Calibri" panose="020F0502020204030204" pitchFamily="34" charset="0"/>
              </a:rPr>
              <a:t>Write unit tests to verify the correctness of individual functions and classes, integration tests to test the interaction of multiple components, and end-to-end tests to ensure the entire application functions as expected.</a:t>
            </a:r>
          </a:p>
          <a:p>
            <a:pPr marL="742950" lvl="1" indent="-285750">
              <a:buFont typeface="Arial" panose="020B0604020202020204" pitchFamily="34" charset="0"/>
              <a:buChar char="•"/>
            </a:pPr>
            <a:endParaRPr lang="en-US" sz="1400" b="0" i="0" dirty="0">
              <a:solidFill>
                <a:srgbClr val="000000"/>
              </a:solidFill>
              <a:effectLst/>
              <a:latin typeface="Lexend Light"/>
              <a:cs typeface="Calibri" panose="020F0502020204030204" pitchFamily="34" charset="0"/>
            </a:endParaRPr>
          </a:p>
          <a:p>
            <a:pPr marL="742950" lvl="1" indent="-285750">
              <a:buFont typeface="Arial" panose="020B0604020202020204" pitchFamily="34" charset="0"/>
              <a:buChar char="•"/>
            </a:pPr>
            <a:r>
              <a:rPr lang="en-US" sz="1400" b="0" i="0" dirty="0">
                <a:solidFill>
                  <a:srgbClr val="000000"/>
                </a:solidFill>
                <a:effectLst/>
                <a:latin typeface="Lexend Light"/>
                <a:cs typeface="Calibri" panose="020F0502020204030204" pitchFamily="34" charset="0"/>
              </a:rPr>
              <a:t>Break your code into modular components, such as separate files for models, views, and templates, to improve code organization and reusability.</a:t>
            </a:r>
          </a:p>
          <a:p>
            <a:pPr marL="742950" lvl="1" indent="-285750">
              <a:buFont typeface="Arial" panose="020B0604020202020204" pitchFamily="34" charset="0"/>
              <a:buChar char="•"/>
            </a:pPr>
            <a:endParaRPr lang="en-US" sz="1400" b="0" i="0" dirty="0">
              <a:solidFill>
                <a:srgbClr val="000000"/>
              </a:solidFill>
              <a:effectLst/>
              <a:latin typeface="Lexend Light"/>
              <a:cs typeface="Calibri" panose="020F0502020204030204" pitchFamily="34" charset="0"/>
            </a:endParaRPr>
          </a:p>
          <a:p>
            <a:pPr marL="742950" lvl="1" indent="-285750">
              <a:buFont typeface="Arial" panose="020B0604020202020204" pitchFamily="34" charset="0"/>
              <a:buChar char="•"/>
            </a:pPr>
            <a:r>
              <a:rPr lang="en-US" sz="1400" b="0" i="0" dirty="0">
                <a:solidFill>
                  <a:srgbClr val="000000"/>
                </a:solidFill>
                <a:effectLst/>
                <a:latin typeface="Lexend Light"/>
                <a:cs typeface="Calibri" panose="020F0502020204030204" pitchFamily="34" charset="0"/>
              </a:rPr>
              <a:t>Optimize performance by implementing caching mechanisms for frequently accessed data, utilizing database indexing for faster queries, and employing asynchronous processing for time-consuming tasks.</a:t>
            </a:r>
          </a:p>
          <a:p>
            <a:pPr marL="742950" lvl="1" indent="-285750">
              <a:buFont typeface="Arial" panose="020B0604020202020204" pitchFamily="34" charset="0"/>
              <a:buChar char="•"/>
            </a:pPr>
            <a:endParaRPr lang="en-US" sz="1400" b="0" i="0" dirty="0">
              <a:solidFill>
                <a:srgbClr val="000000"/>
              </a:solidFill>
              <a:effectLst/>
              <a:latin typeface="Lexend Light"/>
              <a:cs typeface="Calibri" panose="020F0502020204030204" pitchFamily="34" charset="0"/>
            </a:endParaRPr>
          </a:p>
          <a:p>
            <a:pPr marL="742950" lvl="1" indent="-285750">
              <a:buFont typeface="Arial" panose="020B0604020202020204" pitchFamily="34" charset="0"/>
              <a:buChar char="•"/>
            </a:pPr>
            <a:r>
              <a:rPr lang="en-US" sz="1400" b="0" i="0" dirty="0">
                <a:solidFill>
                  <a:srgbClr val="000000"/>
                </a:solidFill>
                <a:effectLst/>
                <a:latin typeface="Lexend Light"/>
                <a:cs typeface="Calibri" panose="020F0502020204030204" pitchFamily="34" charset="0"/>
              </a:rPr>
              <a:t>Implement proper exception handling to catch and handle errors gracefully, providing informative error messages to assist with debugging and troubleshooting.</a:t>
            </a:r>
          </a:p>
          <a:p>
            <a:pPr marL="742950" lvl="1" indent="-285750">
              <a:buFont typeface="Arial" panose="020B0604020202020204" pitchFamily="34" charset="0"/>
              <a:buChar char="•"/>
            </a:pPr>
            <a:endParaRPr lang="en-US" sz="1400" b="0" i="0" dirty="0">
              <a:solidFill>
                <a:srgbClr val="000000"/>
              </a:solidFill>
              <a:effectLst/>
              <a:latin typeface="Lexend Light"/>
              <a:cs typeface="Calibri" panose="020F0502020204030204" pitchFamily="34" charset="0"/>
            </a:endParaRPr>
          </a:p>
          <a:p>
            <a:pPr marL="742950" lvl="1" indent="-285750">
              <a:buFont typeface="Arial" panose="020B0604020202020204" pitchFamily="34" charset="0"/>
              <a:buChar char="•"/>
            </a:pPr>
            <a:r>
              <a:rPr lang="en-US" sz="1400" b="0" i="0" dirty="0">
                <a:solidFill>
                  <a:srgbClr val="000000"/>
                </a:solidFill>
                <a:effectLst/>
                <a:latin typeface="Lexend Light"/>
                <a:cs typeface="Calibri" panose="020F0502020204030204" pitchFamily="34" charset="0"/>
              </a:rPr>
              <a:t>Use a version control system like Git to track changes, collaborate with other developers, and easily revert to previous versions if necessary.</a:t>
            </a:r>
          </a:p>
        </p:txBody>
      </p:sp>
    </p:spTree>
    <p:extLst>
      <p:ext uri="{BB962C8B-B14F-4D97-AF65-F5344CB8AC3E}">
        <p14:creationId xmlns:p14="http://schemas.microsoft.com/office/powerpoint/2010/main" val="50449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Templating in Django</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690688"/>
            <a:ext cx="10258887" cy="3416320"/>
          </a:xfrm>
          <a:prstGeom prst="rect">
            <a:avLst/>
          </a:prstGeom>
          <a:noFill/>
        </p:spPr>
        <p:txBody>
          <a:bodyPr wrap="square" rtlCol="0">
            <a:spAutoFit/>
          </a:bodyPr>
          <a:lstStyle/>
          <a:p>
            <a:r>
              <a:rPr lang="en-US" dirty="0"/>
              <a:t>Understanding the concept of templates:</a:t>
            </a:r>
          </a:p>
          <a:p>
            <a:pPr marL="742950" lvl="1" indent="-285750">
              <a:buFont typeface="Arial" panose="020B0604020202020204" pitchFamily="34" charset="0"/>
              <a:buChar char="•"/>
            </a:pPr>
            <a:r>
              <a:rPr lang="en-US" dirty="0"/>
              <a:t>Templates in Django are files that define the structure and layout of web pages.</a:t>
            </a:r>
          </a:p>
          <a:p>
            <a:pPr marL="742950" lvl="1" indent="-285750">
              <a:buFont typeface="Arial" panose="020B0604020202020204" pitchFamily="34" charset="0"/>
              <a:buChar char="•"/>
            </a:pPr>
            <a:r>
              <a:rPr lang="en-US" dirty="0"/>
              <a:t>They separate the presentation logic (HTML/CSS) from the application logic (Python code).</a:t>
            </a:r>
          </a:p>
          <a:p>
            <a:pPr marL="742950" lvl="1" indent="-285750">
              <a:buFont typeface="Arial" panose="020B0604020202020204" pitchFamily="34" charset="0"/>
              <a:buChar char="•"/>
            </a:pPr>
            <a:r>
              <a:rPr lang="en-US" dirty="0"/>
              <a:t>Templates can contain placeholders or template tags that are dynamically replaced with actual content during rendering.</a:t>
            </a:r>
          </a:p>
          <a:p>
            <a:endParaRPr lang="en-US" dirty="0"/>
          </a:p>
          <a:p>
            <a:r>
              <a:rPr lang="en-US" dirty="0"/>
              <a:t>Creating templates for rendering dynamic web content:</a:t>
            </a:r>
          </a:p>
          <a:p>
            <a:pPr marL="742950" lvl="1" indent="-285750">
              <a:buFont typeface="Arial" panose="020B0604020202020204" pitchFamily="34" charset="0"/>
              <a:buChar char="•"/>
            </a:pPr>
            <a:r>
              <a:rPr lang="en-US" dirty="0"/>
              <a:t>To create a template, you define an HTML file with the desired layout and structure.</a:t>
            </a:r>
          </a:p>
          <a:p>
            <a:pPr marL="742950" lvl="1" indent="-285750">
              <a:buFont typeface="Arial" panose="020B0604020202020204" pitchFamily="34" charset="0"/>
              <a:buChar char="•"/>
            </a:pPr>
            <a:r>
              <a:rPr lang="en-US" dirty="0"/>
              <a:t>Within the template, you can use Django's template language to insert dynamic content, perform logic, and iterate over data.</a:t>
            </a:r>
          </a:p>
          <a:p>
            <a:pPr marL="742950" lvl="1" indent="-285750">
              <a:buFont typeface="Arial" panose="020B0604020202020204" pitchFamily="34" charset="0"/>
              <a:buChar char="•"/>
            </a:pPr>
            <a:r>
              <a:rPr lang="en-US" dirty="0"/>
              <a:t>Template tags and filters provided by Django allow you to manipulate and format data within the template.</a:t>
            </a:r>
          </a:p>
        </p:txBody>
      </p:sp>
    </p:spTree>
    <p:extLst>
      <p:ext uri="{BB962C8B-B14F-4D97-AF65-F5344CB8AC3E}">
        <p14:creationId xmlns:p14="http://schemas.microsoft.com/office/powerpoint/2010/main" val="255572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Templating in Django – cont’d</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690688"/>
            <a:ext cx="10258887" cy="646331"/>
          </a:xfrm>
          <a:prstGeom prst="rect">
            <a:avLst/>
          </a:prstGeom>
          <a:noFill/>
        </p:spPr>
        <p:txBody>
          <a:bodyPr wrap="square" rtlCol="0">
            <a:spAutoFit/>
          </a:bodyPr>
          <a:lstStyle/>
          <a:p>
            <a:r>
              <a:rPr lang="en-US" dirty="0"/>
              <a:t>Consider a simple template that displays a list of books. You can create a template file called books.html and define its structure as follows:</a:t>
            </a:r>
          </a:p>
        </p:txBody>
      </p:sp>
      <p:sp>
        <p:nvSpPr>
          <p:cNvPr id="3" name="Rectangle 1">
            <a:extLst>
              <a:ext uri="{FF2B5EF4-FFF2-40B4-BE49-F238E27FC236}">
                <a16:creationId xmlns:a16="http://schemas.microsoft.com/office/drawing/2014/main" id="{04223822-B909-4F2C-AD06-9EBD69B735B8}"/>
              </a:ext>
            </a:extLst>
          </p:cNvPr>
          <p:cNvSpPr>
            <a:spLocks noChangeArrowheads="1"/>
          </p:cNvSpPr>
          <p:nvPr/>
        </p:nvSpPr>
        <p:spPr bwMode="auto">
          <a:xfrm>
            <a:off x="838199" y="2539197"/>
            <a:ext cx="3941685"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Arial Unicode MS"/>
              </a:rPr>
              <a:t>&lt;!DOCTYPE html&gt;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&lt;html&gt;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&lt;head&gt;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&lt;title&gt;Book List&lt;/title&gt;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&lt;/head&gt;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&lt;body&gt;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&lt;h1&gt;Book List&lt;/h1&gt;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&lt;ul&gt;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 </a:t>
            </a:r>
            <a:r>
              <a:rPr kumimoji="0" lang="en-US" altLang="en-US" sz="1000" b="0" i="0" u="none" strike="noStrike" cap="none" normalizeH="0" baseline="0">
                <a:ln>
                  <a:noFill/>
                </a:ln>
                <a:solidFill>
                  <a:srgbClr val="CC7832"/>
                </a:solidFill>
                <a:effectLst/>
                <a:latin typeface="Arial Unicode MS"/>
              </a:rPr>
              <a:t>for </a:t>
            </a:r>
            <a:r>
              <a:rPr kumimoji="0" lang="en-US" altLang="en-US" sz="1000" b="0" i="0" u="none" strike="noStrike" cap="none" normalizeH="0" baseline="0">
                <a:ln>
                  <a:noFill/>
                </a:ln>
                <a:solidFill>
                  <a:srgbClr val="A9B7C6"/>
                </a:solidFill>
                <a:effectLst/>
                <a:latin typeface="Arial Unicode MS"/>
              </a:rPr>
              <a:t>book </a:t>
            </a:r>
            <a:r>
              <a:rPr kumimoji="0" lang="en-US" altLang="en-US" sz="1000" b="0" i="0" u="none" strike="noStrike" cap="none" normalizeH="0" baseline="0">
                <a:ln>
                  <a:noFill/>
                </a:ln>
                <a:solidFill>
                  <a:srgbClr val="CC7832"/>
                </a:solidFill>
                <a:effectLst/>
                <a:latin typeface="Arial Unicode MS"/>
              </a:rPr>
              <a:t>in </a:t>
            </a:r>
            <a:r>
              <a:rPr kumimoji="0" lang="en-US" altLang="en-US" sz="1000" b="0" i="0" u="none" strike="noStrike" cap="none" normalizeH="0" baseline="0">
                <a:ln>
                  <a:noFill/>
                </a:ln>
                <a:solidFill>
                  <a:srgbClr val="A9B7C6"/>
                </a:solidFill>
                <a:effectLst/>
                <a:latin typeface="Arial Unicode MS"/>
              </a:rPr>
              <a:t>books %}</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&lt;li&gt;{{ book.title }} by {{ book.author }}&lt;/li&gt;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 endfor %}</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&lt;/ul&gt;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&lt;/body&gt;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&lt;/html&gt;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14A0EAB-DD54-4599-8747-929638F9B0FE}"/>
              </a:ext>
            </a:extLst>
          </p:cNvPr>
          <p:cNvSpPr txBox="1"/>
          <p:nvPr/>
        </p:nvSpPr>
        <p:spPr>
          <a:xfrm>
            <a:off x="772357" y="5282214"/>
            <a:ext cx="10324729" cy="646331"/>
          </a:xfrm>
          <a:prstGeom prst="rect">
            <a:avLst/>
          </a:prstGeom>
          <a:noFill/>
        </p:spPr>
        <p:txBody>
          <a:bodyPr wrap="square" rtlCol="0">
            <a:spAutoFit/>
          </a:bodyPr>
          <a:lstStyle/>
          <a:p>
            <a:r>
              <a:rPr lang="en-US" dirty="0"/>
              <a:t>In the above example, the {% for %} template tag is used to iterate over a list of books. The {{ </a:t>
            </a:r>
            <a:r>
              <a:rPr lang="en-US" dirty="0" err="1"/>
              <a:t>book.title</a:t>
            </a:r>
            <a:r>
              <a:rPr lang="en-US" dirty="0"/>
              <a:t> }} and {{ </a:t>
            </a:r>
            <a:r>
              <a:rPr lang="en-US" dirty="0" err="1"/>
              <a:t>book.author</a:t>
            </a:r>
            <a:r>
              <a:rPr lang="en-US" dirty="0"/>
              <a:t> }} template variables display the title and author of each book.</a:t>
            </a:r>
          </a:p>
        </p:txBody>
      </p:sp>
    </p:spTree>
    <p:extLst>
      <p:ext uri="{BB962C8B-B14F-4D97-AF65-F5344CB8AC3E}">
        <p14:creationId xmlns:p14="http://schemas.microsoft.com/office/powerpoint/2010/main" val="103419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Templating in Django – cont’d</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690688"/>
            <a:ext cx="10258887" cy="2308324"/>
          </a:xfrm>
          <a:prstGeom prst="rect">
            <a:avLst/>
          </a:prstGeom>
          <a:noFill/>
        </p:spPr>
        <p:txBody>
          <a:bodyPr wrap="square" rtlCol="0">
            <a:spAutoFit/>
          </a:bodyPr>
          <a:lstStyle/>
          <a:p>
            <a:r>
              <a:rPr lang="en-US" sz="1400" dirty="0"/>
              <a:t>Utilizing template tags and filters:</a:t>
            </a:r>
          </a:p>
          <a:p>
            <a:endParaRPr lang="en-US" sz="1400" dirty="0"/>
          </a:p>
          <a:p>
            <a:pPr marL="285750" indent="-285750">
              <a:buFont typeface="Arial" panose="020B0604020202020204" pitchFamily="34" charset="0"/>
              <a:buChar char="•"/>
            </a:pPr>
            <a:r>
              <a:rPr lang="en-US" sz="1400" dirty="0"/>
              <a:t>Template tags provide additional functionality within the template, such as conditional statements, loops, and accessing data from the context.</a:t>
            </a:r>
          </a:p>
          <a:p>
            <a:pPr marL="285750" indent="-285750">
              <a:buFont typeface="Arial" panose="020B0604020202020204" pitchFamily="34" charset="0"/>
              <a:buChar char="•"/>
            </a:pPr>
            <a:r>
              <a:rPr lang="en-US" sz="1400" dirty="0"/>
              <a:t>Filters modify the data before it is displayed in the template, allowing formatting, truncation, or manipulation of values.</a:t>
            </a:r>
          </a:p>
          <a:p>
            <a:endParaRPr lang="en-US" sz="1400" dirty="0"/>
          </a:p>
          <a:p>
            <a:r>
              <a:rPr lang="en-US" sz="1400" dirty="0"/>
              <a:t>Example:</a:t>
            </a:r>
          </a:p>
          <a:p>
            <a:r>
              <a:rPr lang="en-US" sz="1400" dirty="0"/>
              <a:t>Suppose you want to display the publish date of each book in the previous example, formatted as "YYYY-MM-DD". You can modify the template as follows:</a:t>
            </a:r>
          </a:p>
          <a:p>
            <a:endParaRPr lang="en-US" sz="1600" dirty="0"/>
          </a:p>
        </p:txBody>
      </p:sp>
      <p:sp>
        <p:nvSpPr>
          <p:cNvPr id="7" name="Rectangle 2">
            <a:extLst>
              <a:ext uri="{FF2B5EF4-FFF2-40B4-BE49-F238E27FC236}">
                <a16:creationId xmlns:a16="http://schemas.microsoft.com/office/drawing/2014/main" id="{AA7A3EF9-0280-491B-A3AF-F8A54129109A}"/>
              </a:ext>
            </a:extLst>
          </p:cNvPr>
          <p:cNvSpPr>
            <a:spLocks noChangeArrowheads="1"/>
          </p:cNvSpPr>
          <p:nvPr/>
        </p:nvSpPr>
        <p:spPr bwMode="auto">
          <a:xfrm>
            <a:off x="838198" y="3966983"/>
            <a:ext cx="4731798" cy="240065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A9B7C6"/>
                </a:solidFill>
                <a:effectLst/>
                <a:latin typeface="Arial Unicode MS"/>
              </a:rPr>
              <a:t>&lt;!DOCTYPE html&gt;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&lt;html&gt;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&lt;head&gt;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&lt;title&gt;Book List&lt;/title&gt;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&lt;/head&gt;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&lt;body&gt;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&lt;h1&gt;Book List&lt;/h1&gt;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&lt;ul&gt;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a:ln>
                  <a:noFill/>
                </a:ln>
                <a:solidFill>
                  <a:srgbClr val="CC7832"/>
                </a:solidFill>
                <a:effectLst/>
                <a:latin typeface="Arial Unicode MS"/>
              </a:rPr>
              <a:t>for </a:t>
            </a:r>
            <a:r>
              <a:rPr kumimoji="0" lang="en-US" altLang="en-US" sz="1000" b="0" i="0" u="none" strike="noStrike" cap="none" normalizeH="0" baseline="0" dirty="0">
                <a:ln>
                  <a:noFill/>
                </a:ln>
                <a:solidFill>
                  <a:srgbClr val="A9B7C6"/>
                </a:solidFill>
                <a:effectLst/>
                <a:latin typeface="Arial Unicode MS"/>
              </a:rPr>
              <a:t>book </a:t>
            </a:r>
            <a:r>
              <a:rPr kumimoji="0" lang="en-US" altLang="en-US" sz="1000" b="0" i="0" u="none" strike="noStrike" cap="none" normalizeH="0" baseline="0" dirty="0">
                <a:ln>
                  <a:noFill/>
                </a:ln>
                <a:solidFill>
                  <a:srgbClr val="CC7832"/>
                </a:solidFill>
                <a:effectLst/>
                <a:latin typeface="Arial Unicode MS"/>
              </a:rPr>
              <a:t>in </a:t>
            </a:r>
            <a:r>
              <a:rPr kumimoji="0" lang="en-US" altLang="en-US" sz="1000" b="0" i="0" u="none" strike="noStrike" cap="none" normalizeH="0" baseline="0" dirty="0">
                <a:ln>
                  <a:noFill/>
                </a:ln>
                <a:solidFill>
                  <a:srgbClr val="A9B7C6"/>
                </a:solidFill>
                <a:effectLst/>
                <a:latin typeface="Arial Unicode MS"/>
              </a:rPr>
              <a:t>books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&lt;li&gt;{{ </a:t>
            </a:r>
            <a:r>
              <a:rPr kumimoji="0" lang="en-US" altLang="en-US" sz="1000" b="0" i="0" u="none" strike="noStrike" cap="none" normalizeH="0" baseline="0" dirty="0" err="1">
                <a:ln>
                  <a:noFill/>
                </a:ln>
                <a:solidFill>
                  <a:srgbClr val="A9B7C6"/>
                </a:solidFill>
                <a:effectLst/>
                <a:latin typeface="Arial Unicode MS"/>
              </a:rPr>
              <a:t>book.title</a:t>
            </a:r>
            <a:r>
              <a:rPr kumimoji="0" lang="en-US" altLang="en-US" sz="1000" b="0" i="0" u="none" strike="noStrike" cap="none" normalizeH="0" baseline="0" dirty="0">
                <a:ln>
                  <a:noFill/>
                </a:ln>
                <a:solidFill>
                  <a:srgbClr val="A9B7C6"/>
                </a:solidFill>
                <a:effectLst/>
                <a:latin typeface="Arial Unicode MS"/>
              </a:rPr>
              <a:t> }} by {{ </a:t>
            </a:r>
            <a:r>
              <a:rPr kumimoji="0" lang="en-US" altLang="en-US" sz="1000" b="0" i="0" u="none" strike="noStrike" cap="none" normalizeH="0" baseline="0" dirty="0" err="1">
                <a:ln>
                  <a:noFill/>
                </a:ln>
                <a:solidFill>
                  <a:srgbClr val="A9B7C6"/>
                </a:solidFill>
                <a:effectLst/>
                <a:latin typeface="Arial Unicode MS"/>
              </a:rPr>
              <a:t>book.author</a:t>
            </a:r>
            <a:r>
              <a:rPr kumimoji="0" lang="en-US" altLang="en-US" sz="1000" b="0" i="0" u="none" strike="noStrike" cap="none" normalizeH="0" baseline="0" dirty="0">
                <a:ln>
                  <a:noFill/>
                </a:ln>
                <a:solidFill>
                  <a:srgbClr val="A9B7C6"/>
                </a:solidFill>
                <a:effectLst/>
                <a:latin typeface="Arial Unicode MS"/>
              </a:rPr>
              <a:t> }} ({{ book.publish_</a:t>
            </a:r>
            <a:r>
              <a:rPr kumimoji="0" lang="en-US" altLang="en-US" sz="1000" b="0" i="0" u="none" strike="noStrike" cap="none" normalizeH="0" baseline="0" dirty="0" err="1">
                <a:ln>
                  <a:noFill/>
                </a:ln>
                <a:solidFill>
                  <a:srgbClr val="A9B7C6"/>
                </a:solidFill>
                <a:effectLst/>
                <a:latin typeface="Arial Unicode MS"/>
              </a:rPr>
              <a:t>date|date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"Y-m-d" </a:t>
            </a:r>
            <a:r>
              <a:rPr kumimoji="0" lang="en-US" altLang="en-US" sz="1000" b="0" i="0" u="none" strike="noStrike" cap="none" normalizeH="0" baseline="0" dirty="0">
                <a:ln>
                  <a:noFill/>
                </a:ln>
                <a:solidFill>
                  <a:srgbClr val="A9B7C6"/>
                </a:solidFill>
                <a:effectLst/>
                <a:latin typeface="Arial Unicode MS"/>
              </a:rPr>
              <a:t>}})&lt;/li&gt;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err="1">
                <a:ln>
                  <a:noFill/>
                </a:ln>
                <a:solidFill>
                  <a:srgbClr val="A9B7C6"/>
                </a:solidFill>
                <a:effectLst/>
                <a:latin typeface="Arial Unicode MS"/>
              </a:rPr>
              <a:t>endfor</a:t>
            </a:r>
            <a:r>
              <a:rPr kumimoji="0" lang="en-US" altLang="en-US" sz="1000" b="0" i="0" u="none" strike="noStrike" cap="none" normalizeH="0" baseline="0" dirty="0">
                <a:ln>
                  <a:noFill/>
                </a:ln>
                <a:solidFill>
                  <a:srgbClr val="A9B7C6"/>
                </a:solidFill>
                <a:effectLst/>
                <a:latin typeface="Arial Unicode MS"/>
              </a:rPr>
              <a:t> %}</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&lt;/ul&gt;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&lt;/body&gt;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&lt;/html&gt;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055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Templating in Django – cont’d</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690688"/>
            <a:ext cx="10258887" cy="3046988"/>
          </a:xfrm>
          <a:prstGeom prst="rect">
            <a:avLst/>
          </a:prstGeom>
          <a:noFill/>
        </p:spPr>
        <p:txBody>
          <a:bodyPr wrap="square" rtlCol="0">
            <a:spAutoFit/>
          </a:bodyPr>
          <a:lstStyle/>
          <a:p>
            <a:r>
              <a:rPr lang="en-US" sz="2400" dirty="0"/>
              <a:t>In the updated example, the {{ book.publish_</a:t>
            </a:r>
            <a:r>
              <a:rPr lang="en-US" sz="2400" dirty="0" err="1"/>
              <a:t>date|date</a:t>
            </a:r>
            <a:r>
              <a:rPr lang="en-US" sz="2400" dirty="0"/>
              <a:t>:"Y-m-d" }} filter is used to format the </a:t>
            </a:r>
            <a:r>
              <a:rPr lang="en-US" sz="2400" dirty="0" err="1"/>
              <a:t>publish_date</a:t>
            </a:r>
            <a:r>
              <a:rPr lang="en-US" sz="2400" dirty="0"/>
              <a:t> value as "YYYY-MM-DD".</a:t>
            </a:r>
          </a:p>
          <a:p>
            <a:endParaRPr lang="en-US" sz="2400" dirty="0"/>
          </a:p>
          <a:p>
            <a:r>
              <a:rPr lang="en-US" sz="2400" dirty="0"/>
              <a:t>By using templates in Django, you can separate the design and structure of your web pages from the underlying Python code, making it easier to maintain and update your application's user interface. The template system in Django provides powerful tools for rendering dynamic content, performing logic, and formatting data, allowing you to create visually appealing and interactive web pages.</a:t>
            </a:r>
            <a:endParaRPr lang="en-US" sz="2800" dirty="0"/>
          </a:p>
        </p:txBody>
      </p:sp>
    </p:spTree>
    <p:extLst>
      <p:ext uri="{BB962C8B-B14F-4D97-AF65-F5344CB8AC3E}">
        <p14:creationId xmlns:p14="http://schemas.microsoft.com/office/powerpoint/2010/main" val="355090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3" y="1492162"/>
            <a:ext cx="9695569" cy="4673143"/>
          </a:xfrm>
        </p:spPr>
        <p:txBody>
          <a:bodyPr>
            <a:normAutofit fontScale="92500" lnSpcReduction="10000"/>
          </a:bodyPr>
          <a:lstStyle/>
          <a:p>
            <a:pPr>
              <a:lnSpc>
                <a:spcPct val="100000"/>
              </a:lnSpc>
              <a:buFont typeface="Arial" panose="020B0604020202020204" pitchFamily="34" charset="0"/>
              <a:buChar char="•"/>
            </a:pPr>
            <a:r>
              <a:rPr lang="en-US" dirty="0">
                <a:latin typeface="Lexend Light"/>
              </a:rPr>
              <a:t>Definition of web development: Web development is the process of creating websites and web applications. It involves designing, building, and maintaining web-based software solutions.</a:t>
            </a:r>
          </a:p>
          <a:p>
            <a:pPr>
              <a:lnSpc>
                <a:spcPct val="100000"/>
              </a:lnSpc>
              <a:buFont typeface="Arial" panose="020B0604020202020204" pitchFamily="34" charset="0"/>
              <a:buChar char="•"/>
            </a:pPr>
            <a:r>
              <a:rPr lang="en-US" dirty="0">
                <a:latin typeface="Lexend Light"/>
              </a:rPr>
              <a:t>Importance of web development in today's digital world: Web development plays a crucial role in enabling businesses and individuals to establish an online presence, reach a wider audience, and provide interactive and engaging user experiences.</a:t>
            </a:r>
          </a:p>
          <a:p>
            <a:pPr>
              <a:lnSpc>
                <a:spcPct val="100000"/>
              </a:lnSpc>
              <a:buFont typeface="Arial" panose="020B0604020202020204" pitchFamily="34" charset="0"/>
              <a:buChar char="•"/>
            </a:pPr>
            <a:r>
              <a:rPr lang="en-US" dirty="0">
                <a:latin typeface="Lexend Light"/>
              </a:rPr>
              <a:t>Overview of Python's role in web development: Python is a popular programming language used for web development due to its simplicity, readability, and vast ecosystem of libraries and frameworks that make building web applications efficient and scalable.</a:t>
            </a:r>
          </a:p>
        </p:txBody>
      </p:sp>
      <p:sp>
        <p:nvSpPr>
          <p:cNvPr id="3" name="Title 2"/>
          <p:cNvSpPr>
            <a:spLocks noGrp="1"/>
          </p:cNvSpPr>
          <p:nvPr>
            <p:ph type="title"/>
          </p:nvPr>
        </p:nvSpPr>
        <p:spPr/>
        <p:txBody>
          <a:bodyPr/>
          <a:lstStyle/>
          <a:p>
            <a:r>
              <a:rPr lang="en-US" b="1" dirty="0">
                <a:solidFill>
                  <a:srgbClr val="0071F6"/>
                </a:solidFill>
                <a:latin typeface="Lexend" panose="020B0604020202020204"/>
              </a:rPr>
              <a:t>Introduction to Web Development</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Handling Forms in Django</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690688"/>
            <a:ext cx="10258887" cy="3693319"/>
          </a:xfrm>
          <a:prstGeom prst="rect">
            <a:avLst/>
          </a:prstGeom>
          <a:noFill/>
        </p:spPr>
        <p:txBody>
          <a:bodyPr wrap="square" rtlCol="0">
            <a:spAutoFit/>
          </a:bodyPr>
          <a:lstStyle/>
          <a:p>
            <a:r>
              <a:rPr lang="en-US" dirty="0"/>
              <a:t>Introduction to Django's form handling capabilities:</a:t>
            </a:r>
          </a:p>
          <a:p>
            <a:pPr marL="285750" indent="-285750">
              <a:buFont typeface="Arial" panose="020B0604020202020204" pitchFamily="34" charset="0"/>
              <a:buChar char="•"/>
            </a:pPr>
            <a:r>
              <a:rPr lang="en-US" dirty="0"/>
              <a:t>Django provides robust features for handling HTML forms, making it easy to receive, validate, and process user-submitted data.</a:t>
            </a:r>
          </a:p>
          <a:p>
            <a:pPr marL="285750" indent="-285750">
              <a:buFont typeface="Arial" panose="020B0604020202020204" pitchFamily="34" charset="0"/>
              <a:buChar char="•"/>
            </a:pPr>
            <a:r>
              <a:rPr lang="en-US" dirty="0"/>
              <a:t>Form handling in Django simplifies tasks like validating user input, displaying form fields, and processing form data.</a:t>
            </a:r>
          </a:p>
          <a:p>
            <a:endParaRPr lang="en-US" dirty="0"/>
          </a:p>
          <a:p>
            <a:r>
              <a:rPr lang="en-US" dirty="0"/>
              <a:t>Creating and validating forms in Django:</a:t>
            </a:r>
          </a:p>
          <a:p>
            <a:pPr marL="285750" indent="-285750">
              <a:buFont typeface="Arial" panose="020B0604020202020204" pitchFamily="34" charset="0"/>
              <a:buChar char="•"/>
            </a:pPr>
            <a:r>
              <a:rPr lang="en-US" dirty="0"/>
              <a:t>To create a form in Django, you define a form class that inherits from Django's </a:t>
            </a:r>
            <a:r>
              <a:rPr lang="en-US" dirty="0" err="1"/>
              <a:t>forms.Form</a:t>
            </a:r>
            <a:r>
              <a:rPr lang="en-US" dirty="0"/>
              <a:t> or </a:t>
            </a:r>
            <a:r>
              <a:rPr lang="en-US" dirty="0" err="1"/>
              <a:t>forms.ModelForm</a:t>
            </a:r>
            <a:r>
              <a:rPr lang="en-US" dirty="0"/>
              <a:t> class.</a:t>
            </a:r>
          </a:p>
          <a:p>
            <a:pPr marL="285750" indent="-285750">
              <a:buFont typeface="Arial" panose="020B0604020202020204" pitchFamily="34" charset="0"/>
              <a:buChar char="•"/>
            </a:pPr>
            <a:r>
              <a:rPr lang="en-US" dirty="0"/>
              <a:t>The form class specifies the fields to include in the form, along with validation rules and optional customization.</a:t>
            </a:r>
          </a:p>
          <a:p>
            <a:pPr marL="285750" indent="-285750">
              <a:buFont typeface="Arial" panose="020B0604020202020204" pitchFamily="34" charset="0"/>
              <a:buChar char="•"/>
            </a:pPr>
            <a:r>
              <a:rPr lang="en-US" dirty="0"/>
              <a:t>Django's form validation automatically checks the submitted data against the defined rules and ensures data integrity.</a:t>
            </a:r>
          </a:p>
        </p:txBody>
      </p:sp>
    </p:spTree>
    <p:extLst>
      <p:ext uri="{BB962C8B-B14F-4D97-AF65-F5344CB8AC3E}">
        <p14:creationId xmlns:p14="http://schemas.microsoft.com/office/powerpoint/2010/main" val="109026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Handling Forms in Django – cont’d</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994299" y="1690688"/>
            <a:ext cx="10359500" cy="707886"/>
          </a:xfrm>
          <a:prstGeom prst="rect">
            <a:avLst/>
          </a:prstGeom>
          <a:noFill/>
        </p:spPr>
        <p:txBody>
          <a:bodyPr wrap="square" rtlCol="0">
            <a:spAutoFit/>
          </a:bodyPr>
          <a:lstStyle/>
          <a:p>
            <a:r>
              <a:rPr lang="en-US" sz="2000" dirty="0"/>
              <a:t>Let's say you want to create a simple form for users to submit their contact information, including a name, email, and message. You can define a form class called </a:t>
            </a:r>
            <a:r>
              <a:rPr lang="en-US" sz="2000" dirty="0" err="1"/>
              <a:t>ContactForm</a:t>
            </a:r>
            <a:r>
              <a:rPr lang="en-US" sz="2000" dirty="0"/>
              <a:t> as follows:</a:t>
            </a:r>
          </a:p>
        </p:txBody>
      </p:sp>
      <p:sp>
        <p:nvSpPr>
          <p:cNvPr id="3" name="Rectangle 1">
            <a:extLst>
              <a:ext uri="{FF2B5EF4-FFF2-40B4-BE49-F238E27FC236}">
                <a16:creationId xmlns:a16="http://schemas.microsoft.com/office/drawing/2014/main" id="{1DFC8F5B-6F1D-4A28-99D3-9C79C4AF37C9}"/>
              </a:ext>
            </a:extLst>
          </p:cNvPr>
          <p:cNvSpPr>
            <a:spLocks noChangeArrowheads="1"/>
          </p:cNvSpPr>
          <p:nvPr/>
        </p:nvSpPr>
        <p:spPr bwMode="auto">
          <a:xfrm>
            <a:off x="1083076" y="2863811"/>
            <a:ext cx="8176334"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err="1">
                <a:ln>
                  <a:noFill/>
                </a:ln>
                <a:solidFill>
                  <a:srgbClr val="A9B7C6"/>
                </a:solidFill>
                <a:effectLst/>
                <a:latin typeface="Arial Unicode MS"/>
              </a:rPr>
              <a:t>django</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forms</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ContactForm</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forms.Form</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name = </a:t>
            </a:r>
            <a:r>
              <a:rPr kumimoji="0" lang="en-US" altLang="en-US" sz="1400" b="0" i="0" u="none" strike="noStrike" cap="none" normalizeH="0" baseline="0" dirty="0" err="1">
                <a:ln>
                  <a:noFill/>
                </a:ln>
                <a:solidFill>
                  <a:srgbClr val="A9B7C6"/>
                </a:solidFill>
                <a:effectLst/>
                <a:latin typeface="Arial Unicode MS"/>
              </a:rPr>
              <a:t>forms.CharField</a:t>
            </a:r>
            <a:r>
              <a:rPr kumimoji="0" lang="en-US" altLang="en-US" sz="1400" b="0" i="0" u="none" strike="noStrike" cap="none" normalizeH="0" baseline="0" dirty="0">
                <a:ln>
                  <a:noFill/>
                </a:ln>
                <a:solidFill>
                  <a:srgbClr val="A9B7C6"/>
                </a:solidFill>
                <a:effectLst/>
                <a:latin typeface="Arial Unicode MS"/>
              </a:rPr>
              <a:t>(label=</a:t>
            </a:r>
            <a:r>
              <a:rPr kumimoji="0" lang="en-US" altLang="en-US" sz="1400" b="0" i="0" u="none" strike="noStrike" cap="none" normalizeH="0" baseline="0" dirty="0">
                <a:ln>
                  <a:noFill/>
                </a:ln>
                <a:solidFill>
                  <a:srgbClr val="6A8759"/>
                </a:solidFill>
                <a:effectLst/>
                <a:latin typeface="Arial Unicode MS"/>
              </a:rPr>
              <a:t>'Your Name'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email = </a:t>
            </a:r>
            <a:r>
              <a:rPr kumimoji="0" lang="en-US" altLang="en-US" sz="1400" b="0" i="0" u="none" strike="noStrike" cap="none" normalizeH="0" baseline="0" dirty="0" err="1">
                <a:ln>
                  <a:noFill/>
                </a:ln>
                <a:solidFill>
                  <a:srgbClr val="A9B7C6"/>
                </a:solidFill>
                <a:effectLst/>
                <a:latin typeface="Arial Unicode MS"/>
              </a:rPr>
              <a:t>forms.EmailField</a:t>
            </a:r>
            <a:r>
              <a:rPr kumimoji="0" lang="en-US" altLang="en-US" sz="1400" b="0" i="0" u="none" strike="noStrike" cap="none" normalizeH="0" baseline="0" dirty="0">
                <a:ln>
                  <a:noFill/>
                </a:ln>
                <a:solidFill>
                  <a:srgbClr val="A9B7C6"/>
                </a:solidFill>
                <a:effectLst/>
                <a:latin typeface="Arial Unicode MS"/>
              </a:rPr>
              <a:t>(label=</a:t>
            </a:r>
            <a:r>
              <a:rPr kumimoji="0" lang="en-US" altLang="en-US" sz="1400" b="0" i="0" u="none" strike="noStrike" cap="none" normalizeH="0" baseline="0" dirty="0">
                <a:ln>
                  <a:noFill/>
                </a:ln>
                <a:solidFill>
                  <a:srgbClr val="6A8759"/>
                </a:solidFill>
                <a:effectLst/>
                <a:latin typeface="Arial Unicode MS"/>
              </a:rPr>
              <a:t>'Your Email'</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message = </a:t>
            </a:r>
            <a:r>
              <a:rPr kumimoji="0" lang="en-US" altLang="en-US" sz="1400" b="0" i="0" u="none" strike="noStrike" cap="none" normalizeH="0" baseline="0" dirty="0" err="1">
                <a:ln>
                  <a:noFill/>
                </a:ln>
                <a:solidFill>
                  <a:srgbClr val="A9B7C6"/>
                </a:solidFill>
                <a:effectLst/>
                <a:latin typeface="Arial Unicode MS"/>
              </a:rPr>
              <a:t>forms.CharField</a:t>
            </a:r>
            <a:r>
              <a:rPr kumimoji="0" lang="en-US" altLang="en-US" sz="1400" b="0" i="0" u="none" strike="noStrike" cap="none" normalizeH="0" baseline="0" dirty="0">
                <a:ln>
                  <a:noFill/>
                </a:ln>
                <a:solidFill>
                  <a:srgbClr val="A9B7C6"/>
                </a:solidFill>
                <a:effectLst/>
                <a:latin typeface="Arial Unicode MS"/>
              </a:rPr>
              <a:t>(label=</a:t>
            </a:r>
            <a:r>
              <a:rPr kumimoji="0" lang="en-US" altLang="en-US" sz="1400" b="0" i="0" u="none" strike="noStrike" cap="none" normalizeH="0" baseline="0" dirty="0">
                <a:ln>
                  <a:noFill/>
                </a:ln>
                <a:solidFill>
                  <a:srgbClr val="6A8759"/>
                </a:solidFill>
                <a:effectLst/>
                <a:latin typeface="Arial Unicode MS"/>
              </a:rPr>
              <a:t>'Your Message'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widget=</a:t>
            </a:r>
            <a:r>
              <a:rPr kumimoji="0" lang="en-US" altLang="en-US" sz="1400" b="0" i="0" u="none" strike="noStrike" cap="none" normalizeH="0" baseline="0" dirty="0" err="1">
                <a:ln>
                  <a:noFill/>
                </a:ln>
                <a:solidFill>
                  <a:srgbClr val="A9B7C6"/>
                </a:solidFill>
                <a:effectLst/>
                <a:latin typeface="Arial Unicode MS"/>
              </a:rPr>
              <a:t>forms.Textarea</a:t>
            </a:r>
            <a:r>
              <a:rPr kumimoji="0" lang="en-US" altLang="en-US" sz="1400" b="0" i="0" u="none" strike="noStrike" cap="none" normalizeH="0" baseline="0" dirty="0">
                <a:ln>
                  <a:noFill/>
                </a:ln>
                <a:solidFill>
                  <a:srgbClr val="A9B7C6"/>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311889B-C9BD-4022-8147-C2EBA5A092C6}"/>
              </a:ext>
            </a:extLst>
          </p:cNvPr>
          <p:cNvSpPr txBox="1"/>
          <p:nvPr/>
        </p:nvSpPr>
        <p:spPr>
          <a:xfrm>
            <a:off x="994298" y="4714043"/>
            <a:ext cx="10359501" cy="707886"/>
          </a:xfrm>
          <a:prstGeom prst="rect">
            <a:avLst/>
          </a:prstGeom>
          <a:noFill/>
        </p:spPr>
        <p:txBody>
          <a:bodyPr wrap="square" rtlCol="0">
            <a:spAutoFit/>
          </a:bodyPr>
          <a:lstStyle/>
          <a:p>
            <a:r>
              <a:rPr lang="en-US" sz="2000" dirty="0"/>
              <a:t>In the above example, the </a:t>
            </a:r>
            <a:r>
              <a:rPr lang="en-US" sz="2000" dirty="0" err="1"/>
              <a:t>ContactForm</a:t>
            </a:r>
            <a:r>
              <a:rPr lang="en-US" sz="2000" dirty="0"/>
              <a:t> class defines three fields: name, email, and message. Each field is defined using the appropriate form field class provided by Django.</a:t>
            </a:r>
          </a:p>
        </p:txBody>
      </p:sp>
    </p:spTree>
    <p:extLst>
      <p:ext uri="{BB962C8B-B14F-4D97-AF65-F5344CB8AC3E}">
        <p14:creationId xmlns:p14="http://schemas.microsoft.com/office/powerpoint/2010/main" val="941126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Handling Forms in Django – cont’d</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994299" y="1690688"/>
            <a:ext cx="10359500" cy="2862322"/>
          </a:xfrm>
          <a:prstGeom prst="rect">
            <a:avLst/>
          </a:prstGeom>
          <a:noFill/>
        </p:spPr>
        <p:txBody>
          <a:bodyPr wrap="square" rtlCol="0">
            <a:spAutoFit/>
          </a:bodyPr>
          <a:lstStyle/>
          <a:p>
            <a:r>
              <a:rPr lang="en-US" dirty="0"/>
              <a:t>Rendering and processing form data:</a:t>
            </a:r>
          </a:p>
          <a:p>
            <a:pPr marL="342900" indent="-342900">
              <a:buFont typeface="Arial" panose="020B0604020202020204" pitchFamily="34" charset="0"/>
              <a:buChar char="•"/>
            </a:pPr>
            <a:r>
              <a:rPr lang="en-US" dirty="0"/>
              <a:t>To render a form in a template, you pass an instance of the form class to the template context.</a:t>
            </a:r>
          </a:p>
          <a:p>
            <a:pPr marL="342900" indent="-342900">
              <a:buFont typeface="Arial" panose="020B0604020202020204" pitchFamily="34" charset="0"/>
              <a:buChar char="•"/>
            </a:pPr>
            <a:r>
              <a:rPr lang="en-US" dirty="0"/>
              <a:t>The form's fields can be rendered individually or as a whole using template tags and filters provided by Django.</a:t>
            </a:r>
          </a:p>
          <a:p>
            <a:pPr marL="342900" indent="-342900">
              <a:buFont typeface="Arial" panose="020B0604020202020204" pitchFamily="34" charset="0"/>
              <a:buChar char="•"/>
            </a:pPr>
            <a:r>
              <a:rPr lang="en-US" dirty="0"/>
              <a:t>When a user submits a form, Django automatically handles the form processing, validates the submitted data, and provides access to the cleaned and validated form data in the view.</a:t>
            </a:r>
          </a:p>
          <a:p>
            <a:pPr marL="342900" indent="-342900">
              <a:buFont typeface="Arial" panose="020B0604020202020204" pitchFamily="34" charset="0"/>
              <a:buChar char="•"/>
            </a:pPr>
            <a:endParaRPr lang="en-US" dirty="0"/>
          </a:p>
          <a:p>
            <a:r>
              <a:rPr lang="en-US" dirty="0"/>
              <a:t>Example:</a:t>
            </a:r>
          </a:p>
          <a:p>
            <a:r>
              <a:rPr lang="en-US" dirty="0"/>
              <a:t>To render the </a:t>
            </a:r>
            <a:r>
              <a:rPr lang="en-US" dirty="0" err="1"/>
              <a:t>ContactForm</a:t>
            </a:r>
            <a:r>
              <a:rPr lang="en-US" dirty="0"/>
              <a:t> in a template, you would pass an instance of the form to the template context. Here's an example template (contact.html) that renders the form:</a:t>
            </a:r>
          </a:p>
        </p:txBody>
      </p:sp>
      <p:sp>
        <p:nvSpPr>
          <p:cNvPr id="4" name="Rectangle 1">
            <a:extLst>
              <a:ext uri="{FF2B5EF4-FFF2-40B4-BE49-F238E27FC236}">
                <a16:creationId xmlns:a16="http://schemas.microsoft.com/office/drawing/2014/main" id="{97C16D50-B4F1-4F1B-8C05-C81B3844E042}"/>
              </a:ext>
            </a:extLst>
          </p:cNvPr>
          <p:cNvSpPr>
            <a:spLocks noChangeArrowheads="1"/>
          </p:cNvSpPr>
          <p:nvPr/>
        </p:nvSpPr>
        <p:spPr bwMode="auto">
          <a:xfrm>
            <a:off x="994299" y="4709022"/>
            <a:ext cx="4651899"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&lt;form method=</a:t>
            </a:r>
            <a:r>
              <a:rPr kumimoji="0" lang="en-US" altLang="en-US" sz="1400" b="0" i="0" u="none" strike="noStrike" cap="none" normalizeH="0" baseline="0" dirty="0">
                <a:ln>
                  <a:noFill/>
                </a:ln>
                <a:solidFill>
                  <a:srgbClr val="6A8759"/>
                </a:solidFill>
                <a:effectLst/>
                <a:latin typeface="Arial Unicode MS"/>
              </a:rPr>
              <a:t>"post"</a:t>
            </a:r>
            <a:r>
              <a:rPr kumimoji="0" lang="en-US" altLang="en-US" sz="1400" b="0" i="0" u="none" strike="noStrike" cap="none" normalizeH="0" baseline="0" dirty="0">
                <a:ln>
                  <a:noFill/>
                </a:ln>
                <a:solidFill>
                  <a:srgbClr val="A9B7C6"/>
                </a:solidFill>
                <a:effectLst/>
                <a:latin typeface="Arial Unicode MS"/>
              </a:rPr>
              <a:t>&gt;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csrf_token</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form.as_p</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&lt;button type=</a:t>
            </a:r>
            <a:r>
              <a:rPr kumimoji="0" lang="en-US" altLang="en-US" sz="1400" b="0" i="0" u="none" strike="noStrike" cap="none" normalizeH="0" baseline="0" dirty="0">
                <a:ln>
                  <a:noFill/>
                </a:ln>
                <a:solidFill>
                  <a:srgbClr val="6A8759"/>
                </a:solidFill>
                <a:effectLst/>
                <a:latin typeface="Arial Unicode MS"/>
              </a:rPr>
              <a:t>"submit"</a:t>
            </a:r>
            <a:r>
              <a:rPr kumimoji="0" lang="en-US" altLang="en-US" sz="1400" b="0" i="0" u="none" strike="noStrike" cap="none" normalizeH="0" baseline="0" dirty="0">
                <a:ln>
                  <a:noFill/>
                </a:ln>
                <a:solidFill>
                  <a:srgbClr val="A9B7C6"/>
                </a:solidFill>
                <a:effectLst/>
                <a:latin typeface="Arial Unicode MS"/>
              </a:rPr>
              <a:t>&gt;Submit&lt;/button&gt;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&lt;/form&gt;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F9BB063-4A1B-40B9-8744-C4E5F16AFA99}"/>
              </a:ext>
            </a:extLst>
          </p:cNvPr>
          <p:cNvSpPr txBox="1"/>
          <p:nvPr/>
        </p:nvSpPr>
        <p:spPr>
          <a:xfrm>
            <a:off x="994299" y="6134470"/>
            <a:ext cx="10203402" cy="646331"/>
          </a:xfrm>
          <a:prstGeom prst="rect">
            <a:avLst/>
          </a:prstGeom>
          <a:noFill/>
        </p:spPr>
        <p:txBody>
          <a:bodyPr wrap="square" rtlCol="0">
            <a:spAutoFit/>
          </a:bodyPr>
          <a:lstStyle/>
          <a:p>
            <a:r>
              <a:rPr lang="en-US"/>
              <a:t>In the above example, {{ form.as_p }} renders the form's fields as paragraphs, while {% csrf_token %} ensures the form submission is secure.</a:t>
            </a:r>
            <a:endParaRPr lang="en-US" dirty="0"/>
          </a:p>
        </p:txBody>
      </p:sp>
    </p:spTree>
    <p:extLst>
      <p:ext uri="{BB962C8B-B14F-4D97-AF65-F5344CB8AC3E}">
        <p14:creationId xmlns:p14="http://schemas.microsoft.com/office/powerpoint/2010/main" val="409293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Handling Forms in Django – cont’d</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994299" y="1690688"/>
            <a:ext cx="10359500" cy="338554"/>
          </a:xfrm>
          <a:prstGeom prst="rect">
            <a:avLst/>
          </a:prstGeom>
          <a:noFill/>
        </p:spPr>
        <p:txBody>
          <a:bodyPr wrap="square" rtlCol="0">
            <a:spAutoFit/>
          </a:bodyPr>
          <a:lstStyle/>
          <a:p>
            <a:r>
              <a:rPr lang="en-US" sz="1600" dirty="0"/>
              <a:t>In the view handling the form submission, you would validate the form data and process it accordingly:</a:t>
            </a:r>
          </a:p>
        </p:txBody>
      </p:sp>
      <p:sp>
        <p:nvSpPr>
          <p:cNvPr id="3" name="Rectangle 1">
            <a:extLst>
              <a:ext uri="{FF2B5EF4-FFF2-40B4-BE49-F238E27FC236}">
                <a16:creationId xmlns:a16="http://schemas.microsoft.com/office/drawing/2014/main" id="{AD336793-150B-4B94-BF7B-79F3F757A70D}"/>
              </a:ext>
            </a:extLst>
          </p:cNvPr>
          <p:cNvSpPr>
            <a:spLocks noChangeArrowheads="1"/>
          </p:cNvSpPr>
          <p:nvPr/>
        </p:nvSpPr>
        <p:spPr bwMode="auto">
          <a:xfrm>
            <a:off x="994299" y="2048566"/>
            <a:ext cx="6791417"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from </a:t>
            </a:r>
            <a:r>
              <a:rPr kumimoji="0" lang="en-US" altLang="en-US" sz="1000" b="0" i="0" u="none" strike="noStrike" cap="none" normalizeH="0" baseline="0" dirty="0" err="1">
                <a:ln>
                  <a:noFill/>
                </a:ln>
                <a:solidFill>
                  <a:srgbClr val="A9B7C6"/>
                </a:solidFill>
                <a:effectLst/>
                <a:latin typeface="Arial Unicode MS"/>
              </a:rPr>
              <a:t>django.shortcuts</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import </a:t>
            </a:r>
            <a:r>
              <a:rPr kumimoji="0" lang="en-US" altLang="en-US" sz="1000" b="0" i="0" u="none" strike="noStrike" cap="none" normalizeH="0" baseline="0" dirty="0">
                <a:ln>
                  <a:noFill/>
                </a:ln>
                <a:solidFill>
                  <a:srgbClr val="A9B7C6"/>
                </a:solidFill>
                <a:effectLst/>
                <a:latin typeface="Arial Unicode MS"/>
              </a:rPr>
              <a:t>render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from </a:t>
            </a:r>
            <a:r>
              <a:rPr kumimoji="0" lang="en-US" altLang="en-US" sz="1000" b="0" i="0" u="none" strike="noStrike" cap="none" normalizeH="0" baseline="0" dirty="0">
                <a:ln>
                  <a:noFill/>
                </a:ln>
                <a:solidFill>
                  <a:srgbClr val="A9B7C6"/>
                </a:solidFill>
                <a:effectLst/>
                <a:latin typeface="Arial Unicode MS"/>
              </a:rPr>
              <a:t>.forms </a:t>
            </a:r>
            <a:r>
              <a:rPr kumimoji="0" lang="en-US" altLang="en-US" sz="1000" b="0" i="0" u="none" strike="noStrike" cap="none" normalizeH="0" baseline="0" dirty="0">
                <a:ln>
                  <a:noFill/>
                </a:ln>
                <a:solidFill>
                  <a:srgbClr val="CC7832"/>
                </a:solidFill>
                <a:effectLst/>
                <a:latin typeface="Arial Unicode MS"/>
              </a:rPr>
              <a:t>import </a:t>
            </a:r>
            <a:r>
              <a:rPr kumimoji="0" lang="en-US" altLang="en-US" sz="1000" b="0" i="0" u="none" strike="noStrike" cap="none" normalizeH="0" baseline="0" dirty="0" err="1">
                <a:ln>
                  <a:noFill/>
                </a:ln>
                <a:solidFill>
                  <a:srgbClr val="A9B7C6"/>
                </a:solidFill>
                <a:effectLst/>
                <a:latin typeface="Arial Unicode MS"/>
              </a:rPr>
              <a:t>ContactForm</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a:ln>
                  <a:noFill/>
                </a:ln>
                <a:solidFill>
                  <a:srgbClr val="A9B7C6"/>
                </a:solidFill>
                <a:effectLst/>
                <a:latin typeface="Arial Unicode MS"/>
              </a:rPr>
              <a:t>contact(request):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err="1">
                <a:ln>
                  <a:noFill/>
                </a:ln>
                <a:solidFill>
                  <a:srgbClr val="A9B7C6"/>
                </a:solidFill>
                <a:effectLst/>
                <a:latin typeface="Arial Unicode MS"/>
              </a:rPr>
              <a:t>request.method</a:t>
            </a:r>
            <a:r>
              <a:rPr kumimoji="0" lang="en-US" altLang="en-US" sz="1000" b="0" i="0" u="none" strike="noStrike" cap="none" normalizeH="0" baseline="0" dirty="0">
                <a:ln>
                  <a:noFill/>
                </a:ln>
                <a:solidFill>
                  <a:srgbClr val="A9B7C6"/>
                </a:solidFill>
                <a:effectLst/>
                <a:latin typeface="Arial Unicode MS"/>
              </a:rPr>
              <a:t> == </a:t>
            </a:r>
            <a:r>
              <a:rPr kumimoji="0" lang="en-US" altLang="en-US" sz="1000" b="0" i="0" u="none" strike="noStrike" cap="none" normalizeH="0" baseline="0" dirty="0">
                <a:ln>
                  <a:noFill/>
                </a:ln>
                <a:solidFill>
                  <a:srgbClr val="6A8759"/>
                </a:solidFill>
                <a:effectLst/>
                <a:latin typeface="Arial Unicode MS"/>
              </a:rPr>
              <a:t>'POST'</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form = </a:t>
            </a:r>
            <a:r>
              <a:rPr kumimoji="0" lang="en-US" altLang="en-US" sz="1000" b="0" i="0" u="none" strike="noStrike" cap="none" normalizeH="0" baseline="0" dirty="0" err="1">
                <a:ln>
                  <a:noFill/>
                </a:ln>
                <a:solidFill>
                  <a:srgbClr val="A9B7C6"/>
                </a:solidFill>
                <a:effectLst/>
                <a:latin typeface="Arial Unicode MS"/>
              </a:rPr>
              <a:t>ContactForm</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request.POST</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if </a:t>
            </a:r>
            <a:r>
              <a:rPr kumimoji="0" lang="en-US" altLang="en-US" sz="1000" b="0" i="0" u="none" strike="noStrike" cap="none" normalizeH="0" baseline="0" dirty="0" err="1">
                <a:ln>
                  <a:noFill/>
                </a:ln>
                <a:solidFill>
                  <a:srgbClr val="A9B7C6"/>
                </a:solidFill>
                <a:effectLst/>
                <a:latin typeface="Arial Unicode MS"/>
              </a:rPr>
              <a:t>form.is_valid</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Process the valid form data (e.g., save to database, send an email)</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 Access form data using </a:t>
            </a:r>
            <a:r>
              <a:rPr kumimoji="0" lang="en-US" altLang="en-US" sz="1000" b="0" i="0" u="none" strike="noStrike" cap="none" normalizeH="0" baseline="0" dirty="0" err="1">
                <a:ln>
                  <a:noFill/>
                </a:ln>
                <a:solidFill>
                  <a:srgbClr val="808080"/>
                </a:solidFill>
                <a:effectLst/>
                <a:latin typeface="Arial Unicode MS"/>
              </a:rPr>
              <a:t>form.cleaned_data</a:t>
            </a:r>
            <a:r>
              <a:rPr kumimoji="0" lang="en-US" altLang="en-US" sz="1000" b="0" i="0" u="none" strike="noStrike" cap="none" normalizeH="0" baseline="0" dirty="0">
                <a:ln>
                  <a:noFill/>
                </a:ln>
                <a:solidFill>
                  <a:srgbClr val="808080"/>
                </a:solidFill>
                <a:effectLst/>
                <a:latin typeface="Arial Unicode MS"/>
              </a:rPr>
              <a:t> dictionary</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 ...</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a:ln>
                  <a:noFill/>
                </a:ln>
                <a:solidFill>
                  <a:srgbClr val="808080"/>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a:t>
            </a:r>
            <a:r>
              <a:rPr kumimoji="0" lang="en-US" altLang="en-US" sz="1000" b="0" i="0" u="none" strike="noStrike" cap="none" normalizeH="0" baseline="0" dirty="0">
                <a:ln>
                  <a:noFill/>
                </a:ln>
                <a:solidFill>
                  <a:srgbClr val="A9B7C6"/>
                </a:solidFill>
                <a:effectLst/>
                <a:latin typeface="Arial Unicode MS"/>
              </a:rPr>
              <a:t>render(request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'success.html'</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else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form = </a:t>
            </a:r>
            <a:r>
              <a:rPr kumimoji="0" lang="en-US" altLang="en-US" sz="1000" b="0" i="0" u="none" strike="noStrike" cap="none" normalizeH="0" baseline="0" dirty="0" err="1">
                <a:ln>
                  <a:noFill/>
                </a:ln>
                <a:solidFill>
                  <a:srgbClr val="A9B7C6"/>
                </a:solidFill>
                <a:effectLst/>
                <a:latin typeface="Arial Unicode MS"/>
              </a:rPr>
              <a:t>ContactForm</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CC7832"/>
                </a:solidFill>
                <a:effectLst/>
                <a:latin typeface="Arial Unicode MS"/>
              </a:rPr>
              <a:t>return </a:t>
            </a:r>
            <a:r>
              <a:rPr kumimoji="0" lang="en-US" altLang="en-US" sz="1000" b="0" i="0" u="none" strike="noStrike" cap="none" normalizeH="0" baseline="0" dirty="0">
                <a:ln>
                  <a:noFill/>
                </a:ln>
                <a:solidFill>
                  <a:srgbClr val="A9B7C6"/>
                </a:solidFill>
                <a:effectLst/>
                <a:latin typeface="Arial Unicode MS"/>
              </a:rPr>
              <a:t>render(request</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'contact.html'</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'form'</a:t>
            </a:r>
            <a:r>
              <a:rPr kumimoji="0" lang="en-US" altLang="en-US" sz="1000" b="0" i="0" u="none" strike="noStrike" cap="none" normalizeH="0" baseline="0" dirty="0">
                <a:ln>
                  <a:noFill/>
                </a:ln>
                <a:solidFill>
                  <a:srgbClr val="A9B7C6"/>
                </a:solidFill>
                <a:effectLst/>
                <a:latin typeface="Arial Unicode MS"/>
              </a:rPr>
              <a:t>: form})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FF30CB6-B37B-4A54-87F7-446F1C14299A}"/>
              </a:ext>
            </a:extLst>
          </p:cNvPr>
          <p:cNvSpPr txBox="1"/>
          <p:nvPr/>
        </p:nvSpPr>
        <p:spPr>
          <a:xfrm>
            <a:off x="994299" y="4634143"/>
            <a:ext cx="9303798" cy="1754326"/>
          </a:xfrm>
          <a:prstGeom prst="rect">
            <a:avLst/>
          </a:prstGeom>
          <a:noFill/>
        </p:spPr>
        <p:txBody>
          <a:bodyPr wrap="square" rtlCol="0">
            <a:spAutoFit/>
          </a:bodyPr>
          <a:lstStyle/>
          <a:p>
            <a:r>
              <a:rPr lang="en-US" dirty="0"/>
              <a:t>In the above example, the contact view handles the form submission. It validates the form data using </a:t>
            </a:r>
            <a:r>
              <a:rPr lang="en-US" dirty="0" err="1"/>
              <a:t>form.is_valid</a:t>
            </a:r>
            <a:r>
              <a:rPr lang="en-US" dirty="0"/>
              <a:t>() and processes the valid data accordingly.</a:t>
            </a:r>
          </a:p>
          <a:p>
            <a:endParaRPr lang="en-US" dirty="0"/>
          </a:p>
          <a:p>
            <a:r>
              <a:rPr lang="en-US" dirty="0"/>
              <a:t>By utilizing Django's form handling capabilities, you can easily create and validate HTML forms, making it simpler to collect user input, perform necessary validations, and process the submitted data in your Django web applications.</a:t>
            </a:r>
          </a:p>
        </p:txBody>
      </p:sp>
    </p:spTree>
    <p:extLst>
      <p:ext uri="{BB962C8B-B14F-4D97-AF65-F5344CB8AC3E}">
        <p14:creationId xmlns:p14="http://schemas.microsoft.com/office/powerpoint/2010/main" val="24928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Working with Databases in Django</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547484"/>
            <a:ext cx="10258887" cy="3139321"/>
          </a:xfrm>
          <a:prstGeom prst="rect">
            <a:avLst/>
          </a:prstGeom>
          <a:noFill/>
        </p:spPr>
        <p:txBody>
          <a:bodyPr wrap="square" rtlCol="0">
            <a:spAutoFit/>
          </a:bodyPr>
          <a:lstStyle/>
          <a:p>
            <a:r>
              <a:rPr lang="en-US" dirty="0"/>
              <a:t>Overview of Django's database abstraction layer:</a:t>
            </a:r>
          </a:p>
          <a:p>
            <a:pPr marL="285750" indent="-285750">
              <a:buFont typeface="Arial" panose="020B0604020202020204" pitchFamily="34" charset="0"/>
              <a:buChar char="•"/>
            </a:pPr>
            <a:r>
              <a:rPr lang="en-US" dirty="0"/>
              <a:t>Django provides a powerful database abstraction layer (ORM - Object-Relational Mapping) that allows you to work with databases using Python objects instead of writing raw SQL queries.</a:t>
            </a:r>
          </a:p>
          <a:p>
            <a:pPr marL="285750" indent="-285750">
              <a:buFont typeface="Arial" panose="020B0604020202020204" pitchFamily="34" charset="0"/>
              <a:buChar char="•"/>
            </a:pPr>
            <a:r>
              <a:rPr lang="en-US" dirty="0"/>
              <a:t>The ORM handles tasks like database connections, creating tables, querying, and managing data relationships.</a:t>
            </a:r>
          </a:p>
          <a:p>
            <a:pPr marL="285750" indent="-285750">
              <a:buFont typeface="Arial" panose="020B0604020202020204" pitchFamily="34" charset="0"/>
              <a:buChar char="•"/>
            </a:pPr>
            <a:endParaRPr lang="en-US" dirty="0"/>
          </a:p>
          <a:p>
            <a:r>
              <a:rPr lang="en-US" dirty="0"/>
              <a:t>Setting up database connections in Django:</a:t>
            </a:r>
          </a:p>
          <a:p>
            <a:pPr marL="285750" indent="-285750">
              <a:buFont typeface="Arial" panose="020B0604020202020204" pitchFamily="34" charset="0"/>
              <a:buChar char="•"/>
            </a:pPr>
            <a:r>
              <a:rPr lang="en-US" dirty="0"/>
              <a:t>Django's database configuration is defined in the project's settings file (settings.py).</a:t>
            </a:r>
          </a:p>
          <a:p>
            <a:pPr marL="285750" indent="-285750">
              <a:buFont typeface="Arial" panose="020B0604020202020204" pitchFamily="34" charset="0"/>
              <a:buChar char="•"/>
            </a:pPr>
            <a:r>
              <a:rPr lang="en-US" dirty="0"/>
              <a:t>The settings file includes settings such as database engine, connection details, credentials, and other related configuration options.</a:t>
            </a:r>
          </a:p>
          <a:p>
            <a:pPr marL="285750" indent="-285750">
              <a:buFont typeface="Arial" panose="020B0604020202020204" pitchFamily="34" charset="0"/>
              <a:buChar char="•"/>
            </a:pPr>
            <a:r>
              <a:rPr lang="en-US" dirty="0"/>
              <a:t>Django supports various database engines, such as PostgreSQL, MySQL, SQLite, and Oracle.</a:t>
            </a:r>
          </a:p>
        </p:txBody>
      </p:sp>
    </p:spTree>
    <p:extLst>
      <p:ext uri="{BB962C8B-B14F-4D97-AF65-F5344CB8AC3E}">
        <p14:creationId xmlns:p14="http://schemas.microsoft.com/office/powerpoint/2010/main" val="176043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Working with Databases in Django – cont</a:t>
            </a:r>
            <a:r>
              <a:rPr lang="en-US" b="1" dirty="0">
                <a:solidFill>
                  <a:srgbClr val="0071F6"/>
                </a:solidFill>
                <a:latin typeface="Lexend"/>
                <a:cs typeface="Calibri" panose="020F0502020204030204" pitchFamily="34" charset="0"/>
              </a:rPr>
              <a:t>’d</a:t>
            </a: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547484"/>
            <a:ext cx="10258887" cy="646331"/>
          </a:xfrm>
          <a:prstGeom prst="rect">
            <a:avLst/>
          </a:prstGeom>
          <a:noFill/>
        </p:spPr>
        <p:txBody>
          <a:bodyPr wrap="square" rtlCol="0">
            <a:spAutoFit/>
          </a:bodyPr>
          <a:lstStyle/>
          <a:p>
            <a:r>
              <a:rPr lang="en-US" dirty="0"/>
              <a:t>In the settings.py file, you would configure the database settings based on your chosen database engine. For example, to use SQLite as the database engine, you would define the following settings:</a:t>
            </a:r>
          </a:p>
        </p:txBody>
      </p:sp>
      <p:sp>
        <p:nvSpPr>
          <p:cNvPr id="3" name="Rectangle 1">
            <a:extLst>
              <a:ext uri="{FF2B5EF4-FFF2-40B4-BE49-F238E27FC236}">
                <a16:creationId xmlns:a16="http://schemas.microsoft.com/office/drawing/2014/main" id="{39C51A8F-EA96-4A5A-94A2-DC2D2A71A327}"/>
              </a:ext>
            </a:extLst>
          </p:cNvPr>
          <p:cNvSpPr>
            <a:spLocks noChangeArrowheads="1"/>
          </p:cNvSpPr>
          <p:nvPr/>
        </p:nvSpPr>
        <p:spPr bwMode="auto">
          <a:xfrm>
            <a:off x="838199" y="2641523"/>
            <a:ext cx="2929631"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A9B7C6"/>
                </a:solidFill>
                <a:effectLst/>
                <a:latin typeface="Arial Unicode MS"/>
              </a:rPr>
              <a:t>DATABASES = {</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6A8759"/>
                </a:solidFill>
                <a:effectLst/>
                <a:latin typeface="Arial Unicode MS"/>
              </a:rPr>
              <a:t>'default'</a:t>
            </a:r>
            <a:r>
              <a:rPr kumimoji="0" lang="en-US" altLang="en-US" sz="1000" b="0" i="0" u="none" strike="noStrike" cap="none" normalizeH="0" baseline="0">
                <a:ln>
                  <a:noFill/>
                </a:ln>
                <a:solidFill>
                  <a:srgbClr val="A9B7C6"/>
                </a:solidFill>
                <a:effectLst/>
                <a:latin typeface="Arial Unicode MS"/>
              </a:rPr>
              <a:t>: {</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6A8759"/>
                </a:solidFill>
                <a:effectLst/>
                <a:latin typeface="Arial Unicode MS"/>
              </a:rPr>
              <a:t>'ENGINE'</a:t>
            </a: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6A8759"/>
                </a:solidFill>
                <a:effectLst/>
                <a:latin typeface="Arial Unicode MS"/>
              </a:rPr>
              <a:t>'django.db.backends.sqlite3'</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A8759"/>
                </a:solidFill>
                <a:effectLst/>
                <a:latin typeface="Arial Unicode MS"/>
              </a:rPr>
              <a:t>'NAME'</a:t>
            </a:r>
            <a:r>
              <a:rPr kumimoji="0" lang="en-US" altLang="en-US" sz="1000" b="0" i="0" u="none" strike="noStrike" cap="none" normalizeH="0" baseline="0">
                <a:ln>
                  <a:noFill/>
                </a:ln>
                <a:solidFill>
                  <a:srgbClr val="A9B7C6"/>
                </a:solidFill>
                <a:effectLst/>
                <a:latin typeface="Arial Unicode MS"/>
              </a:rPr>
              <a:t>: BASE_DIR / </a:t>
            </a:r>
            <a:r>
              <a:rPr kumimoji="0" lang="en-US" altLang="en-US" sz="1000" b="0" i="0" u="none" strike="noStrike" cap="none" normalizeH="0" baseline="0">
                <a:ln>
                  <a:noFill/>
                </a:ln>
                <a:solidFill>
                  <a:srgbClr val="6A8759"/>
                </a:solidFill>
                <a:effectLst/>
                <a:latin typeface="Arial Unicode MS"/>
              </a:rPr>
              <a:t>'db.sqlite3'</a:t>
            </a:r>
            <a:r>
              <a:rPr kumimoji="0" lang="en-US" altLang="en-US" sz="1000" b="0" i="0" u="none" strike="noStrike" cap="none" normalizeH="0" baseline="0">
                <a:ln>
                  <a:noFill/>
                </a:ln>
                <a:solidFill>
                  <a:srgbClr val="CC7832"/>
                </a:solidFill>
                <a:effectLst/>
                <a:latin typeface="Arial Unicode MS"/>
              </a:rPr>
              <a:t>,</a:t>
            </a:r>
            <a:br>
              <a:rPr kumimoji="0" lang="en-US" altLang="en-US" sz="1000" b="0" i="0" u="none" strike="noStrike" cap="none" normalizeH="0" baseline="0">
                <a:ln>
                  <a:noFill/>
                </a:ln>
                <a:solidFill>
                  <a:srgbClr val="CC7832"/>
                </a:solidFill>
                <a:effectLst/>
                <a:latin typeface="Arial Unicode MS"/>
              </a:rPr>
            </a:b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47ADF03-F88A-4B5F-B464-47342AC89EE3}"/>
              </a:ext>
            </a:extLst>
          </p:cNvPr>
          <p:cNvSpPr txBox="1"/>
          <p:nvPr/>
        </p:nvSpPr>
        <p:spPr>
          <a:xfrm>
            <a:off x="838200" y="4101483"/>
            <a:ext cx="10515600" cy="2585323"/>
          </a:xfrm>
          <a:prstGeom prst="rect">
            <a:avLst/>
          </a:prstGeom>
          <a:noFill/>
        </p:spPr>
        <p:txBody>
          <a:bodyPr wrap="square" rtlCol="0">
            <a:spAutoFit/>
          </a:bodyPr>
          <a:lstStyle/>
          <a:p>
            <a:r>
              <a:rPr lang="en-US" dirty="0"/>
              <a:t>In the above example, the ENGINE setting specifies the database engine as SQLite, and the NAME setting defines the path to the SQLite database file.</a:t>
            </a:r>
          </a:p>
          <a:p>
            <a:endParaRPr lang="en-US" dirty="0"/>
          </a:p>
          <a:p>
            <a:r>
              <a:rPr lang="en-US" dirty="0"/>
              <a:t>Performing database operations using Django's 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Django's ORM allows you to interact with the database using Python objects called models.</a:t>
            </a:r>
          </a:p>
          <a:p>
            <a:pPr marL="285750" indent="-285750">
              <a:buFont typeface="Arial" panose="020B0604020202020204" pitchFamily="34" charset="0"/>
              <a:buChar char="•"/>
            </a:pPr>
            <a:r>
              <a:rPr lang="en-US" dirty="0"/>
              <a:t>Models represent database tables and define the fields and relationships of the data.</a:t>
            </a:r>
          </a:p>
          <a:p>
            <a:pPr marL="285750" indent="-285750">
              <a:buFont typeface="Arial" panose="020B0604020202020204" pitchFamily="34" charset="0"/>
              <a:buChar char="•"/>
            </a:pPr>
            <a:r>
              <a:rPr lang="en-US" dirty="0"/>
              <a:t>Django provides a high-level API for common database operations, including creating, retrieving, updating, and deleting records.</a:t>
            </a:r>
          </a:p>
        </p:txBody>
      </p:sp>
    </p:spTree>
    <p:extLst>
      <p:ext uri="{BB962C8B-B14F-4D97-AF65-F5344CB8AC3E}">
        <p14:creationId xmlns:p14="http://schemas.microsoft.com/office/powerpoint/2010/main" val="4288145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Working with Databases in Django – cont</a:t>
            </a:r>
            <a:r>
              <a:rPr lang="en-US" b="1" dirty="0">
                <a:solidFill>
                  <a:srgbClr val="0071F6"/>
                </a:solidFill>
                <a:latin typeface="Lexend"/>
                <a:cs typeface="Calibri" panose="020F0502020204030204" pitchFamily="34" charset="0"/>
              </a:rPr>
              <a:t>’d</a:t>
            </a: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547484"/>
            <a:ext cx="10258887" cy="646331"/>
          </a:xfrm>
          <a:prstGeom prst="rect">
            <a:avLst/>
          </a:prstGeom>
          <a:noFill/>
        </p:spPr>
        <p:txBody>
          <a:bodyPr wrap="square" rtlCol="0">
            <a:spAutoFit/>
          </a:bodyPr>
          <a:lstStyle/>
          <a:p>
            <a:r>
              <a:rPr lang="en-US" dirty="0"/>
              <a:t>Suppose you have a Django app called </a:t>
            </a:r>
            <a:r>
              <a:rPr lang="en-US" dirty="0" err="1"/>
              <a:t>myapp</a:t>
            </a:r>
            <a:r>
              <a:rPr lang="en-US" dirty="0"/>
              <a:t> with a model named Book. To perform database operations on the Book model, you would define the model class in models.py as follows:</a:t>
            </a:r>
          </a:p>
        </p:txBody>
      </p:sp>
      <p:sp>
        <p:nvSpPr>
          <p:cNvPr id="6" name="Rectangle 1">
            <a:extLst>
              <a:ext uri="{FF2B5EF4-FFF2-40B4-BE49-F238E27FC236}">
                <a16:creationId xmlns:a16="http://schemas.microsoft.com/office/drawing/2014/main" id="{ABFBB58C-A2F4-48DF-B008-6B8198387C7B}"/>
              </a:ext>
            </a:extLst>
          </p:cNvPr>
          <p:cNvSpPr>
            <a:spLocks noChangeArrowheads="1"/>
          </p:cNvSpPr>
          <p:nvPr/>
        </p:nvSpPr>
        <p:spPr bwMode="auto">
          <a:xfrm>
            <a:off x="838199" y="2637510"/>
            <a:ext cx="532660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from </a:t>
            </a:r>
            <a:r>
              <a:rPr kumimoji="0" lang="en-US" altLang="en-US" sz="1000" b="0" i="0" u="none" strike="noStrike" cap="none" normalizeH="0" baseline="0">
                <a:ln>
                  <a:noFill/>
                </a:ln>
                <a:solidFill>
                  <a:srgbClr val="A9B7C6"/>
                </a:solidFill>
                <a:effectLst/>
                <a:latin typeface="Arial Unicode MS"/>
              </a:rPr>
              <a:t>django.db </a:t>
            </a:r>
            <a:r>
              <a:rPr kumimoji="0" lang="en-US" altLang="en-US" sz="1000" b="0" i="0" u="none" strike="noStrike" cap="none" normalizeH="0" baseline="0">
                <a:ln>
                  <a:noFill/>
                </a:ln>
                <a:solidFill>
                  <a:srgbClr val="CC7832"/>
                </a:solidFill>
                <a:effectLst/>
                <a:latin typeface="Arial Unicode MS"/>
              </a:rPr>
              <a:t>import </a:t>
            </a:r>
            <a:r>
              <a:rPr kumimoji="0" lang="en-US" altLang="en-US" sz="1000" b="0" i="0" u="none" strike="noStrike" cap="none" normalizeH="0" baseline="0">
                <a:ln>
                  <a:noFill/>
                </a:ln>
                <a:solidFill>
                  <a:srgbClr val="A9B7C6"/>
                </a:solidFill>
                <a:effectLst/>
                <a:latin typeface="Arial Unicode MS"/>
              </a:rPr>
              <a:t>models</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Book(models.Model):</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title = models.CharField(max_length=</a:t>
            </a:r>
            <a:r>
              <a:rPr kumimoji="0" lang="en-US" altLang="en-US" sz="1000" b="0" i="0" u="none" strike="noStrike" cap="none" normalizeH="0" baseline="0">
                <a:ln>
                  <a:noFill/>
                </a:ln>
                <a:solidFill>
                  <a:srgbClr val="6897BB"/>
                </a:solidFill>
                <a:effectLst/>
                <a:latin typeface="Arial Unicode MS"/>
              </a:rPr>
              <a:t>100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author = models.CharField(max_length=</a:t>
            </a:r>
            <a:r>
              <a:rPr kumimoji="0" lang="en-US" altLang="en-US" sz="1000" b="0" i="0" u="none" strike="noStrike" cap="none" normalizeH="0" baseline="0">
                <a:ln>
                  <a:noFill/>
                </a:ln>
                <a:solidFill>
                  <a:srgbClr val="6897BB"/>
                </a:solidFill>
                <a:effectLst/>
                <a:latin typeface="Arial Unicode MS"/>
              </a:rPr>
              <a:t>100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publish_date = models.DateField()</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__str__(self):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self.title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23491B0-AFE9-4A07-9A17-B9538FEB027C}"/>
              </a:ext>
            </a:extLst>
          </p:cNvPr>
          <p:cNvSpPr txBox="1"/>
          <p:nvPr/>
        </p:nvSpPr>
        <p:spPr>
          <a:xfrm>
            <a:off x="838199" y="4659785"/>
            <a:ext cx="10258887" cy="1754326"/>
          </a:xfrm>
          <a:prstGeom prst="rect">
            <a:avLst/>
          </a:prstGeom>
          <a:noFill/>
        </p:spPr>
        <p:txBody>
          <a:bodyPr wrap="square">
            <a:spAutoFit/>
          </a:bodyPr>
          <a:lstStyle/>
          <a:p>
            <a:r>
              <a:rPr lang="en-US" dirty="0"/>
              <a:t>In the above example, the Book model represents a table in the database. It has three fields: title, author, and </a:t>
            </a:r>
            <a:r>
              <a:rPr lang="en-US" dirty="0" err="1"/>
              <a:t>publish_date</a:t>
            </a:r>
            <a:r>
              <a:rPr lang="en-US" dirty="0"/>
              <a:t>, each defined using the appropriate field type provided by Django.</a:t>
            </a:r>
          </a:p>
          <a:p>
            <a:endParaRPr lang="en-US" dirty="0"/>
          </a:p>
          <a:p>
            <a:r>
              <a:rPr lang="en-US" dirty="0"/>
              <a:t>You can then use the ORM to perform various database operations on the Book model, such as creating new records, querying data, updating records, or deleting records. Django's ORM provides a rich API to construct complex queries, handle relationships between models, and perform database transactions.</a:t>
            </a:r>
          </a:p>
        </p:txBody>
      </p:sp>
    </p:spTree>
    <p:extLst>
      <p:ext uri="{BB962C8B-B14F-4D97-AF65-F5344CB8AC3E}">
        <p14:creationId xmlns:p14="http://schemas.microsoft.com/office/powerpoint/2010/main" val="3879637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Deployment and Hosting</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199" y="1547484"/>
            <a:ext cx="10258887" cy="3416320"/>
          </a:xfrm>
          <a:prstGeom prst="rect">
            <a:avLst/>
          </a:prstGeom>
          <a:noFill/>
        </p:spPr>
        <p:txBody>
          <a:bodyPr wrap="square" rtlCol="0">
            <a:spAutoFit/>
          </a:bodyPr>
          <a:lstStyle/>
          <a:p>
            <a:r>
              <a:rPr lang="en-US" dirty="0"/>
              <a:t>Overview of different deployment options for Django projects:</a:t>
            </a:r>
          </a:p>
          <a:p>
            <a:pPr marL="285750" indent="-285750">
              <a:buFont typeface="Arial" panose="020B0604020202020204" pitchFamily="34" charset="0"/>
              <a:buChar char="•"/>
            </a:pPr>
            <a:r>
              <a:rPr lang="en-US" dirty="0"/>
              <a:t>Django projects can be deployed on various hosting environments, depending on the project's requirements, scalability needs, and budget.</a:t>
            </a:r>
          </a:p>
          <a:p>
            <a:pPr marL="285750" indent="-285750">
              <a:buFont typeface="Arial" panose="020B0604020202020204" pitchFamily="34" charset="0"/>
              <a:buChar char="•"/>
            </a:pPr>
            <a:r>
              <a:rPr lang="en-US" dirty="0"/>
              <a:t>Deployment options include local servers, shared hosting providers, virtual private servers (VPS), cloud platforms, and containerization platforms like Docker.</a:t>
            </a:r>
          </a:p>
          <a:p>
            <a:endParaRPr lang="en-US" dirty="0"/>
          </a:p>
          <a:p>
            <a:r>
              <a:rPr lang="en-US" dirty="0"/>
              <a:t>Configuring and deploying a Django application:</a:t>
            </a:r>
          </a:p>
          <a:p>
            <a:pPr marL="285750" indent="-285750">
              <a:buFont typeface="Arial" panose="020B0604020202020204" pitchFamily="34" charset="0"/>
              <a:buChar char="•"/>
            </a:pPr>
            <a:r>
              <a:rPr lang="en-US" dirty="0"/>
              <a:t>Before deployment, you need to configure your Django project based on the target hosting environment.</a:t>
            </a:r>
          </a:p>
          <a:p>
            <a:pPr marL="285750" indent="-285750">
              <a:buFont typeface="Arial" panose="020B0604020202020204" pitchFamily="34" charset="0"/>
              <a:buChar char="•"/>
            </a:pPr>
            <a:r>
              <a:rPr lang="en-US" dirty="0"/>
              <a:t>Configuration involves settings such as database connection details, static file handling, security settings, and other environment-specific variables.</a:t>
            </a:r>
          </a:p>
          <a:p>
            <a:pPr marL="285750" indent="-285750">
              <a:buFont typeface="Arial" panose="020B0604020202020204" pitchFamily="34" charset="0"/>
              <a:buChar char="•"/>
            </a:pPr>
            <a:r>
              <a:rPr lang="en-US" dirty="0"/>
              <a:t>The deployment process typically involves transferring the project files to the hosting environment and configuring the web server to serve the Django application.</a:t>
            </a:r>
          </a:p>
        </p:txBody>
      </p:sp>
    </p:spTree>
    <p:extLst>
      <p:ext uri="{BB962C8B-B14F-4D97-AF65-F5344CB8AC3E}">
        <p14:creationId xmlns:p14="http://schemas.microsoft.com/office/powerpoint/2010/main" val="4206347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Deployment and Hosting – cont’d</a:t>
            </a:r>
            <a:endParaRPr lang="en-US" b="1" dirty="0">
              <a:solidFill>
                <a:srgbClr val="0071F6"/>
              </a:solidFill>
              <a:latin typeface="Lexend"/>
              <a:cs typeface="Calibri" panose="020F0502020204030204" pitchFamily="34" charset="0"/>
            </a:endParaRPr>
          </a:p>
        </p:txBody>
      </p:sp>
      <p:sp>
        <p:nvSpPr>
          <p:cNvPr id="5" name="TextBox 4">
            <a:extLst>
              <a:ext uri="{FF2B5EF4-FFF2-40B4-BE49-F238E27FC236}">
                <a16:creationId xmlns:a16="http://schemas.microsoft.com/office/drawing/2014/main" id="{952F4C8F-A4D1-45D6-B13F-9C528451AEB3}"/>
              </a:ext>
            </a:extLst>
          </p:cNvPr>
          <p:cNvSpPr txBox="1"/>
          <p:nvPr/>
        </p:nvSpPr>
        <p:spPr>
          <a:xfrm>
            <a:off x="838200" y="1405441"/>
            <a:ext cx="10258887" cy="5139869"/>
          </a:xfrm>
          <a:prstGeom prst="rect">
            <a:avLst/>
          </a:prstGeom>
          <a:noFill/>
        </p:spPr>
        <p:txBody>
          <a:bodyPr wrap="square" rtlCol="0">
            <a:spAutoFit/>
          </a:bodyPr>
          <a:lstStyle/>
          <a:p>
            <a:r>
              <a:rPr lang="en-US" sz="1600" dirty="0"/>
              <a:t>When deploying a Django project to a hosting provider, you may need to update your settings.py file with the appropriate database credentials and adjust static file handling settings. Additionally, you may need to specify the allowed hosts and configure security settings, such as enabling HTTPS.</a:t>
            </a:r>
          </a:p>
          <a:p>
            <a:endParaRPr lang="en-US" sz="1600" dirty="0"/>
          </a:p>
          <a:p>
            <a:r>
              <a:rPr lang="en-US" sz="1600" dirty="0"/>
              <a:t>Introduction to hosting platforms and considerations:</a:t>
            </a:r>
          </a:p>
          <a:p>
            <a:endParaRPr lang="en-US" sz="1600" dirty="0"/>
          </a:p>
          <a:p>
            <a:pPr marL="285750" indent="-285750">
              <a:buFont typeface="Arial" panose="020B0604020202020204" pitchFamily="34" charset="0"/>
              <a:buChar char="•"/>
            </a:pPr>
            <a:r>
              <a:rPr lang="en-US" sz="1600" dirty="0"/>
              <a:t>There are various hosting platforms available for deploying Django applications, each with its own set of features, scalability options, pricing models, and support.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Popular hosting platforms include Heroku, AWS (Amazon Web Services), </a:t>
            </a:r>
            <a:r>
              <a:rPr lang="en-US" sz="1600" dirty="0" err="1"/>
              <a:t>DigitalOcean</a:t>
            </a:r>
            <a:r>
              <a:rPr lang="en-US" sz="1600" dirty="0"/>
              <a:t>, PythonAnywhere, and Google Cloud Platform.</a:t>
            </a:r>
          </a:p>
          <a:p>
            <a:pPr marL="285750" indent="-285750">
              <a:buFont typeface="Arial" panose="020B0604020202020204" pitchFamily="34" charset="0"/>
              <a:buChar char="•"/>
            </a:pPr>
            <a:endParaRPr lang="en-US" sz="1600" dirty="0"/>
          </a:p>
          <a:p>
            <a:r>
              <a:rPr lang="en-US" sz="1600" dirty="0"/>
              <a:t>Example:</a:t>
            </a:r>
          </a:p>
          <a:p>
            <a:r>
              <a:rPr lang="en-US" sz="1600" dirty="0"/>
              <a:t>When choosing a hosting platform, consider factors such as scalability requirements, budget, ease of setup, deployment workflows, server resources (CPU, RAM), database options, and support for Django-specific features like static file handling, database migration, and background task processing.</a:t>
            </a:r>
          </a:p>
          <a:p>
            <a:endParaRPr lang="en-US" sz="1600" dirty="0"/>
          </a:p>
          <a:p>
            <a:r>
              <a:rPr lang="en-US" sz="1600" dirty="0"/>
              <a:t>Deployment and hosting require careful consideration of factors like scalability, security, performance, and cost. It's essential to choose a hosting environment that aligns with your project's needs and provides the necessary infrastructure and tools to ensure the smooth operation of your Django application.</a:t>
            </a:r>
          </a:p>
        </p:txBody>
      </p:sp>
    </p:spTree>
    <p:extLst>
      <p:ext uri="{BB962C8B-B14F-4D97-AF65-F5344CB8AC3E}">
        <p14:creationId xmlns:p14="http://schemas.microsoft.com/office/powerpoint/2010/main" val="2728961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Django Framework - MVC Web Pattern</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199" y="1690688"/>
            <a:ext cx="10686861" cy="2564657"/>
          </a:xfrm>
        </p:spPr>
        <p:txBody>
          <a:bodyPr>
            <a:normAutofit/>
          </a:bodyPr>
          <a:lstStyle/>
          <a:p>
            <a:pPr marL="0" indent="0" algn="l" rtl="0" fontAlgn="base">
              <a:buNone/>
            </a:pPr>
            <a:r>
              <a:rPr lang="en-US" sz="2000" b="0" i="0" u="none" strike="noStrike" dirty="0">
                <a:solidFill>
                  <a:srgbClr val="000000"/>
                </a:solidFill>
                <a:effectLst/>
                <a:latin typeface="Lexend Light"/>
              </a:rPr>
              <a:t>Introduction to the Model-View-Controller (MVC) design pattern: MVC is a software architectural pattern that separates the application logic into three interconnected components: models (data representation), views (user interface), and controllers (business logic). This separation promotes modularity and code reusability.</a:t>
            </a:r>
          </a:p>
          <a:p>
            <a:pPr marL="0" indent="0" algn="l" rtl="0" fontAlgn="base">
              <a:buNone/>
            </a:pPr>
            <a:endParaRPr lang="en-US" sz="2000" b="0" i="0" u="none" strike="noStrike" dirty="0">
              <a:solidFill>
                <a:srgbClr val="000000"/>
              </a:solidFill>
              <a:effectLst/>
              <a:latin typeface="Lexend Light"/>
            </a:endParaRPr>
          </a:p>
          <a:p>
            <a:pPr marL="0" indent="0" algn="l" rtl="0" fontAlgn="base">
              <a:buNone/>
            </a:pPr>
            <a:r>
              <a:rPr lang="en-US" sz="2000" b="0" i="0" u="none" strike="noStrike" dirty="0">
                <a:solidFill>
                  <a:srgbClr val="000000"/>
                </a:solidFill>
                <a:effectLst/>
                <a:latin typeface="Lexend Light"/>
              </a:rPr>
              <a:t>Explanation of Django's adherence to MVC: Django follows a variation of the MVC pattern called Model-View-Template (MVT), where templates handle the view layer. Models define the data structure, views handle data processing, and templates handle the presentation layer.</a:t>
            </a:r>
          </a:p>
        </p:txBody>
      </p:sp>
      <p:pic>
        <p:nvPicPr>
          <p:cNvPr id="1026" name="Picture 2" descr="Python Web Development - Django Tutorial - GeeksforGeeks">
            <a:extLst>
              <a:ext uri="{FF2B5EF4-FFF2-40B4-BE49-F238E27FC236}">
                <a16:creationId xmlns:a16="http://schemas.microsoft.com/office/drawing/2014/main" id="{60BDE8DC-B4E6-4BD6-B8E5-7C8A6ED037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61" y="4255345"/>
            <a:ext cx="4475060" cy="2237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A4E755-5BBF-4727-BC1D-C47D45737DDC}"/>
              </a:ext>
            </a:extLst>
          </p:cNvPr>
          <p:cNvSpPr txBox="1"/>
          <p:nvPr/>
        </p:nvSpPr>
        <p:spPr>
          <a:xfrm>
            <a:off x="5314384" y="4496947"/>
            <a:ext cx="5094453" cy="1754326"/>
          </a:xfrm>
          <a:prstGeom prst="rect">
            <a:avLst/>
          </a:prstGeom>
          <a:noFill/>
        </p:spPr>
        <p:txBody>
          <a:bodyPr wrap="square" rtlCol="0">
            <a:spAutoFit/>
          </a:bodyPr>
          <a:lstStyle/>
          <a:p>
            <a:pPr marL="0" indent="0" algn="l" rtl="0" fontAlgn="base">
              <a:buNone/>
            </a:pPr>
            <a:r>
              <a:rPr lang="en-US" sz="1800" b="0" i="0" u="none" strike="noStrike" dirty="0">
                <a:solidFill>
                  <a:srgbClr val="000000"/>
                </a:solidFill>
                <a:effectLst/>
                <a:latin typeface="Lexend Light"/>
              </a:rPr>
              <a:t>Benefits of using the MVC pattern in web development: MVC/MVT promotes a clean separation of concerns, enhances code organization and maintainability, and facilitates collaboration among developers working on different parts of the application.</a:t>
            </a:r>
            <a:endParaRPr lang="ru-RU" sz="1600" b="0" i="0" dirty="0">
              <a:solidFill>
                <a:srgbClr val="000000"/>
              </a:solidFill>
              <a:effectLst/>
              <a:latin typeface="Lexend Ligh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dirty="0">
                <a:solidFill>
                  <a:srgbClr val="0071F6"/>
                </a:solidFill>
                <a:latin typeface="Lexend" panose="020B0604020202020204"/>
                <a:cs typeface="Times New Roman" pitchFamily="18" charset="0"/>
              </a:rPr>
              <a:t> Installing and Creating a Django Project</a:t>
            </a:r>
            <a:endParaRPr lang="he-IL" b="1" dirty="0">
              <a:solidFill>
                <a:srgbClr val="0071F6"/>
              </a:solidFill>
              <a:latin typeface="Lexend" panose="020B0604020202020204"/>
            </a:endParaRPr>
          </a:p>
        </p:txBody>
      </p:sp>
      <p:sp>
        <p:nvSpPr>
          <p:cNvPr id="4" name="TextBox 3">
            <a:extLst>
              <a:ext uri="{FF2B5EF4-FFF2-40B4-BE49-F238E27FC236}">
                <a16:creationId xmlns:a16="http://schemas.microsoft.com/office/drawing/2014/main" id="{A95F9402-36D4-468E-A91F-4F824D1D0C9E}"/>
              </a:ext>
            </a:extLst>
          </p:cNvPr>
          <p:cNvSpPr txBox="1"/>
          <p:nvPr/>
        </p:nvSpPr>
        <p:spPr>
          <a:xfrm>
            <a:off x="353085" y="1720840"/>
            <a:ext cx="9786796" cy="4093428"/>
          </a:xfrm>
          <a:prstGeom prst="rect">
            <a:avLst/>
          </a:prstGeom>
          <a:noFill/>
        </p:spPr>
        <p:txBody>
          <a:bodyPr wrap="square" rtlCol="0">
            <a:spAutoFit/>
          </a:bodyPr>
          <a:lstStyle/>
          <a:p>
            <a:r>
              <a:rPr lang="en-US" sz="2000" dirty="0"/>
              <a:t>Step-by-step guide to installing Django:</a:t>
            </a:r>
          </a:p>
          <a:p>
            <a:endParaRPr lang="en-US" sz="2000" dirty="0"/>
          </a:p>
          <a:p>
            <a:r>
              <a:rPr lang="en-US" sz="2000" dirty="0"/>
              <a:t>Explain that Django can be installed using pip, the Python package installer. Encourage students to set up a virtual environment before installing Django to keep their project dependencies isolated.</a:t>
            </a:r>
          </a:p>
          <a:p>
            <a:r>
              <a:rPr lang="en-US" sz="2000" dirty="0"/>
              <a:t>Provide the following command for installing Django: </a:t>
            </a:r>
            <a:r>
              <a:rPr lang="en-US" sz="2000" b="1" dirty="0"/>
              <a:t>pip install </a:t>
            </a:r>
            <a:r>
              <a:rPr lang="en-US" sz="2000" b="1" dirty="0" err="1"/>
              <a:t>django</a:t>
            </a:r>
            <a:r>
              <a:rPr lang="en-US" sz="2000" dirty="0"/>
              <a:t>. Mention that the latest stable version of Django will be installed.</a:t>
            </a:r>
          </a:p>
          <a:p>
            <a:r>
              <a:rPr lang="en-US" sz="2000" dirty="0"/>
              <a:t>Creating a new Django project using the command line:</a:t>
            </a:r>
          </a:p>
          <a:p>
            <a:endParaRPr lang="en-US" sz="2000" dirty="0"/>
          </a:p>
          <a:p>
            <a:r>
              <a:rPr lang="en-US" sz="2000" dirty="0"/>
              <a:t>Show the command to create a new Django project: </a:t>
            </a:r>
            <a:r>
              <a:rPr lang="en-US" sz="2000" b="1" dirty="0" err="1"/>
              <a:t>django</a:t>
            </a:r>
            <a:r>
              <a:rPr lang="en-US" sz="2000" b="1" dirty="0"/>
              <a:t>-admin </a:t>
            </a:r>
            <a:r>
              <a:rPr lang="en-US" sz="2000" b="1" dirty="0" err="1"/>
              <a:t>startproject</a:t>
            </a:r>
            <a:r>
              <a:rPr lang="en-US" sz="2000" b="1" dirty="0"/>
              <a:t> </a:t>
            </a:r>
            <a:r>
              <a:rPr lang="en-US" sz="2000" b="1" dirty="0" err="1"/>
              <a:t>project_name</a:t>
            </a:r>
            <a:r>
              <a:rPr lang="en-US" sz="2000" dirty="0"/>
              <a:t>. Replace </a:t>
            </a:r>
            <a:r>
              <a:rPr lang="en-US" sz="2000" b="1" dirty="0" err="1"/>
              <a:t>project_name</a:t>
            </a:r>
            <a:r>
              <a:rPr lang="en-US" sz="2000" b="1" dirty="0"/>
              <a:t> </a:t>
            </a:r>
            <a:r>
              <a:rPr lang="en-US" sz="2000" dirty="0"/>
              <a:t>with the desired name of the project.</a:t>
            </a:r>
          </a:p>
          <a:p>
            <a:r>
              <a:rPr lang="en-US" sz="2000" dirty="0"/>
              <a:t>Explain that this command will create a new directory with the project name and generate the necessary files and directories for the Django project.</a:t>
            </a:r>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6" y="291155"/>
            <a:ext cx="11642321" cy="1325563"/>
          </a:xfrm>
        </p:spPr>
        <p:txBody>
          <a:bodyPr>
            <a:normAutofit/>
          </a:bodyPr>
          <a:lstStyle/>
          <a:p>
            <a:r>
              <a:rPr lang="en-US" b="1" dirty="0">
                <a:solidFill>
                  <a:srgbClr val="0071F6"/>
                </a:solidFill>
                <a:latin typeface="Lexend" panose="020B0604020202020204"/>
                <a:cs typeface="Times New Roman" pitchFamily="18" charset="0"/>
              </a:rPr>
              <a:t> Installing and Creating a Django Project – cont’d</a:t>
            </a:r>
            <a:endParaRPr lang="he-IL" b="1" dirty="0">
              <a:solidFill>
                <a:srgbClr val="0071F6"/>
              </a:solidFill>
              <a:latin typeface="Lexend" panose="020B0604020202020204"/>
            </a:endParaRPr>
          </a:p>
        </p:txBody>
      </p:sp>
      <p:sp>
        <p:nvSpPr>
          <p:cNvPr id="4" name="TextBox 3">
            <a:extLst>
              <a:ext uri="{FF2B5EF4-FFF2-40B4-BE49-F238E27FC236}">
                <a16:creationId xmlns:a16="http://schemas.microsoft.com/office/drawing/2014/main" id="{A95F9402-36D4-468E-A91F-4F824D1D0C9E}"/>
              </a:ext>
            </a:extLst>
          </p:cNvPr>
          <p:cNvSpPr txBox="1"/>
          <p:nvPr/>
        </p:nvSpPr>
        <p:spPr>
          <a:xfrm>
            <a:off x="353085" y="1720840"/>
            <a:ext cx="9786796" cy="4093428"/>
          </a:xfrm>
          <a:prstGeom prst="rect">
            <a:avLst/>
          </a:prstGeom>
          <a:noFill/>
        </p:spPr>
        <p:txBody>
          <a:bodyPr wrap="square" rtlCol="0">
            <a:spAutoFit/>
          </a:bodyPr>
          <a:lstStyle/>
          <a:p>
            <a:r>
              <a:rPr lang="en-US" sz="2000" dirty="0"/>
              <a:t>Suppose we want to create a Django project called "</a:t>
            </a:r>
            <a:r>
              <a:rPr lang="en-US" sz="2000" b="1" dirty="0" err="1"/>
              <a:t>myproject</a:t>
            </a:r>
            <a:r>
              <a:rPr lang="en-US" sz="2000" dirty="0"/>
              <a:t>". The command to create the project would be: </a:t>
            </a:r>
            <a:r>
              <a:rPr lang="en-US" sz="2000" b="1" dirty="0" err="1"/>
              <a:t>django</a:t>
            </a:r>
            <a:r>
              <a:rPr lang="en-US" sz="2000" b="1" dirty="0"/>
              <a:t>-admin </a:t>
            </a:r>
            <a:r>
              <a:rPr lang="en-US" sz="2000" b="1" dirty="0" err="1"/>
              <a:t>startproject</a:t>
            </a:r>
            <a:r>
              <a:rPr lang="en-US" sz="2000" b="1" dirty="0"/>
              <a:t> </a:t>
            </a:r>
            <a:r>
              <a:rPr lang="en-US" sz="2000" b="1" dirty="0" err="1"/>
              <a:t>myproject</a:t>
            </a:r>
            <a:r>
              <a:rPr lang="en-US" sz="2000" dirty="0"/>
              <a:t>.</a:t>
            </a:r>
          </a:p>
          <a:p>
            <a:endParaRPr lang="en-US" sz="2000" dirty="0"/>
          </a:p>
          <a:p>
            <a:r>
              <a:rPr lang="en-US" sz="2000" dirty="0"/>
              <a:t>Overview of the project structure and files:</a:t>
            </a:r>
          </a:p>
          <a:p>
            <a:endParaRPr lang="en-US" sz="2000" dirty="0"/>
          </a:p>
          <a:p>
            <a:r>
              <a:rPr lang="en-US" sz="2000" dirty="0"/>
              <a:t>Mention the key files and directories created by Django when a project is created:</a:t>
            </a:r>
          </a:p>
          <a:p>
            <a:endParaRPr lang="en-US" sz="2000" dirty="0"/>
          </a:p>
          <a:p>
            <a:pPr marL="800100" lvl="1" indent="-342900">
              <a:buFont typeface="Arial" panose="020B0604020202020204" pitchFamily="34" charset="0"/>
              <a:buChar char="•"/>
            </a:pPr>
            <a:r>
              <a:rPr lang="en-US" sz="2000" b="1" dirty="0"/>
              <a:t>manage.py: </a:t>
            </a:r>
            <a:r>
              <a:rPr lang="en-US" sz="2000" dirty="0"/>
              <a:t>A command-line utility that helps manage various aspects of the project.</a:t>
            </a:r>
          </a:p>
          <a:p>
            <a:pPr marL="800100" lvl="1" indent="-342900">
              <a:buFont typeface="Arial" panose="020B0604020202020204" pitchFamily="34" charset="0"/>
              <a:buChar char="•"/>
            </a:pPr>
            <a:r>
              <a:rPr lang="en-US" sz="2000" b="1" dirty="0" err="1"/>
              <a:t>project_name</a:t>
            </a:r>
            <a:r>
              <a:rPr lang="en-US" sz="2000" b="1" dirty="0"/>
              <a:t>/: </a:t>
            </a:r>
            <a:r>
              <a:rPr lang="en-US" sz="2000" dirty="0"/>
              <a:t>The main project directory containing the project settings, URL configuration, and other project-level files.</a:t>
            </a:r>
          </a:p>
          <a:p>
            <a:pPr marL="800100" lvl="1" indent="-342900">
              <a:buFont typeface="Arial" panose="020B0604020202020204" pitchFamily="34" charset="0"/>
              <a:buChar char="•"/>
            </a:pPr>
            <a:r>
              <a:rPr lang="en-US" sz="2000" b="1" dirty="0" err="1"/>
              <a:t>project_name</a:t>
            </a:r>
            <a:r>
              <a:rPr lang="en-US" sz="2000" b="1" dirty="0"/>
              <a:t>/settings.py: </a:t>
            </a:r>
            <a:r>
              <a:rPr lang="en-US" sz="2000" dirty="0"/>
              <a:t>The project's settings file, which includes database configuration, installed apps, middleware, and more.</a:t>
            </a:r>
          </a:p>
          <a:p>
            <a:pPr marL="800100" lvl="1" indent="-342900">
              <a:buFont typeface="Arial" panose="020B0604020202020204" pitchFamily="34" charset="0"/>
              <a:buChar char="•"/>
            </a:pPr>
            <a:r>
              <a:rPr lang="en-US" sz="2000" b="1" dirty="0" err="1"/>
              <a:t>project_name</a:t>
            </a:r>
            <a:r>
              <a:rPr lang="en-US" sz="2000" b="1" dirty="0"/>
              <a:t>/urls.py: </a:t>
            </a:r>
            <a:r>
              <a:rPr lang="en-US" sz="2000" dirty="0"/>
              <a:t>The URL configuration file, which maps URL patterns to views.</a:t>
            </a:r>
          </a:p>
        </p:txBody>
      </p:sp>
    </p:spTree>
    <p:extLst>
      <p:ext uri="{BB962C8B-B14F-4D97-AF65-F5344CB8AC3E}">
        <p14:creationId xmlns:p14="http://schemas.microsoft.com/office/powerpoint/2010/main" val="124305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baseline="0" dirty="0">
                <a:solidFill>
                  <a:srgbClr val="0071F6"/>
                </a:solidFill>
                <a:latin typeface="Lexend" panose="020B0604020202020204"/>
              </a:rPr>
              <a:t>Creating a Web Application</a:t>
            </a:r>
            <a:endParaRPr lang="en-US" b="1" dirty="0">
              <a:solidFill>
                <a:srgbClr val="0071F6"/>
              </a:solidFill>
              <a:latin typeface="Lexend" panose="020B0604020202020204"/>
            </a:endParaRPr>
          </a:p>
        </p:txBody>
      </p:sp>
      <p:sp>
        <p:nvSpPr>
          <p:cNvPr id="3" name="Content Placeholder 2"/>
          <p:cNvSpPr>
            <a:spLocks noGrp="1"/>
          </p:cNvSpPr>
          <p:nvPr>
            <p:ph idx="1"/>
          </p:nvPr>
        </p:nvSpPr>
        <p:spPr>
          <a:xfrm>
            <a:off x="838199" y="1825625"/>
            <a:ext cx="10920663" cy="4093912"/>
          </a:xfrm>
        </p:spPr>
        <p:txBody>
          <a:bodyPr>
            <a:normAutofit fontScale="92500"/>
          </a:bodyPr>
          <a:lstStyle/>
          <a:p>
            <a:pPr marL="0" indent="0">
              <a:buNone/>
            </a:pPr>
            <a:r>
              <a:rPr lang="en-US" dirty="0">
                <a:latin typeface="Lexend Light"/>
              </a:rPr>
              <a:t>Introduction to Django apps:</a:t>
            </a:r>
          </a:p>
          <a:p>
            <a:pPr lvl="1"/>
            <a:r>
              <a:rPr lang="en-US" dirty="0">
                <a:latin typeface="Lexend Light"/>
              </a:rPr>
              <a:t>Django apps are modular components that encapsulate specific functionality within a Django project. They help organize the project into smaller, manageable units.</a:t>
            </a:r>
          </a:p>
          <a:p>
            <a:pPr lvl="1"/>
            <a:r>
              <a:rPr lang="en-US" dirty="0">
                <a:latin typeface="Lexend Light"/>
              </a:rPr>
              <a:t>Apps promote code reusability, as they can be easily plugged into other projects or shared with the Django community.</a:t>
            </a:r>
          </a:p>
          <a:p>
            <a:pPr lvl="1"/>
            <a:endParaRPr lang="en-US" dirty="0">
              <a:latin typeface="Lexend Light"/>
            </a:endParaRPr>
          </a:p>
          <a:p>
            <a:pPr marL="0" indent="0">
              <a:buNone/>
            </a:pPr>
            <a:r>
              <a:rPr lang="en-US" dirty="0">
                <a:latin typeface="Lexend Light"/>
                <a:cs typeface="Calibri" panose="020F0502020204030204" pitchFamily="34" charset="0"/>
              </a:rPr>
              <a:t>Creating a new Django app within a project:</a:t>
            </a:r>
          </a:p>
          <a:p>
            <a:pPr lvl="1"/>
            <a:r>
              <a:rPr lang="en-US" dirty="0">
                <a:latin typeface="Lexend Light"/>
                <a:cs typeface="Calibri" panose="020F0502020204030204" pitchFamily="34" charset="0"/>
              </a:rPr>
              <a:t>To create a new Django app, use the command python manage.py </a:t>
            </a:r>
            <a:r>
              <a:rPr lang="en-US" dirty="0" err="1">
                <a:latin typeface="Lexend Light"/>
                <a:cs typeface="Calibri" panose="020F0502020204030204" pitchFamily="34" charset="0"/>
              </a:rPr>
              <a:t>startapp</a:t>
            </a:r>
            <a:r>
              <a:rPr lang="en-US" dirty="0">
                <a:latin typeface="Lexend Light"/>
                <a:cs typeface="Calibri" panose="020F0502020204030204" pitchFamily="34" charset="0"/>
              </a:rPr>
              <a:t> </a:t>
            </a:r>
            <a:r>
              <a:rPr lang="en-US" dirty="0" err="1">
                <a:latin typeface="Lexend Light"/>
                <a:cs typeface="Calibri" panose="020F0502020204030204" pitchFamily="34" charset="0"/>
              </a:rPr>
              <a:t>app_name</a:t>
            </a:r>
            <a:r>
              <a:rPr lang="en-US" dirty="0">
                <a:latin typeface="Lexend Light"/>
                <a:cs typeface="Calibri" panose="020F0502020204030204" pitchFamily="34" charset="0"/>
              </a:rPr>
              <a:t>, replacing </a:t>
            </a:r>
            <a:r>
              <a:rPr lang="en-US" b="1" dirty="0" err="1">
                <a:latin typeface="Lexend Light"/>
                <a:cs typeface="Calibri" panose="020F0502020204030204" pitchFamily="34" charset="0"/>
              </a:rPr>
              <a:t>app_name</a:t>
            </a:r>
            <a:r>
              <a:rPr lang="en-US" b="1" dirty="0">
                <a:latin typeface="Lexend Light"/>
                <a:cs typeface="Calibri" panose="020F0502020204030204" pitchFamily="34" charset="0"/>
              </a:rPr>
              <a:t> </a:t>
            </a:r>
            <a:r>
              <a:rPr lang="en-US" dirty="0">
                <a:latin typeface="Lexend Light"/>
                <a:cs typeface="Calibri" panose="020F0502020204030204" pitchFamily="34" charset="0"/>
              </a:rPr>
              <a:t>with the desired name of the app.</a:t>
            </a:r>
          </a:p>
          <a:p>
            <a:pPr lvl="1"/>
            <a:r>
              <a:rPr lang="en-US" dirty="0">
                <a:latin typeface="Lexend Light"/>
                <a:cs typeface="Calibri" panose="020F0502020204030204" pitchFamily="34" charset="0"/>
              </a:rPr>
              <a:t>This command generates a directory with the app name and creates the initial files and directories needed for the app.</a:t>
            </a:r>
          </a:p>
        </p:txBody>
      </p:sp>
    </p:spTree>
    <p:extLst>
      <p:ext uri="{BB962C8B-B14F-4D97-AF65-F5344CB8AC3E}">
        <p14:creationId xmlns:p14="http://schemas.microsoft.com/office/powerpoint/2010/main" val="23043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baseline="0" dirty="0">
                <a:solidFill>
                  <a:srgbClr val="0071F6"/>
                </a:solidFill>
                <a:latin typeface="Lexend" panose="020B0604020202020204"/>
              </a:rPr>
              <a:t>Creating a Web Application – cont’d</a:t>
            </a:r>
            <a:endParaRPr lang="en-US" b="1" dirty="0">
              <a:solidFill>
                <a:srgbClr val="0071F6"/>
              </a:solidFill>
              <a:latin typeface="Lexend" panose="020B0604020202020204"/>
            </a:endParaRPr>
          </a:p>
        </p:txBody>
      </p:sp>
      <p:sp>
        <p:nvSpPr>
          <p:cNvPr id="3" name="Content Placeholder 2"/>
          <p:cNvSpPr>
            <a:spLocks noGrp="1"/>
          </p:cNvSpPr>
          <p:nvPr>
            <p:ph idx="1"/>
          </p:nvPr>
        </p:nvSpPr>
        <p:spPr>
          <a:xfrm>
            <a:off x="838199" y="1825625"/>
            <a:ext cx="10920663" cy="4093912"/>
          </a:xfrm>
        </p:spPr>
        <p:txBody>
          <a:bodyPr>
            <a:normAutofit fontScale="85000" lnSpcReduction="20000"/>
          </a:bodyPr>
          <a:lstStyle/>
          <a:p>
            <a:pPr marL="0" indent="0">
              <a:buNone/>
            </a:pPr>
            <a:r>
              <a:rPr lang="en-US" dirty="0">
                <a:latin typeface="Lexend Light"/>
              </a:rPr>
              <a:t>Let's say we want to create a Django app called "</a:t>
            </a:r>
            <a:r>
              <a:rPr lang="en-US" dirty="0" err="1">
                <a:latin typeface="Lexend Light"/>
              </a:rPr>
              <a:t>myapp</a:t>
            </a:r>
            <a:r>
              <a:rPr lang="en-US" dirty="0">
                <a:latin typeface="Lexend Light"/>
              </a:rPr>
              <a:t>" within our "</a:t>
            </a:r>
            <a:r>
              <a:rPr lang="en-US" dirty="0" err="1">
                <a:latin typeface="Lexend Light"/>
              </a:rPr>
              <a:t>myproject</a:t>
            </a:r>
            <a:r>
              <a:rPr lang="en-US" dirty="0">
                <a:latin typeface="Lexend Light"/>
              </a:rPr>
              <a:t>" project. To create this app, we would run the following command: python manage.py </a:t>
            </a:r>
            <a:r>
              <a:rPr lang="en-US" dirty="0" err="1">
                <a:latin typeface="Lexend Light"/>
              </a:rPr>
              <a:t>startapp</a:t>
            </a:r>
            <a:r>
              <a:rPr lang="en-US" dirty="0">
                <a:latin typeface="Lexend Light"/>
              </a:rPr>
              <a:t> </a:t>
            </a:r>
            <a:r>
              <a:rPr lang="en-US" dirty="0" err="1">
                <a:latin typeface="Lexend Light"/>
              </a:rPr>
              <a:t>myapp</a:t>
            </a:r>
            <a:r>
              <a:rPr lang="en-US" dirty="0">
                <a:latin typeface="Lexend Light"/>
              </a:rPr>
              <a:t>.</a:t>
            </a:r>
          </a:p>
          <a:p>
            <a:pPr marL="0" indent="0">
              <a:buNone/>
            </a:pPr>
            <a:endParaRPr lang="en-US" dirty="0">
              <a:latin typeface="Lexend Light"/>
            </a:endParaRPr>
          </a:p>
          <a:p>
            <a:pPr marL="0" indent="0">
              <a:buNone/>
            </a:pPr>
            <a:r>
              <a:rPr lang="en-US" dirty="0">
                <a:latin typeface="Lexend Light"/>
              </a:rPr>
              <a:t>Overview of the app's directory structure and files:</a:t>
            </a:r>
          </a:p>
          <a:p>
            <a:pPr lvl="1"/>
            <a:r>
              <a:rPr lang="en-US" b="1" dirty="0" err="1">
                <a:latin typeface="Lexend Light"/>
              </a:rPr>
              <a:t>myapp</a:t>
            </a:r>
            <a:r>
              <a:rPr lang="en-US" b="1" dirty="0">
                <a:latin typeface="Lexend Light"/>
              </a:rPr>
              <a:t>/models.py</a:t>
            </a:r>
            <a:r>
              <a:rPr lang="en-US" dirty="0">
                <a:latin typeface="Lexend Light"/>
              </a:rPr>
              <a:t>: This file is where we define the data models for the app. Models represent database tables and define the fields and relationships of the app's data.</a:t>
            </a:r>
          </a:p>
          <a:p>
            <a:pPr lvl="1"/>
            <a:r>
              <a:rPr lang="en-US" b="1" dirty="0" err="1">
                <a:latin typeface="Lexend Light"/>
              </a:rPr>
              <a:t>myapp</a:t>
            </a:r>
            <a:r>
              <a:rPr lang="en-US" b="1" dirty="0">
                <a:latin typeface="Lexend Light"/>
              </a:rPr>
              <a:t>/views.py: </a:t>
            </a:r>
            <a:r>
              <a:rPr lang="en-US" dirty="0">
                <a:latin typeface="Lexend Light"/>
              </a:rPr>
              <a:t>This file contains the views of the app. Views handle incoming requests, process data, and produce responses. They interact with models and templates to render dynamic content.</a:t>
            </a:r>
          </a:p>
          <a:p>
            <a:pPr lvl="1"/>
            <a:r>
              <a:rPr lang="en-US" b="1" dirty="0" err="1">
                <a:latin typeface="Lexend Light"/>
              </a:rPr>
              <a:t>myapp</a:t>
            </a:r>
            <a:r>
              <a:rPr lang="en-US" b="1" dirty="0">
                <a:latin typeface="Lexend Light"/>
              </a:rPr>
              <a:t>/templates/: </a:t>
            </a:r>
            <a:r>
              <a:rPr lang="en-US" dirty="0">
                <a:latin typeface="Lexend Light"/>
              </a:rPr>
              <a:t>This directory stores HTML templates specific to the app. Templates define the structure and layout of web pages and allow the presentation of dynamic data.</a:t>
            </a:r>
          </a:p>
          <a:p>
            <a:pPr lvl="1"/>
            <a:r>
              <a:rPr lang="en-US" b="1" dirty="0" err="1">
                <a:latin typeface="Lexend Light"/>
              </a:rPr>
              <a:t>myapp</a:t>
            </a:r>
            <a:r>
              <a:rPr lang="en-US" b="1" dirty="0">
                <a:latin typeface="Lexend Light"/>
              </a:rPr>
              <a:t>/static/: </a:t>
            </a:r>
            <a:r>
              <a:rPr lang="en-US" dirty="0">
                <a:latin typeface="Lexend Light"/>
              </a:rPr>
              <a:t>This directory is used for storing static files associated with the app, such as CSS stylesheets, JavaScript files, and images.</a:t>
            </a:r>
            <a:endParaRPr lang="en-US" dirty="0">
              <a:latin typeface="Lexend Light"/>
              <a:cs typeface="Calibri" panose="020F0502020204030204" pitchFamily="34" charset="0"/>
            </a:endParaRPr>
          </a:p>
        </p:txBody>
      </p:sp>
    </p:spTree>
    <p:extLst>
      <p:ext uri="{BB962C8B-B14F-4D97-AF65-F5344CB8AC3E}">
        <p14:creationId xmlns:p14="http://schemas.microsoft.com/office/powerpoint/2010/main" val="367343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u="none" strike="noStrike" baseline="0" dirty="0">
                <a:solidFill>
                  <a:srgbClr val="0071F6"/>
                </a:solidFill>
                <a:latin typeface="Lexend" panose="020B0604020202020204"/>
              </a:rPr>
              <a:t>Creating a Web Application – cont’d</a:t>
            </a:r>
            <a:endParaRPr lang="en-US" b="1" dirty="0">
              <a:solidFill>
                <a:srgbClr val="0071F6"/>
              </a:solidFill>
              <a:latin typeface="Lexend" panose="020B0604020202020204"/>
            </a:endParaRPr>
          </a:p>
        </p:txBody>
      </p:sp>
      <p:sp>
        <p:nvSpPr>
          <p:cNvPr id="3" name="Content Placeholder 2"/>
          <p:cNvSpPr>
            <a:spLocks noGrp="1"/>
          </p:cNvSpPr>
          <p:nvPr>
            <p:ph idx="1"/>
          </p:nvPr>
        </p:nvSpPr>
        <p:spPr>
          <a:xfrm>
            <a:off x="838199" y="1825625"/>
            <a:ext cx="10920663" cy="4093912"/>
          </a:xfrm>
        </p:spPr>
        <p:txBody>
          <a:bodyPr>
            <a:normAutofit fontScale="85000" lnSpcReduction="20000"/>
          </a:bodyPr>
          <a:lstStyle/>
          <a:p>
            <a:pPr marL="0" indent="0">
              <a:buNone/>
            </a:pPr>
            <a:r>
              <a:rPr lang="en-US" dirty="0">
                <a:latin typeface="Lexend Light"/>
              </a:rPr>
              <a:t>Inside the "</a:t>
            </a:r>
            <a:r>
              <a:rPr lang="en-US" dirty="0" err="1">
                <a:latin typeface="Lexend Light"/>
              </a:rPr>
              <a:t>myapp</a:t>
            </a:r>
            <a:r>
              <a:rPr lang="en-US" dirty="0">
                <a:latin typeface="Lexend Light"/>
              </a:rPr>
              <a:t>" directory, you will find the following files and directories:</a:t>
            </a:r>
          </a:p>
          <a:p>
            <a:pPr marL="0" indent="0">
              <a:buNone/>
            </a:pPr>
            <a:endParaRPr lang="en-US" dirty="0">
              <a:latin typeface="Lexend Light"/>
            </a:endParaRPr>
          </a:p>
          <a:p>
            <a:pPr lvl="1"/>
            <a:r>
              <a:rPr lang="en-US" b="1" dirty="0">
                <a:latin typeface="Lexend Light"/>
              </a:rPr>
              <a:t>models.py: </a:t>
            </a:r>
            <a:r>
              <a:rPr lang="en-US" dirty="0">
                <a:latin typeface="Lexend Light"/>
              </a:rPr>
              <a:t>This file is where you define the data models for your app.</a:t>
            </a:r>
          </a:p>
          <a:p>
            <a:pPr lvl="1"/>
            <a:r>
              <a:rPr lang="en-US" b="1" dirty="0">
                <a:latin typeface="Lexend Light"/>
              </a:rPr>
              <a:t>views.py: </a:t>
            </a:r>
            <a:r>
              <a:rPr lang="en-US" dirty="0">
                <a:latin typeface="Lexend Light"/>
              </a:rPr>
              <a:t>This file is where you define the views that handle incoming requests and produce responses.</a:t>
            </a:r>
          </a:p>
          <a:p>
            <a:pPr lvl="1"/>
            <a:r>
              <a:rPr lang="en-US" b="1" dirty="0">
                <a:latin typeface="Lexend Light"/>
              </a:rPr>
              <a:t>templates/: </a:t>
            </a:r>
            <a:r>
              <a:rPr lang="en-US" dirty="0">
                <a:latin typeface="Lexend Light"/>
              </a:rPr>
              <a:t>This directory is where you store the HTML templates specific to your app.</a:t>
            </a:r>
          </a:p>
          <a:p>
            <a:pPr lvl="1"/>
            <a:r>
              <a:rPr lang="en-US" b="1" dirty="0">
                <a:latin typeface="Lexend Light"/>
              </a:rPr>
              <a:t>static/: </a:t>
            </a:r>
            <a:r>
              <a:rPr lang="en-US" dirty="0">
                <a:latin typeface="Lexend Light"/>
              </a:rPr>
              <a:t>This directory is where you store static files like CSS, JavaScript, and images that are used by your app.</a:t>
            </a:r>
          </a:p>
          <a:p>
            <a:pPr lvl="1"/>
            <a:endParaRPr lang="en-US" dirty="0">
              <a:latin typeface="Lexend Light"/>
            </a:endParaRPr>
          </a:p>
          <a:p>
            <a:pPr marL="0" indent="0">
              <a:buNone/>
            </a:pPr>
            <a:r>
              <a:rPr lang="en-US" dirty="0">
                <a:latin typeface="Lexend Light"/>
              </a:rPr>
              <a:t>By organizing your code into separate apps, you can maintain a clear structure, manage dependencies, and collaborate effectively with other developers. As you progress with your Django web application development, you can modify these files and directories to implement the desired functionality and create a robust and scalable web application.</a:t>
            </a:r>
            <a:endParaRPr lang="en-US" dirty="0">
              <a:latin typeface="Lexend Light"/>
              <a:cs typeface="Calibri" panose="020F0502020204030204" pitchFamily="34" charset="0"/>
            </a:endParaRPr>
          </a:p>
        </p:txBody>
      </p:sp>
    </p:spTree>
    <p:extLst>
      <p:ext uri="{BB962C8B-B14F-4D97-AF65-F5344CB8AC3E}">
        <p14:creationId xmlns:p14="http://schemas.microsoft.com/office/powerpoint/2010/main" val="374856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a:cs typeface="Calibri" panose="020F0502020204030204" pitchFamily="34" charset="0"/>
              </a:rPr>
              <a:t>Django Administration</a:t>
            </a:r>
            <a:endParaRPr lang="en-US" b="1" dirty="0">
              <a:solidFill>
                <a:srgbClr val="0071F6"/>
              </a:solidFill>
              <a:latin typeface="Lexend"/>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370597" cy="2246769"/>
          </a:xfrm>
          <a:prstGeom prst="rect">
            <a:avLst/>
          </a:prstGeom>
          <a:noFill/>
        </p:spPr>
        <p:txBody>
          <a:bodyPr wrap="square" rtlCol="0">
            <a:spAutoFit/>
          </a:bodyPr>
          <a:lstStyle/>
          <a:p>
            <a:r>
              <a:rPr lang="en-US" sz="2000" b="0" i="0" dirty="0">
                <a:solidFill>
                  <a:srgbClr val="000000"/>
                </a:solidFill>
                <a:effectLst/>
                <a:latin typeface="Lexend Light"/>
                <a:cs typeface="Calibri" panose="020F0502020204030204" pitchFamily="34" charset="0"/>
              </a:rPr>
              <a:t>Overview of Django's built-in admin interface:</a:t>
            </a:r>
          </a:p>
          <a:p>
            <a:pPr marL="800100" lvl="1" indent="-342900">
              <a:buFont typeface="Arial" panose="020B0604020202020204" pitchFamily="34" charset="0"/>
              <a:buChar char="•"/>
            </a:pPr>
            <a:endParaRPr lang="en-US" sz="2000" b="0" i="0" dirty="0">
              <a:solidFill>
                <a:srgbClr val="000000"/>
              </a:solidFill>
              <a:effectLst/>
              <a:latin typeface="Lexend Light"/>
              <a:cs typeface="Calibri" panose="020F0502020204030204" pitchFamily="34" charset="0"/>
            </a:endParaRPr>
          </a:p>
          <a:p>
            <a:pPr marL="800100" lvl="1" indent="-3429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Django provides a powerful and customizable administration interface out of the box.</a:t>
            </a:r>
          </a:p>
          <a:p>
            <a:pPr marL="800100" lvl="1" indent="-3429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The admin interface is a web-based tool that allows authorized users to manage and interact with the data in the Django project's database.</a:t>
            </a:r>
          </a:p>
          <a:p>
            <a:pPr marL="800100" lvl="1" indent="-342900">
              <a:buFont typeface="Arial" panose="020B0604020202020204" pitchFamily="34" charset="0"/>
              <a:buChar char="•"/>
            </a:pPr>
            <a:r>
              <a:rPr lang="en-US" sz="2000" b="0" i="0" dirty="0">
                <a:solidFill>
                  <a:srgbClr val="000000"/>
                </a:solidFill>
                <a:effectLst/>
                <a:latin typeface="Lexend Light"/>
                <a:cs typeface="Calibri" panose="020F0502020204030204" pitchFamily="34" charset="0"/>
              </a:rPr>
              <a:t>It provides a user-friendly interface for performing common administrative tasks, such as creating, reading, updating, and deleting (CRUD) records.</a:t>
            </a:r>
            <a:endParaRPr lang="en-GB" sz="2000" dirty="0">
              <a:latin typeface="Lexend Light"/>
              <a:cs typeface="Calibri" panose="020F0502020204030204" pitchFamily="34" charset="0"/>
            </a:endParaRPr>
          </a:p>
        </p:txBody>
      </p:sp>
      <p:sp>
        <p:nvSpPr>
          <p:cNvPr id="3" name="TextBox 2">
            <a:extLst>
              <a:ext uri="{FF2B5EF4-FFF2-40B4-BE49-F238E27FC236}">
                <a16:creationId xmlns:a16="http://schemas.microsoft.com/office/drawing/2014/main" id="{C9258D7D-B6E5-42DF-8597-D91F3C658C45}"/>
              </a:ext>
            </a:extLst>
          </p:cNvPr>
          <p:cNvSpPr txBox="1"/>
          <p:nvPr/>
        </p:nvSpPr>
        <p:spPr>
          <a:xfrm>
            <a:off x="762000" y="4293053"/>
            <a:ext cx="9513163" cy="2554545"/>
          </a:xfrm>
          <a:prstGeom prst="rect">
            <a:avLst/>
          </a:prstGeom>
          <a:noFill/>
        </p:spPr>
        <p:txBody>
          <a:bodyPr wrap="square" rtlCol="0">
            <a:spAutoFit/>
          </a:bodyPr>
          <a:lstStyle/>
          <a:p>
            <a:r>
              <a:rPr lang="en-US" sz="2000" dirty="0"/>
              <a:t>Registering models with the admin site:</a:t>
            </a:r>
          </a:p>
          <a:p>
            <a:endParaRPr lang="en-US" sz="2000" dirty="0"/>
          </a:p>
          <a:p>
            <a:pPr marL="742950" lvl="1" indent="-285750">
              <a:buFont typeface="Arial" panose="020B0604020202020204" pitchFamily="34" charset="0"/>
              <a:buChar char="•"/>
            </a:pPr>
            <a:r>
              <a:rPr lang="en-US" sz="2000" dirty="0"/>
              <a:t>To make models accessible through the admin interface, you need to register them.</a:t>
            </a:r>
          </a:p>
          <a:p>
            <a:pPr marL="742950" lvl="1" indent="-285750">
              <a:buFont typeface="Arial" panose="020B0604020202020204" pitchFamily="34" charset="0"/>
              <a:buChar char="•"/>
            </a:pPr>
            <a:r>
              <a:rPr lang="en-US" sz="2000" dirty="0"/>
              <a:t>Django's admin interface automatically generates a user interface based on the model's structure and fields.</a:t>
            </a:r>
          </a:p>
          <a:p>
            <a:pPr marL="742950" lvl="1" indent="-285750">
              <a:buFont typeface="Arial" panose="020B0604020202020204" pitchFamily="34" charset="0"/>
              <a:buChar char="•"/>
            </a:pPr>
            <a:r>
              <a:rPr lang="en-US" sz="2000" dirty="0"/>
              <a:t>By registering models, you gain administrative control over them without writing additional code for CRUD operations.</a:t>
            </a:r>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7135</Words>
  <Application>Microsoft Office PowerPoint</Application>
  <PresentationFormat>Widescreen</PresentationFormat>
  <Paragraphs>446</Paragraphs>
  <Slides>30</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Arial Unicode MS</vt:lpstr>
      <vt:lpstr>Calibri</vt:lpstr>
      <vt:lpstr>Calibri Light</vt:lpstr>
      <vt:lpstr>Lexend</vt:lpstr>
      <vt:lpstr>Lexend Light</vt:lpstr>
      <vt:lpstr>Noto Sans Hebrew</vt:lpstr>
      <vt:lpstr>Segoe</vt:lpstr>
      <vt:lpstr>Segoe Light</vt:lpstr>
      <vt:lpstr>Söhne</vt:lpstr>
      <vt:lpstr>Tahoma</vt:lpstr>
      <vt:lpstr>Office Theme</vt:lpstr>
      <vt:lpstr>PowerPoint Presentation</vt:lpstr>
      <vt:lpstr>Introduction to Web Development</vt:lpstr>
      <vt:lpstr>Django Framework - MVC Web Pattern</vt:lpstr>
      <vt:lpstr> Installing and Creating a Django Project</vt:lpstr>
      <vt:lpstr> Installing and Creating a Django Project – cont’d</vt:lpstr>
      <vt:lpstr>Creating a Web Application</vt:lpstr>
      <vt:lpstr>Creating a Web Application – cont’d</vt:lpstr>
      <vt:lpstr>Creating a Web Application – cont’d</vt:lpstr>
      <vt:lpstr>Django Administration</vt:lpstr>
      <vt:lpstr>Django Administration – cont’d</vt:lpstr>
      <vt:lpstr>Django Administration – cont’d</vt:lpstr>
      <vt:lpstr>Web Development Best Practices</vt:lpstr>
      <vt:lpstr>Web Development Best Practices – cont’d</vt:lpstr>
      <vt:lpstr>Web Development Best Practices – cont’d</vt:lpstr>
      <vt:lpstr>Web Development Best Practices – cont’d</vt:lpstr>
      <vt:lpstr>Templating in Django</vt:lpstr>
      <vt:lpstr>Templating in Django – cont’d</vt:lpstr>
      <vt:lpstr>Templating in Django – cont’d</vt:lpstr>
      <vt:lpstr>Templating in Django – cont’d</vt:lpstr>
      <vt:lpstr>Handling Forms in Django</vt:lpstr>
      <vt:lpstr>Handling Forms in Django – cont’d</vt:lpstr>
      <vt:lpstr>Handling Forms in Django – cont’d</vt:lpstr>
      <vt:lpstr>Handling Forms in Django – cont’d</vt:lpstr>
      <vt:lpstr>Working with Databases in Django</vt:lpstr>
      <vt:lpstr>Working with Databases in Django – cont’d</vt:lpstr>
      <vt:lpstr>Working with Databases in Django – cont’d</vt:lpstr>
      <vt:lpstr>Deployment and Hosting</vt:lpstr>
      <vt:lpstr>Deployment and Hosting – cont’d</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204</cp:revision>
  <dcterms:created xsi:type="dcterms:W3CDTF">2021-12-06T07:55:10Z</dcterms:created>
  <dcterms:modified xsi:type="dcterms:W3CDTF">2023-07-10T11:45:16Z</dcterms:modified>
</cp:coreProperties>
</file>