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1" r:id="rId2"/>
    <p:sldId id="258" r:id="rId3"/>
    <p:sldId id="264" r:id="rId4"/>
    <p:sldId id="322" r:id="rId5"/>
    <p:sldId id="265" r:id="rId6"/>
    <p:sldId id="329" r:id="rId7"/>
    <p:sldId id="266" r:id="rId8"/>
    <p:sldId id="325" r:id="rId9"/>
    <p:sldId id="324" r:id="rId10"/>
    <p:sldId id="326" r:id="rId11"/>
    <p:sldId id="327" r:id="rId12"/>
    <p:sldId id="316" r:id="rId1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י"ג/תמוז/תשפ"ג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277981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85224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fontScale="90000"/>
          </a:bodyPr>
          <a:lstStyle/>
          <a:p>
            <a:r>
              <a:rPr lang="en-US" dirty="0"/>
              <a:t>Module 10 – Python </a:t>
            </a:r>
            <a:r>
              <a:rPr lang="en-US" dirty="0" err="1"/>
              <a:t>Containers,Encapsulation</a:t>
            </a:r>
            <a:r>
              <a:rPr lang="en-US" dirty="0"/>
              <a:t> Packaging Python Code for Portable Execution</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Using a Requirements File: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970086"/>
            <a:ext cx="10888133" cy="4031873"/>
          </a:xfrm>
          <a:prstGeom prst="rect">
            <a:avLst/>
          </a:prstGeom>
          <a:noFill/>
        </p:spPr>
        <p:txBody>
          <a:bodyPr wrap="square" rtlCol="0">
            <a:spAutoFit/>
          </a:bodyPr>
          <a:lstStyle/>
          <a:p>
            <a:r>
              <a:rPr lang="en-US" sz="3200" b="0" i="0" dirty="0">
                <a:solidFill>
                  <a:srgbClr val="000000"/>
                </a:solidFill>
                <a:effectLst/>
              </a:rPr>
              <a:t>To handle a project with multiple dependencies, it's recommended to use a requirements file. Create a file called "requirements.txt" and list all the required packages inside it. Then, you can use the following command to package the script:</a:t>
            </a:r>
          </a:p>
          <a:p>
            <a:endParaRPr lang="en-US" sz="3200" dirty="0">
              <a:solidFill>
                <a:srgbClr val="000000"/>
              </a:solidFill>
              <a:cs typeface="Calibri" panose="020F0502020204030204" pitchFamily="34" charset="0"/>
            </a:endParaRPr>
          </a:p>
          <a:p>
            <a:endParaRPr lang="en-US" sz="3200" dirty="0">
              <a:solidFill>
                <a:srgbClr val="000000"/>
              </a:solidFill>
              <a:cs typeface="Calibri" panose="020F0502020204030204" pitchFamily="34" charset="0"/>
            </a:endParaRPr>
          </a:p>
          <a:p>
            <a:r>
              <a:rPr lang="en-US" sz="3200" dirty="0">
                <a:cs typeface="Calibri" panose="020F0502020204030204" pitchFamily="34" charset="0"/>
              </a:rPr>
              <a:t>This command dynamically reads the requirements file and includes all the specified packages as hidden imports.</a:t>
            </a:r>
            <a:endParaRPr lang="en-GB" sz="3200" dirty="0">
              <a:cs typeface="Calibri" panose="020F0502020204030204" pitchFamily="34" charset="0"/>
            </a:endParaRPr>
          </a:p>
        </p:txBody>
      </p:sp>
      <p:sp>
        <p:nvSpPr>
          <p:cNvPr id="3" name="Rectangle 1">
            <a:extLst>
              <a:ext uri="{FF2B5EF4-FFF2-40B4-BE49-F238E27FC236}">
                <a16:creationId xmlns:a16="http://schemas.microsoft.com/office/drawing/2014/main" id="{55AA1257-A36D-4553-A602-E2F09C889D28}"/>
              </a:ext>
            </a:extLst>
          </p:cNvPr>
          <p:cNvSpPr>
            <a:spLocks noChangeArrowheads="1"/>
          </p:cNvSpPr>
          <p:nvPr/>
        </p:nvSpPr>
        <p:spPr bwMode="auto">
          <a:xfrm>
            <a:off x="838200" y="4376238"/>
            <a:ext cx="1044014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Arial Unicode MS"/>
              </a:rPr>
              <a:t>pyinstaller</a:t>
            </a:r>
            <a:r>
              <a:rPr kumimoji="0" lang="en-US" altLang="en-US" b="0" i="0" u="none" strike="noStrike" cap="none" normalizeH="0" baseline="0" dirty="0">
                <a:ln>
                  <a:noFill/>
                </a:ln>
                <a:solidFill>
                  <a:srgbClr val="A9B7C6"/>
                </a:solidFill>
                <a:effectLst/>
                <a:latin typeface="Arial Unicode MS"/>
              </a:rPr>
              <a:t> --hidden-</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$(cat requirements.txt | </a:t>
            </a:r>
            <a:r>
              <a:rPr kumimoji="0" lang="en-US" altLang="en-US" b="0" i="0" u="none" strike="noStrike" cap="none" normalizeH="0" baseline="0" dirty="0" err="1">
                <a:ln>
                  <a:noFill/>
                </a:ln>
                <a:solidFill>
                  <a:srgbClr val="A9B7C6"/>
                </a:solidFill>
                <a:effectLst/>
                <a:latin typeface="Arial Unicode MS"/>
              </a:rPr>
              <a:t>xargs</a:t>
            </a:r>
            <a:r>
              <a:rPr kumimoji="0" lang="en-US" altLang="en-US" b="0" i="0" u="none" strike="noStrike" cap="none" normalizeH="0" baseline="0" dirty="0">
                <a:ln>
                  <a:noFill/>
                </a:ln>
                <a:solidFill>
                  <a:srgbClr val="A9B7C6"/>
                </a:solidFill>
                <a:effectLst/>
                <a:latin typeface="Arial Unicode MS"/>
              </a:rPr>
              <a:t> -n </a:t>
            </a:r>
            <a:r>
              <a:rPr kumimoji="0" lang="en-US" altLang="en-US" b="0" i="0" u="none" strike="noStrike" cap="none" normalizeH="0" baseline="0" dirty="0">
                <a:ln>
                  <a:noFill/>
                </a:ln>
                <a:solidFill>
                  <a:srgbClr val="6897BB"/>
                </a:solidFill>
                <a:effectLst/>
                <a:latin typeface="Arial Unicode MS"/>
              </a:rPr>
              <a:t>1 </a:t>
            </a:r>
            <a:r>
              <a:rPr kumimoji="0" lang="en-US" altLang="en-US" b="0" i="0" u="none" strike="noStrike" cap="none" normalizeH="0" baseline="0" dirty="0">
                <a:ln>
                  <a:noFill/>
                </a:ln>
                <a:solidFill>
                  <a:srgbClr val="A9B7C6"/>
                </a:solidFill>
                <a:effectLst/>
                <a:latin typeface="Arial Unicode MS"/>
              </a:rPr>
              <a:t>echo </a:t>
            </a:r>
            <a:r>
              <a:rPr kumimoji="0" lang="en-US" altLang="en-US" b="0" i="0" u="none" strike="noStrike" cap="none" normalizeH="0" baseline="0" dirty="0">
                <a:ln>
                  <a:noFill/>
                </a:ln>
                <a:solidFill>
                  <a:srgbClr val="6A8759"/>
                </a:solidFill>
                <a:effectLst/>
                <a:latin typeface="Arial Unicode MS"/>
              </a:rPr>
              <a:t>"--hidden-import"</a:t>
            </a:r>
            <a:r>
              <a:rPr kumimoji="0" lang="en-US" altLang="en-US" b="0" i="0" u="none" strike="noStrike" cap="none" normalizeH="0" baseline="0" dirty="0">
                <a:ln>
                  <a:noFill/>
                </a:ln>
                <a:solidFill>
                  <a:srgbClr val="A9B7C6"/>
                </a:solidFill>
                <a:effectLst/>
                <a:latin typeface="Arial Unicode MS"/>
              </a:rPr>
              <a:t>) my_script.py</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Conclusion:</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566401"/>
            <a:ext cx="10515600" cy="3970318"/>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00000"/>
                </a:solidFill>
                <a:effectLst/>
              </a:rPr>
              <a:t>Python containers/encapsulation allows you to package your Python code and its dependencies into a single executable file. Using tools like </a:t>
            </a:r>
            <a:r>
              <a:rPr lang="en-US" sz="2800" b="0" i="0" dirty="0" err="1">
                <a:solidFill>
                  <a:srgbClr val="000000"/>
                </a:solidFill>
                <a:effectLst/>
              </a:rPr>
              <a:t>PyInstaller</a:t>
            </a:r>
            <a:r>
              <a:rPr lang="en-US" sz="2800" b="0" i="0" dirty="0">
                <a:solidFill>
                  <a:srgbClr val="000000"/>
                </a:solidFill>
                <a:effectLst/>
              </a:rPr>
              <a:t>, you can create standalone applications that can be executed on client computers without the need to install additional packages. This approach simplifies the deployment process and ensures the consistency of your Python applications across different environments. By mastering this technique, you can easily distribute your Python projects and empower others to run your code hassle-free.</a:t>
            </a:r>
            <a:endParaRPr lang="en-US" sz="1600" b="0" i="0" dirty="0">
              <a:solidFill>
                <a:srgbClr val="000000"/>
              </a:solidFill>
              <a:effectLst/>
            </a:endParaRPr>
          </a:p>
        </p:txBody>
      </p:sp>
    </p:spTree>
    <p:extLst>
      <p:ext uri="{BB962C8B-B14F-4D97-AF65-F5344CB8AC3E}">
        <p14:creationId xmlns:p14="http://schemas.microsoft.com/office/powerpoint/2010/main" val="399723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4" y="1456651"/>
            <a:ext cx="10656920" cy="4673143"/>
          </a:xfrm>
        </p:spPr>
        <p:txBody>
          <a:bodyPr>
            <a:normAutofit/>
          </a:bodyPr>
          <a:lstStyle/>
          <a:p>
            <a:pPr marL="0" indent="0">
              <a:lnSpc>
                <a:spcPct val="100000"/>
              </a:lnSpc>
              <a:buNone/>
            </a:pPr>
            <a:r>
              <a:rPr lang="en-US" b="0" i="0" dirty="0">
                <a:solidFill>
                  <a:srgbClr val="000000"/>
                </a:solidFill>
                <a:effectLst/>
                <a:latin typeface="+mn-lt"/>
              </a:rPr>
              <a:t>Python is a powerful programming language widely used for various purposes, from web development to scientific computing. When working on Python projects, it's common to utilize external libraries and packages to enhance functionality. However, deploying Python code on a client computer often requires installing these packages, which can be cumbersome. In such cases, Python containers and encapsulation provide an effective solution by packaging all the necessary code and dependencies into a single executable file. This tutorial will explain how to achieve this goal and provide code examples to help you understand the concept better.</a:t>
            </a:r>
          </a:p>
        </p:txBody>
      </p:sp>
      <p:sp>
        <p:nvSpPr>
          <p:cNvPr id="3" name="Title 2"/>
          <p:cNvSpPr>
            <a:spLocks noGrp="1"/>
          </p:cNvSpPr>
          <p:nvPr>
            <p:ph type="title"/>
          </p:nvPr>
        </p:nvSpPr>
        <p:spPr/>
        <p:txBody>
          <a:bodyPr/>
          <a:lstStyle/>
          <a:p>
            <a:r>
              <a:rPr lang="en-US" dirty="0"/>
              <a:t>Introduction</a:t>
            </a:r>
            <a:endParaRPr lang="he-IL" dirty="0"/>
          </a:p>
        </p:txBody>
      </p:sp>
    </p:spTree>
    <p:extLst>
      <p:ext uri="{BB962C8B-B14F-4D97-AF65-F5344CB8AC3E}">
        <p14:creationId xmlns:p14="http://schemas.microsoft.com/office/powerpoint/2010/main" val="42430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are Python Containers/Encapsulation?</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b="0" i="0" dirty="0">
                <a:solidFill>
                  <a:srgbClr val="000000"/>
                </a:solidFill>
                <a:effectLst/>
              </a:rPr>
              <a:t>Python containers/encapsulation is the process of bundling all the required Python code, along with its dependencies, into a single executable file. This self-contained package allows you to distribute and run your Python application on any client computer without worrying about installing additional packages or libraries. It ensures that the application runs consistently regardless of the underlying system's configuration.</a:t>
            </a:r>
            <a:endParaRPr lang="ru-RU"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Using </a:t>
            </a:r>
            <a:r>
              <a:rPr lang="en-US" b="0" i="0" dirty="0" err="1">
                <a:solidFill>
                  <a:srgbClr val="000000"/>
                </a:solidFill>
                <a:effectLst/>
                <a:latin typeface="+mn-lt"/>
              </a:rPr>
              <a:t>PyInstaller</a:t>
            </a:r>
            <a:r>
              <a:rPr lang="en-US" b="0" i="0" dirty="0">
                <a:solidFill>
                  <a:srgbClr val="000000"/>
                </a:solidFill>
                <a:effectLst/>
                <a:latin typeface="+mn-lt"/>
              </a:rPr>
              <a:t> for Packaging:</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3200" b="0" i="0" dirty="0">
                <a:solidFill>
                  <a:srgbClr val="000000"/>
                </a:solidFill>
                <a:effectLst/>
              </a:rPr>
              <a:t>One popular tool for creating Python containers is </a:t>
            </a:r>
            <a:r>
              <a:rPr lang="en-US" sz="3200" b="0" i="0" dirty="0" err="1">
                <a:solidFill>
                  <a:srgbClr val="000000"/>
                </a:solidFill>
                <a:effectLst/>
              </a:rPr>
              <a:t>PyInstaller</a:t>
            </a:r>
            <a:r>
              <a:rPr lang="en-US" sz="3200" b="0" i="0" dirty="0">
                <a:solidFill>
                  <a:srgbClr val="000000"/>
                </a:solidFill>
                <a:effectLst/>
              </a:rPr>
              <a:t>. It allows you to convert Python scripts into standalone executables. To demonstrate this, let's assume you have a Python script called "my_script.py" that relies on external packages such as </a:t>
            </a:r>
            <a:r>
              <a:rPr lang="en-US" sz="3200" b="0" i="0" dirty="0" err="1">
                <a:solidFill>
                  <a:srgbClr val="000000"/>
                </a:solidFill>
                <a:effectLst/>
              </a:rPr>
              <a:t>numpy</a:t>
            </a:r>
            <a:r>
              <a:rPr lang="en-US" sz="3200" b="0" i="0" dirty="0">
                <a:solidFill>
                  <a:srgbClr val="000000"/>
                </a:solidFill>
                <a:effectLst/>
              </a:rPr>
              <a:t> and matplotlib.</a:t>
            </a:r>
            <a:endParaRPr lang="en-US" sz="3200"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325" y="291155"/>
            <a:ext cx="9806511" cy="1325563"/>
          </a:xfrm>
        </p:spPr>
        <p:txBody>
          <a:bodyPr>
            <a:normAutofit/>
          </a:bodyPr>
          <a:lstStyle/>
          <a:p>
            <a:r>
              <a:rPr lang="en-US" b="0" i="0" dirty="0">
                <a:solidFill>
                  <a:srgbClr val="000000"/>
                </a:solidFill>
                <a:effectLst/>
                <a:latin typeface="+mn-lt"/>
              </a:rPr>
              <a:t>Install </a:t>
            </a:r>
            <a:r>
              <a:rPr lang="en-US" b="0" i="0" dirty="0" err="1">
                <a:solidFill>
                  <a:srgbClr val="000000"/>
                </a:solidFill>
                <a:effectLst/>
                <a:latin typeface="+mn-lt"/>
              </a:rPr>
              <a:t>PyInstaller</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845326" y="1616718"/>
            <a:ext cx="11024941" cy="830997"/>
          </a:xfrm>
          <a:prstGeom prst="rect">
            <a:avLst/>
          </a:prstGeom>
          <a:noFill/>
        </p:spPr>
        <p:txBody>
          <a:bodyPr wrap="square" rtlCol="1">
            <a:spAutoFit/>
          </a:bodyPr>
          <a:lstStyle/>
          <a:p>
            <a:r>
              <a:rPr lang="en-US" sz="2400" dirty="0"/>
              <a:t>To begin, you need to install </a:t>
            </a:r>
            <a:r>
              <a:rPr lang="en-US" sz="2400" dirty="0" err="1"/>
              <a:t>PyInstaller</a:t>
            </a:r>
            <a:r>
              <a:rPr lang="en-US" sz="2400" dirty="0"/>
              <a:t>. Open your command prompt or terminal and run the following command:</a:t>
            </a:r>
            <a:endParaRPr lang="he-IL" sz="2400" dirty="0"/>
          </a:p>
        </p:txBody>
      </p:sp>
      <p:sp>
        <p:nvSpPr>
          <p:cNvPr id="4" name="Rectangle 1">
            <a:extLst>
              <a:ext uri="{FF2B5EF4-FFF2-40B4-BE49-F238E27FC236}">
                <a16:creationId xmlns:a16="http://schemas.microsoft.com/office/drawing/2014/main" id="{E1E72431-38D9-459D-AB4E-2D8BEAB6CBA5}"/>
              </a:ext>
            </a:extLst>
          </p:cNvPr>
          <p:cNvSpPr>
            <a:spLocks noChangeArrowheads="1"/>
          </p:cNvSpPr>
          <p:nvPr/>
        </p:nvSpPr>
        <p:spPr bwMode="auto">
          <a:xfrm>
            <a:off x="845326" y="3188503"/>
            <a:ext cx="5157926"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9B7C6"/>
                </a:solidFill>
                <a:effectLst/>
                <a:latin typeface="Arial Unicode MS"/>
              </a:rPr>
              <a:t>pip install </a:t>
            </a:r>
            <a:r>
              <a:rPr kumimoji="0" lang="en-US" altLang="en-US" sz="3200" b="0" i="0" u="none" strike="noStrike" cap="none" normalizeH="0" baseline="0" dirty="0" err="1">
                <a:ln>
                  <a:noFill/>
                </a:ln>
                <a:solidFill>
                  <a:srgbClr val="A9B7C6"/>
                </a:solidFill>
                <a:effectLst/>
                <a:latin typeface="Arial Unicode MS"/>
              </a:rPr>
              <a:t>pyinstaller</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pPr marL="0" indent="0">
              <a:buNone/>
            </a:pPr>
            <a:r>
              <a:rPr lang="en-US" b="0" i="0" dirty="0">
                <a:solidFill>
                  <a:srgbClr val="000000"/>
                </a:solidFill>
                <a:effectLst/>
              </a:rPr>
              <a:t>Packaging the Script:</a:t>
            </a: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92630" y="1473779"/>
            <a:ext cx="10784181" cy="1325563"/>
          </a:xfrm>
        </p:spPr>
        <p:txBody>
          <a:bodyPr>
            <a:normAutofit/>
          </a:bodyPr>
          <a:lstStyle/>
          <a:p>
            <a:pPr marL="0" indent="0">
              <a:buNone/>
            </a:pPr>
            <a:r>
              <a:rPr lang="en-US" dirty="0">
                <a:solidFill>
                  <a:srgbClr val="000000"/>
                </a:solidFill>
              </a:rPr>
              <a:t>Once </a:t>
            </a:r>
            <a:r>
              <a:rPr lang="en-US" dirty="0" err="1">
                <a:solidFill>
                  <a:srgbClr val="000000"/>
                </a:solidFill>
              </a:rPr>
              <a:t>PyInstaller</a:t>
            </a:r>
            <a:r>
              <a:rPr lang="en-US" dirty="0">
                <a:solidFill>
                  <a:srgbClr val="000000"/>
                </a:solidFill>
              </a:rPr>
              <a:t> is installed, navigate to the directory where your Python script is located and execute the following command:</a:t>
            </a:r>
            <a:endParaRPr lang="he-IL" i="1" dirty="0">
              <a:cs typeface="Calibri" panose="020F0502020204030204" pitchFamily="34" charset="0"/>
            </a:endParaRPr>
          </a:p>
        </p:txBody>
      </p:sp>
      <p:sp>
        <p:nvSpPr>
          <p:cNvPr id="4" name="Rectangle 1">
            <a:extLst>
              <a:ext uri="{FF2B5EF4-FFF2-40B4-BE49-F238E27FC236}">
                <a16:creationId xmlns:a16="http://schemas.microsoft.com/office/drawing/2014/main" id="{6FD51DA7-F273-406E-971B-0545E9EDBC2C}"/>
              </a:ext>
            </a:extLst>
          </p:cNvPr>
          <p:cNvSpPr>
            <a:spLocks noChangeArrowheads="1"/>
          </p:cNvSpPr>
          <p:nvPr/>
        </p:nvSpPr>
        <p:spPr bwMode="auto">
          <a:xfrm>
            <a:off x="792630" y="3340223"/>
            <a:ext cx="6507332"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A9B7C6"/>
                </a:solidFill>
                <a:effectLst/>
                <a:latin typeface="Arial Unicode MS"/>
              </a:rPr>
              <a:t>pyinstaller</a:t>
            </a:r>
            <a:r>
              <a:rPr kumimoji="0" lang="en-US" altLang="en-US" sz="3200" b="0" i="0" u="none" strike="noStrike" cap="none" normalizeH="0" baseline="0" dirty="0">
                <a:ln>
                  <a:noFill/>
                </a:ln>
                <a:solidFill>
                  <a:srgbClr val="A9B7C6"/>
                </a:solidFill>
                <a:effectLst/>
                <a:latin typeface="Arial Unicode MS"/>
              </a:rPr>
              <a:t> my_script.py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36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b="0" i="0" dirty="0">
                <a:solidFill>
                  <a:srgbClr val="000000"/>
                </a:solidFill>
                <a:effectLst/>
              </a:rPr>
              <a:t>Executing the Packaged Application:</a:t>
            </a:r>
          </a:p>
        </p:txBody>
      </p:sp>
      <p:sp>
        <p:nvSpPr>
          <p:cNvPr id="3" name="Content Placeholder 2"/>
          <p:cNvSpPr>
            <a:spLocks noGrp="1"/>
          </p:cNvSpPr>
          <p:nvPr>
            <p:ph idx="1"/>
          </p:nvPr>
        </p:nvSpPr>
        <p:spPr/>
        <p:txBody>
          <a:bodyPr>
            <a:normAutofit/>
          </a:bodyPr>
          <a:lstStyle/>
          <a:p>
            <a:pPr marL="0" indent="0">
              <a:buNone/>
            </a:pPr>
            <a:r>
              <a:rPr lang="en-US" dirty="0">
                <a:cs typeface="Calibri" panose="020F0502020204030204" pitchFamily="34" charset="0"/>
              </a:rPr>
              <a:t>After the packaging process is complete, you'll find a new "</a:t>
            </a:r>
            <a:r>
              <a:rPr lang="en-US" dirty="0" err="1">
                <a:cs typeface="Calibri" panose="020F0502020204030204" pitchFamily="34" charset="0"/>
              </a:rPr>
              <a:t>dist</a:t>
            </a:r>
            <a:r>
              <a:rPr lang="en-US" dirty="0">
                <a:cs typeface="Calibri" panose="020F0502020204030204" pitchFamily="34" charset="0"/>
              </a:rPr>
              <a:t>" directory created by </a:t>
            </a:r>
            <a:r>
              <a:rPr lang="en-US" dirty="0" err="1">
                <a:cs typeface="Calibri" panose="020F0502020204030204" pitchFamily="34" charset="0"/>
              </a:rPr>
              <a:t>PyInstaller</a:t>
            </a:r>
            <a:r>
              <a:rPr lang="en-US" dirty="0">
                <a:cs typeface="Calibri" panose="020F0502020204030204" pitchFamily="34" charset="0"/>
              </a:rPr>
              <a:t>. Inside this directory, you'll find the standalone executable file corresponding to your Python script. This file can now be distributed and run on any client computer without requiring the installation of additional packages.</a:t>
            </a: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solidFill>
                  <a:srgbClr val="242424"/>
                </a:solidFill>
                <a:effectLst/>
                <a:latin typeface="+mn-lt"/>
              </a:rPr>
              <a:t>Handling Package Dependencies:</a:t>
            </a:r>
          </a:p>
        </p:txBody>
      </p:sp>
      <p:sp>
        <p:nvSpPr>
          <p:cNvPr id="3" name="Content Placeholder 2"/>
          <p:cNvSpPr>
            <a:spLocks noGrp="1"/>
          </p:cNvSpPr>
          <p:nvPr>
            <p:ph idx="1"/>
          </p:nvPr>
        </p:nvSpPr>
        <p:spPr/>
        <p:txBody>
          <a:bodyPr>
            <a:noAutofit/>
          </a:bodyPr>
          <a:lstStyle/>
          <a:p>
            <a:r>
              <a:rPr lang="en-US" sz="2400" b="0" i="0" dirty="0">
                <a:solidFill>
                  <a:srgbClr val="000000"/>
                </a:solidFill>
                <a:effectLst/>
              </a:rPr>
              <a:t>When packaging a Python application with external dependencies, it's essential to ensure that all required packages are included in the container. </a:t>
            </a:r>
            <a:r>
              <a:rPr lang="en-US" sz="2400" b="0" i="0" dirty="0" err="1">
                <a:solidFill>
                  <a:srgbClr val="000000"/>
                </a:solidFill>
                <a:effectLst/>
              </a:rPr>
              <a:t>PyInstaller</a:t>
            </a:r>
            <a:r>
              <a:rPr lang="en-US" sz="2400" b="0" i="0" dirty="0">
                <a:solidFill>
                  <a:srgbClr val="000000"/>
                </a:solidFill>
                <a:effectLst/>
              </a:rPr>
              <a:t> automatically detects and bundles most dependencies; however, there might be cases where you need to explicitly specify additional packages or handle specific scenarios.</a:t>
            </a:r>
            <a:endParaRPr lang="en-US" sz="2400" dirty="0">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cs typeface="Calibri" panose="020F0502020204030204" pitchFamily="34" charset="0"/>
              </a:rPr>
              <a:t>Specifying Dependencies: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1200329"/>
          </a:xfrm>
          <a:prstGeom prst="rect">
            <a:avLst/>
          </a:prstGeom>
          <a:noFill/>
        </p:spPr>
        <p:txBody>
          <a:bodyPr wrap="square" rtlCol="0">
            <a:spAutoFit/>
          </a:bodyPr>
          <a:lstStyle/>
          <a:p>
            <a:r>
              <a:rPr lang="en-US" sz="2400" b="0" i="0" dirty="0">
                <a:solidFill>
                  <a:srgbClr val="000000"/>
                </a:solidFill>
                <a:effectLst/>
              </a:rPr>
              <a:t>If </a:t>
            </a:r>
            <a:r>
              <a:rPr lang="en-US" sz="2400" b="0" i="0" dirty="0" err="1">
                <a:solidFill>
                  <a:srgbClr val="000000"/>
                </a:solidFill>
                <a:effectLst/>
              </a:rPr>
              <a:t>PyInstaller</a:t>
            </a:r>
            <a:r>
              <a:rPr lang="en-US" sz="2400" b="0" i="0" dirty="0">
                <a:solidFill>
                  <a:srgbClr val="000000"/>
                </a:solidFill>
                <a:effectLst/>
              </a:rPr>
              <a:t> fails to detect certain dependencies, you can manually specify them using the "--hidden-import" flag. For example, to include the "requests" package, modify the packaging command as follows:</a:t>
            </a:r>
          </a:p>
        </p:txBody>
      </p:sp>
      <p:sp>
        <p:nvSpPr>
          <p:cNvPr id="3" name="Rectangle 1">
            <a:extLst>
              <a:ext uri="{FF2B5EF4-FFF2-40B4-BE49-F238E27FC236}">
                <a16:creationId xmlns:a16="http://schemas.microsoft.com/office/drawing/2014/main" id="{DA203626-0970-4F54-95B5-97D65A35028F}"/>
              </a:ext>
            </a:extLst>
          </p:cNvPr>
          <p:cNvSpPr>
            <a:spLocks noChangeArrowheads="1"/>
          </p:cNvSpPr>
          <p:nvPr/>
        </p:nvSpPr>
        <p:spPr bwMode="auto">
          <a:xfrm>
            <a:off x="838200" y="4099252"/>
            <a:ext cx="8993080"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9B7C6"/>
                </a:solidFill>
                <a:effectLst/>
                <a:latin typeface="Arial Unicode MS"/>
              </a:rPr>
              <a:t>pyinstaller</a:t>
            </a:r>
            <a:r>
              <a:rPr kumimoji="0" lang="en-US" altLang="en-US" sz="2400" b="0" i="0" u="none" strike="noStrike" cap="none" normalizeH="0" baseline="0" dirty="0">
                <a:ln>
                  <a:noFill/>
                </a:ln>
                <a:solidFill>
                  <a:srgbClr val="A9B7C6"/>
                </a:solidFill>
                <a:effectLst/>
                <a:latin typeface="Arial Unicode MS"/>
              </a:rPr>
              <a:t> --hidden-</a:t>
            </a: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requests my_script.py</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03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1494</Words>
  <Application>Microsoft Office PowerPoint</Application>
  <PresentationFormat>Widescreen</PresentationFormat>
  <Paragraphs>103</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Calibri Light</vt:lpstr>
      <vt:lpstr>Segoe</vt:lpstr>
      <vt:lpstr>Segoe Light</vt:lpstr>
      <vt:lpstr>Tahoma</vt:lpstr>
      <vt:lpstr>Office Theme</vt:lpstr>
      <vt:lpstr>Module 10 – Python Containers,Encapsulation Packaging Python Code for Portable Execution</vt:lpstr>
      <vt:lpstr>Introduction</vt:lpstr>
      <vt:lpstr>What are Python Containers/Encapsulation?</vt:lpstr>
      <vt:lpstr>Using PyInstaller for Packaging:</vt:lpstr>
      <vt:lpstr>Install PyInstaller</vt:lpstr>
      <vt:lpstr>Packaging the Script:</vt:lpstr>
      <vt:lpstr>Executing the Packaged Application:</vt:lpstr>
      <vt:lpstr>Handling Package Dependencies:</vt:lpstr>
      <vt:lpstr>Specifying Dependencies:</vt:lpstr>
      <vt:lpstr>Using a Requirements File: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201</cp:revision>
  <dcterms:created xsi:type="dcterms:W3CDTF">2021-12-06T07:55:10Z</dcterms:created>
  <dcterms:modified xsi:type="dcterms:W3CDTF">2023-07-02T07:56:31Z</dcterms:modified>
</cp:coreProperties>
</file>