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1" r:id="rId2"/>
    <p:sldId id="258" r:id="rId3"/>
    <p:sldId id="264" r:id="rId4"/>
    <p:sldId id="331" r:id="rId5"/>
    <p:sldId id="322" r:id="rId6"/>
    <p:sldId id="265" r:id="rId7"/>
    <p:sldId id="320" r:id="rId8"/>
    <p:sldId id="308" r:id="rId9"/>
    <p:sldId id="266" r:id="rId10"/>
    <p:sldId id="325" r:id="rId11"/>
    <p:sldId id="329" r:id="rId12"/>
    <p:sldId id="324" r:id="rId13"/>
    <p:sldId id="326" r:id="rId14"/>
    <p:sldId id="294" r:id="rId15"/>
    <p:sldId id="327" r:id="rId16"/>
    <p:sldId id="328" r:id="rId17"/>
    <p:sldId id="323" r:id="rId18"/>
    <p:sldId id="267" r:id="rId19"/>
    <p:sldId id="330" r:id="rId20"/>
    <p:sldId id="316" r:id="rId2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ו'/תמוז/תשפ"ג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925471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1518102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5</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8971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797336940"/>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1425604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5" r:id="rId14"/>
    <p:sldLayoutId id="2147483667" r:id="rId15"/>
    <p:sldLayoutId id="214748367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normAutofit/>
          </a:bodyPr>
          <a:lstStyle/>
          <a:p>
            <a:r>
              <a:rPr lang="en-US" dirty="0"/>
              <a:t>Module 02 – Working with environment</a:t>
            </a:r>
            <a:endParaRPr lang="he-IL" dirty="0"/>
          </a:p>
        </p:txBody>
      </p:sp>
    </p:spTree>
    <p:extLst>
      <p:ext uri="{BB962C8B-B14F-4D97-AF65-F5344CB8AC3E}">
        <p14:creationId xmlns:p14="http://schemas.microsoft.com/office/powerpoint/2010/main" val="284462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Redirections</a:t>
            </a:r>
            <a:endParaRPr lang="en-US" i="0" dirty="0">
              <a:solidFill>
                <a:srgbClr val="242424"/>
              </a:solidFill>
              <a:effectLst/>
              <a:latin typeface="+mn-lt"/>
            </a:endParaRPr>
          </a:p>
        </p:txBody>
      </p:sp>
      <p:sp>
        <p:nvSpPr>
          <p:cNvPr id="3" name="Content Placeholder 2"/>
          <p:cNvSpPr>
            <a:spLocks noGrp="1"/>
          </p:cNvSpPr>
          <p:nvPr>
            <p:ph idx="1"/>
          </p:nvPr>
        </p:nvSpPr>
        <p:spPr/>
        <p:txBody>
          <a:bodyPr>
            <a:normAutofit/>
          </a:bodyPr>
          <a:lstStyle/>
          <a:p>
            <a:r>
              <a:rPr lang="en-US" sz="4000" b="0" i="0" dirty="0">
                <a:solidFill>
                  <a:srgbClr val="000000"/>
                </a:solidFill>
                <a:effectLst/>
              </a:rPr>
              <a:t>The standard output, error and input can be redirected e.g. into a file, so that we can process this file later with another program.</a:t>
            </a:r>
          </a:p>
          <a:p>
            <a:endParaRPr lang="en-US" sz="4000" b="0" i="0" dirty="0">
              <a:solidFill>
                <a:srgbClr val="000000"/>
              </a:solidFill>
              <a:effectLst/>
            </a:endParaRPr>
          </a:p>
          <a:p>
            <a:r>
              <a:rPr lang="en-US" sz="4000" b="0" i="0" dirty="0">
                <a:solidFill>
                  <a:srgbClr val="000000"/>
                </a:solidFill>
                <a:effectLst/>
              </a:rPr>
              <a:t>We can redirect both stderr and </a:t>
            </a:r>
            <a:r>
              <a:rPr lang="en-US" sz="4000" b="0" i="0" dirty="0" err="1">
                <a:solidFill>
                  <a:srgbClr val="000000"/>
                </a:solidFill>
                <a:effectLst/>
              </a:rPr>
              <a:t>stdout</a:t>
            </a:r>
            <a:r>
              <a:rPr lang="en-US" sz="4000" b="0" i="0" dirty="0">
                <a:solidFill>
                  <a:srgbClr val="000000"/>
                </a:solidFill>
                <a:effectLst/>
              </a:rPr>
              <a:t> into the same file or into separate files</a:t>
            </a:r>
          </a:p>
        </p:txBody>
      </p:sp>
    </p:spTree>
    <p:extLst>
      <p:ext uri="{BB962C8B-B14F-4D97-AF65-F5344CB8AC3E}">
        <p14:creationId xmlns:p14="http://schemas.microsoft.com/office/powerpoint/2010/main" val="184821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Console Methods</a:t>
            </a:r>
            <a:endParaRPr lang="he-IL"/>
          </a:p>
        </p:txBody>
      </p:sp>
    </p:spTree>
    <p:extLst>
      <p:ext uri="{BB962C8B-B14F-4D97-AF65-F5344CB8AC3E}">
        <p14:creationId xmlns:p14="http://schemas.microsoft.com/office/powerpoint/2010/main" val="3144506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Redirections — cont’d</a:t>
            </a:r>
            <a:endParaRPr lang="en-US" dirty="0">
              <a:latin typeface="+mn-lt"/>
              <a:cs typeface="Calibri" panose="020F0502020204030204" pitchFamily="34" charset="0"/>
            </a:endParaRPr>
          </a:p>
        </p:txBody>
      </p:sp>
      <p:sp>
        <p:nvSpPr>
          <p:cNvPr id="3" name="Rectangle 1">
            <a:extLst>
              <a:ext uri="{FF2B5EF4-FFF2-40B4-BE49-F238E27FC236}">
                <a16:creationId xmlns:a16="http://schemas.microsoft.com/office/drawing/2014/main" id="{C963EA58-1499-46F9-9A1F-7BE94A37960F}"/>
              </a:ext>
            </a:extLst>
          </p:cNvPr>
          <p:cNvSpPr>
            <a:spLocks noChangeArrowheads="1"/>
          </p:cNvSpPr>
          <p:nvPr/>
        </p:nvSpPr>
        <p:spPr bwMode="auto">
          <a:xfrm>
            <a:off x="838201" y="2173600"/>
            <a:ext cx="4115540"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import </a:t>
            </a:r>
            <a:r>
              <a:rPr kumimoji="0" lang="en-US" altLang="en-US" sz="2400" b="0" i="0" u="none" strike="noStrike" cap="none" normalizeH="0" baseline="0" dirty="0">
                <a:ln>
                  <a:noFill/>
                </a:ln>
                <a:solidFill>
                  <a:srgbClr val="A9B7C6"/>
                </a:solidFill>
                <a:effectLst/>
                <a:latin typeface="Arial Unicode MS"/>
              </a:rPr>
              <a:t>sys </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fd</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a:ln>
                  <a:noFill/>
                </a:ln>
                <a:solidFill>
                  <a:srgbClr val="8888C6"/>
                </a:solidFill>
                <a:effectLst/>
                <a:latin typeface="Arial Unicode MS"/>
              </a:rPr>
              <a:t>open</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"in"</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"r"</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sys.stdin</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fd</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x = </a:t>
            </a:r>
            <a:r>
              <a:rPr kumimoji="0" lang="en-US" altLang="en-US" sz="2400" b="0" i="0" u="none" strike="noStrike" cap="none" normalizeH="0" baseline="0" dirty="0">
                <a:ln>
                  <a:noFill/>
                </a:ln>
                <a:solidFill>
                  <a:srgbClr val="8888C6"/>
                </a:solidFill>
                <a:effectLst/>
                <a:latin typeface="Arial Unicode MS"/>
              </a:rPr>
              <a:t>input</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#reads from the file </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(x)</a:t>
            </a:r>
            <a:br>
              <a:rPr kumimoji="0" lang="en-US" altLang="en-US" sz="2400" b="0" i="0" u="none" strike="noStrike" cap="none" normalizeH="0" baseline="0" dirty="0">
                <a:ln>
                  <a:noFill/>
                </a:ln>
                <a:solidFill>
                  <a:srgbClr val="A9B7C6"/>
                </a:solidFill>
                <a:effectLst/>
                <a:latin typeface="Arial Unicode MS"/>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A5C97125-C71D-4477-816F-4136E5E9A6E7}"/>
              </a:ext>
            </a:extLst>
          </p:cNvPr>
          <p:cNvSpPr>
            <a:spLocks noChangeArrowheads="1"/>
          </p:cNvSpPr>
          <p:nvPr/>
        </p:nvSpPr>
        <p:spPr bwMode="auto">
          <a:xfrm>
            <a:off x="5920663" y="2173600"/>
            <a:ext cx="5433136"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import </a:t>
            </a:r>
            <a:r>
              <a:rPr kumimoji="0" lang="en-US" altLang="en-US" sz="2400" b="0" i="0" u="none" strike="noStrike" cap="none" normalizeH="0" baseline="0" dirty="0">
                <a:ln>
                  <a:noFill/>
                </a:ln>
                <a:solidFill>
                  <a:srgbClr val="A9B7C6"/>
                </a:solidFill>
                <a:effectLst/>
                <a:latin typeface="Arial Unicode MS"/>
              </a:rPr>
              <a:t>sys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save_stdout</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sys.stdout</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fd</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a:ln>
                  <a:noFill/>
                </a:ln>
                <a:solidFill>
                  <a:srgbClr val="8888C6"/>
                </a:solidFill>
                <a:effectLst/>
                <a:latin typeface="Arial Unicode MS"/>
              </a:rPr>
              <a:t>open</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err="1">
                <a:ln>
                  <a:noFill/>
                </a:ln>
                <a:solidFill>
                  <a:srgbClr val="6A8759"/>
                </a:solidFill>
                <a:effectLst/>
                <a:latin typeface="Arial Unicode MS"/>
              </a:rPr>
              <a:t>test.txt"</a:t>
            </a:r>
            <a:r>
              <a:rPr kumimoji="0" lang="en-US" altLang="en-US" sz="2400" b="0" i="0" u="none" strike="noStrike" cap="none" normalizeH="0" baseline="0" dirty="0" err="1">
                <a:ln>
                  <a:noFill/>
                </a:ln>
                <a:solidFill>
                  <a:srgbClr val="CC7832"/>
                </a:solidFill>
                <a:effectLst/>
                <a:latin typeface="Arial Unicode MS"/>
              </a:rPr>
              <a:t>,</a:t>
            </a:r>
            <a:r>
              <a:rPr kumimoji="0" lang="en-US" altLang="en-US" sz="2400" b="0" i="0" u="none" strike="noStrike" cap="none" normalizeH="0" baseline="0" dirty="0" err="1">
                <a:ln>
                  <a:noFill/>
                </a:ln>
                <a:solidFill>
                  <a:srgbClr val="6A8759"/>
                </a:solidFill>
                <a:effectLst/>
                <a:latin typeface="Arial Unicode MS"/>
              </a:rPr>
              <a:t>"w</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sys.stdout</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fd</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"This line goes to test.txt"</a:t>
            </a:r>
            <a:r>
              <a:rPr kumimoji="0" lang="en-US" altLang="en-US" sz="2400" b="0" i="0" u="none" strike="noStrike" cap="none" normalizeH="0" baseline="0" dirty="0">
                <a:ln>
                  <a:noFill/>
                </a:ln>
                <a:solidFill>
                  <a:srgbClr val="A9B7C6"/>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08080"/>
                </a:solidFill>
                <a:effectLst/>
                <a:latin typeface="Arial Unicode MS"/>
              </a:rPr>
              <a:t>#... Do things...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sys.stdout</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save_stdout</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fd.close</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return to default: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403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os</a:t>
            </a:r>
            <a:r>
              <a:rPr lang="en-US" b="0" i="0" dirty="0">
                <a:solidFill>
                  <a:srgbClr val="000000"/>
                </a:solidFill>
                <a:effectLst/>
                <a:latin typeface="+mn-lt"/>
              </a:rPr>
              <a:t> module</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1999" y="1868486"/>
            <a:ext cx="10888133" cy="3970318"/>
          </a:xfrm>
          <a:prstGeom prst="rect">
            <a:avLst/>
          </a:prstGeom>
          <a:noFill/>
        </p:spPr>
        <p:txBody>
          <a:bodyPr wrap="square" rtlCol="0">
            <a:spAutoFit/>
          </a:bodyPr>
          <a:lstStyle/>
          <a:p>
            <a:pPr marL="514350" indent="-514350">
              <a:buFont typeface="Arial" panose="020B0604020202020204" pitchFamily="34" charset="0"/>
              <a:buChar char="•"/>
            </a:pPr>
            <a:r>
              <a:rPr lang="en-US" sz="3600" b="0" i="0" dirty="0">
                <a:solidFill>
                  <a:srgbClr val="000000"/>
                </a:solidFill>
                <a:effectLst/>
              </a:rPr>
              <a:t>The OS module provides a portable way of using operating system dependent functionality. </a:t>
            </a:r>
          </a:p>
          <a:p>
            <a:pPr marL="514350" indent="-514350">
              <a:buFont typeface="Arial" panose="020B0604020202020204" pitchFamily="34" charset="0"/>
              <a:buChar char="•"/>
            </a:pPr>
            <a:endParaRPr lang="en-US" sz="3600" b="0" i="0" dirty="0">
              <a:solidFill>
                <a:srgbClr val="000000"/>
              </a:solidFill>
              <a:effectLst/>
            </a:endParaRPr>
          </a:p>
          <a:p>
            <a:pPr marL="514350" indent="-514350">
              <a:buFont typeface="Arial" panose="020B0604020202020204" pitchFamily="34" charset="0"/>
              <a:buChar char="•"/>
            </a:pPr>
            <a:r>
              <a:rPr lang="en-US" sz="3600" b="0" i="0" dirty="0">
                <a:solidFill>
                  <a:srgbClr val="000000"/>
                </a:solidFill>
                <a:effectLst/>
              </a:rPr>
              <a:t>The functions that the OS module provides allows you to interface with the underlying operating system that Python is running on — be that Windows, Mac or Linux.</a:t>
            </a:r>
            <a:endParaRPr lang="en-GB" sz="3600" dirty="0">
              <a:cs typeface="Calibri" panose="020F0502020204030204" pitchFamily="34" charset="0"/>
            </a:endParaRPr>
          </a:p>
        </p:txBody>
      </p:sp>
    </p:spTree>
    <p:extLst>
      <p:ext uri="{BB962C8B-B14F-4D97-AF65-F5344CB8AC3E}">
        <p14:creationId xmlns:p14="http://schemas.microsoft.com/office/powerpoint/2010/main" val="388830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01</a:t>
            </a:r>
            <a:endParaRPr lang="he-IL"/>
          </a:p>
        </p:txBody>
      </p:sp>
    </p:spTree>
    <p:extLst>
      <p:ext uri="{BB962C8B-B14F-4D97-AF65-F5344CB8AC3E}">
        <p14:creationId xmlns:p14="http://schemas.microsoft.com/office/powerpoint/2010/main" val="2767821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Environment variables</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766886"/>
            <a:ext cx="10591800" cy="3416320"/>
          </a:xfrm>
          <a:prstGeom prst="rect">
            <a:avLst/>
          </a:prstGeom>
          <a:noFill/>
        </p:spPr>
        <p:txBody>
          <a:bodyPr wrap="square" rtlCol="0">
            <a:spAutoFit/>
          </a:bodyPr>
          <a:lstStyle/>
          <a:p>
            <a:pPr marL="285750" indent="-285750">
              <a:buFont typeface="Arial" panose="020B0604020202020204" pitchFamily="34" charset="0"/>
              <a:buChar char="•"/>
            </a:pPr>
            <a:r>
              <a:rPr lang="en-US" b="1" i="0" dirty="0" err="1">
                <a:solidFill>
                  <a:srgbClr val="000000"/>
                </a:solidFill>
                <a:effectLst/>
              </a:rPr>
              <a:t>os.environ</a:t>
            </a:r>
            <a:r>
              <a:rPr lang="en-US" b="1" i="0" dirty="0">
                <a:solidFill>
                  <a:srgbClr val="000000"/>
                </a:solidFill>
                <a:effectLst/>
              </a:rPr>
              <a:t> </a:t>
            </a:r>
            <a:r>
              <a:rPr lang="en-US" b="0" i="0" dirty="0">
                <a:solidFill>
                  <a:srgbClr val="000000"/>
                </a:solidFill>
                <a:effectLst/>
              </a:rPr>
              <a:t>- A mapping object representing the string environment.</a:t>
            </a:r>
          </a:p>
          <a:p>
            <a:pPr marL="285750" indent="-285750">
              <a:buFont typeface="Arial" panose="020B0604020202020204" pitchFamily="34" charset="0"/>
              <a:buChar char="•"/>
            </a:pPr>
            <a:endParaRPr lang="en-US" b="0" i="0" dirty="0">
              <a:solidFill>
                <a:srgbClr val="000000"/>
              </a:solidFill>
              <a:effectLst/>
            </a:endParaRPr>
          </a:p>
          <a:p>
            <a:pPr marL="285750" indent="-285750">
              <a:buFont typeface="Arial" panose="020B0604020202020204" pitchFamily="34" charset="0"/>
              <a:buChar char="•"/>
            </a:pPr>
            <a:r>
              <a:rPr lang="en-US" b="1" i="0" dirty="0" err="1">
                <a:solidFill>
                  <a:srgbClr val="000000"/>
                </a:solidFill>
                <a:effectLst/>
              </a:rPr>
              <a:t>os.getenv</a:t>
            </a:r>
            <a:r>
              <a:rPr lang="en-US" b="1" i="0" dirty="0">
                <a:solidFill>
                  <a:srgbClr val="000000"/>
                </a:solidFill>
                <a:effectLst/>
              </a:rPr>
              <a:t>(</a:t>
            </a:r>
            <a:r>
              <a:rPr lang="en-US" b="1" i="0" dirty="0" err="1">
                <a:solidFill>
                  <a:srgbClr val="000000"/>
                </a:solidFill>
                <a:effectLst/>
              </a:rPr>
              <a:t>varname</a:t>
            </a:r>
            <a:r>
              <a:rPr lang="en-US" b="1" i="0" dirty="0">
                <a:solidFill>
                  <a:srgbClr val="000000"/>
                </a:solidFill>
                <a:effectLst/>
              </a:rPr>
              <a:t>, value=None) </a:t>
            </a:r>
            <a:r>
              <a:rPr lang="en-US" b="0" i="0" dirty="0">
                <a:solidFill>
                  <a:srgbClr val="000000"/>
                </a:solidFill>
                <a:effectLst/>
              </a:rPr>
              <a:t>- Return the value of the environment variable </a:t>
            </a:r>
            <a:r>
              <a:rPr lang="en-US" b="0" i="0" dirty="0" err="1">
                <a:solidFill>
                  <a:srgbClr val="000000"/>
                </a:solidFill>
                <a:effectLst/>
              </a:rPr>
              <a:t>varname</a:t>
            </a:r>
            <a:r>
              <a:rPr lang="en-US" b="0" i="0" dirty="0">
                <a:solidFill>
                  <a:srgbClr val="000000"/>
                </a:solidFill>
                <a:effectLst/>
              </a:rPr>
              <a:t> if it exists, or value otherwise. </a:t>
            </a:r>
          </a:p>
          <a:p>
            <a:r>
              <a:rPr lang="en-US" b="0" i="0" dirty="0">
                <a:solidFill>
                  <a:srgbClr val="000000"/>
                </a:solidFill>
                <a:effectLst/>
              </a:rPr>
              <a:t>	For example:</a:t>
            </a:r>
          </a:p>
          <a:p>
            <a:r>
              <a:rPr lang="en-US" b="0" i="0" dirty="0">
                <a:solidFill>
                  <a:srgbClr val="000000"/>
                </a:solidFill>
                <a:effectLst/>
              </a:rPr>
              <a:t>		</a:t>
            </a:r>
            <a:r>
              <a:rPr lang="en-US" b="0" i="0" dirty="0" err="1">
                <a:solidFill>
                  <a:srgbClr val="000000"/>
                </a:solidFill>
                <a:effectLst/>
              </a:rPr>
              <a:t>os.environ</a:t>
            </a:r>
            <a:r>
              <a:rPr lang="en-US" b="0" i="0" dirty="0">
                <a:solidFill>
                  <a:srgbClr val="000000"/>
                </a:solidFill>
                <a:effectLst/>
              </a:rPr>
              <a:t>['HOME’] </a:t>
            </a:r>
          </a:p>
          <a:p>
            <a:r>
              <a:rPr lang="en-US" b="0" i="0" dirty="0">
                <a:solidFill>
                  <a:srgbClr val="000000"/>
                </a:solidFill>
                <a:effectLst/>
              </a:rPr>
              <a:t>		</a:t>
            </a:r>
            <a:r>
              <a:rPr lang="en-US" b="0" i="0" dirty="0" err="1">
                <a:solidFill>
                  <a:srgbClr val="000000"/>
                </a:solidFill>
                <a:effectLst/>
              </a:rPr>
              <a:t>os.getenv</a:t>
            </a:r>
            <a:r>
              <a:rPr lang="en-US" b="0" i="0" dirty="0">
                <a:solidFill>
                  <a:srgbClr val="000000"/>
                </a:solidFill>
                <a:effectLst/>
              </a:rPr>
              <a:t>("HOME") </a:t>
            </a:r>
          </a:p>
          <a:p>
            <a:pPr marL="285750" indent="-285750">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r>
              <a:rPr lang="en-US" b="0" i="0" dirty="0">
                <a:solidFill>
                  <a:srgbClr val="000000"/>
                </a:solidFill>
                <a:effectLst/>
              </a:rPr>
              <a:t>Both returns a PATH environment variable value.</a:t>
            </a:r>
          </a:p>
          <a:p>
            <a:r>
              <a:rPr lang="en-US" b="0" i="0" dirty="0">
                <a:solidFill>
                  <a:srgbClr val="000000"/>
                </a:solidFill>
                <a:effectLst/>
              </a:rPr>
              <a:t> </a:t>
            </a:r>
          </a:p>
          <a:p>
            <a:pPr marL="285750" indent="-285750">
              <a:buFont typeface="Arial" panose="020B0604020202020204" pitchFamily="34" charset="0"/>
              <a:buChar char="•"/>
            </a:pPr>
            <a:r>
              <a:rPr lang="en-US" b="0" i="0" dirty="0">
                <a:solidFill>
                  <a:srgbClr val="000000"/>
                </a:solidFill>
                <a:effectLst/>
              </a:rPr>
              <a:t>PATH value specifies the directories in which executable programs ‘are " located on the machine that can be started without knowing and typing the whole path to the file on the command line</a:t>
            </a:r>
            <a:endParaRPr lang="en-GB" dirty="0">
              <a:cs typeface="Calibri" panose="020F0502020204030204" pitchFamily="34" charset="0"/>
            </a:endParaRPr>
          </a:p>
        </p:txBody>
      </p:sp>
    </p:spTree>
    <p:extLst>
      <p:ext uri="{BB962C8B-B14F-4D97-AF65-F5344CB8AC3E}">
        <p14:creationId xmlns:p14="http://schemas.microsoft.com/office/powerpoint/2010/main" val="3997234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Environment variables — cont’d</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2062103"/>
          </a:xfrm>
          <a:prstGeom prst="rect">
            <a:avLst/>
          </a:prstGeom>
          <a:noFill/>
        </p:spPr>
        <p:txBody>
          <a:bodyPr wrap="square" rtlCol="0">
            <a:spAutoFit/>
          </a:bodyPr>
          <a:lstStyle/>
          <a:p>
            <a:pPr marL="342900" indent="-342900">
              <a:buFont typeface="Arial" panose="020B0604020202020204" pitchFamily="34" charset="0"/>
              <a:buChar char="•"/>
            </a:pPr>
            <a:r>
              <a:rPr lang="en-US" sz="3200" b="1" i="0" dirty="0" err="1">
                <a:solidFill>
                  <a:srgbClr val="000000"/>
                </a:solidFill>
                <a:effectLst/>
              </a:rPr>
              <a:t>os.putenv</a:t>
            </a:r>
            <a:r>
              <a:rPr lang="en-US" sz="3200" b="1" i="0" dirty="0">
                <a:solidFill>
                  <a:srgbClr val="000000"/>
                </a:solidFill>
                <a:effectLst/>
              </a:rPr>
              <a:t>(</a:t>
            </a:r>
            <a:r>
              <a:rPr lang="en-US" sz="3200" b="1" i="0" dirty="0" err="1">
                <a:solidFill>
                  <a:srgbClr val="000000"/>
                </a:solidFill>
                <a:effectLst/>
              </a:rPr>
              <a:t>varname</a:t>
            </a:r>
            <a:r>
              <a:rPr lang="en-US" sz="3200" b="1" i="0" dirty="0">
                <a:solidFill>
                  <a:srgbClr val="000000"/>
                </a:solidFill>
                <a:effectLst/>
              </a:rPr>
              <a:t>, value)</a:t>
            </a:r>
            <a:r>
              <a:rPr lang="en-US" sz="3200" b="0" i="0" dirty="0">
                <a:solidFill>
                  <a:srgbClr val="000000"/>
                </a:solidFill>
                <a:effectLst/>
              </a:rPr>
              <a:t> - Set the environment variable named </a:t>
            </a:r>
            <a:r>
              <a:rPr lang="en-US" sz="3200" b="0" i="0" dirty="0" err="1">
                <a:solidFill>
                  <a:srgbClr val="000000"/>
                </a:solidFill>
                <a:effectLst/>
              </a:rPr>
              <a:t>varname</a:t>
            </a:r>
            <a:r>
              <a:rPr lang="en-US" sz="3200" b="0" i="0" dirty="0">
                <a:solidFill>
                  <a:srgbClr val="000000"/>
                </a:solidFill>
                <a:effectLst/>
              </a:rPr>
              <a:t> with a value. </a:t>
            </a:r>
          </a:p>
          <a:p>
            <a:r>
              <a:rPr lang="en-US" sz="3200" dirty="0">
                <a:solidFill>
                  <a:srgbClr val="000000"/>
                </a:solidFill>
              </a:rPr>
              <a:t>	</a:t>
            </a:r>
            <a:r>
              <a:rPr lang="en-US" sz="3200" b="0" i="0" dirty="0">
                <a:solidFill>
                  <a:srgbClr val="000000"/>
                </a:solidFill>
                <a:effectLst/>
              </a:rPr>
              <a:t>— Such a changes to the environment affects the sub- 	processes, created after the change</a:t>
            </a:r>
            <a:endParaRPr lang="en-GB" sz="3200" dirty="0">
              <a:cs typeface="Calibri" panose="020F0502020204030204" pitchFamily="34" charset="0"/>
            </a:endParaRPr>
          </a:p>
        </p:txBody>
      </p:sp>
    </p:spTree>
    <p:extLst>
      <p:ext uri="{BB962C8B-B14F-4D97-AF65-F5344CB8AC3E}">
        <p14:creationId xmlns:p14="http://schemas.microsoft.com/office/powerpoint/2010/main" val="55097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52667" cy="1325563"/>
          </a:xfrm>
        </p:spPr>
        <p:txBody>
          <a:bodyPr>
            <a:normAutofit/>
          </a:bodyPr>
          <a:lstStyle/>
          <a:p>
            <a:r>
              <a:rPr lang="en-US" b="0" i="0" dirty="0" err="1">
                <a:solidFill>
                  <a:srgbClr val="000000"/>
                </a:solidFill>
                <a:effectLst/>
                <a:latin typeface="+mn-lt"/>
              </a:rPr>
              <a:t>os.path</a:t>
            </a:r>
            <a:r>
              <a:rPr lang="en-US" b="0" i="0" dirty="0">
                <a:solidFill>
                  <a:srgbClr val="000000"/>
                </a:solidFill>
                <a:effectLst/>
                <a:latin typeface="+mn-lt"/>
              </a:rPr>
              <a:t> — Common pathname manipulations</a:t>
            </a:r>
            <a:endParaRPr lang="en-US" dirty="0">
              <a:latin typeface="+mn-lt"/>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b="1" i="0" dirty="0" err="1">
                <a:solidFill>
                  <a:srgbClr val="000000"/>
                </a:solidFill>
                <a:effectLst/>
              </a:rPr>
              <a:t>os.path.dirname</a:t>
            </a:r>
            <a:r>
              <a:rPr lang="en-US" b="1" i="0" dirty="0">
                <a:solidFill>
                  <a:srgbClr val="000000"/>
                </a:solidFill>
                <a:effectLst/>
              </a:rPr>
              <a:t>(path) </a:t>
            </a:r>
            <a:r>
              <a:rPr lang="en-US" b="0" i="0" dirty="0">
                <a:solidFill>
                  <a:srgbClr val="000000"/>
                </a:solidFill>
                <a:effectLst/>
              </a:rPr>
              <a:t>- return the directory name of pathname path </a:t>
            </a:r>
          </a:p>
          <a:p>
            <a:r>
              <a:rPr lang="en-US" b="1" i="0" dirty="0" err="1">
                <a:solidFill>
                  <a:srgbClr val="000000"/>
                </a:solidFill>
                <a:effectLst/>
              </a:rPr>
              <a:t>os.path.exists</a:t>
            </a:r>
            <a:r>
              <a:rPr lang="en-US" b="1" i="0" dirty="0">
                <a:solidFill>
                  <a:srgbClr val="000000"/>
                </a:solidFill>
                <a:effectLst/>
              </a:rPr>
              <a:t>(path)</a:t>
            </a:r>
            <a:r>
              <a:rPr lang="en-US" b="0" i="0" dirty="0">
                <a:solidFill>
                  <a:srgbClr val="000000"/>
                </a:solidFill>
                <a:effectLst/>
              </a:rPr>
              <a:t> - return True if path refers to an existing path </a:t>
            </a:r>
          </a:p>
          <a:p>
            <a:r>
              <a:rPr lang="en-US" b="1" i="0" dirty="0" err="1">
                <a:solidFill>
                  <a:srgbClr val="000000"/>
                </a:solidFill>
                <a:effectLst/>
              </a:rPr>
              <a:t>os.path.isfile</a:t>
            </a:r>
            <a:r>
              <a:rPr lang="en-US" b="1" i="0" dirty="0">
                <a:solidFill>
                  <a:srgbClr val="000000"/>
                </a:solidFill>
                <a:effectLst/>
              </a:rPr>
              <a:t>(path)</a:t>
            </a:r>
            <a:r>
              <a:rPr lang="en-US" b="0" i="0" dirty="0">
                <a:solidFill>
                  <a:srgbClr val="000000"/>
                </a:solidFill>
                <a:effectLst/>
              </a:rPr>
              <a:t> - return True if path is an existing regular file. </a:t>
            </a:r>
          </a:p>
          <a:p>
            <a:r>
              <a:rPr lang="en-US" b="1" i="0" dirty="0" err="1">
                <a:solidFill>
                  <a:srgbClr val="000000"/>
                </a:solidFill>
                <a:effectLst/>
              </a:rPr>
              <a:t>os.path.isdir</a:t>
            </a:r>
            <a:r>
              <a:rPr lang="en-US" b="1" i="0" dirty="0">
                <a:solidFill>
                  <a:srgbClr val="000000"/>
                </a:solidFill>
                <a:effectLst/>
              </a:rPr>
              <a:t>(path)</a:t>
            </a:r>
            <a:r>
              <a:rPr lang="en-US" b="0" i="0" dirty="0">
                <a:solidFill>
                  <a:srgbClr val="000000"/>
                </a:solidFill>
                <a:effectLst/>
              </a:rPr>
              <a:t> - return True if path is an existing directory. </a:t>
            </a:r>
          </a:p>
          <a:p>
            <a:r>
              <a:rPr lang="en-US" b="1" i="0" dirty="0" err="1">
                <a:solidFill>
                  <a:srgbClr val="000000"/>
                </a:solidFill>
                <a:effectLst/>
              </a:rPr>
              <a:t>os.path.islink</a:t>
            </a:r>
            <a:r>
              <a:rPr lang="en-US" b="1" i="0" dirty="0">
                <a:solidFill>
                  <a:srgbClr val="000000"/>
                </a:solidFill>
                <a:effectLst/>
              </a:rPr>
              <a:t>(path)</a:t>
            </a:r>
            <a:r>
              <a:rPr lang="en-US" b="0" i="0" dirty="0">
                <a:solidFill>
                  <a:srgbClr val="000000"/>
                </a:solidFill>
                <a:effectLst/>
              </a:rPr>
              <a:t> - return True if path refers to a directory entry that is a symbolic link</a:t>
            </a:r>
          </a:p>
          <a:p>
            <a:r>
              <a:rPr lang="en-US" b="1" i="0" dirty="0" err="1">
                <a:solidFill>
                  <a:srgbClr val="000000"/>
                </a:solidFill>
                <a:effectLst/>
              </a:rPr>
              <a:t>os.path.join</a:t>
            </a:r>
            <a:r>
              <a:rPr lang="en-US" b="1" i="0" dirty="0">
                <a:solidFill>
                  <a:srgbClr val="000000"/>
                </a:solidFill>
                <a:effectLst/>
              </a:rPr>
              <a:t>(path, *paths) </a:t>
            </a:r>
            <a:r>
              <a:rPr lang="en-US" b="0" i="0" dirty="0">
                <a:solidFill>
                  <a:srgbClr val="000000"/>
                </a:solidFill>
                <a:effectLst/>
              </a:rPr>
              <a:t>- join one or more path components intelligently </a:t>
            </a:r>
          </a:p>
          <a:p>
            <a:r>
              <a:rPr lang="en-US" b="1" i="0" dirty="0" err="1">
                <a:solidFill>
                  <a:srgbClr val="000000"/>
                </a:solidFill>
                <a:effectLst/>
              </a:rPr>
              <a:t>etc</a:t>
            </a:r>
            <a:endParaRPr lang="en-US" b="1" dirty="0">
              <a:cs typeface="Calibri" panose="020F0502020204030204" pitchFamily="34" charset="0"/>
            </a:endParaRPr>
          </a:p>
        </p:txBody>
      </p:sp>
    </p:spTree>
    <p:extLst>
      <p:ext uri="{BB962C8B-B14F-4D97-AF65-F5344CB8AC3E}">
        <p14:creationId xmlns:p14="http://schemas.microsoft.com/office/powerpoint/2010/main" val="95739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Working with directories</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a:lnSpc>
                <a:spcPct val="100000"/>
              </a:lnSpc>
            </a:pPr>
            <a:r>
              <a:rPr lang="en-US" sz="2400" b="1" i="0" dirty="0" err="1">
                <a:solidFill>
                  <a:srgbClr val="000000"/>
                </a:solidFill>
                <a:effectLst/>
              </a:rPr>
              <a:t>os.getcwd</a:t>
            </a:r>
            <a:r>
              <a:rPr lang="en-US" sz="2400" b="1" i="0" dirty="0">
                <a:solidFill>
                  <a:srgbClr val="000000"/>
                </a:solidFill>
                <a:effectLst/>
              </a:rPr>
              <a:t>()</a:t>
            </a:r>
            <a:r>
              <a:rPr lang="en-US" sz="2400" b="0" i="0" dirty="0">
                <a:solidFill>
                  <a:srgbClr val="000000"/>
                </a:solidFill>
                <a:effectLst/>
              </a:rPr>
              <a:t>— returns current working directory </a:t>
            </a:r>
          </a:p>
          <a:p>
            <a:pPr>
              <a:lnSpc>
                <a:spcPct val="100000"/>
              </a:lnSpc>
            </a:pPr>
            <a:r>
              <a:rPr lang="en-US" sz="2400" b="1" i="0" dirty="0" err="1">
                <a:solidFill>
                  <a:srgbClr val="000000"/>
                </a:solidFill>
                <a:effectLst/>
              </a:rPr>
              <a:t>os.chdir</a:t>
            </a:r>
            <a:r>
              <a:rPr lang="en-US" sz="2400" b="1" i="0" dirty="0">
                <a:solidFill>
                  <a:srgbClr val="000000"/>
                </a:solidFill>
                <a:effectLst/>
              </a:rPr>
              <a:t>(path)</a:t>
            </a:r>
            <a:r>
              <a:rPr lang="en-US" sz="2400" b="0" i="0" dirty="0">
                <a:solidFill>
                  <a:srgbClr val="000000"/>
                </a:solidFill>
                <a:effectLst/>
              </a:rPr>
              <a:t>— change current directory </a:t>
            </a:r>
          </a:p>
          <a:p>
            <a:pPr>
              <a:lnSpc>
                <a:spcPct val="100000"/>
              </a:lnSpc>
            </a:pPr>
            <a:endParaRPr lang="en-US" sz="2400" dirty="0">
              <a:solidFill>
                <a:srgbClr val="000000"/>
              </a:solidFill>
            </a:endParaRPr>
          </a:p>
          <a:p>
            <a:pPr>
              <a:lnSpc>
                <a:spcPct val="100000"/>
              </a:lnSpc>
            </a:pPr>
            <a:r>
              <a:rPr lang="en-US" sz="2400" b="0" i="0" dirty="0">
                <a:solidFill>
                  <a:srgbClr val="000000"/>
                </a:solidFill>
                <a:effectLst/>
              </a:rPr>
              <a:t>Create a directory named path </a:t>
            </a:r>
            <a:r>
              <a:rPr lang="en-US" sz="2400" b="1" i="0" dirty="0" err="1">
                <a:solidFill>
                  <a:srgbClr val="000000"/>
                </a:solidFill>
                <a:effectLst/>
              </a:rPr>
              <a:t>os.mkdir</a:t>
            </a:r>
            <a:r>
              <a:rPr lang="en-US" sz="2400" b="1" i="0" dirty="0">
                <a:solidFill>
                  <a:srgbClr val="000000"/>
                </a:solidFill>
                <a:effectLst/>
              </a:rPr>
              <a:t>(path) </a:t>
            </a:r>
          </a:p>
          <a:p>
            <a:pPr>
              <a:lnSpc>
                <a:spcPct val="100000"/>
              </a:lnSpc>
            </a:pPr>
            <a:r>
              <a:rPr lang="en-US" sz="2400" b="0" i="0" dirty="0">
                <a:solidFill>
                  <a:srgbClr val="000000"/>
                </a:solidFill>
                <a:effectLst/>
              </a:rPr>
              <a:t>Recursive directory creation function. </a:t>
            </a:r>
            <a:r>
              <a:rPr lang="en-US" sz="2400" b="1" i="0" dirty="0" err="1">
                <a:solidFill>
                  <a:srgbClr val="000000"/>
                </a:solidFill>
                <a:effectLst/>
              </a:rPr>
              <a:t>os.makedirs</a:t>
            </a:r>
            <a:r>
              <a:rPr lang="en-US" sz="2400" b="1" i="0" dirty="0">
                <a:solidFill>
                  <a:srgbClr val="000000"/>
                </a:solidFill>
                <a:effectLst/>
              </a:rPr>
              <a:t>(path) </a:t>
            </a:r>
          </a:p>
          <a:p>
            <a:pPr>
              <a:lnSpc>
                <a:spcPct val="100000"/>
              </a:lnSpc>
            </a:pPr>
            <a:endParaRPr lang="en-US" sz="2400" b="0" i="0" dirty="0">
              <a:solidFill>
                <a:srgbClr val="000000"/>
              </a:solidFill>
              <a:effectLst/>
            </a:endParaRPr>
          </a:p>
          <a:p>
            <a:pPr>
              <a:lnSpc>
                <a:spcPct val="100000"/>
              </a:lnSpc>
            </a:pPr>
            <a:r>
              <a:rPr lang="en-US" sz="2400" b="0" i="0" dirty="0">
                <a:solidFill>
                  <a:srgbClr val="000000"/>
                </a:solidFill>
                <a:effectLst/>
              </a:rPr>
              <a:t>Return a list of the entries in the directory given by path. </a:t>
            </a:r>
            <a:r>
              <a:rPr lang="en-US" sz="2400" b="1" i="0" dirty="0" err="1">
                <a:solidFill>
                  <a:srgbClr val="000000"/>
                </a:solidFill>
                <a:effectLst/>
              </a:rPr>
              <a:t>os.listdir</a:t>
            </a:r>
            <a:r>
              <a:rPr lang="en-US" sz="2400" b="1" i="0" dirty="0">
                <a:solidFill>
                  <a:srgbClr val="000000"/>
                </a:solidFill>
                <a:effectLst/>
              </a:rPr>
              <a:t>(path) </a:t>
            </a:r>
          </a:p>
          <a:p>
            <a:pPr>
              <a:lnSpc>
                <a:spcPct val="100000"/>
              </a:lnSpc>
            </a:pPr>
            <a:endParaRPr lang="en-US" sz="2400" b="0" i="0" dirty="0">
              <a:solidFill>
                <a:srgbClr val="000000"/>
              </a:solidFill>
              <a:effectLst/>
            </a:endParaRPr>
          </a:p>
          <a:p>
            <a:pPr>
              <a:lnSpc>
                <a:spcPct val="100000"/>
              </a:lnSpc>
            </a:pPr>
            <a:r>
              <a:rPr lang="en-US" sz="2400" b="0" i="0" dirty="0">
                <a:solidFill>
                  <a:srgbClr val="000000"/>
                </a:solidFill>
                <a:effectLst/>
              </a:rPr>
              <a:t>Remove (delete) the file path. </a:t>
            </a:r>
            <a:r>
              <a:rPr lang="en-US" sz="2400" b="1" i="0" dirty="0" err="1">
                <a:solidFill>
                  <a:srgbClr val="000000"/>
                </a:solidFill>
                <a:effectLst/>
              </a:rPr>
              <a:t>os.remove</a:t>
            </a:r>
            <a:r>
              <a:rPr lang="en-US" sz="2400" b="1" i="0" dirty="0">
                <a:solidFill>
                  <a:srgbClr val="000000"/>
                </a:solidFill>
                <a:effectLst/>
              </a:rPr>
              <a:t>(path)</a:t>
            </a:r>
            <a:r>
              <a:rPr lang="en-US" sz="2400" b="0" i="0" dirty="0">
                <a:solidFill>
                  <a:srgbClr val="000000"/>
                </a:solidFill>
                <a:effectLst/>
              </a:rPr>
              <a:t> </a:t>
            </a:r>
          </a:p>
          <a:p>
            <a:pPr>
              <a:lnSpc>
                <a:spcPct val="100000"/>
              </a:lnSpc>
            </a:pPr>
            <a:r>
              <a:rPr lang="en-US" sz="2400" b="0" i="0" dirty="0">
                <a:solidFill>
                  <a:srgbClr val="000000"/>
                </a:solidFill>
                <a:effectLst/>
              </a:rPr>
              <a:t>Remove (delete) the directory path. </a:t>
            </a:r>
            <a:r>
              <a:rPr lang="en-US" sz="2400" b="1" i="0" dirty="0" err="1">
                <a:solidFill>
                  <a:srgbClr val="000000"/>
                </a:solidFill>
                <a:effectLst/>
              </a:rPr>
              <a:t>os.rmdir</a:t>
            </a:r>
            <a:r>
              <a:rPr lang="en-US" sz="2400" b="1" i="0" dirty="0">
                <a:solidFill>
                  <a:srgbClr val="000000"/>
                </a:solidFill>
                <a:effectLst/>
              </a:rPr>
              <a:t>(path)</a:t>
            </a:r>
            <a:endParaRPr lang="he-IL" sz="2400" b="1" dirty="0">
              <a:cs typeface="Calibri" panose="020F0502020204030204" pitchFamily="34" charset="0"/>
            </a:endParaRPr>
          </a:p>
        </p:txBody>
      </p:sp>
    </p:spTree>
    <p:extLst>
      <p:ext uri="{BB962C8B-B14F-4D97-AF65-F5344CB8AC3E}">
        <p14:creationId xmlns:p14="http://schemas.microsoft.com/office/powerpoint/2010/main" val="715340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02</a:t>
            </a:r>
            <a:endParaRPr lang="he-IL" dirty="0"/>
          </a:p>
        </p:txBody>
      </p:sp>
    </p:spTree>
    <p:extLst>
      <p:ext uri="{BB962C8B-B14F-4D97-AF65-F5344CB8AC3E}">
        <p14:creationId xmlns:p14="http://schemas.microsoft.com/office/powerpoint/2010/main" val="92076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lnSpcReduction="10000"/>
          </a:bodyPr>
          <a:lstStyle/>
          <a:p>
            <a:pPr>
              <a:lnSpc>
                <a:spcPct val="100000"/>
              </a:lnSpc>
            </a:pPr>
            <a:r>
              <a:rPr lang="en-US" b="0" i="0" dirty="0">
                <a:solidFill>
                  <a:srgbClr val="000000"/>
                </a:solidFill>
                <a:effectLst/>
                <a:latin typeface="+mn-lt"/>
              </a:rPr>
              <a:t>Introduction</a:t>
            </a:r>
          </a:p>
          <a:p>
            <a:pPr>
              <a:lnSpc>
                <a:spcPct val="100000"/>
              </a:lnSpc>
            </a:pPr>
            <a:r>
              <a:rPr lang="en-US" b="0" i="0" dirty="0">
                <a:solidFill>
                  <a:srgbClr val="000000"/>
                </a:solidFill>
                <a:effectLst/>
                <a:latin typeface="+mn-lt"/>
              </a:rPr>
              <a:t>sys module </a:t>
            </a:r>
          </a:p>
          <a:p>
            <a:pPr>
              <a:lnSpc>
                <a:spcPct val="100000"/>
              </a:lnSpc>
            </a:pPr>
            <a:r>
              <a:rPr lang="en-US" b="0" i="0" dirty="0">
                <a:solidFill>
                  <a:srgbClr val="000000"/>
                </a:solidFill>
                <a:effectLst/>
                <a:latin typeface="+mn-lt"/>
              </a:rPr>
              <a:t>Command-line arguments </a:t>
            </a:r>
          </a:p>
          <a:p>
            <a:pPr>
              <a:lnSpc>
                <a:spcPct val="100000"/>
              </a:lnSpc>
            </a:pPr>
            <a:r>
              <a:rPr lang="en-US" b="0" i="0" dirty="0">
                <a:solidFill>
                  <a:srgbClr val="000000"/>
                </a:solidFill>
                <a:effectLst/>
                <a:latin typeface="+mn-lt"/>
              </a:rPr>
              <a:t>Standard data streams </a:t>
            </a:r>
          </a:p>
          <a:p>
            <a:pPr>
              <a:lnSpc>
                <a:spcPct val="100000"/>
              </a:lnSpc>
            </a:pPr>
            <a:r>
              <a:rPr lang="en-US" b="0" i="0" dirty="0">
                <a:solidFill>
                  <a:srgbClr val="000000"/>
                </a:solidFill>
                <a:effectLst/>
                <a:latin typeface="+mn-lt"/>
              </a:rPr>
              <a:t>Redirections </a:t>
            </a:r>
          </a:p>
          <a:p>
            <a:pPr>
              <a:lnSpc>
                <a:spcPct val="100000"/>
              </a:lnSpc>
            </a:pPr>
            <a:r>
              <a:rPr lang="en-US" b="0" i="0" dirty="0">
                <a:solidFill>
                  <a:srgbClr val="000000"/>
                </a:solidFill>
                <a:effectLst/>
                <a:latin typeface="+mn-lt"/>
              </a:rPr>
              <a:t>Exiting the program </a:t>
            </a:r>
            <a:r>
              <a:rPr lang="en-US" b="0" i="0" dirty="0" err="1">
                <a:solidFill>
                  <a:srgbClr val="000000"/>
                </a:solidFill>
                <a:effectLst/>
                <a:latin typeface="+mn-lt"/>
              </a:rPr>
              <a:t>os</a:t>
            </a:r>
            <a:r>
              <a:rPr lang="en-US" b="0" i="0" dirty="0">
                <a:solidFill>
                  <a:srgbClr val="000000"/>
                </a:solidFill>
                <a:effectLst/>
                <a:latin typeface="+mn-lt"/>
              </a:rPr>
              <a:t> module </a:t>
            </a:r>
          </a:p>
          <a:p>
            <a:pPr>
              <a:lnSpc>
                <a:spcPct val="100000"/>
              </a:lnSpc>
            </a:pPr>
            <a:r>
              <a:rPr lang="en-US" b="0" i="0" dirty="0">
                <a:solidFill>
                  <a:srgbClr val="000000"/>
                </a:solidFill>
                <a:effectLst/>
                <a:latin typeface="+mn-lt"/>
              </a:rPr>
              <a:t>Environment variables </a:t>
            </a:r>
          </a:p>
          <a:p>
            <a:pPr>
              <a:lnSpc>
                <a:spcPct val="100000"/>
              </a:lnSpc>
            </a:pPr>
            <a:r>
              <a:rPr lang="en-US" b="0" i="0" dirty="0">
                <a:solidFill>
                  <a:srgbClr val="000000"/>
                </a:solidFill>
                <a:effectLst/>
                <a:latin typeface="+mn-lt"/>
              </a:rPr>
              <a:t>Working with directories </a:t>
            </a:r>
          </a:p>
          <a:p>
            <a:pPr>
              <a:lnSpc>
                <a:spcPct val="100000"/>
              </a:lnSpc>
            </a:pPr>
            <a:r>
              <a:rPr lang="en-US" b="0" i="0" dirty="0">
                <a:solidFill>
                  <a:srgbClr val="000000"/>
                </a:solidFill>
                <a:effectLst/>
                <a:latin typeface="+mn-lt"/>
              </a:rPr>
              <a:t>Process Information</a:t>
            </a:r>
            <a:endParaRPr lang="en-US" dirty="0">
              <a:latin typeface="+mn-lt"/>
            </a:endParaRPr>
          </a:p>
        </p:txBody>
      </p:sp>
      <p:sp>
        <p:nvSpPr>
          <p:cNvPr id="3" name="Title 2"/>
          <p:cNvSpPr>
            <a:spLocks noGrp="1"/>
          </p:cNvSpPr>
          <p:nvPr>
            <p:ph type="title"/>
          </p:nvPr>
        </p:nvSpPr>
        <p:spPr/>
        <p:txBody>
          <a:bodyPr/>
          <a:lstStyle/>
          <a:p>
            <a:r>
              <a:rPr lang="en-US"/>
              <a:t>Agenda</a:t>
            </a:r>
            <a:endParaRPr lang="he-IL"/>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mn-lt"/>
              </a:rPr>
              <a:t>Introduction</a:t>
            </a:r>
            <a:endParaRPr lang="he-IL" dirty="0"/>
          </a:p>
        </p:txBody>
      </p:sp>
      <p:sp>
        <p:nvSpPr>
          <p:cNvPr id="3" name="Content Placeholder 2"/>
          <p:cNvSpPr>
            <a:spLocks noGrp="1"/>
          </p:cNvSpPr>
          <p:nvPr>
            <p:ph idx="1"/>
          </p:nvPr>
        </p:nvSpPr>
        <p:spPr>
          <a:xfrm>
            <a:off x="838200" y="1690688"/>
            <a:ext cx="10515600" cy="4486275"/>
          </a:xfrm>
        </p:spPr>
        <p:txBody>
          <a:bodyPr>
            <a:normAutofit/>
          </a:bodyPr>
          <a:lstStyle/>
          <a:p>
            <a:pPr fontAlgn="base"/>
            <a:r>
              <a:rPr lang="en-US" sz="2400" b="0" i="0" dirty="0">
                <a:solidFill>
                  <a:srgbClr val="000000"/>
                </a:solidFill>
                <a:effectLst/>
              </a:rPr>
              <a:t>Working with the environment in Python refers to managing and manipulating the runtime environment in which a Python program executes.</a:t>
            </a:r>
          </a:p>
          <a:p>
            <a:pPr fontAlgn="base"/>
            <a:r>
              <a:rPr lang="en-US" sz="2400" b="0" i="0" dirty="0">
                <a:solidFill>
                  <a:srgbClr val="000000"/>
                </a:solidFill>
                <a:effectLst/>
              </a:rPr>
              <a:t> The environment includes various system-level variables, configurations, and resources that affect the behavior of the program.</a:t>
            </a:r>
          </a:p>
          <a:p>
            <a:pPr fontAlgn="base"/>
            <a:r>
              <a:rPr lang="en-US" sz="2400" b="0" i="0" dirty="0">
                <a:solidFill>
                  <a:srgbClr val="000000"/>
                </a:solidFill>
                <a:effectLst/>
              </a:rPr>
              <a:t>Python provides a module called </a:t>
            </a:r>
            <a:r>
              <a:rPr lang="en-US" sz="2400" b="0" i="0" dirty="0" err="1">
                <a:solidFill>
                  <a:srgbClr val="000000"/>
                </a:solidFill>
                <a:effectLst/>
              </a:rPr>
              <a:t>os</a:t>
            </a:r>
            <a:r>
              <a:rPr lang="en-US" sz="2400" b="0" i="0" dirty="0">
                <a:solidFill>
                  <a:srgbClr val="000000"/>
                </a:solidFill>
                <a:effectLst/>
              </a:rPr>
              <a:t> (Operating System) that allows developers to interact with the environment. It offers functions and methods to access and modify environment variables, work with files and directories, handle processes, and perform other system-related operations.</a:t>
            </a:r>
            <a:endParaRPr lang="ru-RU" sz="2400" b="0" i="0" dirty="0">
              <a:solidFill>
                <a:srgbClr val="000000"/>
              </a:solidFill>
              <a:effectLst/>
            </a:endParaRPr>
          </a:p>
        </p:txBody>
      </p:sp>
    </p:spTree>
    <p:extLst>
      <p:ext uri="{BB962C8B-B14F-4D97-AF65-F5344CB8AC3E}">
        <p14:creationId xmlns:p14="http://schemas.microsoft.com/office/powerpoint/2010/main" val="8928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mn-lt"/>
              </a:rPr>
              <a:t>sys module </a:t>
            </a:r>
            <a:br>
              <a:rPr lang="en-US" dirty="0"/>
            </a:br>
            <a:endParaRPr lang="he-IL" dirty="0"/>
          </a:p>
        </p:txBody>
      </p:sp>
      <p:sp>
        <p:nvSpPr>
          <p:cNvPr id="3" name="Content Placeholder 2"/>
          <p:cNvSpPr>
            <a:spLocks noGrp="1"/>
          </p:cNvSpPr>
          <p:nvPr>
            <p:ph idx="1"/>
          </p:nvPr>
        </p:nvSpPr>
        <p:spPr>
          <a:xfrm>
            <a:off x="838200" y="1690688"/>
            <a:ext cx="10515600" cy="4486275"/>
          </a:xfrm>
        </p:spPr>
        <p:txBody>
          <a:bodyPr>
            <a:normAutofit/>
          </a:bodyPr>
          <a:lstStyle/>
          <a:p>
            <a:pPr fontAlgn="base"/>
            <a:r>
              <a:rPr lang="en-US" sz="2400" b="0" i="0" dirty="0">
                <a:solidFill>
                  <a:srgbClr val="000000"/>
                </a:solidFill>
                <a:effectLst/>
              </a:rPr>
              <a:t>This module provides a number of functions and variables that can be used to manipulate different parts of the Python runtime environment. </a:t>
            </a:r>
          </a:p>
          <a:p>
            <a:pPr fontAlgn="base"/>
            <a:r>
              <a:rPr lang="en-US" sz="2400" b="0" i="0" dirty="0">
                <a:solidFill>
                  <a:srgbClr val="000000"/>
                </a:solidFill>
                <a:effectLst/>
              </a:rPr>
              <a:t>This module provides: </a:t>
            </a:r>
          </a:p>
          <a:p>
            <a:pPr marL="0" indent="0" fontAlgn="base">
              <a:buNone/>
            </a:pPr>
            <a:r>
              <a:rPr lang="en-US" sz="2400" dirty="0">
                <a:solidFill>
                  <a:srgbClr val="000000"/>
                </a:solidFill>
              </a:rPr>
              <a:t>	</a:t>
            </a:r>
            <a:r>
              <a:rPr lang="en-US" sz="2400" b="0" i="0" dirty="0">
                <a:solidFill>
                  <a:srgbClr val="000000"/>
                </a:solidFill>
                <a:effectLst/>
              </a:rPr>
              <a:t>— access to some variables used or maintained by the interpreter, </a:t>
            </a:r>
          </a:p>
          <a:p>
            <a:pPr marL="0" indent="0" fontAlgn="base">
              <a:buNone/>
            </a:pPr>
            <a:r>
              <a:rPr lang="en-US" sz="2400" dirty="0">
                <a:solidFill>
                  <a:srgbClr val="000000"/>
                </a:solidFill>
              </a:rPr>
              <a:t>	</a:t>
            </a:r>
            <a:r>
              <a:rPr lang="en-US" sz="2400" b="0" i="0" dirty="0">
                <a:solidFill>
                  <a:srgbClr val="000000"/>
                </a:solidFill>
                <a:effectLst/>
              </a:rPr>
              <a:t>— access to functions that interact with the interpreter</a:t>
            </a:r>
            <a:endParaRPr lang="ru-RU" sz="2400" b="0" i="0" dirty="0">
              <a:solidFill>
                <a:srgbClr val="000000"/>
              </a:solidFill>
              <a:effectLst/>
            </a:endParaRPr>
          </a:p>
        </p:txBody>
      </p:sp>
    </p:spTree>
    <p:extLst>
      <p:ext uri="{BB962C8B-B14F-4D97-AF65-F5344CB8AC3E}">
        <p14:creationId xmlns:p14="http://schemas.microsoft.com/office/powerpoint/2010/main" val="410086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sys module — version and platform</a:t>
            </a:r>
            <a:endParaRPr lang="he-IL" dirty="0">
              <a:latin typeface="+mn-lt"/>
            </a:endParaRPr>
          </a:p>
        </p:txBody>
      </p:sp>
      <p:sp>
        <p:nvSpPr>
          <p:cNvPr id="3" name="Content Placeholder 2"/>
          <p:cNvSpPr>
            <a:spLocks noGrp="1"/>
          </p:cNvSpPr>
          <p:nvPr>
            <p:ph idx="1"/>
          </p:nvPr>
        </p:nvSpPr>
        <p:spPr>
          <a:xfrm>
            <a:off x="838200" y="1690688"/>
            <a:ext cx="10515600" cy="4486275"/>
          </a:xfrm>
        </p:spPr>
        <p:txBody>
          <a:bodyPr>
            <a:normAutofit/>
          </a:bodyPr>
          <a:lstStyle/>
          <a:p>
            <a:r>
              <a:rPr lang="en-US" sz="2400" b="0" i="0" dirty="0" err="1">
                <a:solidFill>
                  <a:srgbClr val="000000"/>
                </a:solidFill>
                <a:effectLst/>
              </a:rPr>
              <a:t>sys.version</a:t>
            </a:r>
            <a:r>
              <a:rPr lang="en-US" sz="2400" b="0" i="0" dirty="0">
                <a:solidFill>
                  <a:srgbClr val="000000"/>
                </a:solidFill>
                <a:effectLst/>
              </a:rPr>
              <a:t> </a:t>
            </a:r>
          </a:p>
          <a:p>
            <a:pPr marL="457200" lvl="1" indent="0">
              <a:buNone/>
            </a:pPr>
            <a:r>
              <a:rPr lang="en-US" b="0" i="0" dirty="0">
                <a:solidFill>
                  <a:srgbClr val="000000"/>
                </a:solidFill>
                <a:effectLst/>
              </a:rPr>
              <a:t>— The output: 3.4.3 (v3.4.3:9b73f1c3e601, Feb 24 2015, 22:43:06) [MSC v.1600 32 bit (Intel)] </a:t>
            </a:r>
          </a:p>
          <a:p>
            <a:pPr marL="457200" lvl="1" indent="0">
              <a:buNone/>
            </a:pPr>
            <a:endParaRPr lang="en-US" b="0" i="0" dirty="0">
              <a:solidFill>
                <a:srgbClr val="000000"/>
              </a:solidFill>
              <a:effectLst/>
            </a:endParaRPr>
          </a:p>
          <a:p>
            <a:r>
              <a:rPr lang="en-US" sz="2400" b="0" i="0" dirty="0" err="1">
                <a:solidFill>
                  <a:srgbClr val="000000"/>
                </a:solidFill>
                <a:effectLst/>
              </a:rPr>
              <a:t>sys.platform</a:t>
            </a:r>
            <a:r>
              <a:rPr lang="en-US" sz="2400" b="0" i="0" dirty="0">
                <a:solidFill>
                  <a:srgbClr val="000000"/>
                </a:solidFill>
                <a:effectLst/>
              </a:rPr>
              <a:t> </a:t>
            </a:r>
          </a:p>
          <a:p>
            <a:pPr marL="0" indent="0">
              <a:buNone/>
            </a:pPr>
            <a:r>
              <a:rPr lang="en-US" sz="2400" b="0" i="0" u="sng" dirty="0">
                <a:solidFill>
                  <a:srgbClr val="000000"/>
                </a:solidFill>
                <a:effectLst/>
              </a:rPr>
              <a:t>System </a:t>
            </a:r>
            <a:r>
              <a:rPr lang="en-US" sz="2400" b="0" i="0" dirty="0">
                <a:solidFill>
                  <a:srgbClr val="000000"/>
                </a:solidFill>
                <a:effectLst/>
              </a:rPr>
              <a:t>				</a:t>
            </a:r>
            <a:r>
              <a:rPr lang="en-US" sz="2400" b="0" i="0" u="sng" dirty="0">
                <a:solidFill>
                  <a:srgbClr val="000000"/>
                </a:solidFill>
                <a:effectLst/>
              </a:rPr>
              <a:t>platform value </a:t>
            </a:r>
          </a:p>
          <a:p>
            <a:pPr marL="0" indent="0">
              <a:buNone/>
            </a:pPr>
            <a:r>
              <a:rPr lang="en-US" sz="2400" b="0" i="0" dirty="0">
                <a:solidFill>
                  <a:srgbClr val="000000"/>
                </a:solidFill>
                <a:effectLst/>
              </a:rPr>
              <a:t>Linux (2.x and 3.x) 			linux2 </a:t>
            </a:r>
          </a:p>
          <a:p>
            <a:pPr marL="0" indent="0">
              <a:buNone/>
            </a:pPr>
            <a:r>
              <a:rPr lang="en-US" sz="2400" b="0" i="0" dirty="0">
                <a:solidFill>
                  <a:srgbClr val="000000"/>
                </a:solidFill>
                <a:effectLst/>
              </a:rPr>
              <a:t>Windows 				win32 </a:t>
            </a:r>
          </a:p>
          <a:p>
            <a:pPr marL="0" indent="0">
              <a:buNone/>
            </a:pPr>
            <a:r>
              <a:rPr lang="en-US" sz="2400" b="0" i="0" dirty="0">
                <a:solidFill>
                  <a:srgbClr val="000000"/>
                </a:solidFill>
                <a:effectLst/>
              </a:rPr>
              <a:t>Windows/Cygwin 			</a:t>
            </a:r>
            <a:r>
              <a:rPr lang="en-US" sz="2400" b="0" i="0" dirty="0" err="1">
                <a:solidFill>
                  <a:srgbClr val="000000"/>
                </a:solidFill>
                <a:effectLst/>
              </a:rPr>
              <a:t>cygwin</a:t>
            </a:r>
            <a:r>
              <a:rPr lang="en-US" sz="2400" b="0" i="0" dirty="0">
                <a:solidFill>
                  <a:srgbClr val="000000"/>
                </a:solidFill>
                <a:effectLst/>
              </a:rPr>
              <a:t> </a:t>
            </a:r>
          </a:p>
          <a:p>
            <a:pPr marL="0" indent="0">
              <a:buNone/>
            </a:pPr>
            <a:r>
              <a:rPr lang="en-US" sz="2400" b="0" i="0" dirty="0" err="1">
                <a:solidFill>
                  <a:srgbClr val="000000"/>
                </a:solidFill>
                <a:effectLst/>
              </a:rPr>
              <a:t>etc</a:t>
            </a:r>
            <a:endParaRPr lang="en-US" sz="2400" dirty="0">
              <a:solidFill>
                <a:srgbClr val="000000"/>
              </a:solidFill>
            </a:endParaRPr>
          </a:p>
        </p:txBody>
      </p:sp>
    </p:spTree>
    <p:extLst>
      <p:ext uri="{BB962C8B-B14F-4D97-AF65-F5344CB8AC3E}">
        <p14:creationId xmlns:p14="http://schemas.microsoft.com/office/powerpoint/2010/main" val="129958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b="0" i="0" dirty="0">
                <a:solidFill>
                  <a:srgbClr val="000000"/>
                </a:solidFill>
                <a:effectLst/>
                <a:latin typeface="+mn-lt"/>
              </a:rPr>
              <a:t>Command-line arguments</a:t>
            </a:r>
            <a:endParaRPr lang="he-IL" dirty="0">
              <a:latin typeface="+mn-lt"/>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136238" y="1616718"/>
            <a:ext cx="11734029" cy="4062651"/>
          </a:xfrm>
          <a:prstGeom prst="rect">
            <a:avLst/>
          </a:prstGeom>
          <a:noFill/>
        </p:spPr>
        <p:txBody>
          <a:bodyPr wrap="square" rtlCol="1">
            <a:spAutoFit/>
          </a:bodyPr>
          <a:lstStyle/>
          <a:p>
            <a:pPr marL="342900" indent="-342900">
              <a:buFont typeface="Arial" panose="020B0604020202020204" pitchFamily="34" charset="0"/>
              <a:buChar char="•"/>
            </a:pPr>
            <a:r>
              <a:rPr lang="en-US" sz="2800" b="0" i="0" dirty="0">
                <a:solidFill>
                  <a:srgbClr val="000000"/>
                </a:solidFill>
                <a:effectLst/>
              </a:rPr>
              <a:t>Arguments passed to a script called Command Line Arguments </a:t>
            </a:r>
          </a:p>
          <a:p>
            <a:pPr marL="342900" indent="-342900">
              <a:buFont typeface="Arial" panose="020B0604020202020204" pitchFamily="34" charset="0"/>
              <a:buChar char="•"/>
            </a:pPr>
            <a:endParaRPr lang="en-US" sz="2800" b="0" i="0" dirty="0">
              <a:solidFill>
                <a:srgbClr val="000000"/>
              </a:solidFill>
              <a:effectLst/>
            </a:endParaRPr>
          </a:p>
          <a:p>
            <a:pPr marL="342900" indent="-342900">
              <a:buFont typeface="Arial" panose="020B0604020202020204" pitchFamily="34" charset="0"/>
              <a:buChar char="•"/>
            </a:pPr>
            <a:r>
              <a:rPr lang="en-US" sz="2800" b="0" i="0" dirty="0">
                <a:solidFill>
                  <a:srgbClr val="000000"/>
                </a:solidFill>
                <a:effectLst/>
              </a:rPr>
              <a:t>Python script can access those command line arguments through </a:t>
            </a:r>
            <a:r>
              <a:rPr lang="en-US" sz="2800" b="0" i="0" dirty="0" err="1">
                <a:solidFill>
                  <a:srgbClr val="000000"/>
                </a:solidFill>
                <a:effectLst/>
              </a:rPr>
              <a:t>sys.argv</a:t>
            </a:r>
            <a:r>
              <a:rPr lang="en-US" sz="2800" b="0" i="0" dirty="0">
                <a:solidFill>
                  <a:srgbClr val="000000"/>
                </a:solidFill>
                <a:effectLst/>
              </a:rPr>
              <a:t> list. </a:t>
            </a:r>
          </a:p>
          <a:p>
            <a:pPr marL="342900" indent="-342900">
              <a:buFont typeface="Arial" panose="020B0604020202020204" pitchFamily="34" charset="0"/>
              <a:buChar char="•"/>
            </a:pPr>
            <a:endParaRPr lang="en-US" sz="2800" b="0" i="0" dirty="0">
              <a:solidFill>
                <a:srgbClr val="000000"/>
              </a:solidFill>
              <a:effectLst/>
            </a:endParaRPr>
          </a:p>
          <a:p>
            <a:pPr marL="342900" indent="-342900">
              <a:buFont typeface="Arial" panose="020B0604020202020204" pitchFamily="34" charset="0"/>
              <a:buChar char="•"/>
            </a:pPr>
            <a:r>
              <a:rPr lang="en-US" sz="2800" b="0" i="0" dirty="0">
                <a:solidFill>
                  <a:srgbClr val="000000"/>
                </a:solidFill>
                <a:effectLst/>
              </a:rPr>
              <a:t>The first item of this list is a path of the script itself </a:t>
            </a:r>
          </a:p>
          <a:p>
            <a:endParaRPr lang="en-US" sz="2800" dirty="0">
              <a:solidFill>
                <a:srgbClr val="000000"/>
              </a:solidFill>
            </a:endParaRPr>
          </a:p>
          <a:p>
            <a:endParaRPr lang="en-US" dirty="0"/>
          </a:p>
          <a:p>
            <a:endParaRPr lang="en-US" dirty="0"/>
          </a:p>
          <a:p>
            <a:endParaRPr lang="en-US" dirty="0"/>
          </a:p>
          <a:p>
            <a:endParaRPr lang="en-US" dirty="0"/>
          </a:p>
          <a:p>
            <a:endParaRPr lang="he-IL" dirty="0"/>
          </a:p>
        </p:txBody>
      </p:sp>
      <p:sp>
        <p:nvSpPr>
          <p:cNvPr id="6" name="Rectangle 1">
            <a:extLst>
              <a:ext uri="{FF2B5EF4-FFF2-40B4-BE49-F238E27FC236}">
                <a16:creationId xmlns:a16="http://schemas.microsoft.com/office/drawing/2014/main" id="{29D8769D-ED72-40E2-8FB9-7D4A141DE8D9}"/>
              </a:ext>
            </a:extLst>
          </p:cNvPr>
          <p:cNvSpPr>
            <a:spLocks noChangeArrowheads="1"/>
          </p:cNvSpPr>
          <p:nvPr/>
        </p:nvSpPr>
        <p:spPr bwMode="auto">
          <a:xfrm>
            <a:off x="590253" y="4333341"/>
            <a:ext cx="6822602"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a:ln>
                  <a:noFill/>
                </a:ln>
                <a:solidFill>
                  <a:srgbClr val="A9B7C6"/>
                </a:solidFill>
                <a:effectLst/>
                <a:latin typeface="Arial Unicode MS"/>
              </a:rPr>
              <a:t>sys</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for </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arg</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in </a:t>
            </a:r>
            <a:r>
              <a:rPr kumimoji="0" lang="en-US" altLang="en-US" sz="1600" b="0" i="0" u="none" strike="noStrike" cap="none" normalizeH="0" baseline="0" dirty="0">
                <a:ln>
                  <a:noFill/>
                </a:ln>
                <a:solidFill>
                  <a:srgbClr val="8888C6"/>
                </a:solidFill>
                <a:effectLst/>
                <a:latin typeface="Arial Unicode MS"/>
              </a:rPr>
              <a:t>enumerate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sys.argv</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if </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"Script name: {}"</a:t>
            </a:r>
            <a:r>
              <a:rPr kumimoji="0" lang="en-US" altLang="en-US" sz="1600" b="0" i="0" u="none" strike="noStrike" cap="none" normalizeH="0" baseline="0" dirty="0">
                <a:ln>
                  <a:noFill/>
                </a:ln>
                <a:solidFill>
                  <a:srgbClr val="A9B7C6"/>
                </a:solidFill>
                <a:effectLst/>
                <a:latin typeface="Arial Unicode MS"/>
              </a:rPr>
              <a:t>.format(</a:t>
            </a:r>
            <a:r>
              <a:rPr kumimoji="0" lang="en-US" altLang="en-US" sz="1600" b="0" i="0" u="none" strike="noStrike" cap="none" normalizeH="0" baseline="0" dirty="0" err="1">
                <a:ln>
                  <a:noFill/>
                </a:ln>
                <a:solidFill>
                  <a:srgbClr val="A9B7C6"/>
                </a:solidFill>
                <a:effectLst/>
                <a:latin typeface="Arial Unicode MS"/>
              </a:rPr>
              <a:t>sys.argv</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else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 argument is: {}"</a:t>
            </a:r>
            <a:r>
              <a:rPr kumimoji="0" lang="en-US" altLang="en-US" sz="1600" b="0" i="0" u="none" strike="noStrike" cap="none" normalizeH="0" baseline="0" dirty="0">
                <a:ln>
                  <a:noFill/>
                </a:ln>
                <a:solidFill>
                  <a:srgbClr val="A9B7C6"/>
                </a:solidFill>
                <a:effectLst/>
                <a:latin typeface="Arial Unicode MS"/>
              </a:rPr>
              <a:t>.format(</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sys.argv</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189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b="0" i="0" dirty="0">
                <a:solidFill>
                  <a:srgbClr val="000000"/>
                </a:solidFill>
                <a:effectLst/>
                <a:latin typeface="+mn-lt"/>
              </a:rPr>
              <a:t>Standard data streams</a:t>
            </a:r>
            <a:endParaRPr lang="he-IL" dirty="0">
              <a:latin typeface="+mn-lt"/>
              <a:cs typeface="Calibri" panose="020F0502020204030204" pitchFamily="34" charset="0"/>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784181" cy="4351338"/>
          </a:xfrm>
        </p:spPr>
        <p:txBody>
          <a:bodyPr>
            <a:noAutofit/>
          </a:bodyPr>
          <a:lstStyle/>
          <a:p>
            <a:r>
              <a:rPr lang="en-US" b="0" i="0" dirty="0">
                <a:solidFill>
                  <a:srgbClr val="000000"/>
                </a:solidFill>
                <a:effectLst/>
              </a:rPr>
              <a:t>Almost every programmer familiar with standard streams: </a:t>
            </a:r>
          </a:p>
          <a:p>
            <a:pPr marL="457200" lvl="1" indent="0">
              <a:buNone/>
            </a:pPr>
            <a:r>
              <a:rPr lang="en-US" sz="2800" b="0" i="0" dirty="0">
                <a:solidFill>
                  <a:srgbClr val="000000"/>
                </a:solidFill>
                <a:effectLst/>
              </a:rPr>
              <a:t>— standard input - as default, connected to the keyboard </a:t>
            </a:r>
          </a:p>
          <a:p>
            <a:pPr marL="457200" lvl="1" indent="0">
              <a:buNone/>
            </a:pPr>
            <a:r>
              <a:rPr lang="en-US" sz="2800" b="0" i="0" dirty="0">
                <a:solidFill>
                  <a:srgbClr val="000000"/>
                </a:solidFill>
                <a:effectLst/>
              </a:rPr>
              <a:t>— standard output - as default, connected to the terminal (or working window) </a:t>
            </a:r>
          </a:p>
          <a:p>
            <a:pPr marL="457200" lvl="1" indent="0">
              <a:buNone/>
            </a:pPr>
            <a:r>
              <a:rPr lang="en-US" sz="2800" b="0" i="0" dirty="0">
                <a:solidFill>
                  <a:srgbClr val="000000"/>
                </a:solidFill>
                <a:effectLst/>
              </a:rPr>
              <a:t>— standard error - as default, connected to the terminal (or working window) </a:t>
            </a:r>
          </a:p>
          <a:p>
            <a:pPr marL="457200" lvl="1" indent="0">
              <a:buNone/>
            </a:pPr>
            <a:endParaRPr lang="en-US" sz="2800" b="0" i="0" dirty="0">
              <a:solidFill>
                <a:srgbClr val="000000"/>
              </a:solidFill>
              <a:effectLst/>
            </a:endParaRPr>
          </a:p>
          <a:p>
            <a:r>
              <a:rPr lang="en-US" b="0" i="0" dirty="0">
                <a:solidFill>
                  <a:srgbClr val="000000"/>
                </a:solidFill>
                <a:effectLst/>
              </a:rPr>
              <a:t> These data streams can be accessed from Python </a:t>
            </a:r>
            <a:r>
              <a:rPr lang="en-US" b="0" i="0" dirty="0" err="1">
                <a:solidFill>
                  <a:srgbClr val="000000"/>
                </a:solidFill>
                <a:effectLst/>
              </a:rPr>
              <a:t>via.the</a:t>
            </a:r>
            <a:r>
              <a:rPr lang="en-US" b="0" i="0" dirty="0">
                <a:solidFill>
                  <a:srgbClr val="000000"/>
                </a:solidFill>
                <a:effectLst/>
              </a:rPr>
              <a:t> objects — of the sys module: </a:t>
            </a:r>
            <a:r>
              <a:rPr lang="en-US" b="0" i="0" dirty="0" err="1">
                <a:solidFill>
                  <a:srgbClr val="000000"/>
                </a:solidFill>
                <a:effectLst/>
              </a:rPr>
              <a:t>sys.stdin</a:t>
            </a:r>
            <a:r>
              <a:rPr lang="en-US" b="0" i="0" dirty="0">
                <a:solidFill>
                  <a:srgbClr val="000000"/>
                </a:solidFill>
                <a:effectLst/>
              </a:rPr>
              <a:t>, </a:t>
            </a:r>
            <a:r>
              <a:rPr lang="en-US" b="0" i="0" dirty="0" err="1">
                <a:solidFill>
                  <a:srgbClr val="000000"/>
                </a:solidFill>
                <a:effectLst/>
              </a:rPr>
              <a:t>sys.stdout</a:t>
            </a:r>
            <a:r>
              <a:rPr lang="en-US" b="0" i="0" dirty="0">
                <a:solidFill>
                  <a:srgbClr val="000000"/>
                </a:solidFill>
                <a:effectLst/>
              </a:rPr>
              <a:t> and </a:t>
            </a:r>
            <a:r>
              <a:rPr lang="en-US" b="0" i="0" dirty="0" err="1">
                <a:solidFill>
                  <a:srgbClr val="000000"/>
                </a:solidFill>
                <a:effectLst/>
              </a:rPr>
              <a:t>sys.stderr</a:t>
            </a:r>
            <a:r>
              <a:rPr lang="en-US" b="0" i="0" dirty="0">
                <a:solidFill>
                  <a:srgbClr val="000000"/>
                </a:solidFill>
                <a:effectLst/>
              </a:rPr>
              <a:t>.</a:t>
            </a:r>
            <a:endParaRPr lang="he-IL" dirty="0">
              <a:cs typeface="Calibri" panose="020F0502020204030204" pitchFamily="34" charset="0"/>
            </a:endParaRPr>
          </a:p>
        </p:txBody>
      </p:sp>
    </p:spTree>
    <p:extLst>
      <p:ext uri="{BB962C8B-B14F-4D97-AF65-F5344CB8AC3E}">
        <p14:creationId xmlns:p14="http://schemas.microsoft.com/office/powerpoint/2010/main" val="407295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Standard data streams</a:t>
            </a:r>
            <a:endParaRPr lang="he-IL" dirty="0"/>
          </a:p>
        </p:txBody>
      </p:sp>
    </p:spTree>
    <p:extLst>
      <p:ext uri="{BB962C8B-B14F-4D97-AF65-F5344CB8AC3E}">
        <p14:creationId xmlns:p14="http://schemas.microsoft.com/office/powerpoint/2010/main" val="381604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Standard data streams — cont’d</a:t>
            </a:r>
            <a:endParaRPr lang="en-US" dirty="0">
              <a:latin typeface="+mn-lt"/>
            </a:endParaRPr>
          </a:p>
        </p:txBody>
      </p:sp>
      <p:sp>
        <p:nvSpPr>
          <p:cNvPr id="6" name="Rectangle 1">
            <a:extLst>
              <a:ext uri="{FF2B5EF4-FFF2-40B4-BE49-F238E27FC236}">
                <a16:creationId xmlns:a16="http://schemas.microsoft.com/office/drawing/2014/main" id="{450DC16B-CE20-434D-9772-A75FC8C7FBE2}"/>
              </a:ext>
            </a:extLst>
          </p:cNvPr>
          <p:cNvSpPr>
            <a:spLocks noChangeArrowheads="1"/>
          </p:cNvSpPr>
          <p:nvPr/>
        </p:nvSpPr>
        <p:spPr bwMode="auto">
          <a:xfrm>
            <a:off x="949910" y="1954308"/>
            <a:ext cx="8780016"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C7832"/>
                </a:solidFill>
                <a:effectLst/>
                <a:latin typeface="Arial Unicode MS"/>
              </a:rPr>
              <a:t>import </a:t>
            </a:r>
            <a:r>
              <a:rPr kumimoji="0" lang="en-US" altLang="en-US" sz="2800" b="0" i="0" u="none" strike="noStrike" cap="none" normalizeH="0" baseline="0" dirty="0">
                <a:ln>
                  <a:noFill/>
                </a:ln>
                <a:solidFill>
                  <a:srgbClr val="A9B7C6"/>
                </a:solidFill>
                <a:effectLst/>
                <a:latin typeface="Arial Unicode MS"/>
              </a:rPr>
              <a:t>sys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err="1">
                <a:ln>
                  <a:noFill/>
                </a:ln>
                <a:solidFill>
                  <a:srgbClr val="A9B7C6"/>
                </a:solidFill>
                <a:effectLst/>
                <a:latin typeface="Arial Unicode MS"/>
              </a:rPr>
              <a:t>sys.stdout.write</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6A8759"/>
                </a:solidFill>
                <a:effectLst/>
                <a:latin typeface="Arial Unicode MS"/>
              </a:rPr>
              <a:t>"some string"</a:t>
            </a:r>
            <a:r>
              <a:rPr kumimoji="0" lang="en-US" altLang="en-US" sz="2800" b="0" i="0" u="none" strike="noStrike" cap="none" normalizeH="0" baseline="0" dirty="0">
                <a:ln>
                  <a:noFill/>
                </a:ln>
                <a:solidFill>
                  <a:srgbClr val="A9B7C6"/>
                </a:solidFill>
                <a:effectLst/>
                <a:latin typeface="Arial Unicode MS"/>
              </a:rPr>
              <a:t>) </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s=</a:t>
            </a:r>
            <a:r>
              <a:rPr kumimoji="0" lang="en-US" altLang="en-US" sz="2800" b="0" i="0" u="none" strike="noStrike" cap="none" normalizeH="0" baseline="0" dirty="0">
                <a:ln>
                  <a:noFill/>
                </a:ln>
                <a:solidFill>
                  <a:srgbClr val="6A8759"/>
                </a:solidFill>
                <a:effectLst/>
                <a:latin typeface="Arial Unicode MS"/>
              </a:rPr>
              <a:t>"some string" </a:t>
            </a:r>
            <a:br>
              <a:rPr kumimoji="0" lang="en-US" altLang="en-US" sz="2800" b="0" i="0" u="none" strike="noStrike" cap="none" normalizeH="0" baseline="0" dirty="0">
                <a:ln>
                  <a:noFill/>
                </a:ln>
                <a:solidFill>
                  <a:srgbClr val="6A8759"/>
                </a:solidFill>
                <a:effectLst/>
                <a:latin typeface="Arial Unicode MS"/>
              </a:rPr>
            </a:br>
            <a:r>
              <a:rPr kumimoji="0" lang="en-US" altLang="en-US" sz="2800" b="0" i="0" u="none" strike="noStrike" cap="none" normalizeH="0" baseline="0" dirty="0" err="1">
                <a:ln>
                  <a:noFill/>
                </a:ln>
                <a:solidFill>
                  <a:srgbClr val="A9B7C6"/>
                </a:solidFill>
                <a:effectLst/>
                <a:latin typeface="Arial Unicode MS"/>
              </a:rPr>
              <a:t>sys.stdout.write</a:t>
            </a:r>
            <a:r>
              <a:rPr kumimoji="0" lang="en-US" altLang="en-US" sz="2800" b="0" i="0" u="none" strike="noStrike" cap="none" normalizeH="0" baseline="0" dirty="0">
                <a:ln>
                  <a:noFill/>
                </a:ln>
                <a:solidFill>
                  <a:srgbClr val="A9B7C6"/>
                </a:solidFill>
                <a:effectLst/>
                <a:latin typeface="Arial Unicode MS"/>
              </a:rPr>
              <a:t>(s) </a:t>
            </a:r>
            <a:br>
              <a:rPr kumimoji="0" lang="en-US" altLang="en-US" sz="2800" b="0" i="0" u="none" strike="noStrike" cap="none" normalizeH="0" baseline="0" dirty="0">
                <a:ln>
                  <a:noFill/>
                </a:ln>
                <a:solidFill>
                  <a:srgbClr val="A9B7C6"/>
                </a:solidFill>
                <a:effectLst/>
                <a:latin typeface="Arial Unicode MS"/>
              </a:rPr>
            </a:b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line = </a:t>
            </a:r>
            <a:r>
              <a:rPr kumimoji="0" lang="en-US" altLang="en-US" sz="2800" b="0" i="0" u="none" strike="noStrike" cap="none" normalizeH="0" baseline="0" dirty="0" err="1">
                <a:ln>
                  <a:noFill/>
                </a:ln>
                <a:solidFill>
                  <a:srgbClr val="A9B7C6"/>
                </a:solidFill>
                <a:effectLst/>
                <a:latin typeface="Arial Unicode MS"/>
              </a:rPr>
              <a:t>sys.stdin.readline</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6897BB"/>
                </a:solidFill>
                <a:effectLst/>
                <a:latin typeface="Arial Unicode MS"/>
              </a:rPr>
              <a:t>1</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08080"/>
                </a:solidFill>
                <a:effectLst/>
                <a:latin typeface="Arial Unicode MS"/>
              </a:rPr>
              <a:t>#removes the \n from the end of the line </a:t>
            </a:r>
            <a:r>
              <a:rPr kumimoji="0" lang="en-US" altLang="en-US" sz="2800" b="0" i="0" u="none" strike="noStrike" cap="none" normalizeH="0" baseline="0" dirty="0" err="1">
                <a:ln>
                  <a:noFill/>
                </a:ln>
                <a:solidFill>
                  <a:srgbClr val="808080"/>
                </a:solidFill>
                <a:effectLst/>
                <a:latin typeface="Arial Unicode MS"/>
              </a:rPr>
              <a:t>sys.stdout.write</a:t>
            </a:r>
            <a:r>
              <a:rPr kumimoji="0" lang="en-US" altLang="en-US" sz="2800" b="0" i="0" u="none" strike="noStrike" cap="none" normalizeH="0" baseline="0" dirty="0">
                <a:ln>
                  <a:noFill/>
                </a:ln>
                <a:solidFill>
                  <a:srgbClr val="808080"/>
                </a:solidFill>
                <a:effectLst/>
                <a:latin typeface="Arial Unicode MS"/>
              </a:rPr>
              <a:t>(line)</a:t>
            </a:r>
            <a:br>
              <a:rPr kumimoji="0" lang="en-US" altLang="en-US" sz="2800" b="0" i="0" u="none" strike="noStrike" cap="none" normalizeH="0" baseline="0" dirty="0">
                <a:ln>
                  <a:noFill/>
                </a:ln>
                <a:solidFill>
                  <a:srgbClr val="808080"/>
                </a:solidFill>
                <a:effectLst/>
                <a:latin typeface="Arial Unicode MS"/>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4337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2256</Words>
  <Application>Microsoft Office PowerPoint</Application>
  <PresentationFormat>Widescreen</PresentationFormat>
  <Paragraphs>211</Paragraphs>
  <Slides>20</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Unicode MS</vt:lpstr>
      <vt:lpstr>Calibri</vt:lpstr>
      <vt:lpstr>Calibri Light</vt:lpstr>
      <vt:lpstr>Segoe</vt:lpstr>
      <vt:lpstr>Segoe Light</vt:lpstr>
      <vt:lpstr>Tahoma</vt:lpstr>
      <vt:lpstr>Office Theme</vt:lpstr>
      <vt:lpstr>Module 02 – Working with environment</vt:lpstr>
      <vt:lpstr>Agenda</vt:lpstr>
      <vt:lpstr>Introduction</vt:lpstr>
      <vt:lpstr>sys module  </vt:lpstr>
      <vt:lpstr>sys module — version and platform</vt:lpstr>
      <vt:lpstr>Command-line arguments</vt:lpstr>
      <vt:lpstr>Standard data streams</vt:lpstr>
      <vt:lpstr>Standard data streams</vt:lpstr>
      <vt:lpstr>Standard data streams — cont’d</vt:lpstr>
      <vt:lpstr>Redirections</vt:lpstr>
      <vt:lpstr>Console Methods</vt:lpstr>
      <vt:lpstr>Redirections — cont’d</vt:lpstr>
      <vt:lpstr>os module</vt:lpstr>
      <vt:lpstr>Lab 01</vt:lpstr>
      <vt:lpstr>Environment variables</vt:lpstr>
      <vt:lpstr>Environment variables — cont’d</vt:lpstr>
      <vt:lpstr>os.path — Common pathname manipulations</vt:lpstr>
      <vt:lpstr>Working with directories</vt:lpstr>
      <vt:lpstr>Lab 02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199</cp:revision>
  <dcterms:created xsi:type="dcterms:W3CDTF">2021-12-06T07:55:10Z</dcterms:created>
  <dcterms:modified xsi:type="dcterms:W3CDTF">2023-06-25T10:24:40Z</dcterms:modified>
</cp:coreProperties>
</file>