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21" r:id="rId2"/>
    <p:sldId id="258" r:id="rId3"/>
    <p:sldId id="264" r:id="rId4"/>
    <p:sldId id="322" r:id="rId5"/>
    <p:sldId id="265" r:id="rId6"/>
    <p:sldId id="330" r:id="rId7"/>
    <p:sldId id="329" r:id="rId8"/>
    <p:sldId id="266" r:id="rId9"/>
    <p:sldId id="294" r:id="rId10"/>
    <p:sldId id="325" r:id="rId11"/>
    <p:sldId id="324" r:id="rId12"/>
    <p:sldId id="326" r:id="rId13"/>
    <p:sldId id="327" r:id="rId14"/>
    <p:sldId id="332" r:id="rId15"/>
    <p:sldId id="333" r:id="rId16"/>
    <p:sldId id="328" r:id="rId17"/>
    <p:sldId id="308" r:id="rId18"/>
    <p:sldId id="323" r:id="rId19"/>
    <p:sldId id="334" r:id="rId20"/>
    <p:sldId id="335" r:id="rId21"/>
    <p:sldId id="336" r:id="rId22"/>
    <p:sldId id="337" r:id="rId23"/>
    <p:sldId id="338" r:id="rId24"/>
    <p:sldId id="339" r:id="rId25"/>
    <p:sldId id="340" r:id="rId26"/>
    <p:sldId id="341" r:id="rId27"/>
    <p:sldId id="342" r:id="rId28"/>
    <p:sldId id="343" r:id="rId29"/>
    <p:sldId id="344" r:id="rId30"/>
    <p:sldId id="345" r:id="rId31"/>
    <p:sldId id="346" r:id="rId32"/>
    <p:sldId id="347" r:id="rId33"/>
    <p:sldId id="316" r:id="rId34"/>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ichai Gez" initials="AG"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518D72-659F-BC1B-1C5D-4788DBEB738E}" v="21" dt="2022-01-19T08:30:43.553"/>
    <p1510:client id="{1DC4A7C7-CE4F-3205-974E-8156ED17CB91}" v="2" dt="2022-01-16T14:59:56.065"/>
    <p1510:client id="{D330ABF8-AE4D-B4F8-FC89-666F486D5107}" v="22" dt="2022-01-16T12:14:58.1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er Avishar" userId="S::tomerav@sela.co.il::6f99e47e-5b46-447c-a55a-283bba137982" providerId="AD" clId="Web-{18518D72-659F-BC1B-1C5D-4788DBEB738E}"/>
    <pc:docChg chg="modSld">
      <pc:chgData name="Tomer Avishar" userId="S::tomerav@sela.co.il::6f99e47e-5b46-447c-a55a-283bba137982" providerId="AD" clId="Web-{18518D72-659F-BC1B-1C5D-4788DBEB738E}" dt="2022-01-19T08:46:13.847" v="1228"/>
      <pc:docMkLst>
        <pc:docMk/>
      </pc:docMkLst>
      <pc:sldChg chg="modNotes">
        <pc:chgData name="Tomer Avishar" userId="S::tomerav@sela.co.il::6f99e47e-5b46-447c-a55a-283bba137982" providerId="AD" clId="Web-{18518D72-659F-BC1B-1C5D-4788DBEB738E}" dt="2022-01-19T07:42:32.329" v="152"/>
        <pc:sldMkLst>
          <pc:docMk/>
          <pc:sldMk cId="89284741" sldId="264"/>
        </pc:sldMkLst>
      </pc:sldChg>
      <pc:sldChg chg="modNotes">
        <pc:chgData name="Tomer Avishar" userId="S::tomerav@sela.co.il::6f99e47e-5b46-447c-a55a-283bba137982" providerId="AD" clId="Web-{18518D72-659F-BC1B-1C5D-4788DBEB738E}" dt="2022-01-19T07:49:45.668" v="311"/>
        <pc:sldMkLst>
          <pc:docMk/>
          <pc:sldMk cId="2304337233" sldId="266"/>
        </pc:sldMkLst>
      </pc:sldChg>
      <pc:sldChg chg="modNotes">
        <pc:chgData name="Tomer Avishar" userId="S::tomerav@sela.co.il::6f99e47e-5b46-447c-a55a-283bba137982" providerId="AD" clId="Web-{18518D72-659F-BC1B-1C5D-4788DBEB738E}" dt="2022-01-19T07:50:05.028" v="314"/>
        <pc:sldMkLst>
          <pc:docMk/>
          <pc:sldMk cId="715340640" sldId="267"/>
        </pc:sldMkLst>
      </pc:sldChg>
      <pc:sldChg chg="modSp modNotes">
        <pc:chgData name="Tomer Avishar" userId="S::tomerav@sela.co.il::6f99e47e-5b46-447c-a55a-283bba137982" providerId="AD" clId="Web-{18518D72-659F-BC1B-1C5D-4788DBEB738E}" dt="2022-01-19T07:50:33.622" v="316" actId="14100"/>
        <pc:sldMkLst>
          <pc:docMk/>
          <pc:sldMk cId="2689029024" sldId="270"/>
        </pc:sldMkLst>
        <pc:picChg chg="mod">
          <ac:chgData name="Tomer Avishar" userId="S::tomerav@sela.co.il::6f99e47e-5b46-447c-a55a-283bba137982" providerId="AD" clId="Web-{18518D72-659F-BC1B-1C5D-4788DBEB738E}" dt="2022-01-19T07:50:33.622" v="316" actId="14100"/>
          <ac:picMkLst>
            <pc:docMk/>
            <pc:sldMk cId="2689029024" sldId="270"/>
            <ac:picMk id="5" creationId="{CB94E144-CDD6-4E31-BD08-A4728824C2AC}"/>
          </ac:picMkLst>
        </pc:picChg>
      </pc:sldChg>
      <pc:sldChg chg="modNotes">
        <pc:chgData name="Tomer Avishar" userId="S::tomerav@sela.co.il::6f99e47e-5b46-447c-a55a-283bba137982" providerId="AD" clId="Web-{18518D72-659F-BC1B-1C5D-4788DBEB738E}" dt="2022-01-19T08:00:08.652" v="659"/>
        <pc:sldMkLst>
          <pc:docMk/>
          <pc:sldMk cId="3214580080" sldId="271"/>
        </pc:sldMkLst>
      </pc:sldChg>
      <pc:sldChg chg="modSp modNotes">
        <pc:chgData name="Tomer Avishar" userId="S::tomerav@sela.co.il::6f99e47e-5b46-447c-a55a-283bba137982" providerId="AD" clId="Web-{18518D72-659F-BC1B-1C5D-4788DBEB738E}" dt="2022-01-19T08:35:01.101" v="983"/>
        <pc:sldMkLst>
          <pc:docMk/>
          <pc:sldMk cId="836256761" sldId="273"/>
        </pc:sldMkLst>
        <pc:spChg chg="mod">
          <ac:chgData name="Tomer Avishar" userId="S::tomerav@sela.co.il::6f99e47e-5b46-447c-a55a-283bba137982" providerId="AD" clId="Web-{18518D72-659F-BC1B-1C5D-4788DBEB738E}" dt="2022-01-19T08:29:33.221" v="665" actId="1076"/>
          <ac:spMkLst>
            <pc:docMk/>
            <pc:sldMk cId="836256761" sldId="273"/>
            <ac:spMk id="33" creationId="{D02A888E-5FC8-4540-8F3B-D8914D030D17}"/>
          </ac:spMkLst>
        </pc:spChg>
        <pc:spChg chg="mod">
          <ac:chgData name="Tomer Avishar" userId="S::tomerav@sela.co.il::6f99e47e-5b46-447c-a55a-283bba137982" providerId="AD" clId="Web-{18518D72-659F-BC1B-1C5D-4788DBEB738E}" dt="2022-01-19T08:30:39.835" v="678" actId="1076"/>
          <ac:spMkLst>
            <pc:docMk/>
            <pc:sldMk cId="836256761" sldId="273"/>
            <ac:spMk id="47" creationId="{00000000-0000-0000-0000-000000000000}"/>
          </ac:spMkLst>
        </pc:spChg>
        <pc:spChg chg="mod">
          <ac:chgData name="Tomer Avishar" userId="S::tomerav@sela.co.il::6f99e47e-5b46-447c-a55a-283bba137982" providerId="AD" clId="Web-{18518D72-659F-BC1B-1C5D-4788DBEB738E}" dt="2022-01-19T08:30:23.974" v="674" actId="14100"/>
          <ac:spMkLst>
            <pc:docMk/>
            <pc:sldMk cId="836256761" sldId="273"/>
            <ac:spMk id="48" creationId="{00000000-0000-0000-0000-000000000000}"/>
          </ac:spMkLst>
        </pc:spChg>
        <pc:spChg chg="mod">
          <ac:chgData name="Tomer Avishar" userId="S::tomerav@sela.co.il::6f99e47e-5b46-447c-a55a-283bba137982" providerId="AD" clId="Web-{18518D72-659F-BC1B-1C5D-4788DBEB738E}" dt="2022-01-19T08:29:50.034" v="667" actId="1076"/>
          <ac:spMkLst>
            <pc:docMk/>
            <pc:sldMk cId="836256761" sldId="273"/>
            <ac:spMk id="51" creationId="{00000000-0000-0000-0000-000000000000}"/>
          </ac:spMkLst>
        </pc:spChg>
        <pc:spChg chg="mod">
          <ac:chgData name="Tomer Avishar" userId="S::tomerav@sela.co.il::6f99e47e-5b46-447c-a55a-283bba137982" providerId="AD" clId="Web-{18518D72-659F-BC1B-1C5D-4788DBEB738E}" dt="2022-01-19T08:30:32.162" v="676" actId="1076"/>
          <ac:spMkLst>
            <pc:docMk/>
            <pc:sldMk cId="836256761" sldId="273"/>
            <ac:spMk id="52" creationId="{00000000-0000-0000-0000-000000000000}"/>
          </ac:spMkLst>
        </pc:spChg>
        <pc:grpChg chg="mod">
          <ac:chgData name="Tomer Avishar" userId="S::tomerav@sela.co.il::6f99e47e-5b46-447c-a55a-283bba137982" providerId="AD" clId="Web-{18518D72-659F-BC1B-1C5D-4788DBEB738E}" dt="2022-01-19T08:29:45.753" v="666" actId="1076"/>
          <ac:grpSpMkLst>
            <pc:docMk/>
            <pc:sldMk cId="836256761" sldId="273"/>
            <ac:grpSpMk id="61" creationId="{00000000-0000-0000-0000-000000000000}"/>
          </ac:grpSpMkLst>
        </pc:grpChg>
        <pc:picChg chg="mod">
          <ac:chgData name="Tomer Avishar" userId="S::tomerav@sela.co.il::6f99e47e-5b46-447c-a55a-283bba137982" providerId="AD" clId="Web-{18518D72-659F-BC1B-1C5D-4788DBEB738E}" dt="2022-01-19T08:29:17.782" v="662" actId="14100"/>
          <ac:picMkLst>
            <pc:docMk/>
            <pc:sldMk cId="836256761" sldId="273"/>
            <ac:picMk id="5" creationId="{EB4C8E04-D222-424F-B1D9-E4EFBA7C804A}"/>
          </ac:picMkLst>
        </pc:picChg>
        <pc:cxnChg chg="mod">
          <ac:chgData name="Tomer Avishar" userId="S::tomerav@sela.co.il::6f99e47e-5b46-447c-a55a-283bba137982" providerId="AD" clId="Web-{18518D72-659F-BC1B-1C5D-4788DBEB738E}" dt="2022-01-19T08:29:33.221" v="665" actId="1076"/>
          <ac:cxnSpMkLst>
            <pc:docMk/>
            <pc:sldMk cId="836256761" sldId="273"/>
            <ac:cxnSpMk id="34" creationId="{630AC0C4-7B96-4287-9C2B-D0D3666BB022}"/>
          </ac:cxnSpMkLst>
        </pc:cxnChg>
        <pc:cxnChg chg="mod">
          <ac:chgData name="Tomer Avishar" userId="S::tomerav@sela.co.il::6f99e47e-5b46-447c-a55a-283bba137982" providerId="AD" clId="Web-{18518D72-659F-BC1B-1C5D-4788DBEB738E}" dt="2022-01-19T08:29:58.582" v="669" actId="14100"/>
          <ac:cxnSpMkLst>
            <pc:docMk/>
            <pc:sldMk cId="836256761" sldId="273"/>
            <ac:cxnSpMk id="55" creationId="{00000000-0000-0000-0000-000000000000}"/>
          </ac:cxnSpMkLst>
        </pc:cxnChg>
        <pc:cxnChg chg="mod">
          <ac:chgData name="Tomer Avishar" userId="S::tomerav@sela.co.il::6f99e47e-5b46-447c-a55a-283bba137982" providerId="AD" clId="Web-{18518D72-659F-BC1B-1C5D-4788DBEB738E}" dt="2022-01-19T08:30:35.412" v="677" actId="14100"/>
          <ac:cxnSpMkLst>
            <pc:docMk/>
            <pc:sldMk cId="836256761" sldId="273"/>
            <ac:cxnSpMk id="56" creationId="{00000000-0000-0000-0000-000000000000}"/>
          </ac:cxnSpMkLst>
        </pc:cxnChg>
        <pc:cxnChg chg="mod">
          <ac:chgData name="Tomer Avishar" userId="S::tomerav@sela.co.il::6f99e47e-5b46-447c-a55a-283bba137982" providerId="AD" clId="Web-{18518D72-659F-BC1B-1C5D-4788DBEB738E}" dt="2022-01-19T08:30:28.865" v="675" actId="14100"/>
          <ac:cxnSpMkLst>
            <pc:docMk/>
            <pc:sldMk cId="836256761" sldId="273"/>
            <ac:cxnSpMk id="57" creationId="{00000000-0000-0000-0000-000000000000}"/>
          </ac:cxnSpMkLst>
        </pc:cxnChg>
        <pc:cxnChg chg="mod">
          <ac:chgData name="Tomer Avishar" userId="S::tomerav@sela.co.il::6f99e47e-5b46-447c-a55a-283bba137982" providerId="AD" clId="Web-{18518D72-659F-BC1B-1C5D-4788DBEB738E}" dt="2022-01-19T08:30:43.553" v="679" actId="14100"/>
          <ac:cxnSpMkLst>
            <pc:docMk/>
            <pc:sldMk cId="836256761" sldId="273"/>
            <ac:cxnSpMk id="60" creationId="{00000000-0000-0000-0000-000000000000}"/>
          </ac:cxnSpMkLst>
        </pc:cxnChg>
      </pc:sldChg>
      <pc:sldChg chg="modNotes">
        <pc:chgData name="Tomer Avishar" userId="S::tomerav@sela.co.il::6f99e47e-5b46-447c-a55a-283bba137982" providerId="AD" clId="Web-{18518D72-659F-BC1B-1C5D-4788DBEB738E}" dt="2022-01-19T08:46:13.847" v="1228"/>
        <pc:sldMkLst>
          <pc:docMk/>
          <pc:sldMk cId="1380134214" sldId="309"/>
        </pc:sldMkLst>
      </pc:sldChg>
    </pc:docChg>
  </pc:docChgLst>
  <pc:docChgLst>
    <pc:chgData name="Tomer Avishar" userId="S::tomerav@sela.co.il::6f99e47e-5b46-447c-a55a-283bba137982" providerId="AD" clId="Web-{1DC4A7C7-CE4F-3205-974E-8156ED17CB91}"/>
    <pc:docChg chg="modSld">
      <pc:chgData name="Tomer Avishar" userId="S::tomerav@sela.co.il::6f99e47e-5b46-447c-a55a-283bba137982" providerId="AD" clId="Web-{1DC4A7C7-CE4F-3205-974E-8156ED17CB91}" dt="2022-01-16T14:59:56.065" v="0"/>
      <pc:docMkLst>
        <pc:docMk/>
      </pc:docMkLst>
      <pc:sldChg chg="addSp">
        <pc:chgData name="Tomer Avishar" userId="S::tomerav@sela.co.il::6f99e47e-5b46-447c-a55a-283bba137982" providerId="AD" clId="Web-{1DC4A7C7-CE4F-3205-974E-8156ED17CB91}" dt="2022-01-16T14:59:56.065" v="0"/>
        <pc:sldMkLst>
          <pc:docMk/>
          <pc:sldMk cId="715340640" sldId="267"/>
        </pc:sldMkLst>
        <pc:spChg chg="add">
          <ac:chgData name="Tomer Avishar" userId="S::tomerav@sela.co.il::6f99e47e-5b46-447c-a55a-283bba137982" providerId="AD" clId="Web-{1DC4A7C7-CE4F-3205-974E-8156ED17CB91}" dt="2022-01-16T14:59:56.065" v="0"/>
          <ac:spMkLst>
            <pc:docMk/>
            <pc:sldMk cId="715340640" sldId="267"/>
            <ac:spMk id="4" creationId="{BB2FB569-B4F9-42D8-84FB-8F12F35F05FF}"/>
          </ac:spMkLst>
        </pc:spChg>
      </pc:sldChg>
    </pc:docChg>
  </pc:docChgLst>
  <pc:docChgLst>
    <pc:chgData name="Tomer Avishar" userId="S::tomerav@sela.co.il::6f99e47e-5b46-447c-a55a-283bba137982" providerId="AD" clId="Web-{D330ABF8-AE4D-B4F8-FC89-666F486D5107}"/>
    <pc:docChg chg="delSld modSld">
      <pc:chgData name="Tomer Avishar" userId="S::tomerav@sela.co.il::6f99e47e-5b46-447c-a55a-283bba137982" providerId="AD" clId="Web-{D330ABF8-AE4D-B4F8-FC89-666F486D5107}" dt="2022-01-16T12:14:55.699" v="13" actId="20577"/>
      <pc:docMkLst>
        <pc:docMk/>
      </pc:docMkLst>
      <pc:sldChg chg="modSp">
        <pc:chgData name="Tomer Avishar" userId="S::tomerav@sela.co.il::6f99e47e-5b46-447c-a55a-283bba137982" providerId="AD" clId="Web-{D330ABF8-AE4D-B4F8-FC89-666F486D5107}" dt="2022-01-16T12:13:38.369" v="0" actId="14100"/>
        <pc:sldMkLst>
          <pc:docMk/>
          <pc:sldMk cId="2492001281" sldId="280"/>
        </pc:sldMkLst>
        <pc:spChg chg="mod">
          <ac:chgData name="Tomer Avishar" userId="S::tomerav@sela.co.il::6f99e47e-5b46-447c-a55a-283bba137982" providerId="AD" clId="Web-{D330ABF8-AE4D-B4F8-FC89-666F486D5107}" dt="2022-01-16T12:13:38.369" v="0" actId="14100"/>
          <ac:spMkLst>
            <pc:docMk/>
            <pc:sldMk cId="2492001281" sldId="280"/>
            <ac:spMk id="13" creationId="{F3BD2BD0-202C-40FC-8573-610EE63FC528}"/>
          </ac:spMkLst>
        </pc:spChg>
      </pc:sldChg>
      <pc:sldChg chg="delCm">
        <pc:chgData name="Tomer Avishar" userId="S::tomerav@sela.co.il::6f99e47e-5b46-447c-a55a-283bba137982" providerId="AD" clId="Web-{D330ABF8-AE4D-B4F8-FC89-666F486D5107}" dt="2022-01-16T12:13:49.713" v="1"/>
        <pc:sldMkLst>
          <pc:docMk/>
          <pc:sldMk cId="2767821557" sldId="294"/>
        </pc:sldMkLst>
      </pc:sldChg>
      <pc:sldChg chg="del delCm">
        <pc:chgData name="Tomer Avishar" userId="S::tomerav@sela.co.il::6f99e47e-5b46-447c-a55a-283bba137982" providerId="AD" clId="Web-{D330ABF8-AE4D-B4F8-FC89-666F486D5107}" dt="2022-01-16T12:14:14.089" v="3"/>
        <pc:sldMkLst>
          <pc:docMk/>
          <pc:sldMk cId="2746262724" sldId="295"/>
        </pc:sldMkLst>
      </pc:sldChg>
      <pc:sldChg chg="modSp">
        <pc:chgData name="Tomer Avishar" userId="S::tomerav@sela.co.il::6f99e47e-5b46-447c-a55a-283bba137982" providerId="AD" clId="Web-{D330ABF8-AE4D-B4F8-FC89-666F486D5107}" dt="2022-01-16T12:14:55.699" v="13" actId="20577"/>
        <pc:sldMkLst>
          <pc:docMk/>
          <pc:sldMk cId="1380134214" sldId="309"/>
        </pc:sldMkLst>
        <pc:spChg chg="mod">
          <ac:chgData name="Tomer Avishar" userId="S::tomerav@sela.co.il::6f99e47e-5b46-447c-a55a-283bba137982" providerId="AD" clId="Web-{D330ABF8-AE4D-B4F8-FC89-666F486D5107}" dt="2022-01-16T12:14:55.699" v="13" actId="20577"/>
          <ac:spMkLst>
            <pc:docMk/>
            <pc:sldMk cId="1380134214" sldId="309"/>
            <ac:spMk id="6" creationId="{74F98662-678E-4B15-8F4B-F2B687111016}"/>
          </ac:spMkLst>
        </pc:spChg>
      </pc:sldChg>
    </pc:docChg>
  </pc:docChgLst>
  <pc:docChgLst>
    <pc:chgData clId="Web-{1DC4A7C7-CE4F-3205-974E-8156ED17CB91}"/>
    <pc:docChg chg="modSld">
      <pc:chgData name="" userId="" providerId="" clId="Web-{1DC4A7C7-CE4F-3205-974E-8156ED17CB91}" dt="2022-01-16T14:59:31.361" v="0"/>
      <pc:docMkLst>
        <pc:docMk/>
      </pc:docMkLst>
      <pc:sldChg chg="addSp">
        <pc:chgData name="" userId="" providerId="" clId="Web-{1DC4A7C7-CE4F-3205-974E-8156ED17CB91}" dt="2022-01-16T14:59:31.361" v="0"/>
        <pc:sldMkLst>
          <pc:docMk/>
          <pc:sldMk cId="1629193451" sldId="257"/>
        </pc:sldMkLst>
        <pc:spChg chg="add">
          <ac:chgData name="" userId="" providerId="" clId="Web-{1DC4A7C7-CE4F-3205-974E-8156ED17CB91}" dt="2022-01-16T14:59:31.361" v="0"/>
          <ac:spMkLst>
            <pc:docMk/>
            <pc:sldMk cId="1629193451" sldId="257"/>
            <ac:spMk id="3" creationId="{14FB7C35-71DA-4678-A4BC-B36886A75DA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81043921-7569-41A3-B947-8944ED878C50}" type="datetimeFigureOut">
              <a:rPr lang="he-IL" smtClean="0"/>
              <a:t>ו'/תמוז/תשפ"ג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10EA4576-0967-4CCD-84A0-45D5E7B768EA}" type="slidenum">
              <a:rPr lang="he-IL" smtClean="0"/>
              <a:t>‹#›</a:t>
            </a:fld>
            <a:endParaRPr lang="he-IL"/>
          </a:p>
        </p:txBody>
      </p:sp>
    </p:spTree>
    <p:extLst>
      <p:ext uri="{BB962C8B-B14F-4D97-AF65-F5344CB8AC3E}">
        <p14:creationId xmlns:p14="http://schemas.microsoft.com/office/powerpoint/2010/main" val="2579386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3</a:t>
            </a:fld>
            <a:endParaRPr lang="en-US"/>
          </a:p>
        </p:txBody>
      </p:sp>
    </p:spTree>
    <p:extLst>
      <p:ext uri="{BB962C8B-B14F-4D97-AF65-F5344CB8AC3E}">
        <p14:creationId xmlns:p14="http://schemas.microsoft.com/office/powerpoint/2010/main" val="3003253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18</a:t>
            </a:fld>
            <a:endParaRPr lang="en-US"/>
          </a:p>
        </p:txBody>
      </p:sp>
    </p:spTree>
    <p:extLst>
      <p:ext uri="{BB962C8B-B14F-4D97-AF65-F5344CB8AC3E}">
        <p14:creationId xmlns:p14="http://schemas.microsoft.com/office/powerpoint/2010/main" val="925471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20</a:t>
            </a:fld>
            <a:endParaRPr lang="en-US"/>
          </a:p>
        </p:txBody>
      </p:sp>
    </p:spTree>
    <p:extLst>
      <p:ext uri="{BB962C8B-B14F-4D97-AF65-F5344CB8AC3E}">
        <p14:creationId xmlns:p14="http://schemas.microsoft.com/office/powerpoint/2010/main" val="1013721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21</a:t>
            </a:fld>
            <a:endParaRPr lang="en-US"/>
          </a:p>
        </p:txBody>
      </p:sp>
    </p:spTree>
    <p:extLst>
      <p:ext uri="{BB962C8B-B14F-4D97-AF65-F5344CB8AC3E}">
        <p14:creationId xmlns:p14="http://schemas.microsoft.com/office/powerpoint/2010/main" val="4059802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22</a:t>
            </a:fld>
            <a:endParaRPr lang="en-US"/>
          </a:p>
        </p:txBody>
      </p:sp>
    </p:spTree>
    <p:extLst>
      <p:ext uri="{BB962C8B-B14F-4D97-AF65-F5344CB8AC3E}">
        <p14:creationId xmlns:p14="http://schemas.microsoft.com/office/powerpoint/2010/main" val="2779051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24</a:t>
            </a:fld>
            <a:endParaRPr lang="en-US"/>
          </a:p>
        </p:txBody>
      </p:sp>
    </p:spTree>
    <p:extLst>
      <p:ext uri="{BB962C8B-B14F-4D97-AF65-F5344CB8AC3E}">
        <p14:creationId xmlns:p14="http://schemas.microsoft.com/office/powerpoint/2010/main" val="4284277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25</a:t>
            </a:fld>
            <a:endParaRPr lang="en-US"/>
          </a:p>
        </p:txBody>
      </p:sp>
    </p:spTree>
    <p:extLst>
      <p:ext uri="{BB962C8B-B14F-4D97-AF65-F5344CB8AC3E}">
        <p14:creationId xmlns:p14="http://schemas.microsoft.com/office/powerpoint/2010/main" val="4049306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26</a:t>
            </a:fld>
            <a:endParaRPr lang="en-US"/>
          </a:p>
        </p:txBody>
      </p:sp>
    </p:spTree>
    <p:extLst>
      <p:ext uri="{BB962C8B-B14F-4D97-AF65-F5344CB8AC3E}">
        <p14:creationId xmlns:p14="http://schemas.microsoft.com/office/powerpoint/2010/main" val="22655304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27</a:t>
            </a:fld>
            <a:endParaRPr lang="en-US"/>
          </a:p>
        </p:txBody>
      </p:sp>
    </p:spTree>
    <p:extLst>
      <p:ext uri="{BB962C8B-B14F-4D97-AF65-F5344CB8AC3E}">
        <p14:creationId xmlns:p14="http://schemas.microsoft.com/office/powerpoint/2010/main" val="17406273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28</a:t>
            </a:fld>
            <a:endParaRPr lang="en-US"/>
          </a:p>
        </p:txBody>
      </p:sp>
    </p:spTree>
    <p:extLst>
      <p:ext uri="{BB962C8B-B14F-4D97-AF65-F5344CB8AC3E}">
        <p14:creationId xmlns:p14="http://schemas.microsoft.com/office/powerpoint/2010/main" val="7200337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29</a:t>
            </a:fld>
            <a:endParaRPr lang="en-US"/>
          </a:p>
        </p:txBody>
      </p:sp>
    </p:spTree>
    <p:extLst>
      <p:ext uri="{BB962C8B-B14F-4D97-AF65-F5344CB8AC3E}">
        <p14:creationId xmlns:p14="http://schemas.microsoft.com/office/powerpoint/2010/main" val="4212036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4</a:t>
            </a:fld>
            <a:endParaRPr lang="en-US"/>
          </a:p>
        </p:txBody>
      </p:sp>
    </p:spTree>
    <p:extLst>
      <p:ext uri="{BB962C8B-B14F-4D97-AF65-F5344CB8AC3E}">
        <p14:creationId xmlns:p14="http://schemas.microsoft.com/office/powerpoint/2010/main" val="20305850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30</a:t>
            </a:fld>
            <a:endParaRPr lang="en-US"/>
          </a:p>
        </p:txBody>
      </p:sp>
    </p:spTree>
    <p:extLst>
      <p:ext uri="{BB962C8B-B14F-4D97-AF65-F5344CB8AC3E}">
        <p14:creationId xmlns:p14="http://schemas.microsoft.com/office/powerpoint/2010/main" val="27575705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31</a:t>
            </a:fld>
            <a:endParaRPr lang="en-US"/>
          </a:p>
        </p:txBody>
      </p:sp>
    </p:spTree>
    <p:extLst>
      <p:ext uri="{BB962C8B-B14F-4D97-AF65-F5344CB8AC3E}">
        <p14:creationId xmlns:p14="http://schemas.microsoft.com/office/powerpoint/2010/main" val="12408207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32</a:t>
            </a:fld>
            <a:endParaRPr lang="en-US"/>
          </a:p>
        </p:txBody>
      </p:sp>
    </p:spTree>
    <p:extLst>
      <p:ext uri="{BB962C8B-B14F-4D97-AF65-F5344CB8AC3E}">
        <p14:creationId xmlns:p14="http://schemas.microsoft.com/office/powerpoint/2010/main" val="69853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8</a:t>
            </a:fld>
            <a:endParaRPr lang="en-US"/>
          </a:p>
        </p:txBody>
      </p:sp>
    </p:spTree>
    <p:extLst>
      <p:ext uri="{BB962C8B-B14F-4D97-AF65-F5344CB8AC3E}">
        <p14:creationId xmlns:p14="http://schemas.microsoft.com/office/powerpoint/2010/main" val="3013686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10</a:t>
            </a:fld>
            <a:endParaRPr lang="en-US"/>
          </a:p>
        </p:txBody>
      </p:sp>
    </p:spTree>
    <p:extLst>
      <p:ext uri="{BB962C8B-B14F-4D97-AF65-F5344CB8AC3E}">
        <p14:creationId xmlns:p14="http://schemas.microsoft.com/office/powerpoint/2010/main" val="4088648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11</a:t>
            </a:fld>
            <a:endParaRPr lang="en-US"/>
          </a:p>
        </p:txBody>
      </p:sp>
    </p:spTree>
    <p:extLst>
      <p:ext uri="{BB962C8B-B14F-4D97-AF65-F5344CB8AC3E}">
        <p14:creationId xmlns:p14="http://schemas.microsoft.com/office/powerpoint/2010/main" val="1157867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12</a:t>
            </a:fld>
            <a:endParaRPr lang="en-US"/>
          </a:p>
        </p:txBody>
      </p:sp>
    </p:spTree>
    <p:extLst>
      <p:ext uri="{BB962C8B-B14F-4D97-AF65-F5344CB8AC3E}">
        <p14:creationId xmlns:p14="http://schemas.microsoft.com/office/powerpoint/2010/main" val="849729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13</a:t>
            </a:fld>
            <a:endParaRPr lang="en-US"/>
          </a:p>
        </p:txBody>
      </p:sp>
    </p:spTree>
    <p:extLst>
      <p:ext uri="{BB962C8B-B14F-4D97-AF65-F5344CB8AC3E}">
        <p14:creationId xmlns:p14="http://schemas.microsoft.com/office/powerpoint/2010/main" val="2779813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15</a:t>
            </a:fld>
            <a:endParaRPr lang="en-US"/>
          </a:p>
        </p:txBody>
      </p:sp>
    </p:spTree>
    <p:extLst>
      <p:ext uri="{BB962C8B-B14F-4D97-AF65-F5344CB8AC3E}">
        <p14:creationId xmlns:p14="http://schemas.microsoft.com/office/powerpoint/2010/main" val="809154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16</a:t>
            </a:fld>
            <a:endParaRPr lang="en-US"/>
          </a:p>
        </p:txBody>
      </p:sp>
    </p:spTree>
    <p:extLst>
      <p:ext uri="{BB962C8B-B14F-4D97-AF65-F5344CB8AC3E}">
        <p14:creationId xmlns:p14="http://schemas.microsoft.com/office/powerpoint/2010/main" val="89710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8825-ECA0-499D-AD00-C61559AEF7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F84D2D23-A7BD-4DDA-A00C-46041A8797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463A3659-781D-4EF8-97A9-C7A0A81FFE08}"/>
              </a:ext>
            </a:extLst>
          </p:cNvPr>
          <p:cNvSpPr>
            <a:spLocks noGrp="1"/>
          </p:cNvSpPr>
          <p:nvPr>
            <p:ph type="dt" sz="half" idx="10"/>
          </p:nvPr>
        </p:nvSpPr>
        <p:spPr/>
        <p:txBody>
          <a:bodyPr/>
          <a:lstStyle/>
          <a:p>
            <a:fld id="{A9D9B7D1-305C-49A9-9D59-000E5D30F1FD}" type="datetimeFigureOut">
              <a:rPr lang="he-IL" smtClean="0"/>
              <a:t>ו'/תמוז/תשפ"ג</a:t>
            </a:fld>
            <a:endParaRPr lang="he-IL"/>
          </a:p>
        </p:txBody>
      </p:sp>
      <p:sp>
        <p:nvSpPr>
          <p:cNvPr id="5" name="Footer Placeholder 4">
            <a:extLst>
              <a:ext uri="{FF2B5EF4-FFF2-40B4-BE49-F238E27FC236}">
                <a16:creationId xmlns:a16="http://schemas.microsoft.com/office/drawing/2014/main" id="{FC1CB84F-AB2F-4868-9D31-4D39A51E19E3}"/>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24D26798-6D0F-4ED2-BBBD-83AA7C30AD18}"/>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78846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D59F9-B2D0-4ADD-A93C-1532E60ABEC9}"/>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AB39B198-34E1-46F8-BF21-A88ADD6FD0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FFB10FD3-C032-4B28-8680-585FD1FDC427}"/>
              </a:ext>
            </a:extLst>
          </p:cNvPr>
          <p:cNvSpPr>
            <a:spLocks noGrp="1"/>
          </p:cNvSpPr>
          <p:nvPr>
            <p:ph type="dt" sz="half" idx="10"/>
          </p:nvPr>
        </p:nvSpPr>
        <p:spPr/>
        <p:txBody>
          <a:bodyPr/>
          <a:lstStyle/>
          <a:p>
            <a:fld id="{A9D9B7D1-305C-49A9-9D59-000E5D30F1FD}" type="datetimeFigureOut">
              <a:rPr lang="he-IL" smtClean="0"/>
              <a:t>ו'/תמוז/תשפ"ג</a:t>
            </a:fld>
            <a:endParaRPr lang="he-IL"/>
          </a:p>
        </p:txBody>
      </p:sp>
      <p:sp>
        <p:nvSpPr>
          <p:cNvPr id="5" name="Footer Placeholder 4">
            <a:extLst>
              <a:ext uri="{FF2B5EF4-FFF2-40B4-BE49-F238E27FC236}">
                <a16:creationId xmlns:a16="http://schemas.microsoft.com/office/drawing/2014/main" id="{490AE6CC-EE90-424C-90E0-9AE289EDE2B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BB57E58-14D0-40DB-B6A1-460C1E1E41D2}"/>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729796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6B23E9-9879-4D8A-B24C-AD4A179663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27A0B421-B905-48B3-B8D6-87420655ED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34D866DD-4102-4014-AA0A-C0BC5A885214}"/>
              </a:ext>
            </a:extLst>
          </p:cNvPr>
          <p:cNvSpPr>
            <a:spLocks noGrp="1"/>
          </p:cNvSpPr>
          <p:nvPr>
            <p:ph type="dt" sz="half" idx="10"/>
          </p:nvPr>
        </p:nvSpPr>
        <p:spPr/>
        <p:txBody>
          <a:bodyPr/>
          <a:lstStyle/>
          <a:p>
            <a:fld id="{A9D9B7D1-305C-49A9-9D59-000E5D30F1FD}" type="datetimeFigureOut">
              <a:rPr lang="he-IL" smtClean="0"/>
              <a:t>ו'/תמוז/תשפ"ג</a:t>
            </a:fld>
            <a:endParaRPr lang="he-IL"/>
          </a:p>
        </p:txBody>
      </p:sp>
      <p:sp>
        <p:nvSpPr>
          <p:cNvPr id="5" name="Footer Placeholder 4">
            <a:extLst>
              <a:ext uri="{FF2B5EF4-FFF2-40B4-BE49-F238E27FC236}">
                <a16:creationId xmlns:a16="http://schemas.microsoft.com/office/drawing/2014/main" id="{776DD69A-62C5-4FD6-9BA7-F1AE1D6F2D7F}"/>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707265A-8BDD-4F8F-ACDD-93204EE080B1}"/>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26964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4049" y="1340768"/>
            <a:ext cx="9850763" cy="1085850"/>
          </a:xfrm>
        </p:spPr>
        <p:txBody>
          <a:bodyPr vert="horz" lIns="0" tIns="45720" rIns="91440" bIns="45720" rtlCol="0" anchor="t" anchorCtr="0">
            <a:normAutofit/>
          </a:bodyPr>
          <a:lstStyle>
            <a:lvl1pPr>
              <a:defRPr lang="en-US" sz="3200" dirty="0">
                <a:ln w="3175">
                  <a:noFill/>
                </a:ln>
              </a:defRPr>
            </a:lvl1pPr>
          </a:lstStyle>
          <a:p>
            <a:pPr lvl="0"/>
            <a:r>
              <a:rPr lang="en-US"/>
              <a:t>Click to edit Master title style</a:t>
            </a:r>
          </a:p>
        </p:txBody>
      </p:sp>
      <p:sp>
        <p:nvSpPr>
          <p:cNvPr id="11" name="TextBox 10"/>
          <p:cNvSpPr txBox="1"/>
          <p:nvPr userDrawn="1"/>
        </p:nvSpPr>
        <p:spPr>
          <a:xfrm>
            <a:off x="774050" y="6362070"/>
            <a:ext cx="10506527" cy="261610"/>
          </a:xfrm>
          <a:prstGeom prst="rect">
            <a:avLst/>
          </a:prstGeom>
          <a:noFill/>
        </p:spPr>
        <p:txBody>
          <a:bodyPr wrap="square" lIns="0" rtlCol="0">
            <a:spAutoFit/>
          </a:bodyPr>
          <a:lstStyle/>
          <a:p>
            <a:pPr algn="l"/>
            <a:r>
              <a:rPr lang="en-US" sz="1100" kern="1200">
                <a:solidFill>
                  <a:schemeClr val="tx1">
                    <a:lumMod val="85000"/>
                    <a:lumOff val="15000"/>
                  </a:schemeClr>
                </a:solidFill>
                <a:latin typeface="Segoe" panose="020B0502040504020203" pitchFamily="34" charset="0"/>
                <a:ea typeface="+mn-ea"/>
                <a:cs typeface="+mn-cs"/>
              </a:rPr>
              <a:t>Copyright © SELA Software &amp; Education Labs, Ltd. | 14-18 Baruch Hirsch St., </a:t>
            </a:r>
            <a:r>
              <a:rPr lang="en-US" sz="1100" kern="1200" err="1">
                <a:solidFill>
                  <a:schemeClr val="tx1">
                    <a:lumMod val="85000"/>
                    <a:lumOff val="15000"/>
                  </a:schemeClr>
                </a:solidFill>
                <a:latin typeface="Segoe" panose="020B0502040504020203" pitchFamily="34" charset="0"/>
                <a:ea typeface="+mn-ea"/>
                <a:cs typeface="+mn-cs"/>
              </a:rPr>
              <a:t>Bnei</a:t>
            </a:r>
            <a:r>
              <a:rPr lang="en-US" sz="1100" kern="1200">
                <a:solidFill>
                  <a:schemeClr val="tx1">
                    <a:lumMod val="85000"/>
                    <a:lumOff val="15000"/>
                  </a:schemeClr>
                </a:solidFill>
                <a:latin typeface="Segoe" panose="020B0502040504020203" pitchFamily="34" charset="0"/>
                <a:ea typeface="+mn-ea"/>
                <a:cs typeface="+mn-cs"/>
              </a:rPr>
              <a:t> </a:t>
            </a:r>
            <a:r>
              <a:rPr lang="en-US" sz="1100" kern="1200" err="1">
                <a:solidFill>
                  <a:schemeClr val="tx1">
                    <a:lumMod val="85000"/>
                    <a:lumOff val="15000"/>
                  </a:schemeClr>
                </a:solidFill>
                <a:latin typeface="Segoe" panose="020B0502040504020203" pitchFamily="34" charset="0"/>
                <a:ea typeface="+mn-ea"/>
                <a:cs typeface="+mn-cs"/>
              </a:rPr>
              <a:t>Brak</a:t>
            </a:r>
            <a:r>
              <a:rPr lang="en-US" sz="1100" kern="1200">
                <a:solidFill>
                  <a:schemeClr val="tx1">
                    <a:lumMod val="85000"/>
                    <a:lumOff val="15000"/>
                  </a:schemeClr>
                </a:solidFill>
                <a:latin typeface="Segoe" panose="020B0502040504020203" pitchFamily="34" charset="0"/>
                <a:ea typeface="+mn-ea"/>
                <a:cs typeface="+mn-cs"/>
              </a:rPr>
              <a:t> 51202, Israel | www.selagroup.com</a:t>
            </a:r>
            <a:endParaRPr lang="en-US" sz="800">
              <a:solidFill>
                <a:schemeClr val="tx1">
                  <a:lumMod val="85000"/>
                  <a:lumOff val="15000"/>
                </a:schemeClr>
              </a:solidFill>
              <a:latin typeface="Segoe" panose="020B0502040504020203" pitchFamily="34" charset="0"/>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4050" y="534798"/>
            <a:ext cx="3509932" cy="483907"/>
          </a:xfrm>
          <a:prstGeom prst="rect">
            <a:avLst/>
          </a:prstGeom>
        </p:spPr>
      </p:pic>
      <p:sp>
        <p:nvSpPr>
          <p:cNvPr id="7" name="Text Placeholder 6"/>
          <p:cNvSpPr>
            <a:spLocks noGrp="1"/>
          </p:cNvSpPr>
          <p:nvPr>
            <p:ph type="body" sz="quarter" idx="10"/>
          </p:nvPr>
        </p:nvSpPr>
        <p:spPr>
          <a:xfrm>
            <a:off x="774701" y="2427289"/>
            <a:ext cx="9850967" cy="1362075"/>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a:solidFill>
                  <a:srgbClr val="E89636"/>
                </a:solidFill>
              </a:defRPr>
            </a:lvl1pPr>
            <a:lvl2pPr marL="457200" indent="0" algn="l" rtl="0">
              <a:buFontTx/>
              <a:buNone/>
              <a:defRPr/>
            </a:lvl2pPr>
            <a:lvl3pPr marL="914400" indent="0" algn="l" rtl="0">
              <a:buFontTx/>
              <a:buNone/>
              <a:defRPr/>
            </a:lvl3pPr>
            <a:lvl4pPr marL="1371600" indent="0" algn="l" rtl="0">
              <a:buFontTx/>
              <a:buNone/>
              <a:defRPr/>
            </a:lvl4pPr>
            <a:lvl5pPr marL="1828800" indent="0" algn="l" rtl="0">
              <a:buFontTx/>
              <a:buNone/>
              <a:defRPr/>
            </a:lvl5pPr>
          </a:lstStyle>
          <a:p>
            <a:pPr lvl="0"/>
            <a:r>
              <a:rPr lang="en-US"/>
              <a:t>Click to edit Master text styles</a:t>
            </a:r>
          </a:p>
        </p:txBody>
      </p:sp>
    </p:spTree>
    <p:extLst>
      <p:ext uri="{BB962C8B-B14F-4D97-AF65-F5344CB8AC3E}">
        <p14:creationId xmlns:p14="http://schemas.microsoft.com/office/powerpoint/2010/main" val="2797336940"/>
      </p:ext>
    </p:extLst>
  </p:cSld>
  <p:clrMapOvr>
    <a:masterClrMapping/>
  </p:clrMapOvr>
  <p:extLst>
    <p:ext uri="{DCECCB84-F9BA-43D5-87BE-67443E8EF086}">
      <p15:sldGuideLst xmlns:p15="http://schemas.microsoft.com/office/powerpoint/2012/main">
        <p15:guide id="1" orient="horz" pos="789">
          <p15:clr>
            <a:srgbClr val="FBAE40"/>
          </p15:clr>
        </p15:guide>
        <p15:guide id="2" pos="61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ag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52117" y="1124745"/>
            <a:ext cx="5510328" cy="4443617"/>
          </a:xfrm>
          <a:prstGeom prst="rect">
            <a:avLst/>
          </a:prstGeom>
          <a:effectLst>
            <a:outerShdw blurRad="50800" dist="12700" dir="2220000" sx="102000" sy="102000" algn="ctr" rotWithShape="0">
              <a:srgbClr val="000000">
                <a:alpha val="35000"/>
              </a:srgbClr>
            </a:outerShdw>
            <a:softEdge rad="0"/>
          </a:effectLst>
        </p:spPr>
      </p:pic>
      <p:sp>
        <p:nvSpPr>
          <p:cNvPr id="13" name="TextBox 12"/>
          <p:cNvSpPr txBox="1"/>
          <p:nvPr userDrawn="1"/>
        </p:nvSpPr>
        <p:spPr>
          <a:xfrm>
            <a:off x="1967541" y="2492896"/>
            <a:ext cx="3470822"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Demo</a:t>
            </a:r>
          </a:p>
        </p:txBody>
      </p:sp>
    </p:spTree>
    <p:extLst>
      <p:ext uri="{BB962C8B-B14F-4D97-AF65-F5344CB8AC3E}">
        <p14:creationId xmlns:p14="http://schemas.microsoft.com/office/powerpoint/2010/main" val="184349019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57482 2.59259E-6 L 4.72222E-6 2.59259E-6 " pathEditMode="relative" rAng="0" ptsTypes="AA" p14:bounceEnd="42000">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57482 2.59259E-6 L 4.72222E-6 2.59259E-6 " pathEditMode="relative" rAng="0" ptsTypes="AA">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16214" y="2420889"/>
            <a:ext cx="4934263" cy="2132707"/>
          </a:xfrm>
          <a:prstGeom prst="rect">
            <a:avLst/>
          </a:prstGeom>
          <a:effectLst>
            <a:outerShdw blurRad="50800" dist="12700" dir="2220000" sx="102000" sy="102000" algn="ctr" rotWithShape="0">
              <a:srgbClr val="000000">
                <a:alpha val="35000"/>
              </a:srgbClr>
            </a:outerShdw>
            <a:softEdge rad="0"/>
          </a:effectLst>
        </p:spPr>
      </p:pic>
      <p:sp>
        <p:nvSpPr>
          <p:cNvPr id="12" name="TextBox 11"/>
          <p:cNvSpPr txBox="1"/>
          <p:nvPr userDrawn="1"/>
        </p:nvSpPr>
        <p:spPr>
          <a:xfrm>
            <a:off x="1967542" y="2492896"/>
            <a:ext cx="212590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Lab</a:t>
            </a:r>
          </a:p>
        </p:txBody>
      </p:sp>
      <p:sp>
        <p:nvSpPr>
          <p:cNvPr id="5"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p>
        </p:txBody>
      </p:sp>
    </p:spTree>
    <p:extLst>
      <p:ext uri="{BB962C8B-B14F-4D97-AF65-F5344CB8AC3E}">
        <p14:creationId xmlns:p14="http://schemas.microsoft.com/office/powerpoint/2010/main" val="406346955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14:presetBounceEnd="42000">
                                      <p:stCondLst>
                                        <p:cond delay="500"/>
                                      </p:stCondLst>
                                      <p:childTnLst>
                                        <p:animMotion origin="layout" path="M 0.45399 2.59259E-6 L 2.77778E-7 2.59259E-6 " pathEditMode="relative" rAng="0" ptsTypes="AA" p14:bounceEnd="42000">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stCondLst>
                                        <p:cond delay="500"/>
                                      </p:stCondLst>
                                      <p:childTnLst>
                                        <p:animMotion origin="layout" path="M 0.45399 2.59259E-6 L 2.77778E-7 2.59259E-6 " pathEditMode="relative" rAng="0" ptsTypes="AA">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Questions">
    <p:spTree>
      <p:nvGrpSpPr>
        <p:cNvPr id="1" name=""/>
        <p:cNvGrpSpPr/>
        <p:nvPr/>
      </p:nvGrpSpPr>
      <p:grpSpPr>
        <a:xfrm>
          <a:off x="0" y="0"/>
          <a:ext cx="0" cy="0"/>
          <a:chOff x="0" y="0"/>
          <a:chExt cx="0" cy="0"/>
        </a:xfrm>
      </p:grpSpPr>
      <p:sp>
        <p:nvSpPr>
          <p:cNvPr id="7" name="TextBox 6"/>
          <p:cNvSpPr txBox="1"/>
          <p:nvPr userDrawn="1"/>
        </p:nvSpPr>
        <p:spPr>
          <a:xfrm>
            <a:off x="1871531" y="2492896"/>
            <a:ext cx="553709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Questions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28947" y="1988841"/>
            <a:ext cx="2043387" cy="2844235"/>
          </a:xfrm>
          <a:prstGeom prst="rect">
            <a:avLst/>
          </a:prstGeom>
          <a:effectLst>
            <a:outerShdw blurRad="50800" dist="12700" dir="2220000" sx="102000" sy="102000" algn="ctr" rotWithShape="0">
              <a:srgbClr val="000000">
                <a:alpha val="35000"/>
              </a:srgbClr>
            </a:outerShdw>
            <a:softEdge rad="0"/>
          </a:effectLst>
        </p:spPr>
      </p:pic>
    </p:spTree>
    <p:extLst>
      <p:ext uri="{BB962C8B-B14F-4D97-AF65-F5344CB8AC3E}">
        <p14:creationId xmlns:p14="http://schemas.microsoft.com/office/powerpoint/2010/main" val="55883353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14:presetBounceEnd="42000">
                                      <p:stCondLst>
                                        <p:cond delay="500"/>
                                      </p:stCondLst>
                                      <p:childTnLst>
                                        <p:animMotion origin="layout" path="M 0.48837 2.59259E-6 L -4.16667E-6 2.59259E-6 " pathEditMode="relative" rAng="0" ptsTypes="AA" p14:bounceEnd="42000">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stCondLst>
                                        <p:cond delay="500"/>
                                      </p:stCondLst>
                                      <p:childTnLst>
                                        <p:animMotion origin="layout" path="M 0.48837 2.59259E-6 L -4.16667E-6 2.59259E-6 " pathEditMode="relative" rAng="0" ptsTypes="AA">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ModuleAgenda">
    <p:spTree>
      <p:nvGrpSpPr>
        <p:cNvPr id="1" name=""/>
        <p:cNvGrpSpPr/>
        <p:nvPr/>
      </p:nvGrpSpPr>
      <p:grpSpPr>
        <a:xfrm>
          <a:off x="0" y="0"/>
          <a:ext cx="0" cy="0"/>
          <a:chOff x="0" y="0"/>
          <a:chExt cx="0" cy="0"/>
        </a:xfrm>
      </p:grpSpPr>
      <p:sp>
        <p:nvSpPr>
          <p:cNvPr id="13" name="Text Placeholder 11"/>
          <p:cNvSpPr>
            <a:spLocks noGrp="1"/>
          </p:cNvSpPr>
          <p:nvPr>
            <p:ph type="body" sz="quarter" idx="13"/>
          </p:nvPr>
        </p:nvSpPr>
        <p:spPr>
          <a:xfrm>
            <a:off x="815413" y="1492162"/>
            <a:ext cx="1065692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a:t>Click to edit Master text styles</a:t>
            </a:r>
          </a:p>
        </p:txBody>
      </p:sp>
      <p:sp>
        <p:nvSpPr>
          <p:cNvPr id="4"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p>
        </p:txBody>
      </p:sp>
    </p:spTree>
    <p:extLst>
      <p:ext uri="{BB962C8B-B14F-4D97-AF65-F5344CB8AC3E}">
        <p14:creationId xmlns:p14="http://schemas.microsoft.com/office/powerpoint/2010/main" val="2852242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E412-2588-41D4-83A0-F0CCE8936AFE}"/>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AA45D0A3-656C-4560-ABF4-23856F08AD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D25F3A74-207C-4E68-B776-F596ECEE1AB5}"/>
              </a:ext>
            </a:extLst>
          </p:cNvPr>
          <p:cNvSpPr>
            <a:spLocks noGrp="1"/>
          </p:cNvSpPr>
          <p:nvPr>
            <p:ph type="dt" sz="half" idx="10"/>
          </p:nvPr>
        </p:nvSpPr>
        <p:spPr/>
        <p:txBody>
          <a:bodyPr/>
          <a:lstStyle/>
          <a:p>
            <a:fld id="{A9D9B7D1-305C-49A9-9D59-000E5D30F1FD}" type="datetimeFigureOut">
              <a:rPr lang="he-IL" smtClean="0"/>
              <a:t>ו'/תמוז/תשפ"ג</a:t>
            </a:fld>
            <a:endParaRPr lang="he-IL"/>
          </a:p>
        </p:txBody>
      </p:sp>
      <p:sp>
        <p:nvSpPr>
          <p:cNvPr id="5" name="Footer Placeholder 4">
            <a:extLst>
              <a:ext uri="{FF2B5EF4-FFF2-40B4-BE49-F238E27FC236}">
                <a16:creationId xmlns:a16="http://schemas.microsoft.com/office/drawing/2014/main" id="{D5FD2C9A-8F24-4250-AEFF-AE8D0CEDBEAD}"/>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A557947F-2057-4E26-9E35-3F8517666AC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2466638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71456-D132-45CC-BD54-133A3D13AB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96CAF78C-BAED-4A93-A820-7075E33F6E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FBA80A-ED56-492B-A7D7-6E7FD64807D5}"/>
              </a:ext>
            </a:extLst>
          </p:cNvPr>
          <p:cNvSpPr>
            <a:spLocks noGrp="1"/>
          </p:cNvSpPr>
          <p:nvPr>
            <p:ph type="dt" sz="half" idx="10"/>
          </p:nvPr>
        </p:nvSpPr>
        <p:spPr/>
        <p:txBody>
          <a:bodyPr/>
          <a:lstStyle/>
          <a:p>
            <a:fld id="{A9D9B7D1-305C-49A9-9D59-000E5D30F1FD}" type="datetimeFigureOut">
              <a:rPr lang="he-IL" smtClean="0"/>
              <a:t>ו'/תמוז/תשפ"ג</a:t>
            </a:fld>
            <a:endParaRPr lang="he-IL"/>
          </a:p>
        </p:txBody>
      </p:sp>
      <p:sp>
        <p:nvSpPr>
          <p:cNvPr id="5" name="Footer Placeholder 4">
            <a:extLst>
              <a:ext uri="{FF2B5EF4-FFF2-40B4-BE49-F238E27FC236}">
                <a16:creationId xmlns:a16="http://schemas.microsoft.com/office/drawing/2014/main" id="{3BF3558B-BA12-492B-8B13-9B9C1ECB2E0A}"/>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3EA4D99C-4D7E-421A-837F-F63921DA522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739376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1D4D-650C-4C32-9D3E-4F13A85BF1DF}"/>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6B51F53B-EFF4-452F-83A8-A9EE5BC785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5BD4EEAD-EAF3-42D8-B09F-70B6BB0B8F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F0D94282-4E16-40D3-9E0B-D62AFF5DB92A}"/>
              </a:ext>
            </a:extLst>
          </p:cNvPr>
          <p:cNvSpPr>
            <a:spLocks noGrp="1"/>
          </p:cNvSpPr>
          <p:nvPr>
            <p:ph type="dt" sz="half" idx="10"/>
          </p:nvPr>
        </p:nvSpPr>
        <p:spPr/>
        <p:txBody>
          <a:bodyPr/>
          <a:lstStyle/>
          <a:p>
            <a:fld id="{A9D9B7D1-305C-49A9-9D59-000E5D30F1FD}" type="datetimeFigureOut">
              <a:rPr lang="he-IL" smtClean="0"/>
              <a:t>ו'/תמוז/תשפ"ג</a:t>
            </a:fld>
            <a:endParaRPr lang="he-IL"/>
          </a:p>
        </p:txBody>
      </p:sp>
      <p:sp>
        <p:nvSpPr>
          <p:cNvPr id="6" name="Footer Placeholder 5">
            <a:extLst>
              <a:ext uri="{FF2B5EF4-FFF2-40B4-BE49-F238E27FC236}">
                <a16:creationId xmlns:a16="http://schemas.microsoft.com/office/drawing/2014/main" id="{01F66184-9CFF-4F47-9868-8017BD7EB117}"/>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A2F35592-A5E7-4421-9364-C224EBD115F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66113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EFC13-32C4-447E-8C7C-C2B30B0CB33F}"/>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02A866F3-0EC7-4ADE-A15F-3FE01A2931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EC95F7-1419-40F9-97E3-054A2840D1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F6AA8005-FDB6-4179-98B9-2703D44A11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5758DE-5184-4614-A5E8-EC1C62E618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9761AFD1-4897-4CCB-AA53-F2A9096B90B7}"/>
              </a:ext>
            </a:extLst>
          </p:cNvPr>
          <p:cNvSpPr>
            <a:spLocks noGrp="1"/>
          </p:cNvSpPr>
          <p:nvPr>
            <p:ph type="dt" sz="half" idx="10"/>
          </p:nvPr>
        </p:nvSpPr>
        <p:spPr/>
        <p:txBody>
          <a:bodyPr/>
          <a:lstStyle/>
          <a:p>
            <a:fld id="{A9D9B7D1-305C-49A9-9D59-000E5D30F1FD}" type="datetimeFigureOut">
              <a:rPr lang="he-IL" smtClean="0"/>
              <a:t>ו'/תמוז/תשפ"ג</a:t>
            </a:fld>
            <a:endParaRPr lang="he-IL"/>
          </a:p>
        </p:txBody>
      </p:sp>
      <p:sp>
        <p:nvSpPr>
          <p:cNvPr id="8" name="Footer Placeholder 7">
            <a:extLst>
              <a:ext uri="{FF2B5EF4-FFF2-40B4-BE49-F238E27FC236}">
                <a16:creationId xmlns:a16="http://schemas.microsoft.com/office/drawing/2014/main" id="{2855981A-8A03-41A9-910A-6B01E33DEFF7}"/>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3E849752-C46D-4DD9-8363-799E629B9565}"/>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658370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882B1-9E7F-476A-8256-9E7952E73A00}"/>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9F0F5399-0209-49D7-B385-36C3D634ED0F}"/>
              </a:ext>
            </a:extLst>
          </p:cNvPr>
          <p:cNvSpPr>
            <a:spLocks noGrp="1"/>
          </p:cNvSpPr>
          <p:nvPr>
            <p:ph type="dt" sz="half" idx="10"/>
          </p:nvPr>
        </p:nvSpPr>
        <p:spPr/>
        <p:txBody>
          <a:bodyPr/>
          <a:lstStyle/>
          <a:p>
            <a:fld id="{A9D9B7D1-305C-49A9-9D59-000E5D30F1FD}" type="datetimeFigureOut">
              <a:rPr lang="he-IL" smtClean="0"/>
              <a:t>ו'/תמוז/תשפ"ג</a:t>
            </a:fld>
            <a:endParaRPr lang="he-IL"/>
          </a:p>
        </p:txBody>
      </p:sp>
      <p:sp>
        <p:nvSpPr>
          <p:cNvPr id="4" name="Footer Placeholder 3">
            <a:extLst>
              <a:ext uri="{FF2B5EF4-FFF2-40B4-BE49-F238E27FC236}">
                <a16:creationId xmlns:a16="http://schemas.microsoft.com/office/drawing/2014/main" id="{3EFDDF89-3622-4F6D-BBE5-9276A366F0B0}"/>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1316FC28-F71A-4997-81FC-B9FF26DF370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2644558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5190D1-7F61-45D6-A22E-6C52BA9BEEBD}"/>
              </a:ext>
            </a:extLst>
          </p:cNvPr>
          <p:cNvSpPr>
            <a:spLocks noGrp="1"/>
          </p:cNvSpPr>
          <p:nvPr>
            <p:ph type="dt" sz="half" idx="10"/>
          </p:nvPr>
        </p:nvSpPr>
        <p:spPr/>
        <p:txBody>
          <a:bodyPr/>
          <a:lstStyle/>
          <a:p>
            <a:fld id="{A9D9B7D1-305C-49A9-9D59-000E5D30F1FD}" type="datetimeFigureOut">
              <a:rPr lang="he-IL" smtClean="0"/>
              <a:t>ו'/תמוז/תשפ"ג</a:t>
            </a:fld>
            <a:endParaRPr lang="he-IL"/>
          </a:p>
        </p:txBody>
      </p:sp>
      <p:sp>
        <p:nvSpPr>
          <p:cNvPr id="3" name="Footer Placeholder 2">
            <a:extLst>
              <a:ext uri="{FF2B5EF4-FFF2-40B4-BE49-F238E27FC236}">
                <a16:creationId xmlns:a16="http://schemas.microsoft.com/office/drawing/2014/main" id="{4EB3AE86-BFF9-40C7-90A4-5816CD7DD583}"/>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9E8B49B8-32CD-43CE-BE2E-DDB7F427A874}"/>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9752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11BDE-798A-42C4-AD3C-990F0719EB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8F38F851-F4EC-43FA-96EE-22D0E2E6BE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148C1E38-E472-4431-BBF1-A553049A3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A288E2-1551-4AED-BF90-E2ED40C44A1A}"/>
              </a:ext>
            </a:extLst>
          </p:cNvPr>
          <p:cNvSpPr>
            <a:spLocks noGrp="1"/>
          </p:cNvSpPr>
          <p:nvPr>
            <p:ph type="dt" sz="half" idx="10"/>
          </p:nvPr>
        </p:nvSpPr>
        <p:spPr/>
        <p:txBody>
          <a:bodyPr/>
          <a:lstStyle/>
          <a:p>
            <a:fld id="{A9D9B7D1-305C-49A9-9D59-000E5D30F1FD}" type="datetimeFigureOut">
              <a:rPr lang="he-IL" smtClean="0"/>
              <a:t>ו'/תמוז/תשפ"ג</a:t>
            </a:fld>
            <a:endParaRPr lang="he-IL"/>
          </a:p>
        </p:txBody>
      </p:sp>
      <p:sp>
        <p:nvSpPr>
          <p:cNvPr id="6" name="Footer Placeholder 5">
            <a:extLst>
              <a:ext uri="{FF2B5EF4-FFF2-40B4-BE49-F238E27FC236}">
                <a16:creationId xmlns:a16="http://schemas.microsoft.com/office/drawing/2014/main" id="{2AF85702-D73F-4DF0-A953-A4FD519A5F7D}"/>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B4456AFB-1E4C-407F-81B8-285B3DFB948C}"/>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712774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2919D-17DA-4FF6-92C3-ED76A611E2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4FFA5540-46D2-4506-BB0A-6F1FF7A638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24ADE6B8-89F7-47FA-9804-F03EE703F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5ECD54-7BF8-4484-9F86-916C0CA5182D}"/>
              </a:ext>
            </a:extLst>
          </p:cNvPr>
          <p:cNvSpPr>
            <a:spLocks noGrp="1"/>
          </p:cNvSpPr>
          <p:nvPr>
            <p:ph type="dt" sz="half" idx="10"/>
          </p:nvPr>
        </p:nvSpPr>
        <p:spPr/>
        <p:txBody>
          <a:bodyPr/>
          <a:lstStyle/>
          <a:p>
            <a:fld id="{A9D9B7D1-305C-49A9-9D59-000E5D30F1FD}" type="datetimeFigureOut">
              <a:rPr lang="he-IL" smtClean="0"/>
              <a:t>ו'/תמוז/תשפ"ג</a:t>
            </a:fld>
            <a:endParaRPr lang="he-IL"/>
          </a:p>
        </p:txBody>
      </p:sp>
      <p:sp>
        <p:nvSpPr>
          <p:cNvPr id="6" name="Footer Placeholder 5">
            <a:extLst>
              <a:ext uri="{FF2B5EF4-FFF2-40B4-BE49-F238E27FC236}">
                <a16:creationId xmlns:a16="http://schemas.microsoft.com/office/drawing/2014/main" id="{BB1E8C91-6B98-4CCB-853F-25471555DD19}"/>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52AE6192-1F73-4413-8EE1-49DB5022169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65260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93446F-F68A-4A4D-9C3D-7D859CFD5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881D5250-99A5-4212-8FF3-4E346BAE51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9E415EDC-6411-49FD-9800-3CD08205BC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D9B7D1-305C-49A9-9D59-000E5D30F1FD}" type="datetimeFigureOut">
              <a:rPr lang="he-IL" smtClean="0"/>
              <a:t>ו'/תמוז/תשפ"ג</a:t>
            </a:fld>
            <a:endParaRPr lang="he-IL"/>
          </a:p>
        </p:txBody>
      </p:sp>
      <p:sp>
        <p:nvSpPr>
          <p:cNvPr id="5" name="Footer Placeholder 4">
            <a:extLst>
              <a:ext uri="{FF2B5EF4-FFF2-40B4-BE49-F238E27FC236}">
                <a16:creationId xmlns:a16="http://schemas.microsoft.com/office/drawing/2014/main" id="{F6E9E05D-A177-4E2D-ADF0-EDA05F3317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885C1EAD-5110-4612-80D5-7CFAA4A24C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6E9116-3F9D-44F5-A88F-E6B3473986FE}" type="slidenum">
              <a:rPr lang="he-IL" smtClean="0"/>
              <a:t>‹#›</a:t>
            </a:fld>
            <a:endParaRPr lang="he-IL"/>
          </a:p>
        </p:txBody>
      </p:sp>
    </p:spTree>
    <p:extLst>
      <p:ext uri="{BB962C8B-B14F-4D97-AF65-F5344CB8AC3E}">
        <p14:creationId xmlns:p14="http://schemas.microsoft.com/office/powerpoint/2010/main" val="3116721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5" r:id="rId13"/>
    <p:sldLayoutId id="2147483667" r:id="rId14"/>
    <p:sldLayoutId id="2147483670" r:id="rId15"/>
    <p:sldLayoutId id="214748367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docs.python.org/3/library/logging.html#logging.error" TargetMode="External"/><Relationship Id="rId3" Type="http://schemas.openxmlformats.org/officeDocument/2006/relationships/hyperlink" Target="https://docs.python.org/3/library/functions.html#print" TargetMode="External"/><Relationship Id="rId7" Type="http://schemas.openxmlformats.org/officeDocument/2006/relationships/hyperlink" Target="https://docs.python.org/3/library/logging.html#logging.warnin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docs.python.org/3/library/warnings.html#warnings.warn" TargetMode="External"/><Relationship Id="rId5" Type="http://schemas.openxmlformats.org/officeDocument/2006/relationships/hyperlink" Target="https://docs.python.org/3/library/logging.html#logging.debug" TargetMode="External"/><Relationship Id="rId10" Type="http://schemas.openxmlformats.org/officeDocument/2006/relationships/hyperlink" Target="https://docs.python.org/3/library/logging.html#logging.critical" TargetMode="External"/><Relationship Id="rId4" Type="http://schemas.openxmlformats.org/officeDocument/2006/relationships/hyperlink" Target="https://docs.python.org/3/library/logging.html#logging.info" TargetMode="External"/><Relationship Id="rId9" Type="http://schemas.openxmlformats.org/officeDocument/2006/relationships/hyperlink" Target="https://docs.python.org/3/library/logging.html#logging.exception"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5560" y="1700808"/>
            <a:ext cx="7388072" cy="1085850"/>
          </a:xfrm>
        </p:spPr>
        <p:txBody>
          <a:bodyPr>
            <a:normAutofit/>
          </a:bodyPr>
          <a:lstStyle/>
          <a:p>
            <a:r>
              <a:rPr lang="en-US" dirty="0"/>
              <a:t>Module 03 – Exception handling</a:t>
            </a:r>
            <a:endParaRPr lang="he-IL" dirty="0"/>
          </a:p>
        </p:txBody>
      </p:sp>
    </p:spTree>
    <p:extLst>
      <p:ext uri="{BB962C8B-B14F-4D97-AF65-F5344CB8AC3E}">
        <p14:creationId xmlns:p14="http://schemas.microsoft.com/office/powerpoint/2010/main" val="2844620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Argument of an Exception</a:t>
            </a:r>
            <a:endParaRPr lang="en-US" i="0" dirty="0">
              <a:solidFill>
                <a:srgbClr val="242424"/>
              </a:solidFill>
              <a:effectLst/>
              <a:latin typeface="+mn-lt"/>
            </a:endParaRPr>
          </a:p>
        </p:txBody>
      </p:sp>
      <p:sp>
        <p:nvSpPr>
          <p:cNvPr id="3" name="Content Placeholder 2"/>
          <p:cNvSpPr>
            <a:spLocks noGrp="1"/>
          </p:cNvSpPr>
          <p:nvPr>
            <p:ph idx="1"/>
          </p:nvPr>
        </p:nvSpPr>
        <p:spPr/>
        <p:txBody>
          <a:bodyPr>
            <a:noAutofit/>
          </a:bodyPr>
          <a:lstStyle/>
          <a:p>
            <a:r>
              <a:rPr lang="en-US" sz="2400" b="0" i="0" dirty="0" err="1">
                <a:solidFill>
                  <a:srgbClr val="000000"/>
                </a:solidFill>
                <a:effectLst/>
              </a:rPr>
              <a:t>Anexception</a:t>
            </a:r>
            <a:r>
              <a:rPr lang="en-US" sz="2400" b="0" i="0" dirty="0">
                <a:solidFill>
                  <a:srgbClr val="000000"/>
                </a:solidFill>
                <a:effectLst/>
              </a:rPr>
              <a:t> can have an argument, that holds an additional information about the problem and cause of the exception </a:t>
            </a:r>
          </a:p>
          <a:p>
            <a:pPr marL="0" indent="0">
              <a:buNone/>
            </a:pPr>
            <a:endParaRPr lang="en-US" sz="2400" dirty="0">
              <a:solidFill>
                <a:srgbClr val="000000"/>
              </a:solidFill>
            </a:endParaRPr>
          </a:p>
          <a:p>
            <a:pPr marL="0" indent="0">
              <a:buNone/>
            </a:pPr>
            <a:r>
              <a:rPr lang="en-US" sz="2400" b="0" i="0" dirty="0">
                <a:solidFill>
                  <a:srgbClr val="000000"/>
                </a:solidFill>
                <a:effectLst/>
              </a:rPr>
              <a:t>	try: </a:t>
            </a:r>
          </a:p>
          <a:p>
            <a:pPr marL="0" indent="0">
              <a:buNone/>
            </a:pPr>
            <a:r>
              <a:rPr lang="en-US" sz="2400" b="0" i="0" dirty="0">
                <a:solidFill>
                  <a:srgbClr val="000000"/>
                </a:solidFill>
                <a:effectLst/>
              </a:rPr>
              <a:t>		print(</a:t>
            </a:r>
            <a:r>
              <a:rPr lang="en-US" sz="2400" b="0" i="0" dirty="0" err="1">
                <a:solidFill>
                  <a:srgbClr val="000000"/>
                </a:solidFill>
                <a:effectLst/>
              </a:rPr>
              <a:t>val</a:t>
            </a:r>
            <a:r>
              <a:rPr lang="en-US" sz="2400" b="0" i="0" dirty="0">
                <a:solidFill>
                  <a:srgbClr val="000000"/>
                </a:solidFill>
                <a:effectLst/>
              </a:rPr>
              <a:t> + 10) </a:t>
            </a:r>
          </a:p>
          <a:p>
            <a:pPr marL="0" indent="0">
              <a:buNone/>
            </a:pPr>
            <a:r>
              <a:rPr lang="en-US" sz="2400" b="0" i="0" dirty="0">
                <a:solidFill>
                  <a:srgbClr val="000000"/>
                </a:solidFill>
                <a:effectLst/>
              </a:rPr>
              <a:t>	except </a:t>
            </a:r>
            <a:r>
              <a:rPr lang="en-US" sz="2400" b="0" i="0" dirty="0" err="1">
                <a:solidFill>
                  <a:srgbClr val="000000"/>
                </a:solidFill>
                <a:effectLst/>
              </a:rPr>
              <a:t>NameError</a:t>
            </a:r>
            <a:r>
              <a:rPr lang="en-US" sz="2400" b="0" i="0" dirty="0">
                <a:solidFill>
                  <a:srgbClr val="000000"/>
                </a:solidFill>
                <a:effectLst/>
              </a:rPr>
              <a:t> as ne: </a:t>
            </a:r>
          </a:p>
          <a:p>
            <a:pPr marL="0" indent="0">
              <a:buNone/>
            </a:pPr>
            <a:r>
              <a:rPr lang="en-US" sz="2400" b="0" i="0" dirty="0">
                <a:solidFill>
                  <a:srgbClr val="000000"/>
                </a:solidFill>
                <a:effectLst/>
              </a:rPr>
              <a:t>		print(ne) </a:t>
            </a:r>
          </a:p>
          <a:p>
            <a:pPr marL="0" indent="0">
              <a:buNone/>
            </a:pPr>
            <a:endParaRPr lang="en-US" sz="2400" dirty="0">
              <a:solidFill>
                <a:srgbClr val="000000"/>
              </a:solidFill>
            </a:endParaRPr>
          </a:p>
          <a:p>
            <a:pPr marL="0" indent="0">
              <a:buNone/>
            </a:pPr>
            <a:r>
              <a:rPr lang="en-US" sz="2400" b="0" i="0" dirty="0">
                <a:solidFill>
                  <a:srgbClr val="000000"/>
                </a:solidFill>
                <a:effectLst/>
              </a:rPr>
              <a:t>	File "&lt;stdin&gt;", line 1, in &lt;module&gt; </a:t>
            </a:r>
          </a:p>
          <a:p>
            <a:pPr marL="0" indent="0">
              <a:buNone/>
            </a:pPr>
            <a:r>
              <a:rPr lang="en-US" sz="2400" b="0" i="0" dirty="0">
                <a:solidFill>
                  <a:srgbClr val="000000"/>
                </a:solidFill>
                <a:effectLst/>
              </a:rPr>
              <a:t>	</a:t>
            </a:r>
            <a:r>
              <a:rPr lang="en-US" sz="2400" b="0" i="0" dirty="0" err="1">
                <a:solidFill>
                  <a:srgbClr val="000000"/>
                </a:solidFill>
                <a:effectLst/>
              </a:rPr>
              <a:t>NameError</a:t>
            </a:r>
            <a:r>
              <a:rPr lang="en-US" sz="2400" b="0" i="0" dirty="0">
                <a:solidFill>
                  <a:srgbClr val="000000"/>
                </a:solidFill>
                <a:effectLst/>
              </a:rPr>
              <a:t>: name '‘</a:t>
            </a:r>
            <a:r>
              <a:rPr lang="en-US" sz="2400" b="0" i="0" dirty="0" err="1">
                <a:solidFill>
                  <a:srgbClr val="000000"/>
                </a:solidFill>
                <a:effectLst/>
              </a:rPr>
              <a:t>val</a:t>
            </a:r>
            <a:r>
              <a:rPr lang="en-US" sz="2400" b="0" i="0" dirty="0">
                <a:solidFill>
                  <a:srgbClr val="000000"/>
                </a:solidFill>
                <a:effectLst/>
              </a:rPr>
              <a:t>' is not defined</a:t>
            </a:r>
            <a:endParaRPr lang="en-US" sz="2400" dirty="0">
              <a:cs typeface="Calibri" panose="020F0502020204030204" pitchFamily="34" charset="0"/>
            </a:endParaRPr>
          </a:p>
        </p:txBody>
      </p:sp>
    </p:spTree>
    <p:extLst>
      <p:ext uri="{BB962C8B-B14F-4D97-AF65-F5344CB8AC3E}">
        <p14:creationId xmlns:p14="http://schemas.microsoft.com/office/powerpoint/2010/main" val="1848218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Multiple excepts</a:t>
            </a: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762000" y="1868486"/>
            <a:ext cx="10693400" cy="3785652"/>
          </a:xfrm>
          <a:prstGeom prst="rect">
            <a:avLst/>
          </a:prstGeom>
          <a:noFill/>
        </p:spPr>
        <p:txBody>
          <a:bodyPr wrap="square" rtlCol="0">
            <a:spAutoFit/>
          </a:bodyPr>
          <a:lstStyle/>
          <a:p>
            <a:r>
              <a:rPr lang="en-US" sz="2400" b="0" i="0" dirty="0">
                <a:solidFill>
                  <a:srgbClr val="000000"/>
                </a:solidFill>
                <a:effectLst/>
              </a:rPr>
              <a:t>try statement supports multiple excepts</a:t>
            </a:r>
          </a:p>
          <a:p>
            <a:endParaRPr lang="en-US" sz="2400" b="0" i="0" dirty="0">
              <a:solidFill>
                <a:srgbClr val="000000"/>
              </a:solidFill>
              <a:effectLst/>
            </a:endParaRPr>
          </a:p>
          <a:p>
            <a:r>
              <a:rPr lang="en-US" sz="2400" b="0" i="0" dirty="0">
                <a:solidFill>
                  <a:srgbClr val="000000"/>
                </a:solidFill>
                <a:effectLst/>
              </a:rPr>
              <a:t> try: </a:t>
            </a:r>
          </a:p>
          <a:p>
            <a:r>
              <a:rPr lang="en-US" sz="2400" dirty="0">
                <a:solidFill>
                  <a:srgbClr val="000000"/>
                </a:solidFill>
              </a:rPr>
              <a:t>	……</a:t>
            </a:r>
            <a:endParaRPr lang="en-US" sz="2400" b="0" i="0" dirty="0">
              <a:solidFill>
                <a:srgbClr val="000000"/>
              </a:solidFill>
              <a:effectLst/>
            </a:endParaRPr>
          </a:p>
          <a:p>
            <a:r>
              <a:rPr lang="en-US" sz="2400" b="0" i="0" dirty="0">
                <a:solidFill>
                  <a:srgbClr val="000000"/>
                </a:solidFill>
                <a:effectLst/>
              </a:rPr>
              <a:t> except </a:t>
            </a:r>
            <a:r>
              <a:rPr lang="en-US" sz="2400" b="0" i="0" dirty="0" err="1">
                <a:solidFill>
                  <a:srgbClr val="000000"/>
                </a:solidFill>
                <a:effectLst/>
              </a:rPr>
              <a:t>ValueError</a:t>
            </a:r>
            <a:r>
              <a:rPr lang="en-US" sz="2400" b="0" i="0" dirty="0">
                <a:solidFill>
                  <a:srgbClr val="000000"/>
                </a:solidFill>
                <a:effectLst/>
              </a:rPr>
              <a:t> as </a:t>
            </a:r>
            <a:r>
              <a:rPr lang="en-US" sz="2400" b="0" i="0" dirty="0" err="1">
                <a:solidFill>
                  <a:srgbClr val="000000"/>
                </a:solidFill>
                <a:effectLst/>
              </a:rPr>
              <a:t>ve</a:t>
            </a:r>
            <a:r>
              <a:rPr lang="en-US" sz="2400" b="0" i="0" dirty="0">
                <a:solidFill>
                  <a:srgbClr val="000000"/>
                </a:solidFill>
                <a:effectLst/>
              </a:rPr>
              <a:t>: </a:t>
            </a:r>
          </a:p>
          <a:p>
            <a:r>
              <a:rPr lang="en-US" sz="2400" dirty="0">
                <a:solidFill>
                  <a:srgbClr val="000000"/>
                </a:solidFill>
              </a:rPr>
              <a:t>	……</a:t>
            </a:r>
            <a:endParaRPr lang="en-US" sz="2400" b="0" i="0" dirty="0">
              <a:solidFill>
                <a:srgbClr val="000000"/>
              </a:solidFill>
              <a:effectLst/>
            </a:endParaRPr>
          </a:p>
          <a:p>
            <a:r>
              <a:rPr lang="en-US" sz="2400" b="0" i="0" dirty="0">
                <a:solidFill>
                  <a:srgbClr val="000000"/>
                </a:solidFill>
                <a:effectLst/>
              </a:rPr>
              <a:t> except </a:t>
            </a:r>
            <a:r>
              <a:rPr lang="en-US" sz="2400" b="0" i="0" dirty="0" err="1">
                <a:solidFill>
                  <a:srgbClr val="000000"/>
                </a:solidFill>
                <a:effectLst/>
              </a:rPr>
              <a:t>ArithmeticError</a:t>
            </a:r>
            <a:r>
              <a:rPr lang="en-US" sz="2400" b="0" i="0" dirty="0">
                <a:solidFill>
                  <a:srgbClr val="000000"/>
                </a:solidFill>
                <a:effectLst/>
              </a:rPr>
              <a:t> as ae: </a:t>
            </a:r>
          </a:p>
          <a:p>
            <a:r>
              <a:rPr lang="en-US" sz="2400" dirty="0">
                <a:solidFill>
                  <a:srgbClr val="000000"/>
                </a:solidFill>
              </a:rPr>
              <a:t>	……</a:t>
            </a:r>
            <a:endParaRPr lang="en-US" sz="2400" b="0" i="0" dirty="0">
              <a:solidFill>
                <a:srgbClr val="000000"/>
              </a:solidFill>
              <a:effectLst/>
            </a:endParaRPr>
          </a:p>
          <a:p>
            <a:r>
              <a:rPr lang="en-US" sz="2400" b="0" i="0" dirty="0">
                <a:solidFill>
                  <a:srgbClr val="000000"/>
                </a:solidFill>
                <a:effectLst/>
              </a:rPr>
              <a:t> except Exception:</a:t>
            </a:r>
          </a:p>
          <a:p>
            <a:r>
              <a:rPr lang="en-US" sz="2400" dirty="0">
                <a:solidFill>
                  <a:srgbClr val="000000"/>
                </a:solidFill>
              </a:rPr>
              <a:t>	……</a:t>
            </a:r>
            <a:endParaRPr lang="en-US" sz="2400" b="0" i="0" dirty="0">
              <a:solidFill>
                <a:srgbClr val="000000"/>
              </a:solidFill>
              <a:effectLst/>
            </a:endParaRPr>
          </a:p>
        </p:txBody>
      </p:sp>
    </p:spTree>
    <p:extLst>
      <p:ext uri="{BB962C8B-B14F-4D97-AF65-F5344CB8AC3E}">
        <p14:creationId xmlns:p14="http://schemas.microsoft.com/office/powerpoint/2010/main" val="1294030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Try ... finally example</a:t>
            </a: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970086"/>
            <a:ext cx="10888133" cy="2554545"/>
          </a:xfrm>
          <a:prstGeom prst="rect">
            <a:avLst/>
          </a:prstGeom>
          <a:noFill/>
        </p:spPr>
        <p:txBody>
          <a:bodyPr wrap="square" rtlCol="0">
            <a:spAutoFit/>
          </a:bodyPr>
          <a:lstStyle/>
          <a:p>
            <a:r>
              <a:rPr lang="en-US" sz="3200" b="0" i="0" dirty="0" err="1">
                <a:solidFill>
                  <a:srgbClr val="000000"/>
                </a:solidFill>
                <a:effectLst/>
              </a:rPr>
              <a:t>fo</a:t>
            </a:r>
            <a:r>
              <a:rPr lang="en-US" sz="3200" b="0" i="0" dirty="0">
                <a:solidFill>
                  <a:srgbClr val="000000"/>
                </a:solidFill>
                <a:effectLst/>
              </a:rPr>
              <a:t> = open("some </a:t>
            </a:r>
            <a:r>
              <a:rPr lang="en-US" sz="3200" b="0" i="0" dirty="0" err="1">
                <a:solidFill>
                  <a:srgbClr val="000000"/>
                </a:solidFill>
                <a:effectLst/>
              </a:rPr>
              <a:t>file","r</a:t>
            </a:r>
            <a:r>
              <a:rPr lang="en-US" sz="3200" b="0" i="0" dirty="0">
                <a:solidFill>
                  <a:srgbClr val="000000"/>
                </a:solidFill>
                <a:effectLst/>
              </a:rPr>
              <a:t>") </a:t>
            </a:r>
          </a:p>
          <a:p>
            <a:r>
              <a:rPr lang="en-US" sz="3200" b="0" i="0" dirty="0">
                <a:solidFill>
                  <a:srgbClr val="000000"/>
                </a:solidFill>
                <a:effectLst/>
              </a:rPr>
              <a:t>try: </a:t>
            </a:r>
          </a:p>
          <a:p>
            <a:r>
              <a:rPr lang="en-US" sz="3200" b="0" i="0" dirty="0">
                <a:solidFill>
                  <a:srgbClr val="000000"/>
                </a:solidFill>
                <a:effectLst/>
              </a:rPr>
              <a:t>	# work with file </a:t>
            </a:r>
          </a:p>
          <a:p>
            <a:r>
              <a:rPr lang="en-US" sz="3200" b="0" i="0" dirty="0">
                <a:solidFill>
                  <a:srgbClr val="000000"/>
                </a:solidFill>
                <a:effectLst/>
              </a:rPr>
              <a:t>finally: </a:t>
            </a:r>
          </a:p>
          <a:p>
            <a:pPr lvl="1"/>
            <a:r>
              <a:rPr lang="en-US" sz="3200" b="0" i="0" dirty="0" err="1">
                <a:solidFill>
                  <a:srgbClr val="000000"/>
                </a:solidFill>
                <a:effectLst/>
              </a:rPr>
              <a:t>fo.close</a:t>
            </a:r>
            <a:r>
              <a:rPr lang="en-US" sz="3200" b="0" i="0" dirty="0">
                <a:solidFill>
                  <a:srgbClr val="000000"/>
                </a:solidFill>
                <a:effectLst/>
              </a:rPr>
              <a:t>()</a:t>
            </a:r>
            <a:endParaRPr lang="en-GB" sz="3200" dirty="0">
              <a:cs typeface="Calibri" panose="020F0502020204030204" pitchFamily="34" charset="0"/>
            </a:endParaRPr>
          </a:p>
        </p:txBody>
      </p:sp>
    </p:spTree>
    <p:extLst>
      <p:ext uri="{BB962C8B-B14F-4D97-AF65-F5344CB8AC3E}">
        <p14:creationId xmlns:p14="http://schemas.microsoft.com/office/powerpoint/2010/main" val="388830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Raising Exceptions</a:t>
            </a: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566401"/>
            <a:ext cx="10515600" cy="4801314"/>
          </a:xfrm>
          <a:prstGeom prst="rect">
            <a:avLst/>
          </a:prstGeom>
          <a:noFill/>
        </p:spPr>
        <p:txBody>
          <a:bodyPr wrap="square" rtlCol="0">
            <a:spAutoFit/>
          </a:bodyPr>
          <a:lstStyle/>
          <a:p>
            <a:pPr marL="285750" indent="-285750">
              <a:buFont typeface="Arial" panose="020B0604020202020204" pitchFamily="34" charset="0"/>
              <a:buChar char="•"/>
            </a:pPr>
            <a:r>
              <a:rPr lang="en-US" sz="3200" b="0" i="0" dirty="0">
                <a:solidFill>
                  <a:srgbClr val="000000"/>
                </a:solidFill>
                <a:effectLst/>
              </a:rPr>
              <a:t>The raise statement allows the programmer to force a </a:t>
            </a:r>
            <a:r>
              <a:rPr lang="en-US" sz="3200" b="0" i="0" dirty="0" err="1">
                <a:solidFill>
                  <a:srgbClr val="000000"/>
                </a:solidFill>
                <a:effectLst/>
              </a:rPr>
              <a:t>specinie</a:t>
            </a:r>
            <a:r>
              <a:rPr lang="en-US" sz="3200" b="0" i="0" dirty="0">
                <a:solidFill>
                  <a:srgbClr val="000000"/>
                </a:solidFill>
                <a:effectLst/>
              </a:rPr>
              <a:t> exception to occur </a:t>
            </a:r>
          </a:p>
          <a:p>
            <a:pPr marL="285750" indent="-285750">
              <a:buFont typeface="Arial" panose="020B0604020202020204" pitchFamily="34" charset="0"/>
              <a:buChar char="•"/>
            </a:pPr>
            <a:endParaRPr lang="en-US" sz="3200" b="0" i="0" dirty="0">
              <a:solidFill>
                <a:srgbClr val="000000"/>
              </a:solidFill>
              <a:effectLst/>
            </a:endParaRPr>
          </a:p>
          <a:p>
            <a:pPr marL="285750" indent="-285750">
              <a:buFont typeface="Arial" panose="020B0604020202020204" pitchFamily="34" charset="0"/>
              <a:buChar char="•"/>
            </a:pPr>
            <a:r>
              <a:rPr lang="en-US" sz="3200" b="0" i="0" dirty="0">
                <a:solidFill>
                  <a:srgbClr val="000000"/>
                </a:solidFill>
                <a:effectLst/>
              </a:rPr>
              <a:t>raise can come with a parameter (or several parameters). The parameter is a message or any additional information about the error </a:t>
            </a:r>
          </a:p>
          <a:p>
            <a:pPr marL="285750" indent="-285750">
              <a:buFont typeface="Arial" panose="020B0604020202020204" pitchFamily="34" charset="0"/>
              <a:buChar char="•"/>
            </a:pPr>
            <a:endParaRPr lang="en-US" sz="3200" b="0" i="0" dirty="0">
              <a:solidFill>
                <a:srgbClr val="000000"/>
              </a:solidFill>
              <a:effectLst/>
            </a:endParaRPr>
          </a:p>
          <a:p>
            <a:pPr marL="285750" indent="-285750">
              <a:buFont typeface="Arial" panose="020B0604020202020204" pitchFamily="34" charset="0"/>
              <a:buChar char="•"/>
            </a:pPr>
            <a:r>
              <a:rPr lang="en-US" sz="3200" b="0" i="0" dirty="0">
                <a:solidFill>
                  <a:srgbClr val="000000"/>
                </a:solidFill>
                <a:effectLst/>
              </a:rPr>
              <a:t>raise usually placed in infrastructure methods, classes and modules.</a:t>
            </a:r>
          </a:p>
          <a:p>
            <a:r>
              <a:rPr lang="en-US" b="0" i="0" dirty="0">
                <a:solidFill>
                  <a:srgbClr val="000000"/>
                </a:solidFill>
                <a:effectLst/>
              </a:rPr>
              <a:t> </a:t>
            </a:r>
          </a:p>
        </p:txBody>
      </p:sp>
    </p:spTree>
    <p:extLst>
      <p:ext uri="{BB962C8B-B14F-4D97-AF65-F5344CB8AC3E}">
        <p14:creationId xmlns:p14="http://schemas.microsoft.com/office/powerpoint/2010/main" val="3997234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0" i="0" dirty="0">
                <a:solidFill>
                  <a:srgbClr val="000000"/>
                </a:solidFill>
                <a:effectLst/>
                <a:latin typeface="+mn-lt"/>
              </a:rPr>
              <a:t>Raising Exceptions</a:t>
            </a:r>
            <a:endParaRPr lang="he-IL" dirty="0"/>
          </a:p>
        </p:txBody>
      </p:sp>
    </p:spTree>
    <p:extLst>
      <p:ext uri="{BB962C8B-B14F-4D97-AF65-F5344CB8AC3E}">
        <p14:creationId xmlns:p14="http://schemas.microsoft.com/office/powerpoint/2010/main" val="2951693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369"/>
            <a:ext cx="10515600" cy="1325563"/>
          </a:xfrm>
        </p:spPr>
        <p:txBody>
          <a:bodyPr>
            <a:normAutofit/>
          </a:bodyPr>
          <a:lstStyle/>
          <a:p>
            <a:r>
              <a:rPr lang="en-US" b="0" i="0" dirty="0">
                <a:solidFill>
                  <a:srgbClr val="000000"/>
                </a:solidFill>
                <a:effectLst/>
                <a:latin typeface="+mn-lt"/>
              </a:rPr>
              <a:t>Raising Exceptions</a:t>
            </a:r>
            <a:endParaRPr lang="en-US" dirty="0">
              <a:latin typeface="+mn-lt"/>
              <a:cs typeface="Calibri" panose="020F0502020204030204" pitchFamily="34" charset="0"/>
            </a:endParaRPr>
          </a:p>
        </p:txBody>
      </p:sp>
      <p:sp>
        <p:nvSpPr>
          <p:cNvPr id="3" name="Rectangle 1">
            <a:extLst>
              <a:ext uri="{FF2B5EF4-FFF2-40B4-BE49-F238E27FC236}">
                <a16:creationId xmlns:a16="http://schemas.microsoft.com/office/drawing/2014/main" id="{3BE7CFDA-DDF4-41C8-B38F-AD9B5F48D896}"/>
              </a:ext>
            </a:extLst>
          </p:cNvPr>
          <p:cNvSpPr>
            <a:spLocks noChangeArrowheads="1"/>
          </p:cNvSpPr>
          <p:nvPr/>
        </p:nvSpPr>
        <p:spPr bwMode="auto">
          <a:xfrm>
            <a:off x="838200" y="2274838"/>
            <a:ext cx="9965924"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C7832"/>
                </a:solidFill>
                <a:effectLst/>
                <a:latin typeface="Arial Unicode MS"/>
              </a:rPr>
              <a:t>def </a:t>
            </a:r>
            <a:r>
              <a:rPr kumimoji="0" lang="en-US" altLang="en-US" sz="2400" b="0" i="0" u="none" strike="noStrike" cap="none" normalizeH="0" baseline="0" dirty="0" err="1">
                <a:ln>
                  <a:noFill/>
                </a:ln>
                <a:solidFill>
                  <a:srgbClr val="FFC66D"/>
                </a:solidFill>
                <a:effectLst/>
                <a:latin typeface="Arial Unicode MS"/>
              </a:rPr>
              <a:t>check_grade_validation</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err="1">
                <a:ln>
                  <a:noFill/>
                </a:ln>
                <a:solidFill>
                  <a:srgbClr val="A9B7C6"/>
                </a:solidFill>
                <a:effectLst/>
                <a:latin typeface="Arial Unicode MS"/>
              </a:rPr>
              <a:t>grade_value</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CC7832"/>
                </a:solidFill>
                <a:effectLst/>
                <a:latin typeface="Arial Unicode MS"/>
              </a:rPr>
              <a:t>if </a:t>
            </a:r>
            <a:r>
              <a:rPr kumimoji="0" lang="en-US" altLang="en-US" sz="2400" b="0" i="0" u="none" strike="noStrike" cap="none" normalizeH="0" baseline="0" dirty="0">
                <a:ln>
                  <a:noFill/>
                </a:ln>
                <a:solidFill>
                  <a:srgbClr val="8888C6"/>
                </a:solidFill>
                <a:effectLst/>
                <a:latin typeface="Arial Unicode MS"/>
              </a:rPr>
              <a:t>type</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err="1">
                <a:ln>
                  <a:noFill/>
                </a:ln>
                <a:solidFill>
                  <a:srgbClr val="A9B7C6"/>
                </a:solidFill>
                <a:effectLst/>
                <a:latin typeface="Arial Unicode MS"/>
              </a:rPr>
              <a:t>grade_value</a:t>
            </a:r>
            <a:r>
              <a:rPr kumimoji="0" lang="en-US" altLang="en-US" sz="2400" b="0" i="0" u="none" strike="noStrike" cap="none" normalizeH="0" baseline="0" dirty="0">
                <a:ln>
                  <a:noFill/>
                </a:ln>
                <a:solidFill>
                  <a:srgbClr val="A9B7C6"/>
                </a:solidFill>
                <a:effectLst/>
                <a:latin typeface="Arial Unicode MS"/>
              </a:rPr>
              <a:t>) != </a:t>
            </a:r>
            <a:r>
              <a:rPr kumimoji="0" lang="en-US" altLang="en-US" sz="2400" b="0" i="0" u="none" strike="noStrike" cap="none" normalizeH="0" baseline="0" dirty="0">
                <a:ln>
                  <a:noFill/>
                </a:ln>
                <a:solidFill>
                  <a:srgbClr val="8888C6"/>
                </a:solidFill>
                <a:effectLst/>
                <a:latin typeface="Arial Unicode MS"/>
              </a:rPr>
              <a:t>int</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CC7832"/>
                </a:solidFill>
                <a:effectLst/>
                <a:latin typeface="Arial Unicode MS"/>
              </a:rPr>
              <a:t>raise </a:t>
            </a:r>
            <a:r>
              <a:rPr kumimoji="0" lang="en-US" altLang="en-US" sz="2400" b="0" i="0" u="none" strike="noStrike" cap="none" normalizeH="0" baseline="0" dirty="0" err="1">
                <a:ln>
                  <a:noFill/>
                </a:ln>
                <a:solidFill>
                  <a:srgbClr val="8888C6"/>
                </a:solidFill>
                <a:effectLst/>
                <a:latin typeface="Arial Unicode MS"/>
              </a:rPr>
              <a:t>TypeError</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"grade value must be integer"</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CC7832"/>
                </a:solidFill>
                <a:effectLst/>
                <a:latin typeface="Arial Unicode MS"/>
              </a:rPr>
              <a:t>if </a:t>
            </a:r>
            <a:r>
              <a:rPr kumimoji="0" lang="en-US" altLang="en-US" sz="2400" b="0" i="0" u="none" strike="noStrike" cap="none" normalizeH="0" baseline="0" dirty="0" err="1">
                <a:ln>
                  <a:noFill/>
                </a:ln>
                <a:solidFill>
                  <a:srgbClr val="A9B7C6"/>
                </a:solidFill>
                <a:effectLst/>
                <a:latin typeface="Arial Unicode MS"/>
              </a:rPr>
              <a:t>grade_value</a:t>
            </a:r>
            <a:r>
              <a:rPr kumimoji="0" lang="en-US" altLang="en-US" sz="2400" b="0" i="0" u="none" strike="noStrike" cap="none" normalizeH="0" baseline="0" dirty="0">
                <a:ln>
                  <a:noFill/>
                </a:ln>
                <a:solidFill>
                  <a:srgbClr val="A9B7C6"/>
                </a:solidFill>
                <a:effectLst/>
                <a:latin typeface="Arial Unicode MS"/>
              </a:rPr>
              <a:t> &lt; </a:t>
            </a:r>
            <a:r>
              <a:rPr kumimoji="0" lang="en-US" altLang="en-US" sz="2400" b="0" i="0" u="none" strike="noStrike" cap="none" normalizeH="0" baseline="0" dirty="0">
                <a:ln>
                  <a:noFill/>
                </a:ln>
                <a:solidFill>
                  <a:srgbClr val="6897BB"/>
                </a:solidFill>
                <a:effectLst/>
                <a:latin typeface="Arial Unicode MS"/>
              </a:rPr>
              <a:t>0 </a:t>
            </a:r>
            <a:r>
              <a:rPr kumimoji="0" lang="en-US" altLang="en-US" sz="2400" b="0" i="0" u="none" strike="noStrike" cap="none" normalizeH="0" baseline="0" dirty="0">
                <a:ln>
                  <a:noFill/>
                </a:ln>
                <a:solidFill>
                  <a:srgbClr val="CC7832"/>
                </a:solidFill>
                <a:effectLst/>
                <a:latin typeface="Arial Unicode MS"/>
              </a:rPr>
              <a:t>or </a:t>
            </a:r>
            <a:r>
              <a:rPr kumimoji="0" lang="en-US" altLang="en-US" sz="2400" b="0" i="0" u="none" strike="noStrike" cap="none" normalizeH="0" baseline="0" dirty="0" err="1">
                <a:ln>
                  <a:noFill/>
                </a:ln>
                <a:solidFill>
                  <a:srgbClr val="A9B7C6"/>
                </a:solidFill>
                <a:effectLst/>
                <a:latin typeface="Arial Unicode MS"/>
              </a:rPr>
              <a:t>grade_value</a:t>
            </a:r>
            <a:r>
              <a:rPr kumimoji="0" lang="en-US" altLang="en-US" sz="2400" b="0" i="0" u="none" strike="noStrike" cap="none" normalizeH="0" baseline="0" dirty="0">
                <a:ln>
                  <a:noFill/>
                </a:ln>
                <a:solidFill>
                  <a:srgbClr val="A9B7C6"/>
                </a:solidFill>
                <a:effectLst/>
                <a:latin typeface="Arial Unicode MS"/>
              </a:rPr>
              <a:t>&gt;</a:t>
            </a:r>
            <a:r>
              <a:rPr kumimoji="0" lang="en-US" altLang="en-US" sz="2400" b="0" i="0" u="none" strike="noStrike" cap="none" normalizeH="0" baseline="0" dirty="0">
                <a:ln>
                  <a:noFill/>
                </a:ln>
                <a:solidFill>
                  <a:srgbClr val="6897BB"/>
                </a:solidFill>
                <a:effectLst/>
                <a:latin typeface="Arial Unicode MS"/>
              </a:rPr>
              <a:t>100</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CC7832"/>
                </a:solidFill>
                <a:effectLst/>
                <a:latin typeface="Arial Unicode MS"/>
              </a:rPr>
              <a:t>raise </a:t>
            </a:r>
            <a:r>
              <a:rPr kumimoji="0" lang="en-US" altLang="en-US" sz="2400" b="0" i="0" u="none" strike="noStrike" cap="none" normalizeH="0" baseline="0" dirty="0" err="1">
                <a:ln>
                  <a:noFill/>
                </a:ln>
                <a:solidFill>
                  <a:srgbClr val="8888C6"/>
                </a:solidFill>
                <a:effectLst/>
                <a:latin typeface="Arial Unicode MS"/>
              </a:rPr>
              <a:t>ValueError</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"grade value must be between O — 100"</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7010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User-Defined Exceptions</a:t>
            </a: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884279"/>
            <a:ext cx="10397067" cy="4031873"/>
          </a:xfrm>
          <a:prstGeom prst="rect">
            <a:avLst/>
          </a:prstGeom>
          <a:noFill/>
        </p:spPr>
        <p:txBody>
          <a:bodyPr wrap="square" rtlCol="0">
            <a:spAutoFit/>
          </a:bodyPr>
          <a:lstStyle/>
          <a:p>
            <a:pPr marL="342900" indent="-342900">
              <a:buFont typeface="Arial" panose="020B0604020202020204" pitchFamily="34" charset="0"/>
              <a:buChar char="•"/>
            </a:pPr>
            <a:r>
              <a:rPr lang="en-US" sz="3200" b="0" i="0" dirty="0">
                <a:solidFill>
                  <a:srgbClr val="000000"/>
                </a:solidFill>
                <a:effectLst/>
              </a:rPr>
              <a:t>Python has many built-in exceptions </a:t>
            </a:r>
          </a:p>
          <a:p>
            <a:pPr marL="342900" indent="-342900">
              <a:buFont typeface="Arial" panose="020B0604020202020204" pitchFamily="34" charset="0"/>
              <a:buChar char="•"/>
            </a:pPr>
            <a:r>
              <a:rPr lang="en-US" sz="3200" b="0" i="0" dirty="0">
                <a:solidFill>
                  <a:srgbClr val="000000"/>
                </a:solidFill>
                <a:effectLst/>
              </a:rPr>
              <a:t>Sometimes we may need to create a custom exceptions that serves our purpose. </a:t>
            </a:r>
          </a:p>
          <a:p>
            <a:pPr marL="342900" indent="-342900">
              <a:buFont typeface="Arial" panose="020B0604020202020204" pitchFamily="34" charset="0"/>
              <a:buChar char="•"/>
            </a:pPr>
            <a:r>
              <a:rPr lang="en-US" sz="3200" b="0" i="0" dirty="0">
                <a:solidFill>
                  <a:srgbClr val="000000"/>
                </a:solidFill>
                <a:effectLst/>
              </a:rPr>
              <a:t>Python, supports creation of a custom exception by defining a new class that derives from Exception built in class </a:t>
            </a:r>
          </a:p>
          <a:p>
            <a:pPr marL="342900" indent="-342900">
              <a:buFont typeface="Arial" panose="020B0604020202020204" pitchFamily="34" charset="0"/>
              <a:buChar char="•"/>
            </a:pPr>
            <a:r>
              <a:rPr lang="en-US" sz="3200" b="0" i="0" dirty="0">
                <a:solidFill>
                  <a:srgbClr val="000000"/>
                </a:solidFill>
                <a:effectLst/>
              </a:rPr>
              <a:t>Usually custom exceptions add some additional information</a:t>
            </a:r>
            <a:endParaRPr lang="en-GB" sz="3200" dirty="0">
              <a:cs typeface="Calibri" panose="020F0502020204030204" pitchFamily="34" charset="0"/>
            </a:endParaRPr>
          </a:p>
        </p:txBody>
      </p:sp>
    </p:spTree>
    <p:extLst>
      <p:ext uri="{BB962C8B-B14F-4D97-AF65-F5344CB8AC3E}">
        <p14:creationId xmlns:p14="http://schemas.microsoft.com/office/powerpoint/2010/main" val="550977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0" i="0" dirty="0">
                <a:solidFill>
                  <a:srgbClr val="000000"/>
                </a:solidFill>
                <a:effectLst/>
                <a:latin typeface="+mn-lt"/>
              </a:rPr>
              <a:t>User-Defined Exceptions</a:t>
            </a:r>
            <a:endParaRPr lang="he-IL" dirty="0"/>
          </a:p>
        </p:txBody>
      </p:sp>
    </p:spTree>
    <p:extLst>
      <p:ext uri="{BB962C8B-B14F-4D97-AF65-F5344CB8AC3E}">
        <p14:creationId xmlns:p14="http://schemas.microsoft.com/office/powerpoint/2010/main" val="3816041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User-Defined Exceptions</a:t>
            </a:r>
            <a:endParaRPr lang="en-US" dirty="0">
              <a:latin typeface="+mn-lt"/>
              <a:cs typeface="Calibri" panose="020F0502020204030204" pitchFamily="34" charset="0"/>
            </a:endParaRPr>
          </a:p>
        </p:txBody>
      </p:sp>
      <p:sp>
        <p:nvSpPr>
          <p:cNvPr id="4" name="Rectangle 1">
            <a:extLst>
              <a:ext uri="{FF2B5EF4-FFF2-40B4-BE49-F238E27FC236}">
                <a16:creationId xmlns:a16="http://schemas.microsoft.com/office/drawing/2014/main" id="{73159248-259F-4D15-BEC2-139A63FD626B}"/>
              </a:ext>
            </a:extLst>
          </p:cNvPr>
          <p:cNvSpPr>
            <a:spLocks noChangeArrowheads="1"/>
          </p:cNvSpPr>
          <p:nvPr/>
        </p:nvSpPr>
        <p:spPr bwMode="auto">
          <a:xfrm>
            <a:off x="838200" y="2090172"/>
            <a:ext cx="10085034" cy="26776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C7832"/>
                </a:solidFill>
                <a:effectLst/>
                <a:latin typeface="Arial Unicode MS"/>
              </a:rPr>
              <a:t>class </a:t>
            </a:r>
            <a:r>
              <a:rPr kumimoji="0" lang="en-US" altLang="en-US" sz="2400" b="0" i="0" u="none" strike="noStrike" cap="none" normalizeH="0" baseline="0" dirty="0" err="1">
                <a:ln>
                  <a:noFill/>
                </a:ln>
                <a:solidFill>
                  <a:srgbClr val="A9B7C6"/>
                </a:solidFill>
                <a:effectLst/>
                <a:latin typeface="Arial Unicode MS"/>
              </a:rPr>
              <a:t>ValidationError</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8888C6"/>
                </a:solidFill>
                <a:effectLst/>
                <a:latin typeface="Arial Unicode MS"/>
              </a:rPr>
              <a:t>Exception</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CC7832"/>
                </a:solidFill>
                <a:effectLst/>
                <a:latin typeface="Arial Unicode MS"/>
              </a:rPr>
              <a:t>def </a:t>
            </a:r>
            <a:r>
              <a:rPr kumimoji="0" lang="en-US" altLang="en-US" sz="2400" b="0" i="0" u="none" strike="noStrike" cap="none" normalizeH="0" baseline="0" dirty="0">
                <a:ln>
                  <a:noFill/>
                </a:ln>
                <a:solidFill>
                  <a:srgbClr val="B200B2"/>
                </a:solidFill>
                <a:effectLst/>
                <a:latin typeface="Arial Unicode MS"/>
              </a:rPr>
              <a:t>__</a:t>
            </a:r>
            <a:r>
              <a:rPr kumimoji="0" lang="en-US" altLang="en-US" sz="2400" b="0" i="0" u="none" strike="noStrike" cap="none" normalizeH="0" baseline="0" dirty="0" err="1">
                <a:ln>
                  <a:noFill/>
                </a:ln>
                <a:solidFill>
                  <a:srgbClr val="B200B2"/>
                </a:solidFill>
                <a:effectLst/>
                <a:latin typeface="Arial Unicode MS"/>
              </a:rPr>
              <a:t>init</a:t>
            </a:r>
            <a:r>
              <a:rPr kumimoji="0" lang="en-US" altLang="en-US" sz="2400" b="0" i="0" u="none" strike="noStrike" cap="none" normalizeH="0" baseline="0" dirty="0">
                <a:ln>
                  <a:noFill/>
                </a:ln>
                <a:solidFill>
                  <a:srgbClr val="B200B2"/>
                </a:solidFill>
                <a:effectLst/>
                <a:latin typeface="Arial Unicode MS"/>
              </a:rPr>
              <a:t>__</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94558D"/>
                </a:solidFill>
                <a:effectLst/>
                <a:latin typeface="Arial Unicode MS"/>
              </a:rPr>
              <a:t>self</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message</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errors):</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888C6"/>
                </a:solidFill>
                <a:effectLst/>
                <a:latin typeface="Arial Unicode MS"/>
              </a:rPr>
              <a:t>Exception</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B200B2"/>
                </a:solidFill>
                <a:effectLst/>
                <a:latin typeface="Arial Unicode MS"/>
              </a:rPr>
              <a:t>__</a:t>
            </a:r>
            <a:r>
              <a:rPr kumimoji="0" lang="en-US" altLang="en-US" sz="2400" b="0" i="0" u="none" strike="noStrike" cap="none" normalizeH="0" baseline="0" dirty="0" err="1">
                <a:ln>
                  <a:noFill/>
                </a:ln>
                <a:solidFill>
                  <a:srgbClr val="B200B2"/>
                </a:solidFill>
                <a:effectLst/>
                <a:latin typeface="Arial Unicode MS"/>
              </a:rPr>
              <a:t>init</a:t>
            </a:r>
            <a:r>
              <a:rPr kumimoji="0" lang="en-US" altLang="en-US" sz="2400" b="0" i="0" u="none" strike="noStrike" cap="none" normalizeH="0" baseline="0" dirty="0">
                <a:ln>
                  <a:noFill/>
                </a:ln>
                <a:solidFill>
                  <a:srgbClr val="B200B2"/>
                </a:solidFill>
                <a:effectLst/>
                <a:latin typeface="Arial Unicode MS"/>
              </a:rPr>
              <a:t>__</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94558D"/>
                </a:solidFill>
                <a:effectLst/>
                <a:latin typeface="Arial Unicode MS"/>
              </a:rPr>
              <a:t>self</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message) </a:t>
            </a:r>
            <a:r>
              <a:rPr kumimoji="0" lang="en-US" altLang="en-US" sz="2400" b="0" i="0" u="none" strike="noStrike" cap="none" normalizeH="0" baseline="0" dirty="0">
                <a:ln>
                  <a:noFill/>
                </a:ln>
                <a:solidFill>
                  <a:srgbClr val="808080"/>
                </a:solidFill>
                <a:effectLst/>
                <a:latin typeface="Arial Unicode MS"/>
              </a:rPr>
              <a:t># base class __</a:t>
            </a:r>
            <a:r>
              <a:rPr kumimoji="0" lang="en-US" altLang="en-US" sz="2400" b="0" i="0" u="none" strike="noStrike" cap="none" normalizeH="0" baseline="0" dirty="0" err="1">
                <a:ln>
                  <a:noFill/>
                </a:ln>
                <a:solidFill>
                  <a:srgbClr val="808080"/>
                </a:solidFill>
                <a:effectLst/>
                <a:latin typeface="Arial Unicode MS"/>
              </a:rPr>
              <a:t>init</a:t>
            </a:r>
            <a:r>
              <a:rPr kumimoji="0" lang="en-US" altLang="en-US" sz="2400" b="0" i="0" u="none" strike="noStrike" cap="none" normalizeH="0" baseline="0" dirty="0">
                <a:ln>
                  <a:noFill/>
                </a:ln>
                <a:solidFill>
                  <a:srgbClr val="808080"/>
                </a:solidFill>
                <a:effectLst/>
                <a:latin typeface="Arial Unicode MS"/>
              </a:rPr>
              <a:t>__</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a:ln>
                  <a:noFill/>
                </a:ln>
                <a:solidFill>
                  <a:srgbClr val="808080"/>
                </a:solidFill>
                <a:effectLst/>
                <a:latin typeface="Arial Unicode MS"/>
              </a:rPr>
              <a:t>      </a:t>
            </a:r>
            <a:r>
              <a:rPr kumimoji="0" lang="en-US" altLang="en-US" sz="2400" b="0" i="0" u="none" strike="noStrike" cap="none" normalizeH="0" baseline="0" dirty="0" err="1">
                <a:ln>
                  <a:noFill/>
                </a:ln>
                <a:solidFill>
                  <a:srgbClr val="94558D"/>
                </a:solidFill>
                <a:effectLst/>
                <a:latin typeface="Arial Unicode MS"/>
              </a:rPr>
              <a:t>self</a:t>
            </a:r>
            <a:r>
              <a:rPr kumimoji="0" lang="en-US" altLang="en-US" sz="2400" b="0" i="0" u="none" strike="noStrike" cap="none" normalizeH="0" baseline="0" dirty="0" err="1">
                <a:ln>
                  <a:noFill/>
                </a:ln>
                <a:solidFill>
                  <a:srgbClr val="A9B7C6"/>
                </a:solidFill>
                <a:effectLst/>
                <a:latin typeface="Arial Unicode MS"/>
              </a:rPr>
              <a:t>.errors</a:t>
            </a:r>
            <a:r>
              <a:rPr kumimoji="0" lang="en-US" altLang="en-US" sz="2400" b="0" i="0" u="none" strike="noStrike" cap="none" normalizeH="0" baseline="0" dirty="0">
                <a:ln>
                  <a:noFill/>
                </a:ln>
                <a:solidFill>
                  <a:srgbClr val="A9B7C6"/>
                </a:solidFill>
                <a:effectLst/>
                <a:latin typeface="Arial Unicode MS"/>
              </a:rPr>
              <a:t> = errors</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CC7832"/>
                </a:solidFill>
                <a:effectLst/>
                <a:latin typeface="Arial Unicode MS"/>
              </a:rPr>
              <a:t>def </a:t>
            </a:r>
            <a:r>
              <a:rPr kumimoji="0" lang="en-US" altLang="en-US" sz="2400" b="0" i="0" u="none" strike="noStrike" cap="none" normalizeH="0" baseline="0" dirty="0">
                <a:ln>
                  <a:noFill/>
                </a:ln>
                <a:solidFill>
                  <a:srgbClr val="B200B2"/>
                </a:solidFill>
                <a:effectLst/>
                <a:latin typeface="Arial Unicode MS"/>
              </a:rPr>
              <a:t>__str__</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94558D"/>
                </a:solidFill>
                <a:effectLst/>
                <a:latin typeface="Arial Unicode MS"/>
              </a:rPr>
              <a:t>self</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CC7832"/>
                </a:solidFill>
                <a:effectLst/>
                <a:latin typeface="Arial Unicode MS"/>
              </a:rPr>
              <a:t>return </a:t>
            </a:r>
            <a:r>
              <a:rPr kumimoji="0" lang="en-US" altLang="en-US" sz="2400" b="0" i="0" u="none" strike="noStrike" cap="none" normalizeH="0" baseline="0" dirty="0">
                <a:ln>
                  <a:noFill/>
                </a:ln>
                <a:solidFill>
                  <a:srgbClr val="6A8759"/>
                </a:solidFill>
                <a:effectLst/>
                <a:latin typeface="Arial Unicode MS"/>
              </a:rPr>
              <a:t>"{}, error is {}"</a:t>
            </a:r>
            <a:r>
              <a:rPr kumimoji="0" lang="en-US" altLang="en-US" sz="2400" b="0" i="0" u="none" strike="noStrike" cap="none" normalizeH="0" baseline="0" dirty="0">
                <a:ln>
                  <a:noFill/>
                </a:ln>
                <a:solidFill>
                  <a:srgbClr val="A9B7C6"/>
                </a:solidFill>
                <a:effectLst/>
                <a:latin typeface="Arial Unicode MS"/>
              </a:rPr>
              <a:t>.format(</a:t>
            </a:r>
            <a:r>
              <a:rPr kumimoji="0" lang="en-US" altLang="en-US" sz="2400" b="0" i="0" u="none" strike="noStrike" cap="none" normalizeH="0" baseline="0" dirty="0" err="1">
                <a:ln>
                  <a:noFill/>
                </a:ln>
                <a:solidFill>
                  <a:srgbClr val="8888C6"/>
                </a:solidFill>
                <a:effectLst/>
                <a:latin typeface="Arial Unicode MS"/>
              </a:rPr>
              <a:t>Exception</a:t>
            </a:r>
            <a:r>
              <a:rPr kumimoji="0" lang="en-US" altLang="en-US" sz="2400" b="0" i="0" u="none" strike="noStrike" cap="none" normalizeH="0" baseline="0" dirty="0" err="1">
                <a:ln>
                  <a:noFill/>
                </a:ln>
                <a:solidFill>
                  <a:srgbClr val="A9B7C6"/>
                </a:solidFill>
                <a:effectLst/>
                <a:latin typeface="Arial Unicode MS"/>
              </a:rPr>
              <a:t>.</a:t>
            </a:r>
            <a:r>
              <a:rPr kumimoji="0" lang="en-US" altLang="en-US" sz="2400" b="0" i="0" u="none" strike="noStrike" cap="none" normalizeH="0" baseline="0" dirty="0" err="1">
                <a:ln>
                  <a:noFill/>
                </a:ln>
                <a:solidFill>
                  <a:srgbClr val="B200B2"/>
                </a:solidFill>
                <a:effectLst/>
                <a:latin typeface="Arial Unicode MS"/>
              </a:rPr>
              <a:t>__str</a:t>
            </a:r>
            <a:r>
              <a:rPr kumimoji="0" lang="en-US" altLang="en-US" sz="2400" b="0" i="0" u="none" strike="noStrike" cap="none" normalizeH="0" baseline="0" dirty="0">
                <a:ln>
                  <a:noFill/>
                </a:ln>
                <a:solidFill>
                  <a:srgbClr val="B200B2"/>
                </a:solidFill>
                <a:effectLst/>
                <a:latin typeface="Arial Unicode MS"/>
              </a:rPr>
              <a:t>__</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94558D"/>
                </a:solidFill>
                <a:effectLst/>
                <a:latin typeface="Arial Unicode MS"/>
              </a:rPr>
              <a:t>self</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CC7832"/>
                </a:solidFill>
                <a:effectLst/>
                <a:latin typeface="Arial Unicode MS"/>
              </a:rPr>
              <a:t>,</a:t>
            </a:r>
            <a:r>
              <a:rPr kumimoji="0" lang="en-US" altLang="en-US" sz="2400" b="0" i="0" u="none" strike="noStrike" cap="none" normalizeH="0" baseline="0" dirty="0" err="1">
                <a:ln>
                  <a:noFill/>
                </a:ln>
                <a:solidFill>
                  <a:srgbClr val="94558D"/>
                </a:solidFill>
                <a:effectLst/>
                <a:latin typeface="Arial Unicode MS"/>
              </a:rPr>
              <a:t>self</a:t>
            </a:r>
            <a:r>
              <a:rPr kumimoji="0" lang="en-US" altLang="en-US" sz="2400" b="0" i="0" u="none" strike="noStrike" cap="none" normalizeH="0" baseline="0" dirty="0" err="1">
                <a:ln>
                  <a:noFill/>
                </a:ln>
                <a:solidFill>
                  <a:srgbClr val="A9B7C6"/>
                </a:solidFill>
                <a:effectLst/>
                <a:latin typeface="Arial Unicode MS"/>
              </a:rPr>
              <a:t>.error</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739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Lab 02</a:t>
            </a:r>
            <a:endParaRPr lang="he-IL" dirty="0"/>
          </a:p>
        </p:txBody>
      </p:sp>
    </p:spTree>
    <p:extLst>
      <p:ext uri="{BB962C8B-B14F-4D97-AF65-F5344CB8AC3E}">
        <p14:creationId xmlns:p14="http://schemas.microsoft.com/office/powerpoint/2010/main" val="1657760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815414" y="1456651"/>
            <a:ext cx="10656920" cy="4673143"/>
          </a:xfrm>
        </p:spPr>
        <p:txBody>
          <a:bodyPr>
            <a:normAutofit lnSpcReduction="10000"/>
          </a:bodyPr>
          <a:lstStyle/>
          <a:p>
            <a:pPr>
              <a:lnSpc>
                <a:spcPct val="100000"/>
              </a:lnSpc>
            </a:pPr>
            <a:r>
              <a:rPr lang="en-US" b="0" i="0" dirty="0">
                <a:solidFill>
                  <a:srgbClr val="000000"/>
                </a:solidFill>
                <a:effectLst/>
                <a:latin typeface="+mn-lt"/>
              </a:rPr>
              <a:t>Exceptions Intro</a:t>
            </a:r>
          </a:p>
          <a:p>
            <a:pPr>
              <a:lnSpc>
                <a:spcPct val="100000"/>
              </a:lnSpc>
            </a:pPr>
            <a:r>
              <a:rPr lang="en-US" b="0" i="0" dirty="0">
                <a:solidFill>
                  <a:srgbClr val="000000"/>
                </a:solidFill>
                <a:effectLst/>
                <a:latin typeface="+mn-lt"/>
              </a:rPr>
              <a:t>Exceptions handling</a:t>
            </a:r>
          </a:p>
          <a:p>
            <a:pPr>
              <a:lnSpc>
                <a:spcPct val="100000"/>
              </a:lnSpc>
            </a:pPr>
            <a:r>
              <a:rPr lang="en-US" b="0" i="0" dirty="0">
                <a:solidFill>
                  <a:srgbClr val="000000"/>
                </a:solidFill>
                <a:effectLst/>
                <a:latin typeface="+mn-lt"/>
              </a:rPr>
              <a:t>Argument of an Exception</a:t>
            </a:r>
          </a:p>
          <a:p>
            <a:pPr>
              <a:lnSpc>
                <a:spcPct val="100000"/>
              </a:lnSpc>
            </a:pPr>
            <a:r>
              <a:rPr lang="en-US" b="0" i="0" dirty="0">
                <a:solidFill>
                  <a:srgbClr val="000000"/>
                </a:solidFill>
                <a:effectLst/>
                <a:latin typeface="+mn-lt"/>
              </a:rPr>
              <a:t>Raising Exceptions</a:t>
            </a:r>
          </a:p>
          <a:p>
            <a:pPr>
              <a:lnSpc>
                <a:spcPct val="100000"/>
              </a:lnSpc>
            </a:pPr>
            <a:r>
              <a:rPr lang="en-US" b="0" i="0" dirty="0">
                <a:solidFill>
                  <a:srgbClr val="000000"/>
                </a:solidFill>
                <a:effectLst/>
                <a:latin typeface="+mn-lt"/>
              </a:rPr>
              <a:t>User-Defined Exceptions</a:t>
            </a:r>
          </a:p>
          <a:p>
            <a:pPr>
              <a:lnSpc>
                <a:spcPct val="100000"/>
              </a:lnSpc>
            </a:pPr>
            <a:r>
              <a:rPr lang="en-US" dirty="0">
                <a:latin typeface="Lucida Grande"/>
              </a:rPr>
              <a:t>Logging</a:t>
            </a:r>
            <a:endParaRPr lang="en-US" b="0" i="0" dirty="0">
              <a:effectLst/>
              <a:latin typeface="+mn-lt"/>
            </a:endParaRPr>
          </a:p>
          <a:p>
            <a:pPr algn="l"/>
            <a:r>
              <a:rPr lang="en-US" b="0" i="0" dirty="0">
                <a:solidFill>
                  <a:srgbClr val="1A1A1A"/>
                </a:solidFill>
                <a:effectLst/>
                <a:latin typeface="Lucida Grande"/>
              </a:rPr>
              <a:t>Logging to a file</a:t>
            </a:r>
          </a:p>
          <a:p>
            <a:pPr algn="l"/>
            <a:r>
              <a:rPr lang="en-US" b="0" i="0" dirty="0">
                <a:solidFill>
                  <a:srgbClr val="1A1A1A"/>
                </a:solidFill>
                <a:effectLst/>
                <a:latin typeface="Lucida Grande"/>
              </a:rPr>
              <a:t>Logging from multiple modules</a:t>
            </a:r>
          </a:p>
          <a:p>
            <a:pPr>
              <a:lnSpc>
                <a:spcPct val="100000"/>
              </a:lnSpc>
            </a:pPr>
            <a:r>
              <a:rPr lang="en-US" b="0" i="0" dirty="0">
                <a:solidFill>
                  <a:srgbClr val="1A1A1A"/>
                </a:solidFill>
                <a:effectLst/>
                <a:latin typeface="Lucida Grande"/>
              </a:rPr>
              <a:t>Logging variable data</a:t>
            </a:r>
          </a:p>
          <a:p>
            <a:pPr marL="0" indent="0">
              <a:lnSpc>
                <a:spcPct val="100000"/>
              </a:lnSpc>
              <a:buNone/>
            </a:pPr>
            <a:endParaRPr lang="en-US" b="0" i="0" dirty="0">
              <a:solidFill>
                <a:srgbClr val="000000"/>
              </a:solidFill>
              <a:effectLst/>
              <a:latin typeface="+mn-lt"/>
            </a:endParaRPr>
          </a:p>
        </p:txBody>
      </p:sp>
      <p:sp>
        <p:nvSpPr>
          <p:cNvPr id="3" name="Title 2"/>
          <p:cNvSpPr>
            <a:spLocks noGrp="1"/>
          </p:cNvSpPr>
          <p:nvPr>
            <p:ph type="title"/>
          </p:nvPr>
        </p:nvSpPr>
        <p:spPr/>
        <p:txBody>
          <a:bodyPr/>
          <a:lstStyle/>
          <a:p>
            <a:r>
              <a:rPr lang="en-US" dirty="0"/>
              <a:t>Agenda</a:t>
            </a:r>
            <a:endParaRPr lang="he-IL" dirty="0"/>
          </a:p>
        </p:txBody>
      </p:sp>
    </p:spTree>
    <p:extLst>
      <p:ext uri="{BB962C8B-B14F-4D97-AF65-F5344CB8AC3E}">
        <p14:creationId xmlns:p14="http://schemas.microsoft.com/office/powerpoint/2010/main" val="4243087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Logging</a:t>
            </a: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884279"/>
            <a:ext cx="10397067" cy="3970318"/>
          </a:xfrm>
          <a:prstGeom prst="rect">
            <a:avLst/>
          </a:prstGeom>
          <a:noFill/>
        </p:spPr>
        <p:txBody>
          <a:bodyPr wrap="square" rtlCol="0">
            <a:spAutoFit/>
          </a:bodyPr>
          <a:lstStyle/>
          <a:p>
            <a:pPr marL="342900" indent="-342900">
              <a:buFont typeface="Arial" panose="020B0604020202020204" pitchFamily="34" charset="0"/>
              <a:buChar char="•"/>
            </a:pPr>
            <a:r>
              <a:rPr lang="en-US" sz="2800" b="0" i="0" dirty="0">
                <a:solidFill>
                  <a:srgbClr val="000000"/>
                </a:solidFill>
                <a:effectLst/>
              </a:rPr>
              <a:t>Logging is a means of tracking events that happen when some software runs. </a:t>
            </a:r>
            <a:endParaRPr lang="ru-RU" sz="2800" b="0" i="0" dirty="0">
              <a:solidFill>
                <a:srgbClr val="000000"/>
              </a:solidFill>
              <a:effectLst/>
            </a:endParaRPr>
          </a:p>
          <a:p>
            <a:pPr marL="342900" indent="-342900">
              <a:buFont typeface="Arial" panose="020B0604020202020204" pitchFamily="34" charset="0"/>
              <a:buChar char="•"/>
            </a:pPr>
            <a:r>
              <a:rPr lang="en-US" sz="2800" b="0" i="0" dirty="0">
                <a:solidFill>
                  <a:srgbClr val="000000"/>
                </a:solidFill>
                <a:effectLst/>
              </a:rPr>
              <a:t>The software’s developer adds logging calls to their code to indicate that certain events have occurred.</a:t>
            </a:r>
            <a:endParaRPr lang="ru-RU" sz="2800" b="0" i="0" dirty="0">
              <a:solidFill>
                <a:srgbClr val="000000"/>
              </a:solidFill>
              <a:effectLst/>
            </a:endParaRPr>
          </a:p>
          <a:p>
            <a:pPr marL="342900" indent="-342900">
              <a:buFont typeface="Arial" panose="020B0604020202020204" pitchFamily="34" charset="0"/>
              <a:buChar char="•"/>
            </a:pPr>
            <a:r>
              <a:rPr lang="en-US" sz="2800" b="0" i="0" dirty="0">
                <a:solidFill>
                  <a:srgbClr val="000000"/>
                </a:solidFill>
                <a:effectLst/>
              </a:rPr>
              <a:t> An event is described by a descriptive message which can optionally contain variable data (i.e. data that is potentially different for each occurrence of the event).</a:t>
            </a:r>
            <a:endParaRPr lang="ru-RU" sz="2800" b="0" i="0" dirty="0">
              <a:solidFill>
                <a:srgbClr val="000000"/>
              </a:solidFill>
              <a:effectLst/>
            </a:endParaRPr>
          </a:p>
          <a:p>
            <a:pPr marL="342900" indent="-342900">
              <a:buFont typeface="Arial" panose="020B0604020202020204" pitchFamily="34" charset="0"/>
              <a:buChar char="•"/>
            </a:pPr>
            <a:r>
              <a:rPr lang="en-US" sz="2800" b="0" i="0" dirty="0">
                <a:solidFill>
                  <a:srgbClr val="000000"/>
                </a:solidFill>
                <a:effectLst/>
              </a:rPr>
              <a:t> Events also have an importance which the developer ascribes to the event; the importance can also be called the level or severity.</a:t>
            </a:r>
            <a:endParaRPr lang="en-GB" sz="2800" dirty="0">
              <a:cs typeface="Calibri" panose="020F0502020204030204" pitchFamily="34" charset="0"/>
            </a:endParaRPr>
          </a:p>
        </p:txBody>
      </p:sp>
    </p:spTree>
    <p:extLst>
      <p:ext uri="{BB962C8B-B14F-4D97-AF65-F5344CB8AC3E}">
        <p14:creationId xmlns:p14="http://schemas.microsoft.com/office/powerpoint/2010/main" val="1126891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1A1A1A"/>
                </a:solidFill>
                <a:effectLst/>
                <a:latin typeface="Lucida Grande"/>
              </a:rPr>
              <a:t>When to use logging?</a:t>
            </a: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884279"/>
            <a:ext cx="10397067" cy="523220"/>
          </a:xfrm>
          <a:prstGeom prst="rect">
            <a:avLst/>
          </a:prstGeom>
          <a:noFill/>
        </p:spPr>
        <p:txBody>
          <a:bodyPr wrap="square" rtlCol="0">
            <a:spAutoFit/>
          </a:bodyPr>
          <a:lstStyle/>
          <a:p>
            <a:pPr marL="342900" indent="-342900">
              <a:buFont typeface="Arial" panose="020B0604020202020204" pitchFamily="34" charset="0"/>
              <a:buChar char="•"/>
            </a:pPr>
            <a:r>
              <a:rPr lang="en-US" sz="1400" b="0" i="0" dirty="0">
                <a:solidFill>
                  <a:srgbClr val="000000"/>
                </a:solidFill>
                <a:effectLst/>
              </a:rPr>
              <a:t>Logging provides a set of convenience functions for simple logging usage. These are debug(), info(), warning(), error() and critical(). To determine when to use logging, see the table below, which states, for each of a set of common tasks, the best tool to use for it.</a:t>
            </a:r>
            <a:endParaRPr lang="en-GB" sz="1400" dirty="0">
              <a:cs typeface="Calibri" panose="020F0502020204030204" pitchFamily="34" charset="0"/>
            </a:endParaRPr>
          </a:p>
        </p:txBody>
      </p:sp>
      <p:graphicFrame>
        <p:nvGraphicFramePr>
          <p:cNvPr id="4" name="Table 3">
            <a:extLst>
              <a:ext uri="{FF2B5EF4-FFF2-40B4-BE49-F238E27FC236}">
                <a16:creationId xmlns:a16="http://schemas.microsoft.com/office/drawing/2014/main" id="{DC987A03-AFE8-40DB-BE16-84EBEBDDF36D}"/>
              </a:ext>
            </a:extLst>
          </p:cNvPr>
          <p:cNvGraphicFramePr>
            <a:graphicFrameLocks noGrp="1"/>
          </p:cNvGraphicFramePr>
          <p:nvPr>
            <p:extLst>
              <p:ext uri="{D42A27DB-BD31-4B8C-83A1-F6EECF244321}">
                <p14:modId xmlns:p14="http://schemas.microsoft.com/office/powerpoint/2010/main" val="2344498306"/>
              </p:ext>
            </p:extLst>
          </p:nvPr>
        </p:nvGraphicFramePr>
        <p:xfrm>
          <a:off x="956733" y="2407499"/>
          <a:ext cx="9266738" cy="4384920"/>
        </p:xfrm>
        <a:graphic>
          <a:graphicData uri="http://schemas.openxmlformats.org/drawingml/2006/table">
            <a:tbl>
              <a:tblPr/>
              <a:tblGrid>
                <a:gridCol w="4633369">
                  <a:extLst>
                    <a:ext uri="{9D8B030D-6E8A-4147-A177-3AD203B41FA5}">
                      <a16:colId xmlns:a16="http://schemas.microsoft.com/office/drawing/2014/main" val="2054366070"/>
                    </a:ext>
                  </a:extLst>
                </a:gridCol>
                <a:gridCol w="4633369">
                  <a:extLst>
                    <a:ext uri="{9D8B030D-6E8A-4147-A177-3AD203B41FA5}">
                      <a16:colId xmlns:a16="http://schemas.microsoft.com/office/drawing/2014/main" val="3586520683"/>
                    </a:ext>
                  </a:extLst>
                </a:gridCol>
              </a:tblGrid>
              <a:tr h="322321">
                <a:tc>
                  <a:txBody>
                    <a:bodyPr/>
                    <a:lstStyle/>
                    <a:p>
                      <a:pPr algn="l"/>
                      <a:r>
                        <a:rPr lang="en-US" sz="1600">
                          <a:effectLst/>
                        </a:rPr>
                        <a:t>Task you want to perform</a:t>
                      </a:r>
                    </a:p>
                  </a:txBody>
                  <a:tcPr marL="80580" marR="80580" marT="40290" marB="4029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a:r>
                        <a:rPr lang="en-US" sz="1600" dirty="0">
                          <a:effectLst/>
                        </a:rPr>
                        <a:t>The best tool for the task</a:t>
                      </a:r>
                    </a:p>
                  </a:txBody>
                  <a:tcPr marL="80580" marR="80580" marT="40290" marB="4029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436687532"/>
                  </a:ext>
                </a:extLst>
              </a:tr>
              <a:tr h="564062">
                <a:tc>
                  <a:txBody>
                    <a:bodyPr/>
                    <a:lstStyle/>
                    <a:p>
                      <a:pPr algn="l"/>
                      <a:r>
                        <a:rPr lang="en-US" sz="1600">
                          <a:effectLst/>
                        </a:rPr>
                        <a:t>Display console output for ordinary usage of a command line script or program</a:t>
                      </a:r>
                    </a:p>
                  </a:txBody>
                  <a:tcPr marL="80580" marR="80580" marT="40290" marB="4029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600" u="none" strike="noStrike" dirty="0">
                          <a:solidFill>
                            <a:srgbClr val="0072AA"/>
                          </a:solidFill>
                          <a:effectLst/>
                          <a:hlinkClick r:id="rId3" tooltip="print"/>
                        </a:rPr>
                        <a:t>print()</a:t>
                      </a:r>
                      <a:endParaRPr lang="en-US" sz="1600" dirty="0">
                        <a:effectLst/>
                      </a:endParaRPr>
                    </a:p>
                  </a:txBody>
                  <a:tcPr marL="80580" marR="80580" marT="40290" marB="4029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722595659"/>
                  </a:ext>
                </a:extLst>
              </a:tr>
              <a:tr h="805803">
                <a:tc>
                  <a:txBody>
                    <a:bodyPr/>
                    <a:lstStyle/>
                    <a:p>
                      <a:pPr algn="l"/>
                      <a:r>
                        <a:rPr lang="en-US" sz="1600">
                          <a:effectLst/>
                        </a:rPr>
                        <a:t>Report events that occur during normal operation of a program (e.g. for status monitoring or fault investigation)</a:t>
                      </a:r>
                    </a:p>
                  </a:txBody>
                  <a:tcPr marL="80580" marR="80580" marT="40290" marB="4029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600" u="none" strike="noStrike">
                          <a:solidFill>
                            <a:srgbClr val="0072AA"/>
                          </a:solidFill>
                          <a:effectLst/>
                          <a:hlinkClick r:id="rId4" tooltip="logging.info"/>
                        </a:rPr>
                        <a:t>logging.info()</a:t>
                      </a:r>
                      <a:r>
                        <a:rPr lang="en-US" sz="1600">
                          <a:effectLst/>
                        </a:rPr>
                        <a:t> (or </a:t>
                      </a:r>
                      <a:r>
                        <a:rPr lang="en-US" sz="1600" u="none" strike="noStrike">
                          <a:solidFill>
                            <a:srgbClr val="0072AA"/>
                          </a:solidFill>
                          <a:effectLst/>
                          <a:hlinkClick r:id="rId5" tooltip="logging.debug"/>
                        </a:rPr>
                        <a:t>logging.debug()</a:t>
                      </a:r>
                      <a:r>
                        <a:rPr lang="en-US" sz="1600">
                          <a:effectLst/>
                        </a:rPr>
                        <a:t> for very detailed output for diagnostic purposes)</a:t>
                      </a:r>
                    </a:p>
                  </a:txBody>
                  <a:tcPr marL="80580" marR="80580" marT="40290" marB="4029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3098439"/>
                  </a:ext>
                </a:extLst>
              </a:tr>
              <a:tr h="1531026">
                <a:tc>
                  <a:txBody>
                    <a:bodyPr/>
                    <a:lstStyle/>
                    <a:p>
                      <a:pPr algn="l"/>
                      <a:r>
                        <a:rPr lang="en-US" sz="1600">
                          <a:effectLst/>
                        </a:rPr>
                        <a:t>Issue a warning regarding a particular runtime event</a:t>
                      </a:r>
                    </a:p>
                  </a:txBody>
                  <a:tcPr marL="80580" marR="80580" marT="40290" marB="4029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600" u="none" strike="noStrike">
                          <a:solidFill>
                            <a:srgbClr val="0072AA"/>
                          </a:solidFill>
                          <a:effectLst/>
                          <a:hlinkClick r:id="rId6" tooltip="warnings.warn"/>
                        </a:rPr>
                        <a:t>warnings.warn()</a:t>
                      </a:r>
                      <a:r>
                        <a:rPr lang="en-US" sz="1600">
                          <a:effectLst/>
                        </a:rPr>
                        <a:t> in library code if the issue is avoidable and the client application should be modified to eliminate the warning</a:t>
                      </a:r>
                    </a:p>
                    <a:p>
                      <a:pPr algn="l"/>
                      <a:r>
                        <a:rPr lang="en-US" sz="1600" u="none" strike="noStrike">
                          <a:solidFill>
                            <a:srgbClr val="0072AA"/>
                          </a:solidFill>
                          <a:effectLst/>
                          <a:hlinkClick r:id="rId7" tooltip="logging.warning"/>
                        </a:rPr>
                        <a:t>logging.warning()</a:t>
                      </a:r>
                      <a:r>
                        <a:rPr lang="en-US" sz="1600">
                          <a:effectLst/>
                        </a:rPr>
                        <a:t> if there is nothing the client application can do about the situation, but the event should still be noted</a:t>
                      </a:r>
                    </a:p>
                  </a:txBody>
                  <a:tcPr marL="80580" marR="80580" marT="40290" marB="4029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3266588"/>
                  </a:ext>
                </a:extLst>
              </a:tr>
              <a:tr h="322321">
                <a:tc>
                  <a:txBody>
                    <a:bodyPr/>
                    <a:lstStyle/>
                    <a:p>
                      <a:pPr algn="l"/>
                      <a:r>
                        <a:rPr lang="en-US" sz="1600">
                          <a:effectLst/>
                        </a:rPr>
                        <a:t>Report an error regarding a particular runtime event</a:t>
                      </a:r>
                    </a:p>
                  </a:txBody>
                  <a:tcPr marL="80580" marR="80580" marT="40290" marB="4029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600">
                          <a:effectLst/>
                        </a:rPr>
                        <a:t>Raise an exception</a:t>
                      </a:r>
                    </a:p>
                  </a:txBody>
                  <a:tcPr marL="80580" marR="80580" marT="40290" marB="4029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30767434"/>
                  </a:ext>
                </a:extLst>
              </a:tr>
              <a:tr h="805803">
                <a:tc>
                  <a:txBody>
                    <a:bodyPr/>
                    <a:lstStyle/>
                    <a:p>
                      <a:pPr algn="l"/>
                      <a:r>
                        <a:rPr lang="en-US" sz="1600">
                          <a:effectLst/>
                        </a:rPr>
                        <a:t>Report suppression of an error without raising an exception (e.g. error handler in a long-running server process)</a:t>
                      </a:r>
                    </a:p>
                  </a:txBody>
                  <a:tcPr marL="80580" marR="80580" marT="40290" marB="4029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600" u="none" strike="noStrike" dirty="0" err="1">
                          <a:solidFill>
                            <a:srgbClr val="0072AA"/>
                          </a:solidFill>
                          <a:effectLst/>
                          <a:hlinkClick r:id="rId8" tooltip="logging.error"/>
                        </a:rPr>
                        <a:t>logging.error</a:t>
                      </a:r>
                      <a:r>
                        <a:rPr lang="en-US" sz="1600" u="none" strike="noStrike" dirty="0">
                          <a:solidFill>
                            <a:srgbClr val="0072AA"/>
                          </a:solidFill>
                          <a:effectLst/>
                          <a:hlinkClick r:id="rId8" tooltip="logging.error"/>
                        </a:rPr>
                        <a:t>()</a:t>
                      </a:r>
                      <a:r>
                        <a:rPr lang="en-US" sz="1600" dirty="0">
                          <a:effectLst/>
                        </a:rPr>
                        <a:t>, </a:t>
                      </a:r>
                      <a:r>
                        <a:rPr lang="en-US" sz="1600" u="none" strike="noStrike" dirty="0" err="1">
                          <a:solidFill>
                            <a:srgbClr val="0072AA"/>
                          </a:solidFill>
                          <a:effectLst/>
                          <a:hlinkClick r:id="rId9" tooltip="logging.exception"/>
                        </a:rPr>
                        <a:t>logging.exception</a:t>
                      </a:r>
                      <a:r>
                        <a:rPr lang="en-US" sz="1600" u="none" strike="noStrike" dirty="0">
                          <a:solidFill>
                            <a:srgbClr val="0072AA"/>
                          </a:solidFill>
                          <a:effectLst/>
                          <a:hlinkClick r:id="rId9" tooltip="logging.exception"/>
                        </a:rPr>
                        <a:t>()</a:t>
                      </a:r>
                      <a:r>
                        <a:rPr lang="en-US" sz="1600" dirty="0">
                          <a:effectLst/>
                        </a:rPr>
                        <a:t> or </a:t>
                      </a:r>
                      <a:r>
                        <a:rPr lang="en-US" sz="1600" u="none" strike="noStrike" dirty="0" err="1">
                          <a:solidFill>
                            <a:srgbClr val="0072AA"/>
                          </a:solidFill>
                          <a:effectLst/>
                          <a:hlinkClick r:id="rId10" tooltip="logging.critical"/>
                        </a:rPr>
                        <a:t>logging.critical</a:t>
                      </a:r>
                      <a:r>
                        <a:rPr lang="en-US" sz="1600" u="none" strike="noStrike" dirty="0">
                          <a:solidFill>
                            <a:srgbClr val="0072AA"/>
                          </a:solidFill>
                          <a:effectLst/>
                          <a:hlinkClick r:id="rId10" tooltip="logging.critical"/>
                        </a:rPr>
                        <a:t>()</a:t>
                      </a:r>
                      <a:r>
                        <a:rPr lang="en-US" sz="1600" dirty="0">
                          <a:effectLst/>
                        </a:rPr>
                        <a:t> as appropriate for the specific error and application domain</a:t>
                      </a:r>
                    </a:p>
                  </a:txBody>
                  <a:tcPr marL="80580" marR="80580" marT="40290" marB="4029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07000818"/>
                  </a:ext>
                </a:extLst>
              </a:tr>
            </a:tbl>
          </a:graphicData>
        </a:graphic>
      </p:graphicFrame>
    </p:spTree>
    <p:extLst>
      <p:ext uri="{BB962C8B-B14F-4D97-AF65-F5344CB8AC3E}">
        <p14:creationId xmlns:p14="http://schemas.microsoft.com/office/powerpoint/2010/main" val="1850397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1A1A1A"/>
                </a:solidFill>
                <a:effectLst/>
                <a:latin typeface="Lucida Grande"/>
              </a:rPr>
              <a:t>When to use logging?</a:t>
            </a: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884279"/>
            <a:ext cx="10397067" cy="523220"/>
          </a:xfrm>
          <a:prstGeom prst="rect">
            <a:avLst/>
          </a:prstGeom>
          <a:noFill/>
        </p:spPr>
        <p:txBody>
          <a:bodyPr wrap="square" rtlCol="0">
            <a:spAutoFit/>
          </a:bodyPr>
          <a:lstStyle/>
          <a:p>
            <a:pPr marL="342900" indent="-342900">
              <a:buFont typeface="Arial" panose="020B0604020202020204" pitchFamily="34" charset="0"/>
              <a:buChar char="•"/>
            </a:pPr>
            <a:r>
              <a:rPr lang="en-US" sz="1400" b="0" i="0" dirty="0">
                <a:solidFill>
                  <a:srgbClr val="000000"/>
                </a:solidFill>
                <a:effectLst/>
              </a:rPr>
              <a:t>The logging functions are named after the level or severity of the events they are used to track. The standard levels and their applicability are described below (in increasing order of severity):</a:t>
            </a:r>
            <a:endParaRPr lang="en-GB" sz="1400" dirty="0">
              <a:cs typeface="Calibri" panose="020F0502020204030204" pitchFamily="34" charset="0"/>
            </a:endParaRPr>
          </a:p>
        </p:txBody>
      </p:sp>
      <p:graphicFrame>
        <p:nvGraphicFramePr>
          <p:cNvPr id="3" name="Table 2">
            <a:extLst>
              <a:ext uri="{FF2B5EF4-FFF2-40B4-BE49-F238E27FC236}">
                <a16:creationId xmlns:a16="http://schemas.microsoft.com/office/drawing/2014/main" id="{A2D78285-AB4C-42C5-BA09-19BF03EF7D3C}"/>
              </a:ext>
            </a:extLst>
          </p:cNvPr>
          <p:cNvGraphicFramePr>
            <a:graphicFrameLocks noGrp="1"/>
          </p:cNvGraphicFramePr>
          <p:nvPr>
            <p:extLst>
              <p:ext uri="{D42A27DB-BD31-4B8C-83A1-F6EECF244321}">
                <p14:modId xmlns:p14="http://schemas.microsoft.com/office/powerpoint/2010/main" val="31576140"/>
              </p:ext>
            </p:extLst>
          </p:nvPr>
        </p:nvGraphicFramePr>
        <p:xfrm>
          <a:off x="719667" y="2530262"/>
          <a:ext cx="10515600" cy="3840480"/>
        </p:xfrm>
        <a:graphic>
          <a:graphicData uri="http://schemas.openxmlformats.org/drawingml/2006/table">
            <a:tbl>
              <a:tblPr/>
              <a:tblGrid>
                <a:gridCol w="5257800">
                  <a:extLst>
                    <a:ext uri="{9D8B030D-6E8A-4147-A177-3AD203B41FA5}">
                      <a16:colId xmlns:a16="http://schemas.microsoft.com/office/drawing/2014/main" val="919876001"/>
                    </a:ext>
                  </a:extLst>
                </a:gridCol>
                <a:gridCol w="5257800">
                  <a:extLst>
                    <a:ext uri="{9D8B030D-6E8A-4147-A177-3AD203B41FA5}">
                      <a16:colId xmlns:a16="http://schemas.microsoft.com/office/drawing/2014/main" val="269522368"/>
                    </a:ext>
                  </a:extLst>
                </a:gridCol>
              </a:tblGrid>
              <a:tr h="0">
                <a:tc>
                  <a:txBody>
                    <a:bodyPr/>
                    <a:lstStyle/>
                    <a:p>
                      <a:pPr algn="l"/>
                      <a:r>
                        <a:rPr lang="en-US">
                          <a:effectLst/>
                        </a:rPr>
                        <a:t>Level</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a:r>
                        <a:rPr lang="en-US" dirty="0">
                          <a:effectLst/>
                        </a:rPr>
                        <a:t>When it’s used</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280441598"/>
                  </a:ext>
                </a:extLst>
              </a:tr>
              <a:tr h="0">
                <a:tc>
                  <a:txBody>
                    <a:bodyPr/>
                    <a:lstStyle/>
                    <a:p>
                      <a:pPr algn="l"/>
                      <a:r>
                        <a:rPr lang="en-US">
                          <a:effectLst/>
                        </a:rPr>
                        <a:t>DEBUG</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dirty="0">
                          <a:effectLst/>
                        </a:rPr>
                        <a:t>Detailed information, typically of interest only when diagnosing problems.</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30644014"/>
                  </a:ext>
                </a:extLst>
              </a:tr>
              <a:tr h="0">
                <a:tc>
                  <a:txBody>
                    <a:bodyPr/>
                    <a:lstStyle/>
                    <a:p>
                      <a:pPr algn="l"/>
                      <a:r>
                        <a:rPr lang="en-US">
                          <a:effectLst/>
                        </a:rPr>
                        <a:t>INFO</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a:effectLst/>
                        </a:rPr>
                        <a:t>Confirmation that things are working as expected.</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65170016"/>
                  </a:ext>
                </a:extLst>
              </a:tr>
              <a:tr h="0">
                <a:tc>
                  <a:txBody>
                    <a:bodyPr/>
                    <a:lstStyle/>
                    <a:p>
                      <a:pPr algn="l"/>
                      <a:r>
                        <a:rPr lang="en-US">
                          <a:effectLst/>
                        </a:rPr>
                        <a:t>WARNING</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a:effectLst/>
                        </a:rPr>
                        <a:t>An indication that something unexpected happened, or indicative of some problem in the near future (e.g. ‘disk space low’). The software is still working as expected.</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889028073"/>
                  </a:ext>
                </a:extLst>
              </a:tr>
              <a:tr h="0">
                <a:tc>
                  <a:txBody>
                    <a:bodyPr/>
                    <a:lstStyle/>
                    <a:p>
                      <a:pPr algn="l"/>
                      <a:r>
                        <a:rPr lang="en-US">
                          <a:effectLst/>
                        </a:rPr>
                        <a:t>ERROR</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a:effectLst/>
                        </a:rPr>
                        <a:t>Due to a more serious problem, the software has not been able to perform some function.</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937774"/>
                  </a:ext>
                </a:extLst>
              </a:tr>
              <a:tr h="0">
                <a:tc>
                  <a:txBody>
                    <a:bodyPr/>
                    <a:lstStyle/>
                    <a:p>
                      <a:pPr algn="l"/>
                      <a:r>
                        <a:rPr lang="en-US">
                          <a:effectLst/>
                        </a:rPr>
                        <a:t>CRITICAL</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dirty="0">
                          <a:effectLst/>
                        </a:rPr>
                        <a:t>A serious error, indicating that the program itself may be unable to continue running.</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64156843"/>
                  </a:ext>
                </a:extLst>
              </a:tr>
            </a:tbl>
          </a:graphicData>
        </a:graphic>
      </p:graphicFrame>
    </p:spTree>
    <p:extLst>
      <p:ext uri="{BB962C8B-B14F-4D97-AF65-F5344CB8AC3E}">
        <p14:creationId xmlns:p14="http://schemas.microsoft.com/office/powerpoint/2010/main" val="628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0" i="0" dirty="0">
                <a:solidFill>
                  <a:srgbClr val="000000"/>
                </a:solidFill>
                <a:effectLst/>
                <a:latin typeface="+mn-lt"/>
              </a:rPr>
              <a:t>Logging simple example</a:t>
            </a:r>
            <a:endParaRPr lang="he-IL" dirty="0"/>
          </a:p>
        </p:txBody>
      </p:sp>
    </p:spTree>
    <p:extLst>
      <p:ext uri="{BB962C8B-B14F-4D97-AF65-F5344CB8AC3E}">
        <p14:creationId xmlns:p14="http://schemas.microsoft.com/office/powerpoint/2010/main" val="837773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Example</a:t>
            </a:r>
            <a:endParaRPr lang="en-US" dirty="0">
              <a:latin typeface="+mn-lt"/>
              <a:cs typeface="Calibri" panose="020F0502020204030204" pitchFamily="34" charset="0"/>
            </a:endParaRPr>
          </a:p>
        </p:txBody>
      </p:sp>
      <p:sp>
        <p:nvSpPr>
          <p:cNvPr id="3" name="Rectangle 1">
            <a:extLst>
              <a:ext uri="{FF2B5EF4-FFF2-40B4-BE49-F238E27FC236}">
                <a16:creationId xmlns:a16="http://schemas.microsoft.com/office/drawing/2014/main" id="{6C6C4B6A-F21D-42A6-B2F5-2E8E7F580F7F}"/>
              </a:ext>
            </a:extLst>
          </p:cNvPr>
          <p:cNvSpPr>
            <a:spLocks noChangeArrowheads="1"/>
          </p:cNvSpPr>
          <p:nvPr/>
        </p:nvSpPr>
        <p:spPr bwMode="auto">
          <a:xfrm>
            <a:off x="763480" y="1940186"/>
            <a:ext cx="7856738" cy="10156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7832"/>
                </a:solidFill>
                <a:effectLst/>
                <a:latin typeface="Arial Unicode MS"/>
              </a:rPr>
              <a:t>import </a:t>
            </a:r>
            <a:r>
              <a:rPr kumimoji="0" lang="en-US" altLang="en-US" sz="2000" b="0" i="0" u="none" strike="noStrike" cap="none" normalizeH="0" baseline="0" dirty="0">
                <a:ln>
                  <a:noFill/>
                </a:ln>
                <a:solidFill>
                  <a:srgbClr val="A9B7C6"/>
                </a:solidFill>
                <a:effectLst/>
                <a:latin typeface="Arial Unicode MS"/>
              </a:rPr>
              <a:t>logging</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err="1">
                <a:ln>
                  <a:noFill/>
                </a:ln>
                <a:solidFill>
                  <a:srgbClr val="A9B7C6"/>
                </a:solidFill>
                <a:effectLst/>
                <a:latin typeface="Arial Unicode MS"/>
              </a:rPr>
              <a:t>logging.warning</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'Watch out!'</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08080"/>
                </a:solidFill>
                <a:effectLst/>
                <a:latin typeface="Arial Unicode MS"/>
              </a:rPr>
              <a:t># will print a message to the console</a:t>
            </a: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logging.info(</a:t>
            </a:r>
            <a:r>
              <a:rPr kumimoji="0" lang="en-US" altLang="en-US" sz="2000" b="0" i="0" u="none" strike="noStrike" cap="none" normalizeH="0" baseline="0" dirty="0">
                <a:ln>
                  <a:noFill/>
                </a:ln>
                <a:solidFill>
                  <a:srgbClr val="6A8759"/>
                </a:solidFill>
                <a:effectLst/>
                <a:latin typeface="Arial Unicode MS"/>
              </a:rPr>
              <a:t>'I told you so'</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08080"/>
                </a:solidFill>
                <a:effectLst/>
                <a:latin typeface="Arial Unicode MS"/>
              </a:rPr>
              <a:t># will not print anything</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44508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Logging to a file</a:t>
            </a: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884279"/>
            <a:ext cx="10397067" cy="4616648"/>
          </a:xfrm>
          <a:prstGeom prst="rect">
            <a:avLst/>
          </a:prstGeom>
          <a:noFill/>
        </p:spPr>
        <p:txBody>
          <a:bodyPr wrap="square" rtlCol="0">
            <a:spAutoFit/>
          </a:bodyPr>
          <a:lstStyle/>
          <a:p>
            <a:pPr marL="342900" indent="-342900">
              <a:buFont typeface="Arial" panose="020B0604020202020204" pitchFamily="34" charset="0"/>
              <a:buChar char="•"/>
            </a:pPr>
            <a:r>
              <a:rPr lang="en-US" sz="1400" b="0" i="0" dirty="0">
                <a:solidFill>
                  <a:srgbClr val="000000"/>
                </a:solidFill>
                <a:effectLst/>
              </a:rPr>
              <a:t>A very common situation is that of recording logging events in a file, so let’s look at that next. Be sure to try the following in a newly started Python interpreter, and don’t just continue from the session described above:</a:t>
            </a:r>
          </a:p>
          <a:p>
            <a:pPr marL="342900" indent="-342900">
              <a:buFont typeface="Arial" panose="020B0604020202020204" pitchFamily="34" charset="0"/>
              <a:buChar char="•"/>
            </a:pPr>
            <a:endParaRPr lang="en-US" sz="1400" dirty="0">
              <a:solidFill>
                <a:srgbClr val="000000"/>
              </a:solidFill>
              <a:cs typeface="Calibri" panose="020F0502020204030204" pitchFamily="34" charset="0"/>
            </a:endParaRPr>
          </a:p>
          <a:p>
            <a:pPr marL="342900" indent="-342900">
              <a:buFont typeface="Arial" panose="020B0604020202020204" pitchFamily="34" charset="0"/>
              <a:buChar char="•"/>
            </a:pPr>
            <a:endParaRPr lang="en-US" sz="1400" dirty="0">
              <a:solidFill>
                <a:srgbClr val="000000"/>
              </a:solidFill>
              <a:cs typeface="Calibri" panose="020F0502020204030204" pitchFamily="34" charset="0"/>
            </a:endParaRPr>
          </a:p>
          <a:p>
            <a:pPr marL="342900" indent="-342900">
              <a:buFont typeface="Arial" panose="020B0604020202020204" pitchFamily="34" charset="0"/>
              <a:buChar char="•"/>
            </a:pPr>
            <a:endParaRPr lang="en-US" sz="1400" dirty="0">
              <a:solidFill>
                <a:srgbClr val="000000"/>
              </a:solidFill>
              <a:cs typeface="Calibri" panose="020F0502020204030204" pitchFamily="34" charset="0"/>
            </a:endParaRPr>
          </a:p>
          <a:p>
            <a:pPr marL="342900" indent="-342900">
              <a:buFont typeface="Arial" panose="020B0604020202020204" pitchFamily="34" charset="0"/>
              <a:buChar char="•"/>
            </a:pPr>
            <a:endParaRPr lang="en-US" sz="1400" dirty="0">
              <a:solidFill>
                <a:srgbClr val="000000"/>
              </a:solidFill>
              <a:cs typeface="Calibri" panose="020F0502020204030204" pitchFamily="34" charset="0"/>
            </a:endParaRPr>
          </a:p>
          <a:p>
            <a:pPr marL="342900" indent="-342900">
              <a:buFont typeface="Arial" panose="020B0604020202020204" pitchFamily="34" charset="0"/>
              <a:buChar char="•"/>
            </a:pPr>
            <a:endParaRPr lang="en-US" sz="1400" dirty="0">
              <a:solidFill>
                <a:srgbClr val="000000"/>
              </a:solidFill>
              <a:cs typeface="Calibri" panose="020F0502020204030204" pitchFamily="34" charset="0"/>
            </a:endParaRPr>
          </a:p>
          <a:p>
            <a:pPr marL="342900" indent="-342900">
              <a:buFont typeface="Arial" panose="020B0604020202020204" pitchFamily="34" charset="0"/>
              <a:buChar char="•"/>
            </a:pPr>
            <a:endParaRPr lang="en-US" sz="1400" dirty="0">
              <a:solidFill>
                <a:srgbClr val="000000"/>
              </a:solidFill>
              <a:cs typeface="Calibri" panose="020F0502020204030204" pitchFamily="34" charset="0"/>
            </a:endParaRPr>
          </a:p>
          <a:p>
            <a:pPr marL="342900" indent="-342900">
              <a:buFont typeface="Arial" panose="020B0604020202020204" pitchFamily="34" charset="0"/>
              <a:buChar char="•"/>
            </a:pPr>
            <a:endParaRPr lang="en-US" sz="1400" dirty="0">
              <a:solidFill>
                <a:srgbClr val="000000"/>
              </a:solidFill>
              <a:cs typeface="Calibri" panose="020F0502020204030204" pitchFamily="34" charset="0"/>
            </a:endParaRPr>
          </a:p>
          <a:p>
            <a:pPr marL="342900" indent="-342900">
              <a:buFont typeface="Arial" panose="020B0604020202020204" pitchFamily="34" charset="0"/>
              <a:buChar char="•"/>
            </a:pPr>
            <a:endParaRPr lang="en-US" sz="1400" dirty="0">
              <a:solidFill>
                <a:srgbClr val="000000"/>
              </a:solidFill>
              <a:cs typeface="Calibri" panose="020F0502020204030204" pitchFamily="34" charset="0"/>
            </a:endParaRPr>
          </a:p>
          <a:p>
            <a:endParaRPr lang="en-US" sz="1400" dirty="0">
              <a:solidFill>
                <a:srgbClr val="000000"/>
              </a:solidFill>
              <a:cs typeface="Calibri" panose="020F0502020204030204" pitchFamily="34" charset="0"/>
            </a:endParaRPr>
          </a:p>
          <a:p>
            <a:pPr marL="342900" indent="-342900">
              <a:buFont typeface="Arial" panose="020B0604020202020204" pitchFamily="34" charset="0"/>
              <a:buChar char="•"/>
            </a:pPr>
            <a:r>
              <a:rPr lang="en-US" sz="1400" dirty="0">
                <a:solidFill>
                  <a:srgbClr val="000000"/>
                </a:solidFill>
                <a:cs typeface="Calibri" panose="020F0502020204030204" pitchFamily="34" charset="0"/>
              </a:rPr>
              <a:t>The encoding argument was added. In earlier Python versions, or if not specified, the encoding used is the default value used by open(). While not shown in the above example, an errors argument can also now be passed, which determines how encoding errors are handled. For available values and the default, see the documentation for open().</a:t>
            </a:r>
          </a:p>
          <a:p>
            <a:endParaRPr lang="en-US" sz="1400" dirty="0">
              <a:solidFill>
                <a:srgbClr val="000000"/>
              </a:solidFill>
              <a:cs typeface="Calibri" panose="020F0502020204030204" pitchFamily="34" charset="0"/>
            </a:endParaRPr>
          </a:p>
          <a:p>
            <a:r>
              <a:rPr lang="en-US" sz="1400" dirty="0">
                <a:cs typeface="Calibri" panose="020F0502020204030204" pitchFamily="34" charset="0"/>
              </a:rPr>
              <a:t>And now if we open the file and look at what we have, we should find the log messages:</a:t>
            </a:r>
          </a:p>
          <a:p>
            <a:endParaRPr lang="en-US" sz="1400" dirty="0">
              <a:cs typeface="Calibri" panose="020F0502020204030204" pitchFamily="34" charset="0"/>
            </a:endParaRPr>
          </a:p>
          <a:p>
            <a:r>
              <a:rPr lang="en-US" sz="1400" dirty="0" err="1">
                <a:cs typeface="Calibri" panose="020F0502020204030204" pitchFamily="34" charset="0"/>
              </a:rPr>
              <a:t>DEBUG:root:This</a:t>
            </a:r>
            <a:r>
              <a:rPr lang="en-US" sz="1400" dirty="0">
                <a:cs typeface="Calibri" panose="020F0502020204030204" pitchFamily="34" charset="0"/>
              </a:rPr>
              <a:t> message should go to the log file</a:t>
            </a:r>
          </a:p>
          <a:p>
            <a:r>
              <a:rPr lang="en-US" sz="1400" dirty="0" err="1">
                <a:cs typeface="Calibri" panose="020F0502020204030204" pitchFamily="34" charset="0"/>
              </a:rPr>
              <a:t>INFO:root:So</a:t>
            </a:r>
            <a:r>
              <a:rPr lang="en-US" sz="1400" dirty="0">
                <a:cs typeface="Calibri" panose="020F0502020204030204" pitchFamily="34" charset="0"/>
              </a:rPr>
              <a:t> should this</a:t>
            </a:r>
          </a:p>
          <a:p>
            <a:r>
              <a:rPr lang="en-US" sz="1400" dirty="0" err="1">
                <a:cs typeface="Calibri" panose="020F0502020204030204" pitchFamily="34" charset="0"/>
              </a:rPr>
              <a:t>WARNING:root:And</a:t>
            </a:r>
            <a:r>
              <a:rPr lang="en-US" sz="1400" dirty="0">
                <a:cs typeface="Calibri" panose="020F0502020204030204" pitchFamily="34" charset="0"/>
              </a:rPr>
              <a:t> this, too</a:t>
            </a:r>
          </a:p>
          <a:p>
            <a:r>
              <a:rPr lang="en-US" sz="1400" dirty="0" err="1">
                <a:cs typeface="Calibri" panose="020F0502020204030204" pitchFamily="34" charset="0"/>
              </a:rPr>
              <a:t>ERROR:root:And</a:t>
            </a:r>
            <a:r>
              <a:rPr lang="en-US" sz="1400" dirty="0">
                <a:cs typeface="Calibri" panose="020F0502020204030204" pitchFamily="34" charset="0"/>
              </a:rPr>
              <a:t> non-ASCII stuff, too, like </a:t>
            </a:r>
            <a:r>
              <a:rPr lang="en-US" sz="1400" dirty="0" err="1">
                <a:cs typeface="Calibri" panose="020F0502020204030204" pitchFamily="34" charset="0"/>
              </a:rPr>
              <a:t>Øresund</a:t>
            </a:r>
            <a:r>
              <a:rPr lang="en-US" sz="1400" dirty="0">
                <a:cs typeface="Calibri" panose="020F0502020204030204" pitchFamily="34" charset="0"/>
              </a:rPr>
              <a:t> and Malmö</a:t>
            </a:r>
            <a:endParaRPr lang="en-GB" sz="1400" dirty="0">
              <a:cs typeface="Calibri" panose="020F0502020204030204" pitchFamily="34" charset="0"/>
            </a:endParaRPr>
          </a:p>
        </p:txBody>
      </p:sp>
      <p:sp>
        <p:nvSpPr>
          <p:cNvPr id="3" name="Rectangle 1">
            <a:extLst>
              <a:ext uri="{FF2B5EF4-FFF2-40B4-BE49-F238E27FC236}">
                <a16:creationId xmlns:a16="http://schemas.microsoft.com/office/drawing/2014/main" id="{F288116A-735D-47E1-B8FB-09BF26A09728}"/>
              </a:ext>
            </a:extLst>
          </p:cNvPr>
          <p:cNvSpPr>
            <a:spLocks noChangeArrowheads="1"/>
          </p:cNvSpPr>
          <p:nvPr/>
        </p:nvSpPr>
        <p:spPr bwMode="auto">
          <a:xfrm>
            <a:off x="1128944" y="2541193"/>
            <a:ext cx="9934112" cy="138499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Arial Unicode MS"/>
              </a:rPr>
              <a:t>import </a:t>
            </a:r>
            <a:r>
              <a:rPr kumimoji="0" lang="en-US" altLang="en-US" sz="1400" b="0" i="0" u="none" strike="noStrike" cap="none" normalizeH="0" baseline="0" dirty="0">
                <a:ln>
                  <a:noFill/>
                </a:ln>
                <a:solidFill>
                  <a:srgbClr val="A9B7C6"/>
                </a:solidFill>
                <a:effectLst/>
                <a:latin typeface="Arial Unicode MS"/>
              </a:rPr>
              <a:t>logging</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logging.basicConfig</a:t>
            </a:r>
            <a:r>
              <a:rPr kumimoji="0" lang="en-US" altLang="en-US" sz="1400" b="0" i="0" u="none" strike="noStrike" cap="none" normalizeH="0" baseline="0" dirty="0">
                <a:ln>
                  <a:noFill/>
                </a:ln>
                <a:solidFill>
                  <a:srgbClr val="A9B7C6"/>
                </a:solidFill>
                <a:effectLst/>
                <a:latin typeface="Arial Unicode MS"/>
              </a:rPr>
              <a:t>(filename=</a:t>
            </a:r>
            <a:r>
              <a:rPr kumimoji="0" lang="en-US" altLang="en-US" sz="1400" b="0" i="0" u="none" strike="noStrike" cap="none" normalizeH="0" baseline="0" dirty="0">
                <a:ln>
                  <a:noFill/>
                </a:ln>
                <a:solidFill>
                  <a:srgbClr val="6A8759"/>
                </a:solidFill>
                <a:effectLst/>
                <a:latin typeface="Arial Unicode MS"/>
              </a:rPr>
              <a:t>'example.log'</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encoding=</a:t>
            </a:r>
            <a:r>
              <a:rPr kumimoji="0" lang="en-US" altLang="en-US" sz="1400" b="0" i="0" u="none" strike="noStrike" cap="none" normalizeH="0" baseline="0" dirty="0">
                <a:ln>
                  <a:noFill/>
                </a:ln>
                <a:solidFill>
                  <a:srgbClr val="6A8759"/>
                </a:solidFill>
                <a:effectLst/>
                <a:latin typeface="Arial Unicode MS"/>
              </a:rPr>
              <a:t>'utf-8'</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level=</a:t>
            </a:r>
            <a:r>
              <a:rPr kumimoji="0" lang="en-US" altLang="en-US" sz="1400" b="0" i="0" u="none" strike="noStrike" cap="none" normalizeH="0" baseline="0" dirty="0" err="1">
                <a:ln>
                  <a:noFill/>
                </a:ln>
                <a:solidFill>
                  <a:srgbClr val="A9B7C6"/>
                </a:solidFill>
                <a:effectLst/>
                <a:latin typeface="Arial Unicode MS"/>
              </a:rPr>
              <a:t>logging.DEBUG</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logging.debug</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'This message should go to the log file'</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logging.info(</a:t>
            </a:r>
            <a:r>
              <a:rPr kumimoji="0" lang="en-US" altLang="en-US" sz="1400" b="0" i="0" u="none" strike="noStrike" cap="none" normalizeH="0" baseline="0" dirty="0">
                <a:ln>
                  <a:noFill/>
                </a:ln>
                <a:solidFill>
                  <a:srgbClr val="6A8759"/>
                </a:solidFill>
                <a:effectLst/>
                <a:latin typeface="Arial Unicode MS"/>
              </a:rPr>
              <a:t>'So should this'</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logging.warning</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'And this, too'</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logging.error</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'And non-ASCII stuff, too, like </a:t>
            </a:r>
            <a:r>
              <a:rPr kumimoji="0" lang="en-US" altLang="en-US" sz="1400" b="0" i="0" u="none" strike="noStrike" cap="none" normalizeH="0" baseline="0" dirty="0" err="1">
                <a:ln>
                  <a:noFill/>
                </a:ln>
                <a:solidFill>
                  <a:srgbClr val="6A8759"/>
                </a:solidFill>
                <a:effectLst/>
                <a:latin typeface="Arial Unicode MS"/>
              </a:rPr>
              <a:t>Øresund</a:t>
            </a:r>
            <a:r>
              <a:rPr kumimoji="0" lang="en-US" altLang="en-US" sz="1400" b="0" i="0" u="none" strike="noStrike" cap="none" normalizeH="0" baseline="0" dirty="0">
                <a:ln>
                  <a:noFill/>
                </a:ln>
                <a:solidFill>
                  <a:srgbClr val="6A8759"/>
                </a:solidFill>
                <a:effectLst/>
                <a:latin typeface="Arial Unicode MS"/>
              </a:rPr>
              <a:t> and Malmö'</a:t>
            </a:r>
            <a:r>
              <a:rPr kumimoji="0" lang="en-US" altLang="en-US" sz="1400" b="0" i="0" u="none" strike="noStrike" cap="none" normalizeH="0" baseline="0" dirty="0">
                <a:ln>
                  <a:noFill/>
                </a:ln>
                <a:solidFill>
                  <a:srgbClr val="A9B7C6"/>
                </a:solidFill>
                <a:effectLst/>
                <a:latin typeface="Arial Unicode MS"/>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4412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Logging to a file – cont’d</a:t>
            </a: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884279"/>
            <a:ext cx="10397067" cy="3970318"/>
          </a:xfrm>
          <a:prstGeom prst="rect">
            <a:avLst/>
          </a:prstGeom>
          <a:noFill/>
        </p:spPr>
        <p:txBody>
          <a:bodyPr wrap="square" rtlCol="0">
            <a:spAutoFit/>
          </a:bodyPr>
          <a:lstStyle/>
          <a:p>
            <a:pPr marL="342900" indent="-342900">
              <a:buFont typeface="Arial" panose="020B0604020202020204" pitchFamily="34" charset="0"/>
              <a:buChar char="•"/>
            </a:pPr>
            <a:r>
              <a:rPr lang="en-US" b="0" i="0" dirty="0">
                <a:solidFill>
                  <a:srgbClr val="000000"/>
                </a:solidFill>
                <a:effectLst/>
              </a:rPr>
              <a:t>To get the value which you’ll pass to </a:t>
            </a:r>
            <a:r>
              <a:rPr lang="en-US" b="1" i="0" dirty="0" err="1">
                <a:solidFill>
                  <a:srgbClr val="000000"/>
                </a:solidFill>
                <a:effectLst/>
              </a:rPr>
              <a:t>basicConfig</a:t>
            </a:r>
            <a:r>
              <a:rPr lang="en-US" b="1" i="0" dirty="0">
                <a:solidFill>
                  <a:srgbClr val="000000"/>
                </a:solidFill>
                <a:effectLst/>
              </a:rPr>
              <a:t>() </a:t>
            </a:r>
            <a:r>
              <a:rPr lang="en-US" b="0" i="0" dirty="0">
                <a:solidFill>
                  <a:srgbClr val="000000"/>
                </a:solidFill>
                <a:effectLst/>
              </a:rPr>
              <a:t>via the level argument. You may want to error check any user input value, perhaps as in the following example:</a:t>
            </a:r>
            <a:endParaRPr lang="en-US" dirty="0">
              <a:solidFill>
                <a:srgbClr val="000000"/>
              </a:solidFill>
              <a:cs typeface="Calibri" panose="020F0502020204030204" pitchFamily="34" charset="0"/>
            </a:endParaRPr>
          </a:p>
          <a:p>
            <a:pPr marL="342900" indent="-342900">
              <a:buFont typeface="Arial" panose="020B0604020202020204" pitchFamily="34" charset="0"/>
              <a:buChar char="•"/>
            </a:pPr>
            <a:endParaRPr lang="en-US" dirty="0">
              <a:solidFill>
                <a:srgbClr val="000000"/>
              </a:solidFill>
              <a:cs typeface="Calibri" panose="020F0502020204030204" pitchFamily="34" charset="0"/>
            </a:endParaRPr>
          </a:p>
          <a:p>
            <a:pPr marL="342900" indent="-342900">
              <a:buFont typeface="Arial" panose="020B0604020202020204" pitchFamily="34" charset="0"/>
              <a:buChar char="•"/>
            </a:pPr>
            <a:endParaRPr lang="en-US" dirty="0">
              <a:solidFill>
                <a:srgbClr val="000000"/>
              </a:solidFill>
              <a:cs typeface="Calibri" panose="020F0502020204030204" pitchFamily="34" charset="0"/>
            </a:endParaRPr>
          </a:p>
          <a:p>
            <a:pPr marL="342900" indent="-342900">
              <a:buFont typeface="Arial" panose="020B0604020202020204" pitchFamily="34" charset="0"/>
              <a:buChar char="•"/>
            </a:pPr>
            <a:endParaRPr lang="en-US" dirty="0">
              <a:solidFill>
                <a:srgbClr val="000000"/>
              </a:solidFill>
              <a:cs typeface="Calibri" panose="020F0502020204030204" pitchFamily="34" charset="0"/>
            </a:endParaRPr>
          </a:p>
          <a:p>
            <a:pPr marL="342900" indent="-342900">
              <a:buFont typeface="Arial" panose="020B0604020202020204" pitchFamily="34" charset="0"/>
              <a:buChar char="•"/>
            </a:pPr>
            <a:endParaRPr lang="en-US" dirty="0">
              <a:solidFill>
                <a:srgbClr val="000000"/>
              </a:solidFill>
              <a:cs typeface="Calibri" panose="020F0502020204030204" pitchFamily="34" charset="0"/>
            </a:endParaRPr>
          </a:p>
          <a:p>
            <a:pPr marL="342900" indent="-342900">
              <a:buFont typeface="Arial" panose="020B0604020202020204" pitchFamily="34" charset="0"/>
              <a:buChar char="•"/>
            </a:pPr>
            <a:endParaRPr lang="en-US" dirty="0">
              <a:solidFill>
                <a:srgbClr val="000000"/>
              </a:solidFill>
              <a:cs typeface="Calibri" panose="020F0502020204030204" pitchFamily="34" charset="0"/>
            </a:endParaRPr>
          </a:p>
          <a:p>
            <a:pPr marL="342900" indent="-342900">
              <a:buFont typeface="Arial" panose="020B0604020202020204" pitchFamily="34" charset="0"/>
              <a:buChar char="•"/>
            </a:pPr>
            <a:endParaRPr lang="en-US" dirty="0">
              <a:solidFill>
                <a:srgbClr val="000000"/>
              </a:solidFill>
              <a:cs typeface="Calibri" panose="020F0502020204030204" pitchFamily="34" charset="0"/>
            </a:endParaRPr>
          </a:p>
          <a:p>
            <a:pPr marL="342900" indent="-342900">
              <a:buFont typeface="Arial" panose="020B0604020202020204" pitchFamily="34" charset="0"/>
              <a:buChar char="•"/>
            </a:pPr>
            <a:endParaRPr lang="en-US" dirty="0">
              <a:solidFill>
                <a:srgbClr val="000000"/>
              </a:solidFill>
              <a:cs typeface="Calibri" panose="020F0502020204030204" pitchFamily="34" charset="0"/>
            </a:endParaRPr>
          </a:p>
          <a:p>
            <a:endParaRPr lang="en-US" dirty="0">
              <a:solidFill>
                <a:srgbClr val="000000"/>
              </a:solidFill>
              <a:cs typeface="Calibri" panose="020F0502020204030204" pitchFamily="34" charset="0"/>
            </a:endParaRPr>
          </a:p>
          <a:p>
            <a:endParaRPr lang="en-US" dirty="0">
              <a:solidFill>
                <a:srgbClr val="000000"/>
              </a:solidFill>
              <a:cs typeface="Calibri" panose="020F0502020204030204" pitchFamily="34" charset="0"/>
            </a:endParaRPr>
          </a:p>
          <a:p>
            <a:pPr marL="285750" indent="-285750">
              <a:buFont typeface="Arial" panose="020B0604020202020204" pitchFamily="34" charset="0"/>
              <a:buChar char="•"/>
            </a:pPr>
            <a:r>
              <a:rPr lang="en-US" dirty="0">
                <a:cs typeface="Calibri" panose="020F0502020204030204" pitchFamily="34" charset="0"/>
              </a:rPr>
              <a:t>The call to </a:t>
            </a:r>
            <a:r>
              <a:rPr lang="en-US" dirty="0" err="1">
                <a:cs typeface="Calibri" panose="020F0502020204030204" pitchFamily="34" charset="0"/>
              </a:rPr>
              <a:t>basicConfig</a:t>
            </a:r>
            <a:r>
              <a:rPr lang="en-US" dirty="0">
                <a:cs typeface="Calibri" panose="020F0502020204030204" pitchFamily="34" charset="0"/>
              </a:rPr>
              <a:t>() should come before any calls to debug(), info(), etc. Otherwise, those functions will call </a:t>
            </a:r>
            <a:r>
              <a:rPr lang="en-US" dirty="0" err="1">
                <a:cs typeface="Calibri" panose="020F0502020204030204" pitchFamily="34" charset="0"/>
              </a:rPr>
              <a:t>basicConfig</a:t>
            </a:r>
            <a:r>
              <a:rPr lang="en-US" dirty="0">
                <a:cs typeface="Calibri" panose="020F0502020204030204" pitchFamily="34" charset="0"/>
              </a:rPr>
              <a:t>() for you with the default options. As it’s intended as a one-off simple configuration facility, only the first call will actually do anything: subsequent calls are effectively no-ops.</a:t>
            </a:r>
            <a:endParaRPr lang="en-GB" dirty="0">
              <a:cs typeface="Calibri" panose="020F0502020204030204" pitchFamily="34" charset="0"/>
            </a:endParaRPr>
          </a:p>
        </p:txBody>
      </p:sp>
      <p:sp>
        <p:nvSpPr>
          <p:cNvPr id="4" name="Rectangle 1">
            <a:extLst>
              <a:ext uri="{FF2B5EF4-FFF2-40B4-BE49-F238E27FC236}">
                <a16:creationId xmlns:a16="http://schemas.microsoft.com/office/drawing/2014/main" id="{56ADB0B5-FC5A-4B87-A052-DD82D8F7976A}"/>
              </a:ext>
            </a:extLst>
          </p:cNvPr>
          <p:cNvSpPr>
            <a:spLocks noChangeArrowheads="1"/>
          </p:cNvSpPr>
          <p:nvPr/>
        </p:nvSpPr>
        <p:spPr bwMode="auto">
          <a:xfrm>
            <a:off x="1278385" y="2628781"/>
            <a:ext cx="7910003" cy="16004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08080"/>
                </a:solidFill>
                <a:effectLst/>
                <a:latin typeface="Arial Unicode MS"/>
              </a:rPr>
              <a:t># assuming </a:t>
            </a:r>
            <a:r>
              <a:rPr kumimoji="0" lang="en-US" altLang="en-US" sz="1400" b="0" i="0" u="none" strike="noStrike" cap="none" normalizeH="0" baseline="0" dirty="0" err="1">
                <a:ln>
                  <a:noFill/>
                </a:ln>
                <a:solidFill>
                  <a:srgbClr val="808080"/>
                </a:solidFill>
                <a:effectLst/>
                <a:latin typeface="Arial Unicode MS"/>
              </a:rPr>
              <a:t>loglevel</a:t>
            </a:r>
            <a:r>
              <a:rPr kumimoji="0" lang="en-US" altLang="en-US" sz="1400" b="0" i="0" u="none" strike="noStrike" cap="none" normalizeH="0" baseline="0" dirty="0">
                <a:ln>
                  <a:noFill/>
                </a:ln>
                <a:solidFill>
                  <a:srgbClr val="808080"/>
                </a:solidFill>
                <a:effectLst/>
                <a:latin typeface="Arial Unicode MS"/>
              </a:rPr>
              <a:t> is bound to the string value obtained from the</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command line argument. Convert to upper case to allow the user to</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specify --log=DEBUG or --log=debug</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numeric_level</a:t>
            </a:r>
            <a:r>
              <a:rPr kumimoji="0" lang="en-US" altLang="en-US" sz="1400" b="0" i="0" u="none" strike="noStrike" cap="none" normalizeH="0" baseline="0" dirty="0">
                <a:ln>
                  <a:noFill/>
                </a:ln>
                <a:solidFill>
                  <a:srgbClr val="A9B7C6"/>
                </a:solidFill>
                <a:effectLst/>
                <a:latin typeface="Arial Unicode MS"/>
              </a:rPr>
              <a:t> = </a:t>
            </a:r>
            <a:r>
              <a:rPr kumimoji="0" lang="en-US" altLang="en-US" sz="1400" b="0" i="0" u="none" strike="noStrike" cap="none" normalizeH="0" baseline="0" dirty="0" err="1">
                <a:ln>
                  <a:noFill/>
                </a:ln>
                <a:solidFill>
                  <a:srgbClr val="8888C6"/>
                </a:solidFill>
                <a:effectLst/>
                <a:latin typeface="Arial Unicode MS"/>
              </a:rPr>
              <a:t>getattr</a:t>
            </a:r>
            <a:r>
              <a:rPr kumimoji="0" lang="en-US" altLang="en-US" sz="1400" b="0" i="0" u="none" strike="noStrike" cap="none" normalizeH="0" baseline="0" dirty="0">
                <a:ln>
                  <a:noFill/>
                </a:ln>
                <a:solidFill>
                  <a:srgbClr val="A9B7C6"/>
                </a:solidFill>
                <a:effectLst/>
                <a:latin typeface="Arial Unicode MS"/>
              </a:rPr>
              <a:t>(logging</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loglevel.upper</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CC7832"/>
                </a:solidFill>
                <a:effectLst/>
                <a:latin typeface="Arial Unicode MS"/>
              </a:rPr>
              <a:t>, None</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if not </a:t>
            </a:r>
            <a:r>
              <a:rPr kumimoji="0" lang="en-US" altLang="en-US" sz="1400" b="0" i="0" u="none" strike="noStrike" cap="none" normalizeH="0" baseline="0" dirty="0" err="1">
                <a:ln>
                  <a:noFill/>
                </a:ln>
                <a:solidFill>
                  <a:srgbClr val="8888C6"/>
                </a:solidFill>
                <a:effectLst/>
                <a:latin typeface="Arial Unicode MS"/>
              </a:rPr>
              <a:t>isinstance</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A9B7C6"/>
                </a:solidFill>
                <a:effectLst/>
                <a:latin typeface="Arial Unicode MS"/>
              </a:rPr>
              <a:t>numeric_level</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8888C6"/>
                </a:solidFill>
                <a:effectLst/>
                <a:latin typeface="Arial Unicode MS"/>
              </a:rPr>
              <a:t>int</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raise </a:t>
            </a:r>
            <a:r>
              <a:rPr kumimoji="0" lang="en-US" altLang="en-US" sz="1400" b="0" i="0" u="none" strike="noStrike" cap="none" normalizeH="0" baseline="0" dirty="0" err="1">
                <a:ln>
                  <a:noFill/>
                </a:ln>
                <a:solidFill>
                  <a:srgbClr val="8888C6"/>
                </a:solidFill>
                <a:effectLst/>
                <a:latin typeface="Arial Unicode MS"/>
              </a:rPr>
              <a:t>ValueError</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'Invalid log level: %s' </a:t>
            </a: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loglevel</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logging.basicConfig</a:t>
            </a:r>
            <a:r>
              <a:rPr kumimoji="0" lang="en-US" altLang="en-US" sz="1400" b="0" i="0" u="none" strike="noStrike" cap="none" normalizeH="0" baseline="0" dirty="0">
                <a:ln>
                  <a:noFill/>
                </a:ln>
                <a:solidFill>
                  <a:srgbClr val="A9B7C6"/>
                </a:solidFill>
                <a:effectLst/>
                <a:latin typeface="Arial Unicode MS"/>
              </a:rPr>
              <a:t>(level=</a:t>
            </a:r>
            <a:r>
              <a:rPr kumimoji="0" lang="en-US" altLang="en-US" sz="1400" b="0" i="0" u="none" strike="noStrike" cap="none" normalizeH="0" baseline="0" dirty="0" err="1">
                <a:ln>
                  <a:noFill/>
                </a:ln>
                <a:solidFill>
                  <a:srgbClr val="A9B7C6"/>
                </a:solidFill>
                <a:effectLst/>
                <a:latin typeface="Arial Unicode MS"/>
              </a:rPr>
              <a:t>numeric_level</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49484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Logging to a file – cont’d</a:t>
            </a: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884279"/>
            <a:ext cx="10397067" cy="2862322"/>
          </a:xfrm>
          <a:prstGeom prst="rect">
            <a:avLst/>
          </a:prstGeom>
          <a:noFill/>
        </p:spPr>
        <p:txBody>
          <a:bodyPr wrap="square" rtlCol="0">
            <a:spAutoFit/>
          </a:bodyPr>
          <a:lstStyle/>
          <a:p>
            <a:pPr marL="342900" indent="-342900">
              <a:buFont typeface="Arial" panose="020B0604020202020204" pitchFamily="34" charset="0"/>
              <a:buChar char="•"/>
            </a:pPr>
            <a:r>
              <a:rPr lang="en-US" b="0" i="0" dirty="0">
                <a:solidFill>
                  <a:srgbClr val="222222"/>
                </a:solidFill>
                <a:effectLst/>
                <a:latin typeface="Lucida Grande"/>
              </a:rPr>
              <a:t>If you run the above script several times, the messages from successive runs are appended to the file </a:t>
            </a:r>
            <a:r>
              <a:rPr lang="en-US" b="0" i="1" dirty="0">
                <a:solidFill>
                  <a:srgbClr val="222222"/>
                </a:solidFill>
                <a:effectLst/>
                <a:latin typeface="Lucida Grande"/>
              </a:rPr>
              <a:t>example.log</a:t>
            </a:r>
            <a:r>
              <a:rPr lang="en-US" b="0" i="0" dirty="0">
                <a:solidFill>
                  <a:srgbClr val="222222"/>
                </a:solidFill>
                <a:effectLst/>
                <a:latin typeface="Lucida Grande"/>
              </a:rPr>
              <a:t>. If you want each run to start afresh, not remembering the messages from earlier runs, you can specify the </a:t>
            </a:r>
            <a:r>
              <a:rPr lang="en-US" b="0" i="1" dirty="0" err="1">
                <a:solidFill>
                  <a:srgbClr val="222222"/>
                </a:solidFill>
                <a:effectLst/>
                <a:latin typeface="Lucida Grande"/>
              </a:rPr>
              <a:t>filemode</a:t>
            </a:r>
            <a:r>
              <a:rPr lang="en-US" b="0" i="0" dirty="0">
                <a:solidFill>
                  <a:srgbClr val="222222"/>
                </a:solidFill>
                <a:effectLst/>
                <a:latin typeface="Lucida Grande"/>
              </a:rPr>
              <a:t> argument, by changing the call in the above example to:</a:t>
            </a:r>
            <a:endParaRPr lang="en-US" dirty="0">
              <a:solidFill>
                <a:srgbClr val="000000"/>
              </a:solidFill>
              <a:cs typeface="Calibri" panose="020F0502020204030204" pitchFamily="34" charset="0"/>
            </a:endParaRPr>
          </a:p>
          <a:p>
            <a:pPr marL="342900" indent="-342900">
              <a:buFont typeface="Arial" panose="020B0604020202020204" pitchFamily="34" charset="0"/>
              <a:buChar char="•"/>
            </a:pPr>
            <a:endParaRPr lang="en-US" dirty="0">
              <a:solidFill>
                <a:srgbClr val="000000"/>
              </a:solidFill>
              <a:cs typeface="Calibri" panose="020F0502020204030204" pitchFamily="34" charset="0"/>
            </a:endParaRPr>
          </a:p>
          <a:p>
            <a:pPr marL="342900" indent="-342900">
              <a:buFont typeface="Arial" panose="020B0604020202020204" pitchFamily="34" charset="0"/>
              <a:buChar char="•"/>
            </a:pPr>
            <a:endParaRPr lang="en-US" dirty="0">
              <a:solidFill>
                <a:srgbClr val="000000"/>
              </a:solidFill>
              <a:cs typeface="Calibri" panose="020F0502020204030204" pitchFamily="34" charset="0"/>
            </a:endParaRPr>
          </a:p>
          <a:p>
            <a:pPr marL="342900" indent="-342900">
              <a:buFont typeface="Arial" panose="020B0604020202020204" pitchFamily="34" charset="0"/>
              <a:buChar char="•"/>
            </a:pPr>
            <a:endParaRPr lang="en-US" dirty="0">
              <a:solidFill>
                <a:srgbClr val="000000"/>
              </a:solidFill>
              <a:cs typeface="Calibri" panose="020F0502020204030204" pitchFamily="34" charset="0"/>
            </a:endParaRPr>
          </a:p>
          <a:p>
            <a:pPr marL="342900" indent="-342900">
              <a:buFont typeface="Arial" panose="020B0604020202020204" pitchFamily="34" charset="0"/>
              <a:buChar char="•"/>
            </a:pPr>
            <a:endParaRPr lang="en-US" dirty="0">
              <a:solidFill>
                <a:srgbClr val="000000"/>
              </a:solidFill>
              <a:cs typeface="Calibri" panose="020F0502020204030204" pitchFamily="34" charset="0"/>
            </a:endParaRPr>
          </a:p>
          <a:p>
            <a:pPr marL="342900" indent="-342900">
              <a:buFont typeface="Arial" panose="020B0604020202020204" pitchFamily="34" charset="0"/>
              <a:buChar char="•"/>
            </a:pPr>
            <a:endParaRPr lang="en-US" dirty="0">
              <a:solidFill>
                <a:srgbClr val="000000"/>
              </a:solidFill>
              <a:cs typeface="Calibri" panose="020F0502020204030204" pitchFamily="34" charset="0"/>
            </a:endParaRPr>
          </a:p>
          <a:p>
            <a:pPr marL="342900" indent="-342900">
              <a:buFont typeface="Arial" panose="020B0604020202020204" pitchFamily="34" charset="0"/>
              <a:buChar char="•"/>
            </a:pPr>
            <a:r>
              <a:rPr lang="en-US" dirty="0">
                <a:solidFill>
                  <a:srgbClr val="000000"/>
                </a:solidFill>
                <a:cs typeface="Calibri" panose="020F0502020204030204" pitchFamily="34" charset="0"/>
              </a:rPr>
              <a:t>The output will be the same as before, but the log file is no longer appended to, so the messages from earlier runs are lost.</a:t>
            </a:r>
            <a:endParaRPr lang="en-GB" dirty="0">
              <a:cs typeface="Calibri" panose="020F0502020204030204" pitchFamily="34" charset="0"/>
            </a:endParaRPr>
          </a:p>
        </p:txBody>
      </p:sp>
      <p:sp>
        <p:nvSpPr>
          <p:cNvPr id="3" name="Rectangle 1">
            <a:extLst>
              <a:ext uri="{FF2B5EF4-FFF2-40B4-BE49-F238E27FC236}">
                <a16:creationId xmlns:a16="http://schemas.microsoft.com/office/drawing/2014/main" id="{CB462264-BD60-451B-87B2-7FCD2930D5C3}"/>
              </a:ext>
            </a:extLst>
          </p:cNvPr>
          <p:cNvSpPr>
            <a:spLocks noChangeArrowheads="1"/>
          </p:cNvSpPr>
          <p:nvPr/>
        </p:nvSpPr>
        <p:spPr bwMode="auto">
          <a:xfrm>
            <a:off x="1207362" y="3244334"/>
            <a:ext cx="9339309"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A9B7C6"/>
                </a:solidFill>
                <a:effectLst/>
                <a:latin typeface="Arial Unicode MS"/>
              </a:rPr>
              <a:t>logging.basicConfig</a:t>
            </a:r>
            <a:r>
              <a:rPr kumimoji="0" lang="en-US" altLang="en-US" b="0" i="0" u="none" strike="noStrike" cap="none" normalizeH="0" baseline="0" dirty="0">
                <a:ln>
                  <a:noFill/>
                </a:ln>
                <a:solidFill>
                  <a:srgbClr val="A9B7C6"/>
                </a:solidFill>
                <a:effectLst/>
                <a:latin typeface="Arial Unicode MS"/>
              </a:rPr>
              <a:t>(filename=</a:t>
            </a:r>
            <a:r>
              <a:rPr kumimoji="0" lang="en-US" altLang="en-US" b="0" i="0" u="none" strike="noStrike" cap="none" normalizeH="0" baseline="0" dirty="0">
                <a:ln>
                  <a:noFill/>
                </a:ln>
                <a:solidFill>
                  <a:srgbClr val="6A8759"/>
                </a:solidFill>
                <a:effectLst/>
                <a:latin typeface="Arial Unicode MS"/>
              </a:rPr>
              <a:t>'example.log'</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filemode</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A8759"/>
                </a:solidFill>
                <a:effectLst/>
                <a:latin typeface="Arial Unicode MS"/>
              </a:rPr>
              <a:t>'w'</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level=</a:t>
            </a:r>
            <a:r>
              <a:rPr kumimoji="0" lang="en-US" altLang="en-US" b="0" i="0" u="none" strike="noStrike" cap="none" normalizeH="0" baseline="0" dirty="0" err="1">
                <a:ln>
                  <a:noFill/>
                </a:ln>
                <a:solidFill>
                  <a:srgbClr val="A9B7C6"/>
                </a:solidFill>
                <a:effectLst/>
                <a:latin typeface="Arial Unicode MS"/>
              </a:rPr>
              <a:t>logging.DEBUG</a:t>
            </a:r>
            <a:r>
              <a:rPr kumimoji="0" lang="en-US" altLang="en-US" b="0" i="0" u="none" strike="noStrike" cap="none" normalizeH="0" baseline="0" dirty="0">
                <a:ln>
                  <a:noFill/>
                </a:ln>
                <a:solidFill>
                  <a:srgbClr val="A9B7C6"/>
                </a:solidFill>
                <a:effectLst/>
                <a:latin typeface="Arial Unicode MS"/>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2633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0" i="0" dirty="0">
                <a:solidFill>
                  <a:srgbClr val="1A1A1A"/>
                </a:solidFill>
                <a:effectLst/>
                <a:latin typeface="Lucida Grande"/>
              </a:rPr>
              <a:t>Logging from multiple modules</a:t>
            </a: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884279"/>
            <a:ext cx="10397067" cy="646331"/>
          </a:xfrm>
          <a:prstGeom prst="rect">
            <a:avLst/>
          </a:prstGeom>
          <a:noFill/>
        </p:spPr>
        <p:txBody>
          <a:bodyPr wrap="square" rtlCol="0">
            <a:spAutoFit/>
          </a:bodyPr>
          <a:lstStyle/>
          <a:p>
            <a:pPr marL="342900" indent="-342900">
              <a:buFont typeface="Arial" panose="020B0604020202020204" pitchFamily="34" charset="0"/>
              <a:buChar char="•"/>
            </a:pPr>
            <a:r>
              <a:rPr lang="en-US" b="0" i="0" dirty="0">
                <a:solidFill>
                  <a:srgbClr val="222222"/>
                </a:solidFill>
                <a:effectLst/>
                <a:latin typeface="Lucida Grande"/>
              </a:rPr>
              <a:t>If your program consists of multiple modules, here’s an example of how you could organize logging in it:</a:t>
            </a:r>
            <a:endParaRPr lang="en-GB" dirty="0">
              <a:cs typeface="Calibri" panose="020F0502020204030204" pitchFamily="34" charset="0"/>
            </a:endParaRPr>
          </a:p>
        </p:txBody>
      </p:sp>
      <p:sp>
        <p:nvSpPr>
          <p:cNvPr id="4" name="Rectangle 1">
            <a:extLst>
              <a:ext uri="{FF2B5EF4-FFF2-40B4-BE49-F238E27FC236}">
                <a16:creationId xmlns:a16="http://schemas.microsoft.com/office/drawing/2014/main" id="{DE53204B-68BF-49DF-B11C-09CEE6905734}"/>
              </a:ext>
            </a:extLst>
          </p:cNvPr>
          <p:cNvSpPr>
            <a:spLocks noChangeArrowheads="1"/>
          </p:cNvSpPr>
          <p:nvPr/>
        </p:nvSpPr>
        <p:spPr bwMode="auto">
          <a:xfrm>
            <a:off x="1251750" y="2724201"/>
            <a:ext cx="9348187"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8080"/>
                </a:solidFill>
                <a:effectLst/>
                <a:latin typeface="Arial Unicode MS"/>
              </a:rPr>
              <a:t># myapp.py</a:t>
            </a:r>
            <a:br>
              <a:rPr kumimoji="0" lang="en-US" altLang="en-US" sz="1200" b="0" i="0" u="none" strike="noStrike" cap="none" normalizeH="0" baseline="0" dirty="0">
                <a:ln>
                  <a:noFill/>
                </a:ln>
                <a:solidFill>
                  <a:srgbClr val="808080"/>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import </a:t>
            </a:r>
            <a:r>
              <a:rPr kumimoji="0" lang="en-US" altLang="en-US" sz="1200" b="0" i="0" u="none" strike="noStrike" cap="none" normalizeH="0" baseline="0" dirty="0">
                <a:ln>
                  <a:noFill/>
                </a:ln>
                <a:solidFill>
                  <a:srgbClr val="A9B7C6"/>
                </a:solidFill>
                <a:effectLst/>
                <a:latin typeface="Arial Unicode MS"/>
              </a:rPr>
              <a:t>logging</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import </a:t>
            </a:r>
            <a:r>
              <a:rPr kumimoji="0" lang="en-US" altLang="en-US" sz="1200" b="0" i="0" u="none" strike="noStrike" cap="none" normalizeH="0" baseline="0" dirty="0" err="1">
                <a:ln>
                  <a:noFill/>
                </a:ln>
                <a:solidFill>
                  <a:srgbClr val="A9B7C6"/>
                </a:solidFill>
                <a:effectLst/>
                <a:latin typeface="Arial Unicode MS"/>
              </a:rPr>
              <a:t>mylib</a:t>
            </a:r>
            <a:br>
              <a:rPr kumimoji="0" lang="en-US" altLang="en-US" sz="1200" b="0" i="0" u="none" strike="noStrike" cap="none" normalizeH="0" baseline="0" dirty="0">
                <a:ln>
                  <a:noFill/>
                </a:ln>
                <a:solidFill>
                  <a:srgbClr val="A9B7C6"/>
                </a:solidFill>
                <a:effectLst/>
                <a:latin typeface="Arial Unicode MS"/>
              </a:rPr>
            </a:b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def </a:t>
            </a:r>
            <a:r>
              <a:rPr kumimoji="0" lang="en-US" altLang="en-US" sz="1200" b="0" i="0" u="none" strike="noStrike" cap="none" normalizeH="0" baseline="0" dirty="0">
                <a:ln>
                  <a:noFill/>
                </a:ln>
                <a:solidFill>
                  <a:srgbClr val="A9B7C6"/>
                </a:solidFill>
                <a:effectLst/>
                <a:latin typeface="Arial Unicode MS"/>
              </a:rPr>
              <a:t>main():</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err="1">
                <a:ln>
                  <a:noFill/>
                </a:ln>
                <a:solidFill>
                  <a:srgbClr val="A9B7C6"/>
                </a:solidFill>
                <a:effectLst/>
                <a:latin typeface="Arial Unicode MS"/>
              </a:rPr>
              <a:t>logging.basicConfig</a:t>
            </a:r>
            <a:r>
              <a:rPr kumimoji="0" lang="en-US" altLang="en-US" sz="1200" b="0" i="0" u="none" strike="noStrike" cap="none" normalizeH="0" baseline="0" dirty="0">
                <a:ln>
                  <a:noFill/>
                </a:ln>
                <a:solidFill>
                  <a:srgbClr val="A9B7C6"/>
                </a:solidFill>
                <a:effectLst/>
                <a:latin typeface="Arial Unicode MS"/>
              </a:rPr>
              <a:t>(filename=</a:t>
            </a:r>
            <a:r>
              <a:rPr kumimoji="0" lang="en-US" altLang="en-US" sz="1200" b="0" i="0" u="none" strike="noStrike" cap="none" normalizeH="0" baseline="0" dirty="0">
                <a:ln>
                  <a:noFill/>
                </a:ln>
                <a:solidFill>
                  <a:srgbClr val="6A8759"/>
                </a:solidFill>
                <a:effectLst/>
                <a:latin typeface="Arial Unicode MS"/>
              </a:rPr>
              <a:t>'myapp.log'</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A9B7C6"/>
                </a:solidFill>
                <a:effectLst/>
                <a:latin typeface="Arial Unicode MS"/>
              </a:rPr>
              <a:t>level=logging.INFO)</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logging.info(</a:t>
            </a:r>
            <a:r>
              <a:rPr kumimoji="0" lang="en-US" altLang="en-US" sz="1200" b="0" i="0" u="none" strike="noStrike" cap="none" normalizeH="0" baseline="0" dirty="0">
                <a:ln>
                  <a:noFill/>
                </a:ln>
                <a:solidFill>
                  <a:srgbClr val="6A8759"/>
                </a:solidFill>
                <a:effectLst/>
                <a:latin typeface="Arial Unicode MS"/>
              </a:rPr>
              <a:t>'Started'</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err="1">
                <a:ln>
                  <a:noFill/>
                </a:ln>
                <a:solidFill>
                  <a:srgbClr val="A9B7C6"/>
                </a:solidFill>
                <a:effectLst/>
                <a:latin typeface="Arial Unicode MS"/>
              </a:rPr>
              <a:t>mylib.do_something</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logging.info(</a:t>
            </a:r>
            <a:r>
              <a:rPr kumimoji="0" lang="en-US" altLang="en-US" sz="1200" b="0" i="0" u="none" strike="noStrike" cap="none" normalizeH="0" baseline="0" dirty="0">
                <a:ln>
                  <a:noFill/>
                </a:ln>
                <a:solidFill>
                  <a:srgbClr val="6A8759"/>
                </a:solidFill>
                <a:effectLst/>
                <a:latin typeface="Arial Unicode MS"/>
              </a:rPr>
              <a:t>'Finished'</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if </a:t>
            </a:r>
            <a:r>
              <a:rPr kumimoji="0" lang="en-US" altLang="en-US" sz="1200" b="0" i="0" u="none" strike="noStrike" cap="none" normalizeH="0" baseline="0" dirty="0">
                <a:ln>
                  <a:noFill/>
                </a:ln>
                <a:solidFill>
                  <a:srgbClr val="A9B7C6"/>
                </a:solidFill>
                <a:effectLst/>
                <a:latin typeface="Arial Unicode MS"/>
              </a:rPr>
              <a:t>__name__ == </a:t>
            </a:r>
            <a:r>
              <a:rPr kumimoji="0" lang="en-US" altLang="en-US" sz="1200" b="0" i="0" u="none" strike="noStrike" cap="none" normalizeH="0" baseline="0" dirty="0">
                <a:ln>
                  <a:noFill/>
                </a:ln>
                <a:solidFill>
                  <a:srgbClr val="6A8759"/>
                </a:solidFill>
                <a:effectLst/>
                <a:latin typeface="Arial Unicode MS"/>
              </a:rPr>
              <a:t>'__main__'</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main()</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CCB474F-AF51-46C7-9A14-266B323A741F}"/>
              </a:ext>
            </a:extLst>
          </p:cNvPr>
          <p:cNvSpPr>
            <a:spLocks noChangeArrowheads="1"/>
          </p:cNvSpPr>
          <p:nvPr/>
        </p:nvSpPr>
        <p:spPr bwMode="auto">
          <a:xfrm>
            <a:off x="1251750" y="5287068"/>
            <a:ext cx="4465468" cy="10156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8080"/>
                </a:solidFill>
                <a:effectLst/>
                <a:latin typeface="Arial Unicode MS"/>
              </a:rPr>
              <a:t># mylib.py</a:t>
            </a:r>
            <a:br>
              <a:rPr kumimoji="0" lang="en-US" altLang="en-US" sz="1200" b="0" i="0" u="none" strike="noStrike" cap="none" normalizeH="0" baseline="0" dirty="0">
                <a:ln>
                  <a:noFill/>
                </a:ln>
                <a:solidFill>
                  <a:srgbClr val="808080"/>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import </a:t>
            </a:r>
            <a:r>
              <a:rPr kumimoji="0" lang="en-US" altLang="en-US" sz="1200" b="0" i="0" u="none" strike="noStrike" cap="none" normalizeH="0" baseline="0" dirty="0">
                <a:ln>
                  <a:noFill/>
                </a:ln>
                <a:solidFill>
                  <a:srgbClr val="A9B7C6"/>
                </a:solidFill>
                <a:effectLst/>
                <a:latin typeface="Arial Unicode MS"/>
              </a:rPr>
              <a:t>logging</a:t>
            </a:r>
            <a:br>
              <a:rPr kumimoji="0" lang="en-US" altLang="en-US" sz="1200" b="0" i="0" u="none" strike="noStrike" cap="none" normalizeH="0" baseline="0" dirty="0">
                <a:ln>
                  <a:noFill/>
                </a:ln>
                <a:solidFill>
                  <a:srgbClr val="A9B7C6"/>
                </a:solidFill>
                <a:effectLst/>
                <a:latin typeface="Arial Unicode MS"/>
              </a:rPr>
            </a:b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def </a:t>
            </a:r>
            <a:r>
              <a:rPr kumimoji="0" lang="en-US" altLang="en-US" sz="1200" b="0" i="0" u="none" strike="noStrike" cap="none" normalizeH="0" baseline="0" dirty="0" err="1">
                <a:ln>
                  <a:noFill/>
                </a:ln>
                <a:solidFill>
                  <a:srgbClr val="A9B7C6"/>
                </a:solidFill>
                <a:effectLst/>
                <a:latin typeface="Arial Unicode MS"/>
              </a:rPr>
              <a:t>do_something</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logging.info(</a:t>
            </a:r>
            <a:r>
              <a:rPr kumimoji="0" lang="en-US" altLang="en-US" sz="1200" b="0" i="0" u="none" strike="noStrike" cap="none" normalizeH="0" baseline="0" dirty="0">
                <a:ln>
                  <a:noFill/>
                </a:ln>
                <a:solidFill>
                  <a:srgbClr val="6A8759"/>
                </a:solidFill>
                <a:effectLst/>
                <a:latin typeface="Arial Unicode MS"/>
              </a:rPr>
              <a:t>'Doing something'</a:t>
            </a:r>
            <a:r>
              <a:rPr kumimoji="0" lang="en-US" altLang="en-US" sz="1200" b="0" i="0" u="none" strike="noStrike" cap="none" normalizeH="0" baseline="0" dirty="0">
                <a:ln>
                  <a:noFill/>
                </a:ln>
                <a:solidFill>
                  <a:srgbClr val="A9B7C6"/>
                </a:solidFill>
                <a:effectLst/>
                <a:latin typeface="Arial Unicode MS"/>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29500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0" i="0" dirty="0">
                <a:solidFill>
                  <a:srgbClr val="1A1A1A"/>
                </a:solidFill>
                <a:effectLst/>
                <a:latin typeface="Lucida Grande"/>
              </a:rPr>
              <a:t>Logging from multiple modules – cont’d</a:t>
            </a: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884279"/>
            <a:ext cx="10397067"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cs typeface="Calibri" panose="020F0502020204030204" pitchFamily="34" charset="0"/>
              </a:rPr>
              <a:t>If you run myapp.py, you should see this in myapp.log:</a:t>
            </a:r>
          </a:p>
          <a:p>
            <a:pPr marL="342900" indent="-342900">
              <a:buFont typeface="Arial" panose="020B0604020202020204" pitchFamily="34" charset="0"/>
              <a:buChar char="•"/>
            </a:pPr>
            <a:endParaRPr lang="en-US" sz="2400" dirty="0">
              <a:cs typeface="Calibri" panose="020F0502020204030204" pitchFamily="34" charset="0"/>
            </a:endParaRPr>
          </a:p>
          <a:p>
            <a:pPr lvl="1"/>
            <a:r>
              <a:rPr lang="en-US" sz="2400" dirty="0" err="1">
                <a:cs typeface="Calibri" panose="020F0502020204030204" pitchFamily="34" charset="0"/>
              </a:rPr>
              <a:t>INFO:root:Started</a:t>
            </a:r>
            <a:endParaRPr lang="en-US" sz="2400" dirty="0">
              <a:cs typeface="Calibri" panose="020F0502020204030204" pitchFamily="34" charset="0"/>
            </a:endParaRPr>
          </a:p>
          <a:p>
            <a:pPr lvl="1"/>
            <a:r>
              <a:rPr lang="en-US" sz="2400" dirty="0" err="1">
                <a:cs typeface="Calibri" panose="020F0502020204030204" pitchFamily="34" charset="0"/>
              </a:rPr>
              <a:t>INFO:root:Doing</a:t>
            </a:r>
            <a:r>
              <a:rPr lang="en-US" sz="2400" dirty="0">
                <a:cs typeface="Calibri" panose="020F0502020204030204" pitchFamily="34" charset="0"/>
              </a:rPr>
              <a:t> something</a:t>
            </a:r>
          </a:p>
          <a:p>
            <a:pPr lvl="1"/>
            <a:r>
              <a:rPr lang="en-US" sz="2400" dirty="0" err="1">
                <a:cs typeface="Calibri" panose="020F0502020204030204" pitchFamily="34" charset="0"/>
              </a:rPr>
              <a:t>INFO:root:Finished</a:t>
            </a:r>
            <a:endParaRPr lang="en-US" sz="2400" dirty="0">
              <a:cs typeface="Calibri" panose="020F0502020204030204" pitchFamily="34" charset="0"/>
            </a:endParaRPr>
          </a:p>
          <a:p>
            <a:pPr marL="342900" indent="-342900">
              <a:buFont typeface="Arial" panose="020B0604020202020204" pitchFamily="34" charset="0"/>
              <a:buChar char="•"/>
            </a:pPr>
            <a:endParaRPr lang="en-US" sz="2400" dirty="0">
              <a:cs typeface="Calibri" panose="020F0502020204030204" pitchFamily="34" charset="0"/>
            </a:endParaRPr>
          </a:p>
          <a:p>
            <a:pPr marL="342900" indent="-342900">
              <a:buFont typeface="Arial" panose="020B0604020202020204" pitchFamily="34" charset="0"/>
              <a:buChar char="•"/>
            </a:pPr>
            <a:r>
              <a:rPr lang="en-US" sz="2400" dirty="0">
                <a:cs typeface="Calibri" panose="020F0502020204030204" pitchFamily="34" charset="0"/>
              </a:rPr>
              <a:t>Which is hopefully what you were expecting to see. You can generalize this to multiple modules, using the pattern in mylib.py. Note that for this simple usage pattern, you won’t know, by looking in the log file, where in your application your messages came from, apart from looking at the event description.</a:t>
            </a:r>
            <a:endParaRPr lang="en-GB" sz="2400" dirty="0">
              <a:cs typeface="Calibri" panose="020F0502020204030204" pitchFamily="34" charset="0"/>
            </a:endParaRPr>
          </a:p>
        </p:txBody>
      </p:sp>
    </p:spTree>
    <p:extLst>
      <p:ext uri="{BB962C8B-B14F-4D97-AF65-F5344CB8AC3E}">
        <p14:creationId xmlns:p14="http://schemas.microsoft.com/office/powerpoint/2010/main" val="4271475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rgbClr val="000000"/>
                </a:solidFill>
                <a:effectLst/>
                <a:latin typeface="+mn-lt"/>
              </a:rPr>
              <a:t>Exceptions Intro</a:t>
            </a:r>
            <a:endParaRPr lang="he-IL" dirty="0">
              <a:latin typeface="+mn-lt"/>
            </a:endParaRPr>
          </a:p>
        </p:txBody>
      </p:sp>
      <p:sp>
        <p:nvSpPr>
          <p:cNvPr id="3" name="Content Placeholder 2"/>
          <p:cNvSpPr>
            <a:spLocks noGrp="1"/>
          </p:cNvSpPr>
          <p:nvPr>
            <p:ph idx="1"/>
          </p:nvPr>
        </p:nvSpPr>
        <p:spPr>
          <a:xfrm>
            <a:off x="838200" y="1690688"/>
            <a:ext cx="10515600" cy="4486275"/>
          </a:xfrm>
        </p:spPr>
        <p:txBody>
          <a:bodyPr>
            <a:normAutofit/>
          </a:bodyPr>
          <a:lstStyle/>
          <a:p>
            <a:pPr fontAlgn="base"/>
            <a:r>
              <a:rPr lang="en-US" b="0" i="0" dirty="0">
                <a:solidFill>
                  <a:srgbClr val="000000"/>
                </a:solidFill>
                <a:effectLst/>
              </a:rPr>
              <a:t>An exception is an error that happens during the execution of a program. When that error occurs, Python generates an exception that can be handled </a:t>
            </a:r>
          </a:p>
          <a:p>
            <a:pPr fontAlgn="base"/>
            <a:r>
              <a:rPr lang="en-US" b="0" i="0" dirty="0">
                <a:solidFill>
                  <a:srgbClr val="000000"/>
                </a:solidFill>
                <a:effectLst/>
              </a:rPr>
              <a:t>Unhandled exceptions cause your program to crash. </a:t>
            </a:r>
          </a:p>
          <a:p>
            <a:pPr fontAlgn="base"/>
            <a:r>
              <a:rPr lang="en-US" b="0" i="0" dirty="0">
                <a:solidFill>
                  <a:srgbClr val="000000"/>
                </a:solidFill>
                <a:effectLst/>
              </a:rPr>
              <a:t>Exceptions come in different types. Python generates an exception with type, suitable to an error </a:t>
            </a:r>
          </a:p>
          <a:p>
            <a:pPr fontAlgn="base"/>
            <a:r>
              <a:rPr lang="en-US" b="0" i="0" dirty="0">
                <a:solidFill>
                  <a:srgbClr val="000000"/>
                </a:solidFill>
                <a:effectLst/>
              </a:rPr>
              <a:t>The words "try", except" and "finally" are Python keywords that used to catch exceptions. </a:t>
            </a:r>
          </a:p>
          <a:p>
            <a:pPr fontAlgn="base"/>
            <a:r>
              <a:rPr lang="en-US" b="0" i="0" dirty="0">
                <a:solidFill>
                  <a:srgbClr val="000000"/>
                </a:solidFill>
                <a:effectLst/>
              </a:rPr>
              <a:t>Exceptions can be raised (thrown) using "raise" statement</a:t>
            </a:r>
            <a:endParaRPr lang="ru-RU" b="0" i="0" dirty="0">
              <a:solidFill>
                <a:srgbClr val="000000"/>
              </a:solidFill>
              <a:effectLst/>
            </a:endParaRPr>
          </a:p>
        </p:txBody>
      </p:sp>
    </p:spTree>
    <p:extLst>
      <p:ext uri="{BB962C8B-B14F-4D97-AF65-F5344CB8AC3E}">
        <p14:creationId xmlns:p14="http://schemas.microsoft.com/office/powerpoint/2010/main" val="89284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0" i="0" dirty="0">
                <a:solidFill>
                  <a:srgbClr val="1A1A1A"/>
                </a:solidFill>
                <a:effectLst/>
                <a:latin typeface="Lucida Grande"/>
              </a:rPr>
              <a:t>Logging variable data</a:t>
            </a: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884279"/>
            <a:ext cx="10397067" cy="3785652"/>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a:solidFill>
                  <a:srgbClr val="222222"/>
                </a:solidFill>
                <a:effectLst/>
                <a:latin typeface="Lucida Grande"/>
              </a:rPr>
              <a:t>To log variable data, use a format string for the event description message and append the variable data as arguments. For example:</a:t>
            </a:r>
          </a:p>
          <a:p>
            <a:pPr marL="342900" indent="-342900">
              <a:buFont typeface="Arial" panose="020B0604020202020204" pitchFamily="34" charset="0"/>
              <a:buChar char="•"/>
            </a:pPr>
            <a:endParaRPr lang="en-US" sz="2000" dirty="0">
              <a:solidFill>
                <a:srgbClr val="222222"/>
              </a:solidFill>
              <a:latin typeface="Lucida Grande"/>
              <a:cs typeface="Calibri" panose="020F0502020204030204" pitchFamily="34" charset="0"/>
            </a:endParaRPr>
          </a:p>
          <a:p>
            <a:pPr marL="342900" indent="-342900">
              <a:buFont typeface="Arial" panose="020B0604020202020204" pitchFamily="34" charset="0"/>
              <a:buChar char="•"/>
            </a:pPr>
            <a:endParaRPr lang="en-US" sz="2000" dirty="0">
              <a:solidFill>
                <a:srgbClr val="222222"/>
              </a:solidFill>
              <a:latin typeface="Lucida Grande"/>
              <a:cs typeface="Calibri" panose="020F0502020204030204" pitchFamily="34" charset="0"/>
            </a:endParaRPr>
          </a:p>
          <a:p>
            <a:endParaRPr lang="en-US" sz="2000" dirty="0">
              <a:solidFill>
                <a:srgbClr val="222222"/>
              </a:solidFill>
              <a:latin typeface="Lucida Grande"/>
              <a:cs typeface="Calibri" panose="020F0502020204030204" pitchFamily="34" charset="0"/>
            </a:endParaRPr>
          </a:p>
          <a:p>
            <a:r>
              <a:rPr lang="en-US" sz="2000" dirty="0">
                <a:cs typeface="Calibri" panose="020F0502020204030204" pitchFamily="34" charset="0"/>
              </a:rPr>
              <a:t>will display:</a:t>
            </a:r>
          </a:p>
          <a:p>
            <a:pPr marL="342900" indent="-342900">
              <a:buFont typeface="Arial" panose="020B0604020202020204" pitchFamily="34" charset="0"/>
              <a:buChar char="•"/>
            </a:pPr>
            <a:endParaRPr lang="en-US" sz="2000" dirty="0">
              <a:cs typeface="Calibri" panose="020F0502020204030204" pitchFamily="34" charset="0"/>
            </a:endParaRPr>
          </a:p>
          <a:p>
            <a:r>
              <a:rPr lang="en-US" sz="2000" dirty="0" err="1">
                <a:cs typeface="Calibri" panose="020F0502020204030204" pitchFamily="34" charset="0"/>
              </a:rPr>
              <a:t>WARNING:root:Look</a:t>
            </a:r>
            <a:r>
              <a:rPr lang="en-US" sz="2000" dirty="0">
                <a:cs typeface="Calibri" panose="020F0502020204030204" pitchFamily="34" charset="0"/>
              </a:rPr>
              <a:t> before you leap!</a:t>
            </a:r>
          </a:p>
          <a:p>
            <a:endParaRPr lang="en-US" sz="2000" dirty="0">
              <a:cs typeface="Calibri" panose="020F0502020204030204" pitchFamily="34" charset="0"/>
            </a:endParaRPr>
          </a:p>
          <a:p>
            <a:pPr marL="342900" indent="-342900">
              <a:buFont typeface="Arial" panose="020B0604020202020204" pitchFamily="34" charset="0"/>
              <a:buChar char="•"/>
            </a:pPr>
            <a:r>
              <a:rPr lang="en-US" sz="2000" dirty="0">
                <a:cs typeface="Calibri" panose="020F0502020204030204" pitchFamily="34" charset="0"/>
              </a:rPr>
              <a:t>As you can see, merging of variable data into the event description message uses the old, %-style of string formatting. This is for backwards compatibility: the logging package pre-dates newer formatting options such as </a:t>
            </a:r>
            <a:r>
              <a:rPr lang="en-US" sz="2000" dirty="0" err="1">
                <a:cs typeface="Calibri" panose="020F0502020204030204" pitchFamily="34" charset="0"/>
              </a:rPr>
              <a:t>str.format</a:t>
            </a:r>
            <a:r>
              <a:rPr lang="en-US" sz="2000" dirty="0">
                <a:cs typeface="Calibri" panose="020F0502020204030204" pitchFamily="34" charset="0"/>
              </a:rPr>
              <a:t>() and </a:t>
            </a:r>
            <a:r>
              <a:rPr lang="en-US" sz="2000" dirty="0" err="1">
                <a:cs typeface="Calibri" panose="020F0502020204030204" pitchFamily="34" charset="0"/>
              </a:rPr>
              <a:t>string.Template</a:t>
            </a:r>
            <a:r>
              <a:rPr lang="en-US" sz="2000" dirty="0">
                <a:cs typeface="Calibri" panose="020F0502020204030204" pitchFamily="34" charset="0"/>
              </a:rPr>
              <a:t>. </a:t>
            </a:r>
            <a:endParaRPr lang="en-GB" sz="2000" dirty="0">
              <a:cs typeface="Calibri" panose="020F0502020204030204" pitchFamily="34" charset="0"/>
            </a:endParaRPr>
          </a:p>
        </p:txBody>
      </p:sp>
      <p:sp>
        <p:nvSpPr>
          <p:cNvPr id="3" name="Rectangle 1">
            <a:extLst>
              <a:ext uri="{FF2B5EF4-FFF2-40B4-BE49-F238E27FC236}">
                <a16:creationId xmlns:a16="http://schemas.microsoft.com/office/drawing/2014/main" id="{5683738D-2C85-41EF-BF69-D0B420842C47}"/>
              </a:ext>
            </a:extLst>
          </p:cNvPr>
          <p:cNvSpPr>
            <a:spLocks noChangeArrowheads="1"/>
          </p:cNvSpPr>
          <p:nvPr/>
        </p:nvSpPr>
        <p:spPr bwMode="auto">
          <a:xfrm>
            <a:off x="1233995" y="2704681"/>
            <a:ext cx="6096000" cy="52322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Arial Unicode MS"/>
              </a:rPr>
              <a:t>import </a:t>
            </a:r>
            <a:r>
              <a:rPr kumimoji="0" lang="en-US" altLang="en-US" sz="1400" b="0" i="0" u="none" strike="noStrike" cap="none" normalizeH="0" baseline="0" dirty="0">
                <a:ln>
                  <a:noFill/>
                </a:ln>
                <a:solidFill>
                  <a:srgbClr val="A9B7C6"/>
                </a:solidFill>
                <a:effectLst/>
                <a:latin typeface="Arial Unicode MS"/>
              </a:rPr>
              <a:t>logging</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logging.warning</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'%s before you %s'</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'Look'</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'leap!'</a:t>
            </a:r>
            <a:r>
              <a:rPr kumimoji="0" lang="en-US" altLang="en-US" sz="1400" b="0" i="0" u="none" strike="noStrike" cap="none" normalizeH="0" baseline="0" dirty="0">
                <a:ln>
                  <a:noFill/>
                </a:ln>
                <a:solidFill>
                  <a:srgbClr val="A9B7C6"/>
                </a:solidFill>
                <a:effectLst/>
                <a:latin typeface="Arial Unicode MS"/>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69372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157" y="365125"/>
            <a:ext cx="11350841" cy="1325563"/>
          </a:xfrm>
        </p:spPr>
        <p:txBody>
          <a:bodyPr>
            <a:normAutofit/>
          </a:bodyPr>
          <a:lstStyle/>
          <a:p>
            <a:pPr algn="l"/>
            <a:r>
              <a:rPr lang="en-US" b="0" i="0" dirty="0">
                <a:solidFill>
                  <a:srgbClr val="1A1A1A"/>
                </a:solidFill>
                <a:effectLst/>
                <a:latin typeface="Lucida Grande"/>
              </a:rPr>
              <a:t>Changing the format of displayed messages</a:t>
            </a:r>
          </a:p>
        </p:txBody>
      </p:sp>
      <p:sp>
        <p:nvSpPr>
          <p:cNvPr id="10" name="TextBox 9">
            <a:extLst>
              <a:ext uri="{FF2B5EF4-FFF2-40B4-BE49-F238E27FC236}">
                <a16:creationId xmlns:a16="http://schemas.microsoft.com/office/drawing/2014/main" id="{3497A8A4-177D-4E9C-BA15-7E47D950F550}"/>
              </a:ext>
            </a:extLst>
          </p:cNvPr>
          <p:cNvSpPr txBox="1"/>
          <p:nvPr/>
        </p:nvSpPr>
        <p:spPr>
          <a:xfrm>
            <a:off x="696157" y="1866523"/>
            <a:ext cx="10397067" cy="4093428"/>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a:solidFill>
                  <a:srgbClr val="222222"/>
                </a:solidFill>
                <a:effectLst/>
                <a:latin typeface="Lucida Grande"/>
              </a:rPr>
              <a:t>To change the format which is used to display messages, you need to specify the format you want to use:</a:t>
            </a:r>
            <a:endParaRPr lang="en-US" sz="2000" dirty="0">
              <a:solidFill>
                <a:srgbClr val="222222"/>
              </a:solidFill>
              <a:latin typeface="Lucida Grande"/>
              <a:cs typeface="Calibri" panose="020F0502020204030204" pitchFamily="34" charset="0"/>
            </a:endParaRPr>
          </a:p>
          <a:p>
            <a:pPr marL="342900" indent="-342900">
              <a:buFont typeface="Arial" panose="020B0604020202020204" pitchFamily="34" charset="0"/>
              <a:buChar char="•"/>
            </a:pPr>
            <a:endParaRPr lang="en-US" sz="2000" dirty="0">
              <a:solidFill>
                <a:srgbClr val="222222"/>
              </a:solidFill>
              <a:latin typeface="Lucida Grande"/>
              <a:cs typeface="Calibri" panose="020F0502020204030204" pitchFamily="34" charset="0"/>
            </a:endParaRPr>
          </a:p>
          <a:p>
            <a:endParaRPr lang="en-US" sz="2000" dirty="0">
              <a:solidFill>
                <a:srgbClr val="222222"/>
              </a:solidFill>
              <a:latin typeface="Lucida Grande"/>
              <a:cs typeface="Calibri" panose="020F0502020204030204" pitchFamily="34" charset="0"/>
            </a:endParaRPr>
          </a:p>
          <a:p>
            <a:endParaRPr lang="en-US" sz="2000" dirty="0">
              <a:solidFill>
                <a:srgbClr val="222222"/>
              </a:solidFill>
              <a:latin typeface="Lucida Grande"/>
              <a:cs typeface="Calibri" panose="020F0502020204030204" pitchFamily="34" charset="0"/>
            </a:endParaRPr>
          </a:p>
          <a:p>
            <a:endParaRPr lang="en-US" sz="2000" dirty="0">
              <a:solidFill>
                <a:srgbClr val="222222"/>
              </a:solidFill>
              <a:latin typeface="Lucida Grande"/>
              <a:cs typeface="Calibri" panose="020F0502020204030204" pitchFamily="34" charset="0"/>
            </a:endParaRPr>
          </a:p>
          <a:p>
            <a:endParaRPr lang="en-US" sz="2000" dirty="0">
              <a:solidFill>
                <a:srgbClr val="222222"/>
              </a:solidFill>
              <a:latin typeface="Lucida Grande"/>
              <a:cs typeface="Calibri" panose="020F0502020204030204" pitchFamily="34" charset="0"/>
            </a:endParaRPr>
          </a:p>
          <a:p>
            <a:endParaRPr lang="en-US" sz="2000" dirty="0">
              <a:solidFill>
                <a:srgbClr val="222222"/>
              </a:solidFill>
              <a:latin typeface="Lucida Grande"/>
              <a:cs typeface="Calibri" panose="020F0502020204030204" pitchFamily="34" charset="0"/>
            </a:endParaRPr>
          </a:p>
          <a:p>
            <a:r>
              <a:rPr lang="en-US" sz="2000" b="0" i="0" dirty="0">
                <a:effectLst/>
                <a:latin typeface="Lucida Grande"/>
              </a:rPr>
              <a:t>which would print:</a:t>
            </a:r>
          </a:p>
          <a:p>
            <a:endParaRPr lang="en-US" sz="2000" dirty="0">
              <a:cs typeface="Calibri" panose="020F0502020204030204" pitchFamily="34" charset="0"/>
            </a:endParaRPr>
          </a:p>
          <a:p>
            <a:r>
              <a:rPr lang="en-US" sz="2000" dirty="0" err="1">
                <a:cs typeface="Calibri" panose="020F0502020204030204" pitchFamily="34" charset="0"/>
              </a:rPr>
              <a:t>DEBUG:This</a:t>
            </a:r>
            <a:r>
              <a:rPr lang="en-US" sz="2000" dirty="0">
                <a:cs typeface="Calibri" panose="020F0502020204030204" pitchFamily="34" charset="0"/>
              </a:rPr>
              <a:t> message should appear on the console</a:t>
            </a:r>
          </a:p>
          <a:p>
            <a:r>
              <a:rPr lang="en-US" sz="2000" dirty="0" err="1">
                <a:cs typeface="Calibri" panose="020F0502020204030204" pitchFamily="34" charset="0"/>
              </a:rPr>
              <a:t>INFO:So</a:t>
            </a:r>
            <a:r>
              <a:rPr lang="en-US" sz="2000" dirty="0">
                <a:cs typeface="Calibri" panose="020F0502020204030204" pitchFamily="34" charset="0"/>
              </a:rPr>
              <a:t> should this</a:t>
            </a:r>
          </a:p>
          <a:p>
            <a:r>
              <a:rPr lang="en-US" sz="2000" dirty="0" err="1">
                <a:cs typeface="Calibri" panose="020F0502020204030204" pitchFamily="34" charset="0"/>
              </a:rPr>
              <a:t>WARNING:And</a:t>
            </a:r>
            <a:r>
              <a:rPr lang="en-US" sz="2000" dirty="0">
                <a:cs typeface="Calibri" panose="020F0502020204030204" pitchFamily="34" charset="0"/>
              </a:rPr>
              <a:t> this, too</a:t>
            </a:r>
            <a:endParaRPr lang="en-GB" sz="2000" dirty="0">
              <a:cs typeface="Calibri" panose="020F0502020204030204" pitchFamily="34" charset="0"/>
            </a:endParaRPr>
          </a:p>
        </p:txBody>
      </p:sp>
      <p:sp>
        <p:nvSpPr>
          <p:cNvPr id="4" name="Rectangle 1">
            <a:extLst>
              <a:ext uri="{FF2B5EF4-FFF2-40B4-BE49-F238E27FC236}">
                <a16:creationId xmlns:a16="http://schemas.microsoft.com/office/drawing/2014/main" id="{5C9998A5-76DF-4484-AA07-8E2BB2B26089}"/>
              </a:ext>
            </a:extLst>
          </p:cNvPr>
          <p:cNvSpPr>
            <a:spLocks noChangeArrowheads="1"/>
          </p:cNvSpPr>
          <p:nvPr/>
        </p:nvSpPr>
        <p:spPr bwMode="auto">
          <a:xfrm>
            <a:off x="1098776" y="2736502"/>
            <a:ext cx="6365289" cy="138499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Arial Unicode MS"/>
              </a:rPr>
              <a:t>import </a:t>
            </a:r>
            <a:r>
              <a:rPr kumimoji="0" lang="en-US" altLang="en-US" sz="1400" b="0" i="0" u="none" strike="noStrike" cap="none" normalizeH="0" baseline="0" dirty="0">
                <a:ln>
                  <a:noFill/>
                </a:ln>
                <a:solidFill>
                  <a:srgbClr val="A9B7C6"/>
                </a:solidFill>
                <a:effectLst/>
                <a:latin typeface="Arial Unicode MS"/>
              </a:rPr>
              <a:t>logging</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logging.basicConfig</a:t>
            </a:r>
            <a:r>
              <a:rPr kumimoji="0" lang="en-US" altLang="en-US" sz="1400" b="0" i="0" u="none" strike="noStrike" cap="none" normalizeH="0" baseline="0" dirty="0">
                <a:ln>
                  <a:noFill/>
                </a:ln>
                <a:solidFill>
                  <a:srgbClr val="A9B7C6"/>
                </a:solidFill>
                <a:effectLst/>
                <a:latin typeface="Arial Unicode MS"/>
              </a:rPr>
              <a:t>(format=</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err="1">
                <a:ln>
                  <a:noFill/>
                </a:ln>
                <a:solidFill>
                  <a:srgbClr val="6A8759"/>
                </a:solidFill>
                <a:effectLst/>
                <a:latin typeface="Arial Unicode MS"/>
              </a:rPr>
              <a:t>levelname</a:t>
            </a:r>
            <a:r>
              <a:rPr kumimoji="0" lang="en-US" altLang="en-US" sz="1400" b="0" i="0" u="none" strike="noStrike" cap="none" normalizeH="0" baseline="0" dirty="0">
                <a:ln>
                  <a:noFill/>
                </a:ln>
                <a:solidFill>
                  <a:srgbClr val="6A8759"/>
                </a:solidFill>
                <a:effectLst/>
                <a:latin typeface="Arial Unicode MS"/>
              </a:rPr>
              <a:t>)s:%(message)s'</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level=</a:t>
            </a:r>
            <a:r>
              <a:rPr kumimoji="0" lang="en-US" altLang="en-US" sz="1400" b="0" i="0" u="none" strike="noStrike" cap="none" normalizeH="0" baseline="0" dirty="0" err="1">
                <a:ln>
                  <a:noFill/>
                </a:ln>
                <a:solidFill>
                  <a:srgbClr val="A9B7C6"/>
                </a:solidFill>
                <a:effectLst/>
                <a:latin typeface="Arial Unicode MS"/>
              </a:rPr>
              <a:t>logging.DEBUG</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logging.debug</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'This message should appear on the console'</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logging.info(</a:t>
            </a:r>
            <a:r>
              <a:rPr kumimoji="0" lang="en-US" altLang="en-US" sz="1400" b="0" i="0" u="none" strike="noStrike" cap="none" normalizeH="0" baseline="0" dirty="0">
                <a:ln>
                  <a:noFill/>
                </a:ln>
                <a:solidFill>
                  <a:srgbClr val="6A8759"/>
                </a:solidFill>
                <a:effectLst/>
                <a:latin typeface="Arial Unicode MS"/>
              </a:rPr>
              <a:t>'So should this'</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logging.warning</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'And this, too'</a:t>
            </a:r>
            <a:r>
              <a:rPr kumimoji="0" lang="en-US" altLang="en-US" sz="1400" b="0" i="0" u="none" strike="noStrike" cap="none" normalizeH="0" baseline="0" dirty="0">
                <a:ln>
                  <a:noFill/>
                </a:ln>
                <a:solidFill>
                  <a:srgbClr val="A9B7C6"/>
                </a:solidFill>
                <a:effectLst/>
                <a:latin typeface="Arial Unicode MS"/>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45887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157" y="365125"/>
            <a:ext cx="11350841" cy="1325563"/>
          </a:xfrm>
        </p:spPr>
        <p:txBody>
          <a:bodyPr>
            <a:normAutofit/>
          </a:bodyPr>
          <a:lstStyle/>
          <a:p>
            <a:pPr algn="l"/>
            <a:r>
              <a:rPr lang="en-US" b="0" i="0" dirty="0">
                <a:solidFill>
                  <a:srgbClr val="1A1A1A"/>
                </a:solidFill>
                <a:effectLst/>
                <a:latin typeface="Lucida Grande"/>
              </a:rPr>
              <a:t>Displaying the date/time in messages</a:t>
            </a:r>
          </a:p>
        </p:txBody>
      </p:sp>
      <p:sp>
        <p:nvSpPr>
          <p:cNvPr id="10" name="TextBox 9">
            <a:extLst>
              <a:ext uri="{FF2B5EF4-FFF2-40B4-BE49-F238E27FC236}">
                <a16:creationId xmlns:a16="http://schemas.microsoft.com/office/drawing/2014/main" id="{3497A8A4-177D-4E9C-BA15-7E47D950F550}"/>
              </a:ext>
            </a:extLst>
          </p:cNvPr>
          <p:cNvSpPr txBox="1"/>
          <p:nvPr/>
        </p:nvSpPr>
        <p:spPr>
          <a:xfrm>
            <a:off x="696157" y="1866523"/>
            <a:ext cx="10397067" cy="4524315"/>
          </a:xfrm>
          <a:prstGeom prst="rect">
            <a:avLst/>
          </a:prstGeom>
          <a:noFill/>
        </p:spPr>
        <p:txBody>
          <a:bodyPr wrap="square" rtlCol="0">
            <a:spAutoFit/>
          </a:bodyPr>
          <a:lstStyle/>
          <a:p>
            <a:pPr marL="342900" indent="-342900">
              <a:buFont typeface="Arial" panose="020B0604020202020204" pitchFamily="34" charset="0"/>
              <a:buChar char="•"/>
            </a:pPr>
            <a:r>
              <a:rPr lang="en-US" sz="1600" b="0" i="0" dirty="0">
                <a:solidFill>
                  <a:srgbClr val="222222"/>
                </a:solidFill>
                <a:effectLst/>
                <a:latin typeface="Lucida Grande"/>
              </a:rPr>
              <a:t>To display the date and time of an event, you would place ‘%(</a:t>
            </a:r>
            <a:r>
              <a:rPr lang="en-US" sz="1600" b="0" i="0" dirty="0" err="1">
                <a:solidFill>
                  <a:srgbClr val="222222"/>
                </a:solidFill>
                <a:effectLst/>
                <a:latin typeface="Lucida Grande"/>
              </a:rPr>
              <a:t>asctime</a:t>
            </a:r>
            <a:r>
              <a:rPr lang="en-US" sz="1600" b="0" i="0" dirty="0">
                <a:solidFill>
                  <a:srgbClr val="222222"/>
                </a:solidFill>
                <a:effectLst/>
                <a:latin typeface="Lucida Grande"/>
              </a:rPr>
              <a:t>)s’ in your format string:</a:t>
            </a:r>
            <a:endParaRPr lang="en-US" sz="1600" dirty="0">
              <a:solidFill>
                <a:srgbClr val="222222"/>
              </a:solidFill>
              <a:latin typeface="Lucida Grande"/>
              <a:cs typeface="Calibri" panose="020F0502020204030204" pitchFamily="34" charset="0"/>
            </a:endParaRPr>
          </a:p>
          <a:p>
            <a:endParaRPr lang="en-US" sz="1600" dirty="0">
              <a:solidFill>
                <a:srgbClr val="222222"/>
              </a:solidFill>
              <a:latin typeface="Lucida Grande"/>
              <a:cs typeface="Calibri" panose="020F0502020204030204" pitchFamily="34" charset="0"/>
            </a:endParaRPr>
          </a:p>
          <a:p>
            <a:endParaRPr lang="en-US" sz="1600" dirty="0">
              <a:solidFill>
                <a:srgbClr val="222222"/>
              </a:solidFill>
              <a:latin typeface="Lucida Grande"/>
              <a:cs typeface="Calibri" panose="020F0502020204030204" pitchFamily="34" charset="0"/>
            </a:endParaRPr>
          </a:p>
          <a:p>
            <a:endParaRPr lang="en-US" sz="1600" dirty="0">
              <a:solidFill>
                <a:srgbClr val="222222"/>
              </a:solidFill>
              <a:latin typeface="Lucida Grande"/>
              <a:cs typeface="Calibri" panose="020F0502020204030204" pitchFamily="34" charset="0"/>
            </a:endParaRPr>
          </a:p>
          <a:p>
            <a:endParaRPr lang="en-US" sz="1600" dirty="0">
              <a:solidFill>
                <a:srgbClr val="222222"/>
              </a:solidFill>
              <a:latin typeface="Lucida Grande"/>
              <a:cs typeface="Calibri" panose="020F0502020204030204" pitchFamily="34" charset="0"/>
            </a:endParaRPr>
          </a:p>
          <a:p>
            <a:r>
              <a:rPr lang="en-US" sz="1600" b="0" i="0" dirty="0">
                <a:solidFill>
                  <a:srgbClr val="222222"/>
                </a:solidFill>
                <a:effectLst/>
                <a:latin typeface="Lucida Grande"/>
              </a:rPr>
              <a:t>which should print something like this:</a:t>
            </a:r>
          </a:p>
          <a:p>
            <a:endParaRPr lang="en-US" sz="1600" i="1" dirty="0">
              <a:cs typeface="Calibri" panose="020F0502020204030204" pitchFamily="34" charset="0"/>
            </a:endParaRPr>
          </a:p>
          <a:p>
            <a:r>
              <a:rPr lang="en-US" sz="1600" i="1" dirty="0">
                <a:cs typeface="Calibri" panose="020F0502020204030204" pitchFamily="34" charset="0"/>
              </a:rPr>
              <a:t>2010-12-12 11:41:42,612 is when this event was logged.</a:t>
            </a:r>
          </a:p>
          <a:p>
            <a:endParaRPr lang="en-US" sz="1600" i="1" dirty="0">
              <a:cs typeface="Calibri" panose="020F0502020204030204" pitchFamily="34" charset="0"/>
            </a:endParaRPr>
          </a:p>
          <a:p>
            <a:pPr marL="285750" indent="-285750">
              <a:buFont typeface="Arial" panose="020B0604020202020204" pitchFamily="34" charset="0"/>
              <a:buChar char="•"/>
            </a:pPr>
            <a:r>
              <a:rPr lang="en-US" sz="1600" dirty="0">
                <a:cs typeface="Calibri" panose="020F0502020204030204" pitchFamily="34" charset="0"/>
              </a:rPr>
              <a:t>The default format for date/time display (shown above) is like ISO8601 or RFC 3339. If you need more control over the formatting of the date/time, provide a </a:t>
            </a:r>
            <a:r>
              <a:rPr lang="en-US" sz="1600" b="1" dirty="0" err="1">
                <a:cs typeface="Calibri" panose="020F0502020204030204" pitchFamily="34" charset="0"/>
              </a:rPr>
              <a:t>datefmt</a:t>
            </a:r>
            <a:r>
              <a:rPr lang="en-US" sz="1600" dirty="0">
                <a:cs typeface="Calibri" panose="020F0502020204030204" pitchFamily="34" charset="0"/>
              </a:rPr>
              <a:t> argument to </a:t>
            </a:r>
            <a:r>
              <a:rPr lang="en-US" sz="1600" b="1" dirty="0" err="1">
                <a:cs typeface="Calibri" panose="020F0502020204030204" pitchFamily="34" charset="0"/>
              </a:rPr>
              <a:t>basicConfig</a:t>
            </a:r>
            <a:r>
              <a:rPr lang="en-US" sz="1600" dirty="0">
                <a:cs typeface="Calibri" panose="020F0502020204030204" pitchFamily="34" charset="0"/>
              </a:rPr>
              <a:t>, as in this example:</a:t>
            </a:r>
          </a:p>
          <a:p>
            <a:endParaRPr lang="en-US" sz="1600" i="1" dirty="0">
              <a:cs typeface="Calibri" panose="020F0502020204030204" pitchFamily="34" charset="0"/>
            </a:endParaRPr>
          </a:p>
          <a:p>
            <a:endParaRPr lang="en-US" sz="1600" i="1" dirty="0">
              <a:cs typeface="Calibri" panose="020F0502020204030204" pitchFamily="34" charset="0"/>
            </a:endParaRPr>
          </a:p>
          <a:p>
            <a:endParaRPr lang="en-US" sz="1600" i="1" dirty="0">
              <a:cs typeface="Calibri" panose="020F0502020204030204" pitchFamily="34" charset="0"/>
            </a:endParaRPr>
          </a:p>
          <a:p>
            <a:endParaRPr lang="en-US" sz="1600" i="1" dirty="0">
              <a:cs typeface="Calibri" panose="020F0502020204030204" pitchFamily="34" charset="0"/>
            </a:endParaRPr>
          </a:p>
          <a:p>
            <a:r>
              <a:rPr lang="en-US" sz="1600" dirty="0">
                <a:cs typeface="Calibri" panose="020F0502020204030204" pitchFamily="34" charset="0"/>
              </a:rPr>
              <a:t>which would display something like this:</a:t>
            </a:r>
          </a:p>
          <a:p>
            <a:endParaRPr lang="en-US" sz="1600" i="1" dirty="0">
              <a:cs typeface="Calibri" panose="020F0502020204030204" pitchFamily="34" charset="0"/>
            </a:endParaRPr>
          </a:p>
          <a:p>
            <a:r>
              <a:rPr lang="en-US" sz="1600" i="1" dirty="0">
                <a:cs typeface="Calibri" panose="020F0502020204030204" pitchFamily="34" charset="0"/>
              </a:rPr>
              <a:t>12/12/2010 11:46:36 AM is when this event was logged.</a:t>
            </a:r>
            <a:endParaRPr lang="en-GB" sz="1600" i="1" dirty="0">
              <a:cs typeface="Calibri" panose="020F0502020204030204" pitchFamily="34" charset="0"/>
            </a:endParaRPr>
          </a:p>
        </p:txBody>
      </p:sp>
      <p:sp>
        <p:nvSpPr>
          <p:cNvPr id="5" name="Rectangle 2">
            <a:extLst>
              <a:ext uri="{FF2B5EF4-FFF2-40B4-BE49-F238E27FC236}">
                <a16:creationId xmlns:a16="http://schemas.microsoft.com/office/drawing/2014/main" id="{BB845C37-6859-4955-A924-A94A650363A9}"/>
              </a:ext>
            </a:extLst>
          </p:cNvPr>
          <p:cNvSpPr>
            <a:spLocks noChangeArrowheads="1"/>
          </p:cNvSpPr>
          <p:nvPr/>
        </p:nvSpPr>
        <p:spPr bwMode="auto">
          <a:xfrm>
            <a:off x="1098776" y="2322330"/>
            <a:ext cx="8025413"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C7832"/>
                </a:solidFill>
                <a:effectLst/>
                <a:latin typeface="Arial Unicode MS"/>
              </a:rPr>
              <a:t>import </a:t>
            </a:r>
            <a:r>
              <a:rPr kumimoji="0" lang="en-US" altLang="en-US" sz="1200" b="0" i="0" u="none" strike="noStrike" cap="none" normalizeH="0" baseline="0" dirty="0">
                <a:ln>
                  <a:noFill/>
                </a:ln>
                <a:solidFill>
                  <a:srgbClr val="A9B7C6"/>
                </a:solidFill>
                <a:effectLst/>
                <a:latin typeface="Arial Unicode MS"/>
              </a:rPr>
              <a:t>logging</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err="1">
                <a:ln>
                  <a:noFill/>
                </a:ln>
                <a:solidFill>
                  <a:srgbClr val="A9B7C6"/>
                </a:solidFill>
                <a:effectLst/>
                <a:latin typeface="Arial Unicode MS"/>
              </a:rPr>
              <a:t>logging.basicConfig</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AA4926"/>
                </a:solidFill>
                <a:effectLst/>
                <a:latin typeface="Arial Unicode MS"/>
              </a:rPr>
              <a:t>format</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A8759"/>
                </a:solidFill>
                <a:effectLst/>
                <a:latin typeface="Arial Unicode MS"/>
              </a:rPr>
              <a:t>'%(</a:t>
            </a:r>
            <a:r>
              <a:rPr kumimoji="0" lang="en-US" altLang="en-US" sz="1200" b="0" i="0" u="none" strike="noStrike" cap="none" normalizeH="0" baseline="0" dirty="0" err="1">
                <a:ln>
                  <a:noFill/>
                </a:ln>
                <a:solidFill>
                  <a:srgbClr val="6A8759"/>
                </a:solidFill>
                <a:effectLst/>
                <a:latin typeface="Arial Unicode MS"/>
              </a:rPr>
              <a:t>asctime</a:t>
            </a:r>
            <a:r>
              <a:rPr kumimoji="0" lang="en-US" altLang="en-US" sz="1200" b="0" i="0" u="none" strike="noStrike" cap="none" normalizeH="0" baseline="0" dirty="0">
                <a:ln>
                  <a:noFill/>
                </a:ln>
                <a:solidFill>
                  <a:srgbClr val="6A8759"/>
                </a:solidFill>
                <a:effectLst/>
                <a:latin typeface="Arial Unicode MS"/>
              </a:rPr>
              <a:t>)s %(message)s'</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err="1">
                <a:ln>
                  <a:noFill/>
                </a:ln>
                <a:solidFill>
                  <a:srgbClr val="A9B7C6"/>
                </a:solidFill>
                <a:effectLst/>
                <a:latin typeface="Arial Unicode MS"/>
              </a:rPr>
              <a:t>logging.warning</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A8759"/>
                </a:solidFill>
                <a:effectLst/>
                <a:latin typeface="Arial Unicode MS"/>
              </a:rPr>
              <a:t>'is when this event was logged.'</a:t>
            </a:r>
            <a:r>
              <a:rPr kumimoji="0" lang="en-US" altLang="en-US" sz="1200" b="0" i="0" u="none" strike="noStrike" cap="none" normalizeH="0" baseline="0" dirty="0">
                <a:ln>
                  <a:noFill/>
                </a:ln>
                <a:solidFill>
                  <a:srgbClr val="A9B7C6"/>
                </a:solidFill>
                <a:effectLst/>
                <a:latin typeface="Arial Unicode MS"/>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29890880-6B29-4830-9C6A-95A005BE37BC}"/>
              </a:ext>
            </a:extLst>
          </p:cNvPr>
          <p:cNvSpPr>
            <a:spLocks noChangeArrowheads="1"/>
          </p:cNvSpPr>
          <p:nvPr/>
        </p:nvSpPr>
        <p:spPr bwMode="auto">
          <a:xfrm>
            <a:off x="1098776" y="4717130"/>
            <a:ext cx="8256233"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C7832"/>
                </a:solidFill>
                <a:effectLst/>
                <a:latin typeface="Arial Unicode MS"/>
              </a:rPr>
              <a:t>import </a:t>
            </a:r>
            <a:r>
              <a:rPr kumimoji="0" lang="en-US" altLang="en-US" sz="1200" b="0" i="0" u="none" strike="noStrike" cap="none" normalizeH="0" baseline="0" dirty="0">
                <a:ln>
                  <a:noFill/>
                </a:ln>
                <a:solidFill>
                  <a:srgbClr val="A9B7C6"/>
                </a:solidFill>
                <a:effectLst/>
                <a:latin typeface="Arial Unicode MS"/>
              </a:rPr>
              <a:t>logging</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err="1">
                <a:ln>
                  <a:noFill/>
                </a:ln>
                <a:solidFill>
                  <a:srgbClr val="A9B7C6"/>
                </a:solidFill>
                <a:effectLst/>
                <a:latin typeface="Arial Unicode MS"/>
              </a:rPr>
              <a:t>logging.basicConfig</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AA4926"/>
                </a:solidFill>
                <a:effectLst/>
                <a:latin typeface="Arial Unicode MS"/>
              </a:rPr>
              <a:t>format</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A8759"/>
                </a:solidFill>
                <a:effectLst/>
                <a:latin typeface="Arial Unicode MS"/>
              </a:rPr>
              <a:t>'%(</a:t>
            </a:r>
            <a:r>
              <a:rPr kumimoji="0" lang="en-US" altLang="en-US" sz="1200" b="0" i="0" u="none" strike="noStrike" cap="none" normalizeH="0" baseline="0" dirty="0" err="1">
                <a:ln>
                  <a:noFill/>
                </a:ln>
                <a:solidFill>
                  <a:srgbClr val="6A8759"/>
                </a:solidFill>
                <a:effectLst/>
                <a:latin typeface="Arial Unicode MS"/>
              </a:rPr>
              <a:t>asctime</a:t>
            </a:r>
            <a:r>
              <a:rPr kumimoji="0" lang="en-US" altLang="en-US" sz="1200" b="0" i="0" u="none" strike="noStrike" cap="none" normalizeH="0" baseline="0" dirty="0">
                <a:ln>
                  <a:noFill/>
                </a:ln>
                <a:solidFill>
                  <a:srgbClr val="6A8759"/>
                </a:solidFill>
                <a:effectLst/>
                <a:latin typeface="Arial Unicode MS"/>
              </a:rPr>
              <a:t>)s %(message)s'</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err="1">
                <a:ln>
                  <a:noFill/>
                </a:ln>
                <a:solidFill>
                  <a:srgbClr val="AA4926"/>
                </a:solidFill>
                <a:effectLst/>
                <a:latin typeface="Arial Unicode MS"/>
              </a:rPr>
              <a:t>datefmt</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A8759"/>
                </a:solidFill>
                <a:effectLst/>
                <a:latin typeface="Arial Unicode MS"/>
              </a:rPr>
              <a:t>'%m/%d/%Y %I:%M:%S %p'</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err="1">
                <a:ln>
                  <a:noFill/>
                </a:ln>
                <a:solidFill>
                  <a:srgbClr val="A9B7C6"/>
                </a:solidFill>
                <a:effectLst/>
                <a:latin typeface="Arial Unicode MS"/>
              </a:rPr>
              <a:t>logging.warning</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A8759"/>
                </a:solidFill>
                <a:effectLst/>
                <a:latin typeface="Arial Unicode MS"/>
              </a:rPr>
              <a:t>'is when this event was logged.'</a:t>
            </a:r>
            <a:r>
              <a:rPr kumimoji="0" lang="en-US" altLang="en-US" sz="1200" b="0" i="0" u="none" strike="noStrike" cap="none" normalizeH="0" baseline="0" dirty="0">
                <a:ln>
                  <a:noFill/>
                </a:ln>
                <a:solidFill>
                  <a:srgbClr val="A9B7C6"/>
                </a:solidFill>
                <a:effectLst/>
                <a:latin typeface="Arial Unicode MS"/>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01212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3853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Exceptions Intro — cont’d </a:t>
            </a:r>
            <a:br>
              <a:rPr lang="en-US" dirty="0"/>
            </a:br>
            <a:endParaRPr lang="he-IL" dirty="0"/>
          </a:p>
        </p:txBody>
      </p:sp>
      <p:sp>
        <p:nvSpPr>
          <p:cNvPr id="3" name="Content Placeholder 2"/>
          <p:cNvSpPr>
            <a:spLocks noGrp="1"/>
          </p:cNvSpPr>
          <p:nvPr>
            <p:ph idx="1"/>
          </p:nvPr>
        </p:nvSpPr>
        <p:spPr>
          <a:xfrm>
            <a:off x="838200" y="1690688"/>
            <a:ext cx="10515600" cy="4486275"/>
          </a:xfrm>
        </p:spPr>
        <p:txBody>
          <a:bodyPr>
            <a:normAutofit/>
          </a:bodyPr>
          <a:lstStyle/>
          <a:p>
            <a:pPr marL="0" indent="0">
              <a:buNone/>
            </a:pPr>
            <a:r>
              <a:rPr lang="en-US" sz="2000" b="0" i="0" dirty="0">
                <a:solidFill>
                  <a:srgbClr val="000000"/>
                </a:solidFill>
                <a:effectLst/>
              </a:rPr>
              <a:t>For Example: </a:t>
            </a:r>
          </a:p>
          <a:p>
            <a:pPr marL="0" indent="0">
              <a:buNone/>
            </a:pPr>
            <a:r>
              <a:rPr lang="en-US" sz="2000" b="0" i="0" dirty="0">
                <a:solidFill>
                  <a:srgbClr val="000000"/>
                </a:solidFill>
                <a:effectLst/>
              </a:rPr>
              <a:t>try: </a:t>
            </a:r>
          </a:p>
          <a:p>
            <a:pPr marL="0" indent="0">
              <a:buNone/>
            </a:pPr>
            <a:r>
              <a:rPr lang="en-US" sz="2000" b="0" i="0" dirty="0">
                <a:solidFill>
                  <a:srgbClr val="000000"/>
                </a:solidFill>
                <a:effectLst/>
              </a:rPr>
              <a:t>	print(1/0) </a:t>
            </a:r>
          </a:p>
          <a:p>
            <a:pPr marL="0" indent="0">
              <a:buNone/>
            </a:pPr>
            <a:r>
              <a:rPr lang="en-US" sz="2000" b="0" i="0" dirty="0">
                <a:solidFill>
                  <a:srgbClr val="000000"/>
                </a:solidFill>
                <a:effectLst/>
              </a:rPr>
              <a:t>except </a:t>
            </a:r>
            <a:r>
              <a:rPr lang="en-US" sz="2000" b="0" i="0" dirty="0" err="1">
                <a:solidFill>
                  <a:srgbClr val="000000"/>
                </a:solidFill>
                <a:effectLst/>
              </a:rPr>
              <a:t>ZeroDivisionError</a:t>
            </a:r>
            <a:r>
              <a:rPr lang="en-US" sz="2000" b="0" i="0" dirty="0">
                <a:solidFill>
                  <a:srgbClr val="000000"/>
                </a:solidFill>
                <a:effectLst/>
              </a:rPr>
              <a:t>: </a:t>
            </a:r>
          </a:p>
          <a:p>
            <a:pPr marL="0" indent="0">
              <a:buNone/>
            </a:pPr>
            <a:r>
              <a:rPr lang="en-US" sz="2000" b="0" i="0" dirty="0">
                <a:solidFill>
                  <a:srgbClr val="000000"/>
                </a:solidFill>
                <a:effectLst/>
              </a:rPr>
              <a:t>	print ("You can't divide by zero")</a:t>
            </a:r>
            <a:endParaRPr lang="en-US" sz="2000" dirty="0">
              <a:solidFill>
                <a:srgbClr val="000000"/>
              </a:solidFill>
            </a:endParaRPr>
          </a:p>
        </p:txBody>
      </p:sp>
    </p:spTree>
    <p:extLst>
      <p:ext uri="{BB962C8B-B14F-4D97-AF65-F5344CB8AC3E}">
        <p14:creationId xmlns:p14="http://schemas.microsoft.com/office/powerpoint/2010/main" val="1299589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237" y="291155"/>
            <a:ext cx="10515600" cy="1325563"/>
          </a:xfrm>
        </p:spPr>
        <p:txBody>
          <a:bodyPr>
            <a:normAutofit/>
          </a:bodyPr>
          <a:lstStyle/>
          <a:p>
            <a:r>
              <a:rPr lang="en-US" b="0" i="0" dirty="0">
                <a:solidFill>
                  <a:srgbClr val="000000"/>
                </a:solidFill>
                <a:effectLst/>
                <a:latin typeface="+mn-lt"/>
              </a:rPr>
              <a:t>Some Built-in Exception Errors</a:t>
            </a:r>
            <a:endParaRPr lang="he-IL" dirty="0">
              <a:latin typeface="+mn-lt"/>
            </a:endParaRPr>
          </a:p>
        </p:txBody>
      </p:sp>
      <p:sp>
        <p:nvSpPr>
          <p:cNvPr id="3" name="TextBox 2">
            <a:extLst>
              <a:ext uri="{FF2B5EF4-FFF2-40B4-BE49-F238E27FC236}">
                <a16:creationId xmlns:a16="http://schemas.microsoft.com/office/drawing/2014/main" id="{C05E8B18-012B-4322-8484-47CA00D4C0F1}"/>
              </a:ext>
            </a:extLst>
          </p:cNvPr>
          <p:cNvSpPr txBox="1"/>
          <p:nvPr/>
        </p:nvSpPr>
        <p:spPr>
          <a:xfrm>
            <a:off x="136238" y="1616718"/>
            <a:ext cx="11734029" cy="5447645"/>
          </a:xfrm>
          <a:prstGeom prst="rect">
            <a:avLst/>
          </a:prstGeom>
          <a:noFill/>
        </p:spPr>
        <p:txBody>
          <a:bodyPr wrap="square" rtlCol="1">
            <a:spAutoFit/>
          </a:bodyPr>
          <a:lstStyle/>
          <a:p>
            <a:pPr marL="285750" indent="-285750">
              <a:buFont typeface="Arial" panose="020B0604020202020204" pitchFamily="34" charset="0"/>
              <a:buChar char="•"/>
            </a:pPr>
            <a:r>
              <a:rPr lang="en-US" sz="2000" b="0" i="0" dirty="0">
                <a:solidFill>
                  <a:srgbClr val="000000"/>
                </a:solidFill>
                <a:effectLst/>
              </a:rPr>
              <a:t>Below is some common exceptions errors in Python: </a:t>
            </a:r>
          </a:p>
          <a:p>
            <a:pPr marL="742950" lvl="1" indent="-285750">
              <a:buFont typeface="Arial" panose="020B0604020202020204" pitchFamily="34" charset="0"/>
              <a:buChar char="•"/>
            </a:pPr>
            <a:r>
              <a:rPr lang="en-US" sz="2000" b="1" i="0" dirty="0">
                <a:solidFill>
                  <a:srgbClr val="000000"/>
                </a:solidFill>
                <a:effectLst/>
              </a:rPr>
              <a:t>Exception</a:t>
            </a:r>
            <a:r>
              <a:rPr lang="en-US" sz="2000" b="0" i="0" dirty="0">
                <a:solidFill>
                  <a:srgbClr val="000000"/>
                </a:solidFill>
                <a:effectLst/>
              </a:rPr>
              <a:t> Base class for all exceptions </a:t>
            </a:r>
          </a:p>
          <a:p>
            <a:pPr marL="742950" lvl="1" indent="-285750">
              <a:buFont typeface="Arial" panose="020B0604020202020204" pitchFamily="34" charset="0"/>
              <a:buChar char="•"/>
            </a:pPr>
            <a:r>
              <a:rPr lang="en-US" sz="2000" b="1" i="0" dirty="0" err="1">
                <a:solidFill>
                  <a:srgbClr val="000000"/>
                </a:solidFill>
                <a:effectLst/>
              </a:rPr>
              <a:t>lOError</a:t>
            </a:r>
            <a:r>
              <a:rPr lang="en-US" sz="2000" b="0" i="0" dirty="0">
                <a:solidFill>
                  <a:srgbClr val="000000"/>
                </a:solidFill>
                <a:effectLst/>
              </a:rPr>
              <a:t> If the file cannot be opened. </a:t>
            </a:r>
          </a:p>
          <a:p>
            <a:pPr marL="742950" lvl="1" indent="-285750">
              <a:buFont typeface="Arial" panose="020B0604020202020204" pitchFamily="34" charset="0"/>
              <a:buChar char="•"/>
            </a:pPr>
            <a:r>
              <a:rPr lang="en-US" sz="2000" b="1" i="0" dirty="0" err="1">
                <a:solidFill>
                  <a:srgbClr val="000000"/>
                </a:solidFill>
                <a:effectLst/>
              </a:rPr>
              <a:t>ImportError</a:t>
            </a:r>
            <a:r>
              <a:rPr lang="en-US" sz="2000" b="0" i="0" dirty="0">
                <a:solidFill>
                  <a:srgbClr val="000000"/>
                </a:solidFill>
                <a:effectLst/>
              </a:rPr>
              <a:t> If python cannot find the module </a:t>
            </a:r>
          </a:p>
          <a:p>
            <a:pPr marL="742950" lvl="1" indent="-285750">
              <a:buFont typeface="Arial" panose="020B0604020202020204" pitchFamily="34" charset="0"/>
              <a:buChar char="•"/>
            </a:pPr>
            <a:r>
              <a:rPr lang="en-US" sz="2000" b="1" i="0" dirty="0" err="1">
                <a:solidFill>
                  <a:srgbClr val="000000"/>
                </a:solidFill>
                <a:effectLst/>
              </a:rPr>
              <a:t>ValueError</a:t>
            </a:r>
            <a:r>
              <a:rPr lang="en-US" sz="2000" b="0" i="0" dirty="0">
                <a:solidFill>
                  <a:srgbClr val="000000"/>
                </a:solidFill>
                <a:effectLst/>
              </a:rPr>
              <a:t> Raised when built-in function receives an inappropriate value </a:t>
            </a:r>
          </a:p>
          <a:p>
            <a:pPr marL="742950" lvl="1" indent="-285750">
              <a:buFont typeface="Arial" panose="020B0604020202020204" pitchFamily="34" charset="0"/>
              <a:buChar char="•"/>
            </a:pPr>
            <a:r>
              <a:rPr lang="en-US" sz="2000" b="1" i="0" dirty="0" err="1">
                <a:solidFill>
                  <a:srgbClr val="000000"/>
                </a:solidFill>
                <a:effectLst/>
              </a:rPr>
              <a:t>KeyError</a:t>
            </a:r>
            <a:r>
              <a:rPr lang="en-US" sz="2000" b="0" i="0" dirty="0">
                <a:solidFill>
                  <a:srgbClr val="000000"/>
                </a:solidFill>
                <a:effectLst/>
              </a:rPr>
              <a:t> Raised when the specified key is not found in the dictionary.</a:t>
            </a:r>
          </a:p>
          <a:p>
            <a:pPr marL="742950" lvl="1" indent="-285750">
              <a:buFont typeface="Arial" panose="020B0604020202020204" pitchFamily="34" charset="0"/>
              <a:buChar char="•"/>
            </a:pPr>
            <a:r>
              <a:rPr lang="en-US" sz="2000" b="1" i="0" dirty="0" err="1">
                <a:solidFill>
                  <a:srgbClr val="000000"/>
                </a:solidFill>
                <a:effectLst/>
              </a:rPr>
              <a:t>NameError</a:t>
            </a:r>
            <a:r>
              <a:rPr lang="en-US" sz="2000" b="0" i="0" dirty="0">
                <a:solidFill>
                  <a:srgbClr val="000000"/>
                </a:solidFill>
                <a:effectLst/>
              </a:rPr>
              <a:t> Raised when an identifier is not found in the local or global namespace. </a:t>
            </a:r>
          </a:p>
          <a:p>
            <a:pPr marL="742950" lvl="1" indent="-285750">
              <a:buFont typeface="Arial" panose="020B0604020202020204" pitchFamily="34" charset="0"/>
              <a:buChar char="•"/>
            </a:pPr>
            <a:r>
              <a:rPr lang="en-US" sz="2000" b="1" i="0" dirty="0" err="1">
                <a:solidFill>
                  <a:srgbClr val="000000"/>
                </a:solidFill>
                <a:effectLst/>
              </a:rPr>
              <a:t>EOFError</a:t>
            </a:r>
            <a:r>
              <a:rPr lang="en-US" sz="2000" b="0" i="0" dirty="0">
                <a:solidFill>
                  <a:srgbClr val="000000"/>
                </a:solidFill>
                <a:effectLst/>
              </a:rPr>
              <a:t> Raised when one of the built-in functions (input() or </a:t>
            </a:r>
            <a:r>
              <a:rPr lang="en-US" sz="2000" b="0" i="0" dirty="0" err="1">
                <a:solidFill>
                  <a:srgbClr val="000000"/>
                </a:solidFill>
                <a:effectLst/>
              </a:rPr>
              <a:t>raw_input</a:t>
            </a:r>
            <a:r>
              <a:rPr lang="en-US" sz="2000" b="0" i="0" dirty="0">
                <a:solidFill>
                  <a:srgbClr val="000000"/>
                </a:solidFill>
                <a:effectLst/>
              </a:rPr>
              <a:t>()) hits an end-of-file condition (EOF) without reading any data </a:t>
            </a:r>
          </a:p>
          <a:p>
            <a:pPr marL="742950" lvl="1" indent="-285750">
              <a:buFont typeface="Arial" panose="020B0604020202020204" pitchFamily="34" charset="0"/>
              <a:buChar char="•"/>
            </a:pPr>
            <a:r>
              <a:rPr lang="en-US" sz="2000" b="1" i="0" dirty="0" err="1">
                <a:solidFill>
                  <a:srgbClr val="000000"/>
                </a:solidFill>
                <a:effectLst/>
              </a:rPr>
              <a:t>ArithmeticError</a:t>
            </a:r>
            <a:r>
              <a:rPr lang="en-US" sz="2000" b="0" i="0" dirty="0">
                <a:solidFill>
                  <a:srgbClr val="000000"/>
                </a:solidFill>
                <a:effectLst/>
              </a:rPr>
              <a:t> The base exceptions for various arithmetic errors: </a:t>
            </a:r>
            <a:r>
              <a:rPr lang="en-US" sz="2000" b="0" i="0" dirty="0" err="1">
                <a:solidFill>
                  <a:srgbClr val="000000"/>
                </a:solidFill>
                <a:effectLst/>
              </a:rPr>
              <a:t>OverflowError</a:t>
            </a:r>
            <a:r>
              <a:rPr lang="en-US" sz="2000" b="0" i="0" dirty="0">
                <a:solidFill>
                  <a:srgbClr val="000000"/>
                </a:solidFill>
                <a:effectLst/>
              </a:rPr>
              <a:t>, </a:t>
            </a:r>
            <a:r>
              <a:rPr lang="en-US" sz="2000" b="0" i="0" dirty="0" err="1">
                <a:solidFill>
                  <a:srgbClr val="000000"/>
                </a:solidFill>
                <a:effectLst/>
              </a:rPr>
              <a:t>ZeroDivisionError</a:t>
            </a:r>
            <a:r>
              <a:rPr lang="en-US" sz="2000" b="0" i="0" dirty="0">
                <a:solidFill>
                  <a:srgbClr val="000000"/>
                </a:solidFill>
                <a:effectLst/>
              </a:rPr>
              <a:t>, </a:t>
            </a:r>
            <a:r>
              <a:rPr lang="en-US" sz="2000" b="0" i="0" dirty="0" err="1">
                <a:solidFill>
                  <a:srgbClr val="000000"/>
                </a:solidFill>
                <a:effectLst/>
              </a:rPr>
              <a:t>FloatingPointError</a:t>
            </a:r>
            <a:r>
              <a:rPr lang="en-US" sz="2000" b="0" i="0" dirty="0">
                <a:solidFill>
                  <a:srgbClr val="000000"/>
                </a:solidFill>
                <a:effectLst/>
              </a:rPr>
              <a:t> </a:t>
            </a:r>
          </a:p>
          <a:p>
            <a:pPr marL="742950" lvl="1" indent="-285750">
              <a:buFont typeface="Arial" panose="020B0604020202020204" pitchFamily="34" charset="0"/>
              <a:buChar char="•"/>
            </a:pPr>
            <a:r>
              <a:rPr lang="en-US" sz="2000" b="1" i="0" dirty="0" err="1">
                <a:solidFill>
                  <a:srgbClr val="000000"/>
                </a:solidFill>
                <a:effectLst/>
              </a:rPr>
              <a:t>SyntaxError</a:t>
            </a:r>
            <a:r>
              <a:rPr lang="en-US" sz="2000" b="0" i="0" dirty="0">
                <a:solidFill>
                  <a:srgbClr val="000000"/>
                </a:solidFill>
                <a:effectLst/>
              </a:rPr>
              <a:t> Raised when the syntax is incorrect</a:t>
            </a:r>
            <a:endParaRPr lang="en-US" dirty="0"/>
          </a:p>
          <a:p>
            <a:endParaRPr lang="en-US" dirty="0"/>
          </a:p>
          <a:p>
            <a:endParaRPr lang="en-US" dirty="0"/>
          </a:p>
          <a:p>
            <a:endParaRPr lang="en-US" dirty="0"/>
          </a:p>
          <a:p>
            <a:endParaRPr lang="en-US" dirty="0"/>
          </a:p>
          <a:p>
            <a:endParaRPr lang="en-US" dirty="0"/>
          </a:p>
          <a:p>
            <a:endParaRPr lang="he-IL" dirty="0"/>
          </a:p>
        </p:txBody>
      </p:sp>
    </p:spTree>
    <p:extLst>
      <p:ext uri="{BB962C8B-B14F-4D97-AF65-F5344CB8AC3E}">
        <p14:creationId xmlns:p14="http://schemas.microsoft.com/office/powerpoint/2010/main" val="651895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0" i="0" dirty="0">
                <a:solidFill>
                  <a:srgbClr val="000000"/>
                </a:solidFill>
                <a:effectLst/>
                <a:latin typeface="+mn-lt"/>
              </a:rPr>
              <a:t>Exception handling example</a:t>
            </a:r>
            <a:endParaRPr lang="he-IL" dirty="0"/>
          </a:p>
        </p:txBody>
      </p:sp>
    </p:spTree>
    <p:extLst>
      <p:ext uri="{BB962C8B-B14F-4D97-AF65-F5344CB8AC3E}">
        <p14:creationId xmlns:p14="http://schemas.microsoft.com/office/powerpoint/2010/main" val="3394972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C4D0-94A6-43AA-B3FB-91CB745292A5}"/>
              </a:ext>
            </a:extLst>
          </p:cNvPr>
          <p:cNvSpPr>
            <a:spLocks noGrp="1"/>
          </p:cNvSpPr>
          <p:nvPr>
            <p:ph type="title"/>
          </p:nvPr>
        </p:nvSpPr>
        <p:spPr>
          <a:xfrm>
            <a:off x="730486" y="15276"/>
            <a:ext cx="10515600" cy="1325563"/>
          </a:xfrm>
        </p:spPr>
        <p:txBody>
          <a:bodyPr/>
          <a:lstStyle/>
          <a:p>
            <a:pPr marL="0" indent="0">
              <a:buNone/>
            </a:pPr>
            <a:r>
              <a:rPr lang="en-US" b="0" i="0" dirty="0">
                <a:solidFill>
                  <a:srgbClr val="000000"/>
                </a:solidFill>
                <a:effectLst/>
              </a:rPr>
              <a:t>Version 1: </a:t>
            </a:r>
          </a:p>
        </p:txBody>
      </p:sp>
      <p:sp>
        <p:nvSpPr>
          <p:cNvPr id="6" name="Content Placeholder 5">
            <a:extLst>
              <a:ext uri="{FF2B5EF4-FFF2-40B4-BE49-F238E27FC236}">
                <a16:creationId xmlns:a16="http://schemas.microsoft.com/office/drawing/2014/main" id="{775AF8E9-DC67-4D8D-8B85-681B629C462B}"/>
              </a:ext>
            </a:extLst>
          </p:cNvPr>
          <p:cNvSpPr>
            <a:spLocks noGrp="1"/>
          </p:cNvSpPr>
          <p:nvPr>
            <p:ph idx="1"/>
          </p:nvPr>
        </p:nvSpPr>
        <p:spPr>
          <a:xfrm>
            <a:off x="730486" y="1473779"/>
            <a:ext cx="10784181" cy="4351338"/>
          </a:xfrm>
        </p:spPr>
        <p:txBody>
          <a:bodyPr>
            <a:normAutofit/>
          </a:bodyPr>
          <a:lstStyle/>
          <a:p>
            <a:pPr marL="0" indent="0">
              <a:buNone/>
            </a:pPr>
            <a:endParaRPr lang="en-US" dirty="0">
              <a:solidFill>
                <a:srgbClr val="000000"/>
              </a:solidFill>
            </a:endParaRPr>
          </a:p>
          <a:p>
            <a:pPr marL="0" indent="0">
              <a:buNone/>
            </a:pPr>
            <a:endParaRPr lang="en-US" b="0" i="0" dirty="0">
              <a:solidFill>
                <a:srgbClr val="000000"/>
              </a:solidFill>
              <a:effectLst/>
            </a:endParaRPr>
          </a:p>
          <a:p>
            <a:pPr marL="0" indent="0">
              <a:buNone/>
            </a:pPr>
            <a:endParaRPr lang="en-US" b="0" i="0" dirty="0">
              <a:solidFill>
                <a:srgbClr val="000000"/>
              </a:solidFill>
              <a:effectLst/>
            </a:endParaRPr>
          </a:p>
          <a:p>
            <a:pPr marL="0" indent="0">
              <a:buNone/>
            </a:pPr>
            <a:endParaRPr lang="en-US" b="0" i="0" dirty="0">
              <a:solidFill>
                <a:srgbClr val="000000"/>
              </a:solidFill>
              <a:effectLst/>
            </a:endParaRPr>
          </a:p>
          <a:p>
            <a:r>
              <a:rPr lang="en-US" b="0" i="0" dirty="0">
                <a:solidFill>
                  <a:srgbClr val="000000"/>
                </a:solidFill>
                <a:effectLst/>
              </a:rPr>
              <a:t>If the input is not numeric, "67a" for example, the code — raises exception: </a:t>
            </a:r>
          </a:p>
          <a:p>
            <a:pPr marL="0" indent="0">
              <a:buNone/>
            </a:pPr>
            <a:r>
              <a:rPr lang="en-US" b="0" i="0" dirty="0">
                <a:solidFill>
                  <a:srgbClr val="000000"/>
                </a:solidFill>
                <a:effectLst/>
              </a:rPr>
              <a:t>	</a:t>
            </a:r>
            <a:r>
              <a:rPr lang="en-US" b="0" i="1" dirty="0" err="1">
                <a:solidFill>
                  <a:srgbClr val="000000"/>
                </a:solidFill>
                <a:effectLst/>
              </a:rPr>
              <a:t>ValueError</a:t>
            </a:r>
            <a:r>
              <a:rPr lang="en-US" b="0" i="1" dirty="0">
                <a:solidFill>
                  <a:srgbClr val="000000"/>
                </a:solidFill>
                <a:effectLst/>
              </a:rPr>
              <a:t>: invalid literal for int() with base 10: ‘67a’</a:t>
            </a:r>
            <a:endParaRPr lang="he-IL" i="1" dirty="0">
              <a:cs typeface="Calibri" panose="020F0502020204030204" pitchFamily="34" charset="0"/>
            </a:endParaRPr>
          </a:p>
        </p:txBody>
      </p:sp>
      <p:sp>
        <p:nvSpPr>
          <p:cNvPr id="3" name="Rectangle 1">
            <a:extLst>
              <a:ext uri="{FF2B5EF4-FFF2-40B4-BE49-F238E27FC236}">
                <a16:creationId xmlns:a16="http://schemas.microsoft.com/office/drawing/2014/main" id="{778E6857-F8B4-4BCE-98AB-C75DA8D3E804}"/>
              </a:ext>
            </a:extLst>
          </p:cNvPr>
          <p:cNvSpPr>
            <a:spLocks noChangeArrowheads="1"/>
          </p:cNvSpPr>
          <p:nvPr/>
        </p:nvSpPr>
        <p:spPr bwMode="auto">
          <a:xfrm>
            <a:off x="730486" y="1669088"/>
            <a:ext cx="7253056"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9B7C6"/>
                </a:solidFill>
                <a:effectLst/>
                <a:latin typeface="Arial Unicode MS"/>
              </a:rPr>
              <a:t>s = input(</a:t>
            </a:r>
            <a:r>
              <a:rPr kumimoji="0" lang="en-US" altLang="en-US" sz="2400" b="0" i="0" u="none" strike="noStrike" cap="none" normalizeH="0" baseline="0" dirty="0">
                <a:ln>
                  <a:noFill/>
                </a:ln>
                <a:solidFill>
                  <a:srgbClr val="6A8759"/>
                </a:solidFill>
                <a:effectLst/>
                <a:latin typeface="Arial Unicode MS"/>
              </a:rPr>
              <a:t>"Enter a number between 1 - 10"</a:t>
            </a:r>
            <a:r>
              <a:rPr kumimoji="0" lang="en-US" altLang="en-US" sz="2400" b="0" i="0" u="none" strike="noStrike" cap="none" normalizeH="0" baseline="0" dirty="0">
                <a:ln>
                  <a:noFill/>
                </a:ln>
                <a:solidFill>
                  <a:srgbClr val="A9B7C6"/>
                </a:solidFill>
                <a:effectLst/>
                <a:latin typeface="Arial Unicode MS"/>
              </a:rPr>
              <a:t>) </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number = int(s) </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print (</a:t>
            </a:r>
            <a:r>
              <a:rPr kumimoji="0" lang="en-US" altLang="en-US" sz="2400" b="0" i="0" u="none" strike="noStrike" cap="none" normalizeH="0" baseline="0" dirty="0">
                <a:ln>
                  <a:noFill/>
                </a:ln>
                <a:solidFill>
                  <a:srgbClr val="6A8759"/>
                </a:solidFill>
                <a:effectLst/>
                <a:latin typeface="Arial Unicode MS"/>
              </a:rPr>
              <a:t>"your number is — {}"</a:t>
            </a:r>
            <a:r>
              <a:rPr kumimoji="0" lang="en-US" altLang="en-US" sz="2400" b="0" i="0" u="none" strike="noStrike" cap="none" normalizeH="0" baseline="0" dirty="0">
                <a:ln>
                  <a:noFill/>
                </a:ln>
                <a:solidFill>
                  <a:srgbClr val="A9B7C6"/>
                </a:solidFill>
                <a:effectLst/>
                <a:latin typeface="Arial Unicode MS"/>
              </a:rPr>
              <a:t>.format(number))</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8364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buNone/>
            </a:pPr>
            <a:r>
              <a:rPr lang="en-US" b="0" i="0" dirty="0">
                <a:solidFill>
                  <a:srgbClr val="000000"/>
                </a:solidFill>
                <a:effectLst/>
              </a:rPr>
              <a:t>Version 2: </a:t>
            </a:r>
          </a:p>
        </p:txBody>
      </p:sp>
      <p:sp>
        <p:nvSpPr>
          <p:cNvPr id="3" name="Content Placeholder 2"/>
          <p:cNvSpPr>
            <a:spLocks noGrp="1"/>
          </p:cNvSpPr>
          <p:nvPr>
            <p:ph idx="1"/>
          </p:nvPr>
        </p:nvSpPr>
        <p:spPr/>
        <p:txBody>
          <a:bodyPr>
            <a:normAutofit lnSpcReduction="10000"/>
          </a:bodyPr>
          <a:lstStyle/>
          <a:p>
            <a:pPr marL="0" indent="0">
              <a:buNone/>
            </a:pPr>
            <a:endParaRPr lang="en-US" b="0" i="0" dirty="0">
              <a:solidFill>
                <a:srgbClr val="000000"/>
              </a:solidFill>
              <a:effectLst/>
            </a:endParaRPr>
          </a:p>
          <a:p>
            <a:pPr marL="0" indent="0">
              <a:buNone/>
            </a:pPr>
            <a:endParaRPr lang="en-US" dirty="0">
              <a:solidFill>
                <a:srgbClr val="000000"/>
              </a:solidFill>
            </a:endParaRPr>
          </a:p>
          <a:p>
            <a:pPr marL="0" indent="0">
              <a:buNone/>
            </a:pPr>
            <a:endParaRPr lang="en-US" b="0" i="0" dirty="0">
              <a:solidFill>
                <a:srgbClr val="000000"/>
              </a:solidFill>
              <a:effectLst/>
            </a:endParaRPr>
          </a:p>
          <a:p>
            <a:pPr marL="0" indent="0">
              <a:buNone/>
            </a:pPr>
            <a:endParaRPr lang="en-US" dirty="0">
              <a:solidFill>
                <a:srgbClr val="000000"/>
              </a:solidFill>
            </a:endParaRPr>
          </a:p>
          <a:p>
            <a:pPr marL="0" indent="0">
              <a:buNone/>
            </a:pPr>
            <a:endParaRPr lang="en-US" b="0" i="0" dirty="0">
              <a:solidFill>
                <a:srgbClr val="000000"/>
              </a:solidFill>
              <a:effectLst/>
            </a:endParaRPr>
          </a:p>
          <a:p>
            <a:pPr marL="0" indent="0">
              <a:buNone/>
            </a:pPr>
            <a:endParaRPr lang="en-US" b="0" i="0" dirty="0">
              <a:solidFill>
                <a:srgbClr val="000000"/>
              </a:solidFill>
              <a:effectLst/>
            </a:endParaRPr>
          </a:p>
          <a:p>
            <a:pPr marL="0" indent="0">
              <a:buNone/>
            </a:pPr>
            <a:endParaRPr lang="en-US" b="0" i="0" dirty="0">
              <a:solidFill>
                <a:srgbClr val="000000"/>
              </a:solidFill>
              <a:effectLst/>
            </a:endParaRPr>
          </a:p>
          <a:p>
            <a:r>
              <a:rPr lang="en-US" b="0" i="0" dirty="0">
                <a:solidFill>
                  <a:srgbClr val="000000"/>
                </a:solidFill>
                <a:effectLst/>
              </a:rPr>
              <a:t>The program will continue running whether the input is correct or not.</a:t>
            </a:r>
            <a:endParaRPr lang="en-US" dirty="0">
              <a:cs typeface="Calibri" panose="020F0502020204030204" pitchFamily="34" charset="0"/>
            </a:endParaRPr>
          </a:p>
        </p:txBody>
      </p:sp>
      <p:sp>
        <p:nvSpPr>
          <p:cNvPr id="4" name="Rectangle 1">
            <a:extLst>
              <a:ext uri="{FF2B5EF4-FFF2-40B4-BE49-F238E27FC236}">
                <a16:creationId xmlns:a16="http://schemas.microsoft.com/office/drawing/2014/main" id="{3D050B68-A652-40C5-B202-7F07C7DA6DDB}"/>
              </a:ext>
            </a:extLst>
          </p:cNvPr>
          <p:cNvSpPr>
            <a:spLocks noChangeArrowheads="1"/>
          </p:cNvSpPr>
          <p:nvPr/>
        </p:nvSpPr>
        <p:spPr bwMode="auto">
          <a:xfrm>
            <a:off x="838200" y="1825625"/>
            <a:ext cx="9401452" cy="26776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9B7C6"/>
                </a:solidFill>
                <a:effectLst/>
                <a:latin typeface="Arial Unicode MS"/>
              </a:rPr>
              <a:t>number =</a:t>
            </a:r>
            <a:r>
              <a:rPr kumimoji="0" lang="en-US" altLang="en-US" sz="2400" b="0" i="0" u="none" strike="noStrike" cap="none" normalizeH="0" baseline="0" dirty="0">
                <a:ln>
                  <a:noFill/>
                </a:ln>
                <a:solidFill>
                  <a:srgbClr val="6897BB"/>
                </a:solidFill>
                <a:effectLst/>
                <a:latin typeface="Arial Unicode MS"/>
              </a:rPr>
              <a:t>5 </a:t>
            </a:r>
            <a:br>
              <a:rPr kumimoji="0" lang="en-US" altLang="en-US" sz="2400" b="0" i="0" u="none" strike="noStrike" cap="none" normalizeH="0" baseline="0" dirty="0">
                <a:ln>
                  <a:noFill/>
                </a:ln>
                <a:solidFill>
                  <a:srgbClr val="6897BB"/>
                </a:solidFill>
                <a:effectLst/>
                <a:latin typeface="Arial Unicode MS"/>
              </a:rPr>
            </a:br>
            <a:r>
              <a:rPr kumimoji="0" lang="en-US" altLang="en-US" sz="2400" b="0" i="0" u="none" strike="noStrike" cap="none" normalizeH="0" baseline="0" dirty="0">
                <a:ln>
                  <a:noFill/>
                </a:ln>
                <a:solidFill>
                  <a:srgbClr val="CC7832"/>
                </a:solidFill>
                <a:effectLst/>
                <a:latin typeface="Arial Unicode MS"/>
              </a:rPr>
              <a:t>try</a:t>
            </a:r>
            <a:r>
              <a:rPr kumimoji="0" lang="en-US" altLang="en-US" sz="2400" b="0" i="0" u="none" strike="noStrike" cap="none" normalizeH="0" baseline="0" dirty="0">
                <a:ln>
                  <a:noFill/>
                </a:ln>
                <a:solidFill>
                  <a:srgbClr val="A9B7C6"/>
                </a:solidFill>
                <a:effectLst/>
                <a:latin typeface="Arial Unicode MS"/>
              </a:rPr>
              <a:t>: </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s = </a:t>
            </a:r>
            <a:r>
              <a:rPr kumimoji="0" lang="en-US" altLang="en-US" sz="2400" b="0" i="0" u="none" strike="noStrike" cap="none" normalizeH="0" baseline="0" dirty="0">
                <a:ln>
                  <a:noFill/>
                </a:ln>
                <a:solidFill>
                  <a:srgbClr val="8888C6"/>
                </a:solidFill>
                <a:effectLst/>
                <a:latin typeface="Arial Unicode MS"/>
              </a:rPr>
              <a:t>input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"Enter a number between 1-10, 5 is         default"</a:t>
            </a:r>
            <a:r>
              <a:rPr kumimoji="0" lang="en-US" altLang="en-US" sz="2400" b="0" i="0" u="none" strike="noStrike" cap="none" normalizeH="0" baseline="0" dirty="0">
                <a:ln>
                  <a:noFill/>
                </a:ln>
                <a:solidFill>
                  <a:srgbClr val="A9B7C6"/>
                </a:solidFill>
                <a:effectLst/>
                <a:latin typeface="Arial Unicode MS"/>
              </a:rPr>
              <a:t>) </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number = </a:t>
            </a:r>
            <a:r>
              <a:rPr kumimoji="0" lang="en-US" altLang="en-US" sz="2400" b="0" i="0" u="none" strike="noStrike" cap="none" normalizeH="0" baseline="0" dirty="0">
                <a:ln>
                  <a:noFill/>
                </a:ln>
                <a:solidFill>
                  <a:srgbClr val="8888C6"/>
                </a:solidFill>
                <a:effectLst/>
                <a:latin typeface="Arial Unicode MS"/>
              </a:rPr>
              <a:t>int</a:t>
            </a:r>
            <a:r>
              <a:rPr kumimoji="0" lang="en-US" altLang="en-US" sz="2400" b="0" i="0" u="none" strike="noStrike" cap="none" normalizeH="0" baseline="0" dirty="0">
                <a:ln>
                  <a:noFill/>
                </a:ln>
                <a:solidFill>
                  <a:srgbClr val="A9B7C6"/>
                </a:solidFill>
                <a:effectLst/>
                <a:latin typeface="Arial Unicode MS"/>
              </a:rPr>
              <a:t>(s) </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CC7832"/>
                </a:solidFill>
                <a:effectLst/>
                <a:latin typeface="Arial Unicode MS"/>
              </a:rPr>
              <a:t>except </a:t>
            </a:r>
            <a:r>
              <a:rPr kumimoji="0" lang="en-US" altLang="en-US" sz="2400" b="0" i="0" u="none" strike="noStrike" cap="none" normalizeH="0" baseline="0" dirty="0" err="1">
                <a:ln>
                  <a:noFill/>
                </a:ln>
                <a:solidFill>
                  <a:srgbClr val="8888C6"/>
                </a:solidFill>
                <a:effectLst/>
                <a:latin typeface="Arial Unicode MS"/>
              </a:rPr>
              <a:t>ValueError</a:t>
            </a:r>
            <a:r>
              <a:rPr kumimoji="0" lang="en-US" altLang="en-US" sz="2400" b="0" i="0" u="none" strike="noStrike" cap="none" normalizeH="0" baseline="0" dirty="0">
                <a:ln>
                  <a:noFill/>
                </a:ln>
                <a:solidFill>
                  <a:srgbClr val="A9B7C6"/>
                </a:solidFill>
                <a:effectLst/>
                <a:latin typeface="Arial Unicode MS"/>
              </a:rPr>
              <a:t>: </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888C6"/>
                </a:solidFill>
                <a:effectLst/>
                <a:latin typeface="Arial Unicode MS"/>
              </a:rPr>
              <a:t>print </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"your value is incorrect, default value is set"</a:t>
            </a:r>
            <a:r>
              <a:rPr kumimoji="0" lang="en-US" altLang="en-US" sz="2400" b="0" i="0" u="none" strike="noStrike" cap="none" normalizeH="0" baseline="0" dirty="0">
                <a:ln>
                  <a:noFill/>
                </a:ln>
                <a:solidFill>
                  <a:srgbClr val="A9B7C6"/>
                </a:solidFill>
                <a:effectLst/>
                <a:latin typeface="Arial Unicode MS"/>
              </a:rPr>
              <a:t>) </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print </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"your number is — {}"</a:t>
            </a:r>
            <a:r>
              <a:rPr kumimoji="0" lang="en-US" altLang="en-US" sz="2400" b="0" i="0" u="none" strike="noStrike" cap="none" normalizeH="0" baseline="0" dirty="0">
                <a:ln>
                  <a:noFill/>
                </a:ln>
                <a:solidFill>
                  <a:srgbClr val="A9B7C6"/>
                </a:solidFill>
                <a:effectLst/>
                <a:latin typeface="Arial Unicode MS"/>
              </a:rPr>
              <a:t>.format(number))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4337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Lab 01</a:t>
            </a:r>
            <a:endParaRPr lang="he-IL"/>
          </a:p>
        </p:txBody>
      </p:sp>
    </p:spTree>
    <p:extLst>
      <p:ext uri="{BB962C8B-B14F-4D97-AF65-F5344CB8AC3E}">
        <p14:creationId xmlns:p14="http://schemas.microsoft.com/office/powerpoint/2010/main" val="2767821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Words>5210</Words>
  <Application>Microsoft Office PowerPoint</Application>
  <PresentationFormat>Widescreen</PresentationFormat>
  <Paragraphs>450</Paragraphs>
  <Slides>33</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Arial Unicode MS</vt:lpstr>
      <vt:lpstr>Calibri</vt:lpstr>
      <vt:lpstr>Calibri Light</vt:lpstr>
      <vt:lpstr>Lucida Grande</vt:lpstr>
      <vt:lpstr>Segoe</vt:lpstr>
      <vt:lpstr>Segoe Light</vt:lpstr>
      <vt:lpstr>Tahoma</vt:lpstr>
      <vt:lpstr>Office Theme</vt:lpstr>
      <vt:lpstr>Module 03 – Exception handling</vt:lpstr>
      <vt:lpstr>Agenda</vt:lpstr>
      <vt:lpstr>Exceptions Intro</vt:lpstr>
      <vt:lpstr>Exceptions Intro — cont’d  </vt:lpstr>
      <vt:lpstr>Some Built-in Exception Errors</vt:lpstr>
      <vt:lpstr>Exception handling example</vt:lpstr>
      <vt:lpstr>Version 1: </vt:lpstr>
      <vt:lpstr>Version 2: </vt:lpstr>
      <vt:lpstr>Lab 01</vt:lpstr>
      <vt:lpstr>Argument of an Exception</vt:lpstr>
      <vt:lpstr>Multiple excepts</vt:lpstr>
      <vt:lpstr>Try ... finally example</vt:lpstr>
      <vt:lpstr>Raising Exceptions</vt:lpstr>
      <vt:lpstr>Raising Exceptions</vt:lpstr>
      <vt:lpstr>Raising Exceptions</vt:lpstr>
      <vt:lpstr>User-Defined Exceptions</vt:lpstr>
      <vt:lpstr>User-Defined Exceptions</vt:lpstr>
      <vt:lpstr>User-Defined Exceptions</vt:lpstr>
      <vt:lpstr>Lab 02</vt:lpstr>
      <vt:lpstr>Logging</vt:lpstr>
      <vt:lpstr>When to use logging?</vt:lpstr>
      <vt:lpstr>When to use logging?</vt:lpstr>
      <vt:lpstr>Logging simple example</vt:lpstr>
      <vt:lpstr>Example</vt:lpstr>
      <vt:lpstr>Logging to a file</vt:lpstr>
      <vt:lpstr>Logging to a file – cont’d</vt:lpstr>
      <vt:lpstr>Logging to a file – cont’d</vt:lpstr>
      <vt:lpstr>Logging from multiple modules</vt:lpstr>
      <vt:lpstr>Logging from multiple modules – cont’d</vt:lpstr>
      <vt:lpstr>Logging variable data</vt:lpstr>
      <vt:lpstr>Changing the format of displayed messages</vt:lpstr>
      <vt:lpstr>Displaying the date/time in messages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02: Getting Started</dc:title>
  <dc:creator>Tomer Avishar</dc:creator>
  <cp:lastModifiedBy>Alexandr Gotlib</cp:lastModifiedBy>
  <cp:revision>200</cp:revision>
  <dcterms:created xsi:type="dcterms:W3CDTF">2021-12-06T07:55:10Z</dcterms:created>
  <dcterms:modified xsi:type="dcterms:W3CDTF">2023-06-25T13:21:19Z</dcterms:modified>
</cp:coreProperties>
</file>