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21" r:id="rId2"/>
    <p:sldId id="264" r:id="rId3"/>
    <p:sldId id="322" r:id="rId4"/>
    <p:sldId id="265" r:id="rId5"/>
    <p:sldId id="308" r:id="rId6"/>
    <p:sldId id="320" r:id="rId7"/>
    <p:sldId id="266" r:id="rId8"/>
    <p:sldId id="325" r:id="rId9"/>
    <p:sldId id="324" r:id="rId10"/>
    <p:sldId id="326" r:id="rId11"/>
    <p:sldId id="327" r:id="rId12"/>
    <p:sldId id="328" r:id="rId13"/>
    <p:sldId id="323" r:id="rId14"/>
    <p:sldId id="267" r:id="rId15"/>
    <p:sldId id="270" r:id="rId16"/>
    <p:sldId id="271" r:id="rId17"/>
    <p:sldId id="333" r:id="rId18"/>
    <p:sldId id="273" r:id="rId19"/>
    <p:sldId id="329" r:id="rId20"/>
    <p:sldId id="330" r:id="rId21"/>
    <p:sldId id="332" r:id="rId22"/>
    <p:sldId id="331" r:id="rId23"/>
    <p:sldId id="294" r:id="rId24"/>
    <p:sldId id="316" r:id="rId25"/>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18D72-659F-BC1B-1C5D-4788DBEB738E}" v="21" dt="2022-01-19T08:30:43.553"/>
    <p1510:client id="{1DC4A7C7-CE4F-3205-974E-8156ED17CB91}" v="2" dt="2022-01-16T14:59:56.065"/>
    <p1510:client id="{D330ABF8-AE4D-B4F8-FC89-666F486D5107}" v="22" dt="2022-01-16T12:14:58.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18518D72-659F-BC1B-1C5D-4788DBEB738E}"/>
    <pc:docChg chg="modSld">
      <pc:chgData name="Tomer Avishar" userId="S::tomerav@sela.co.il::6f99e47e-5b46-447c-a55a-283bba137982" providerId="AD" clId="Web-{18518D72-659F-BC1B-1C5D-4788DBEB738E}" dt="2022-01-19T08:46:13.847" v="1228"/>
      <pc:docMkLst>
        <pc:docMk/>
      </pc:docMkLst>
      <pc:sldChg chg="modNotes">
        <pc:chgData name="Tomer Avishar" userId="S::tomerav@sela.co.il::6f99e47e-5b46-447c-a55a-283bba137982" providerId="AD" clId="Web-{18518D72-659F-BC1B-1C5D-4788DBEB738E}" dt="2022-01-19T07:42:32.329" v="152"/>
        <pc:sldMkLst>
          <pc:docMk/>
          <pc:sldMk cId="89284741" sldId="264"/>
        </pc:sldMkLst>
      </pc:sldChg>
      <pc:sldChg chg="modNotes">
        <pc:chgData name="Tomer Avishar" userId="S::tomerav@sela.co.il::6f99e47e-5b46-447c-a55a-283bba137982" providerId="AD" clId="Web-{18518D72-659F-BC1B-1C5D-4788DBEB738E}" dt="2022-01-19T07:49:45.668" v="311"/>
        <pc:sldMkLst>
          <pc:docMk/>
          <pc:sldMk cId="2304337233" sldId="266"/>
        </pc:sldMkLst>
      </pc:sldChg>
      <pc:sldChg chg="modNotes">
        <pc:chgData name="Tomer Avishar" userId="S::tomerav@sela.co.il::6f99e47e-5b46-447c-a55a-283bba137982" providerId="AD" clId="Web-{18518D72-659F-BC1B-1C5D-4788DBEB738E}" dt="2022-01-19T07:50:05.028" v="314"/>
        <pc:sldMkLst>
          <pc:docMk/>
          <pc:sldMk cId="715340640" sldId="267"/>
        </pc:sldMkLst>
      </pc:sldChg>
      <pc:sldChg chg="modSp modNotes">
        <pc:chgData name="Tomer Avishar" userId="S::tomerav@sela.co.il::6f99e47e-5b46-447c-a55a-283bba137982" providerId="AD" clId="Web-{18518D72-659F-BC1B-1C5D-4788DBEB738E}" dt="2022-01-19T07:50:33.622" v="316" actId="14100"/>
        <pc:sldMkLst>
          <pc:docMk/>
          <pc:sldMk cId="2689029024" sldId="270"/>
        </pc:sldMkLst>
        <pc:picChg chg="mod">
          <ac:chgData name="Tomer Avishar" userId="S::tomerav@sela.co.il::6f99e47e-5b46-447c-a55a-283bba137982" providerId="AD" clId="Web-{18518D72-659F-BC1B-1C5D-4788DBEB738E}" dt="2022-01-19T07:50:33.622" v="316" actId="14100"/>
          <ac:picMkLst>
            <pc:docMk/>
            <pc:sldMk cId="2689029024" sldId="270"/>
            <ac:picMk id="5" creationId="{CB94E144-CDD6-4E31-BD08-A4728824C2AC}"/>
          </ac:picMkLst>
        </pc:picChg>
      </pc:sldChg>
      <pc:sldChg chg="modNotes">
        <pc:chgData name="Tomer Avishar" userId="S::tomerav@sela.co.il::6f99e47e-5b46-447c-a55a-283bba137982" providerId="AD" clId="Web-{18518D72-659F-BC1B-1C5D-4788DBEB738E}" dt="2022-01-19T08:00:08.652" v="659"/>
        <pc:sldMkLst>
          <pc:docMk/>
          <pc:sldMk cId="3214580080" sldId="271"/>
        </pc:sldMkLst>
      </pc:sldChg>
      <pc:sldChg chg="modSp modNotes">
        <pc:chgData name="Tomer Avishar" userId="S::tomerav@sela.co.il::6f99e47e-5b46-447c-a55a-283bba137982" providerId="AD" clId="Web-{18518D72-659F-BC1B-1C5D-4788DBEB738E}" dt="2022-01-19T08:35:01.101" v="983"/>
        <pc:sldMkLst>
          <pc:docMk/>
          <pc:sldMk cId="836256761" sldId="273"/>
        </pc:sldMkLst>
        <pc:spChg chg="mod">
          <ac:chgData name="Tomer Avishar" userId="S::tomerav@sela.co.il::6f99e47e-5b46-447c-a55a-283bba137982" providerId="AD" clId="Web-{18518D72-659F-BC1B-1C5D-4788DBEB738E}" dt="2022-01-19T08:29:33.221" v="665" actId="1076"/>
          <ac:spMkLst>
            <pc:docMk/>
            <pc:sldMk cId="836256761" sldId="273"/>
            <ac:spMk id="33" creationId="{D02A888E-5FC8-4540-8F3B-D8914D030D17}"/>
          </ac:spMkLst>
        </pc:spChg>
        <pc:spChg chg="mod">
          <ac:chgData name="Tomer Avishar" userId="S::tomerav@sela.co.il::6f99e47e-5b46-447c-a55a-283bba137982" providerId="AD" clId="Web-{18518D72-659F-BC1B-1C5D-4788DBEB738E}" dt="2022-01-19T08:30:39.835" v="678" actId="1076"/>
          <ac:spMkLst>
            <pc:docMk/>
            <pc:sldMk cId="836256761" sldId="273"/>
            <ac:spMk id="47" creationId="{00000000-0000-0000-0000-000000000000}"/>
          </ac:spMkLst>
        </pc:spChg>
        <pc:spChg chg="mod">
          <ac:chgData name="Tomer Avishar" userId="S::tomerav@sela.co.il::6f99e47e-5b46-447c-a55a-283bba137982" providerId="AD" clId="Web-{18518D72-659F-BC1B-1C5D-4788DBEB738E}" dt="2022-01-19T08:30:23.974" v="674" actId="14100"/>
          <ac:spMkLst>
            <pc:docMk/>
            <pc:sldMk cId="836256761" sldId="273"/>
            <ac:spMk id="48" creationId="{00000000-0000-0000-0000-000000000000}"/>
          </ac:spMkLst>
        </pc:spChg>
        <pc:spChg chg="mod">
          <ac:chgData name="Tomer Avishar" userId="S::tomerav@sela.co.il::6f99e47e-5b46-447c-a55a-283bba137982" providerId="AD" clId="Web-{18518D72-659F-BC1B-1C5D-4788DBEB738E}" dt="2022-01-19T08:29:50.034" v="667" actId="1076"/>
          <ac:spMkLst>
            <pc:docMk/>
            <pc:sldMk cId="836256761" sldId="273"/>
            <ac:spMk id="51" creationId="{00000000-0000-0000-0000-000000000000}"/>
          </ac:spMkLst>
        </pc:spChg>
        <pc:spChg chg="mod">
          <ac:chgData name="Tomer Avishar" userId="S::tomerav@sela.co.il::6f99e47e-5b46-447c-a55a-283bba137982" providerId="AD" clId="Web-{18518D72-659F-BC1B-1C5D-4788DBEB738E}" dt="2022-01-19T08:30:32.162" v="676" actId="1076"/>
          <ac:spMkLst>
            <pc:docMk/>
            <pc:sldMk cId="836256761" sldId="273"/>
            <ac:spMk id="52" creationId="{00000000-0000-0000-0000-000000000000}"/>
          </ac:spMkLst>
        </pc:spChg>
        <pc:grpChg chg="mod">
          <ac:chgData name="Tomer Avishar" userId="S::tomerav@sela.co.il::6f99e47e-5b46-447c-a55a-283bba137982" providerId="AD" clId="Web-{18518D72-659F-BC1B-1C5D-4788DBEB738E}" dt="2022-01-19T08:29:45.753" v="666" actId="1076"/>
          <ac:grpSpMkLst>
            <pc:docMk/>
            <pc:sldMk cId="836256761" sldId="273"/>
            <ac:grpSpMk id="61" creationId="{00000000-0000-0000-0000-000000000000}"/>
          </ac:grpSpMkLst>
        </pc:grpChg>
        <pc:picChg chg="mod">
          <ac:chgData name="Tomer Avishar" userId="S::tomerav@sela.co.il::6f99e47e-5b46-447c-a55a-283bba137982" providerId="AD" clId="Web-{18518D72-659F-BC1B-1C5D-4788DBEB738E}" dt="2022-01-19T08:29:17.782" v="662" actId="14100"/>
          <ac:picMkLst>
            <pc:docMk/>
            <pc:sldMk cId="836256761" sldId="273"/>
            <ac:picMk id="5" creationId="{EB4C8E04-D222-424F-B1D9-E4EFBA7C804A}"/>
          </ac:picMkLst>
        </pc:picChg>
        <pc:cxnChg chg="mod">
          <ac:chgData name="Tomer Avishar" userId="S::tomerav@sela.co.il::6f99e47e-5b46-447c-a55a-283bba137982" providerId="AD" clId="Web-{18518D72-659F-BC1B-1C5D-4788DBEB738E}" dt="2022-01-19T08:29:33.221" v="665" actId="1076"/>
          <ac:cxnSpMkLst>
            <pc:docMk/>
            <pc:sldMk cId="836256761" sldId="273"/>
            <ac:cxnSpMk id="34" creationId="{630AC0C4-7B96-4287-9C2B-D0D3666BB022}"/>
          </ac:cxnSpMkLst>
        </pc:cxnChg>
        <pc:cxnChg chg="mod">
          <ac:chgData name="Tomer Avishar" userId="S::tomerav@sela.co.il::6f99e47e-5b46-447c-a55a-283bba137982" providerId="AD" clId="Web-{18518D72-659F-BC1B-1C5D-4788DBEB738E}" dt="2022-01-19T08:29:58.582" v="669" actId="14100"/>
          <ac:cxnSpMkLst>
            <pc:docMk/>
            <pc:sldMk cId="836256761" sldId="273"/>
            <ac:cxnSpMk id="55" creationId="{00000000-0000-0000-0000-000000000000}"/>
          </ac:cxnSpMkLst>
        </pc:cxnChg>
        <pc:cxnChg chg="mod">
          <ac:chgData name="Tomer Avishar" userId="S::tomerav@sela.co.il::6f99e47e-5b46-447c-a55a-283bba137982" providerId="AD" clId="Web-{18518D72-659F-BC1B-1C5D-4788DBEB738E}" dt="2022-01-19T08:30:35.412" v="677" actId="14100"/>
          <ac:cxnSpMkLst>
            <pc:docMk/>
            <pc:sldMk cId="836256761" sldId="273"/>
            <ac:cxnSpMk id="56" creationId="{00000000-0000-0000-0000-000000000000}"/>
          </ac:cxnSpMkLst>
        </pc:cxnChg>
        <pc:cxnChg chg="mod">
          <ac:chgData name="Tomer Avishar" userId="S::tomerav@sela.co.il::6f99e47e-5b46-447c-a55a-283bba137982" providerId="AD" clId="Web-{18518D72-659F-BC1B-1C5D-4788DBEB738E}" dt="2022-01-19T08:30:28.865" v="675" actId="14100"/>
          <ac:cxnSpMkLst>
            <pc:docMk/>
            <pc:sldMk cId="836256761" sldId="273"/>
            <ac:cxnSpMk id="57" creationId="{00000000-0000-0000-0000-000000000000}"/>
          </ac:cxnSpMkLst>
        </pc:cxnChg>
        <pc:cxnChg chg="mod">
          <ac:chgData name="Tomer Avishar" userId="S::tomerav@sela.co.il::6f99e47e-5b46-447c-a55a-283bba137982" providerId="AD" clId="Web-{18518D72-659F-BC1B-1C5D-4788DBEB738E}" dt="2022-01-19T08:30:43.553" v="679" actId="14100"/>
          <ac:cxnSpMkLst>
            <pc:docMk/>
            <pc:sldMk cId="836256761" sldId="273"/>
            <ac:cxnSpMk id="60" creationId="{00000000-0000-0000-0000-000000000000}"/>
          </ac:cxnSpMkLst>
        </pc:cxnChg>
      </pc:sldChg>
      <pc:sldChg chg="modNotes">
        <pc:chgData name="Tomer Avishar" userId="S::tomerav@sela.co.il::6f99e47e-5b46-447c-a55a-283bba137982" providerId="AD" clId="Web-{18518D72-659F-BC1B-1C5D-4788DBEB738E}" dt="2022-01-19T08:46:13.847" v="1228"/>
        <pc:sldMkLst>
          <pc:docMk/>
          <pc:sldMk cId="1380134214" sldId="309"/>
        </pc:sldMkLst>
      </pc:sldChg>
    </pc:docChg>
  </pc:docChgLst>
  <pc:docChgLst>
    <pc:chgData name="Tomer Avishar" userId="S::tomerav@sela.co.il::6f99e47e-5b46-447c-a55a-283bba137982" providerId="AD" clId="Web-{1DC4A7C7-CE4F-3205-974E-8156ED17CB91}"/>
    <pc:docChg chg="modSld">
      <pc:chgData name="Tomer Avishar" userId="S::tomerav@sela.co.il::6f99e47e-5b46-447c-a55a-283bba137982" providerId="AD" clId="Web-{1DC4A7C7-CE4F-3205-974E-8156ED17CB91}" dt="2022-01-16T14:59:56.065" v="0"/>
      <pc:docMkLst>
        <pc:docMk/>
      </pc:docMkLst>
      <pc:sldChg chg="addSp">
        <pc:chgData name="Tomer Avishar" userId="S::tomerav@sela.co.il::6f99e47e-5b46-447c-a55a-283bba137982" providerId="AD" clId="Web-{1DC4A7C7-CE4F-3205-974E-8156ED17CB91}" dt="2022-01-16T14:59:56.065" v="0"/>
        <pc:sldMkLst>
          <pc:docMk/>
          <pc:sldMk cId="715340640" sldId="267"/>
        </pc:sldMkLst>
        <pc:spChg chg="add">
          <ac:chgData name="Tomer Avishar" userId="S::tomerav@sela.co.il::6f99e47e-5b46-447c-a55a-283bba137982" providerId="AD" clId="Web-{1DC4A7C7-CE4F-3205-974E-8156ED17CB91}" dt="2022-01-16T14:59:56.065" v="0"/>
          <ac:spMkLst>
            <pc:docMk/>
            <pc:sldMk cId="715340640" sldId="267"/>
            <ac:spMk id="4" creationId="{BB2FB569-B4F9-42D8-84FB-8F12F35F05FF}"/>
          </ac:spMkLst>
        </pc:spChg>
      </pc:sldChg>
    </pc:docChg>
  </pc:docChgLst>
  <pc:docChgLst>
    <pc:chgData name="Tomer Avishar" userId="S::tomerav@sela.co.il::6f99e47e-5b46-447c-a55a-283bba137982" providerId="AD" clId="Web-{D330ABF8-AE4D-B4F8-FC89-666F486D5107}"/>
    <pc:docChg chg="delSld modSld">
      <pc:chgData name="Tomer Avishar" userId="S::tomerav@sela.co.il::6f99e47e-5b46-447c-a55a-283bba137982" providerId="AD" clId="Web-{D330ABF8-AE4D-B4F8-FC89-666F486D5107}" dt="2022-01-16T12:14:55.699" v="13" actId="20577"/>
      <pc:docMkLst>
        <pc:docMk/>
      </pc:docMkLst>
      <pc:sldChg chg="modSp">
        <pc:chgData name="Tomer Avishar" userId="S::tomerav@sela.co.il::6f99e47e-5b46-447c-a55a-283bba137982" providerId="AD" clId="Web-{D330ABF8-AE4D-B4F8-FC89-666F486D5107}" dt="2022-01-16T12:13:38.369" v="0" actId="14100"/>
        <pc:sldMkLst>
          <pc:docMk/>
          <pc:sldMk cId="2492001281" sldId="280"/>
        </pc:sldMkLst>
        <pc:spChg chg="mod">
          <ac:chgData name="Tomer Avishar" userId="S::tomerav@sela.co.il::6f99e47e-5b46-447c-a55a-283bba137982" providerId="AD" clId="Web-{D330ABF8-AE4D-B4F8-FC89-666F486D5107}" dt="2022-01-16T12:13:38.369" v="0" actId="14100"/>
          <ac:spMkLst>
            <pc:docMk/>
            <pc:sldMk cId="2492001281" sldId="280"/>
            <ac:spMk id="13" creationId="{F3BD2BD0-202C-40FC-8573-610EE63FC528}"/>
          </ac:spMkLst>
        </pc:spChg>
      </pc:sldChg>
      <pc:sldChg chg="delCm">
        <pc:chgData name="Tomer Avishar" userId="S::tomerav@sela.co.il::6f99e47e-5b46-447c-a55a-283bba137982" providerId="AD" clId="Web-{D330ABF8-AE4D-B4F8-FC89-666F486D5107}" dt="2022-01-16T12:13:49.713" v="1"/>
        <pc:sldMkLst>
          <pc:docMk/>
          <pc:sldMk cId="2767821557" sldId="294"/>
        </pc:sldMkLst>
      </pc:sldChg>
      <pc:sldChg chg="del delCm">
        <pc:chgData name="Tomer Avishar" userId="S::tomerav@sela.co.il::6f99e47e-5b46-447c-a55a-283bba137982" providerId="AD" clId="Web-{D330ABF8-AE4D-B4F8-FC89-666F486D5107}" dt="2022-01-16T12:14:14.089" v="3"/>
        <pc:sldMkLst>
          <pc:docMk/>
          <pc:sldMk cId="2746262724" sldId="295"/>
        </pc:sldMkLst>
      </pc:sldChg>
      <pc:sldChg chg="modSp">
        <pc:chgData name="Tomer Avishar" userId="S::tomerav@sela.co.il::6f99e47e-5b46-447c-a55a-283bba137982" providerId="AD" clId="Web-{D330ABF8-AE4D-B4F8-FC89-666F486D5107}" dt="2022-01-16T12:14:55.699" v="13" actId="20577"/>
        <pc:sldMkLst>
          <pc:docMk/>
          <pc:sldMk cId="1380134214" sldId="309"/>
        </pc:sldMkLst>
        <pc:spChg chg="mod">
          <ac:chgData name="Tomer Avishar" userId="S::tomerav@sela.co.il::6f99e47e-5b46-447c-a55a-283bba137982" providerId="AD" clId="Web-{D330ABF8-AE4D-B4F8-FC89-666F486D5107}" dt="2022-01-16T12:14:55.699" v="13" actId="20577"/>
          <ac:spMkLst>
            <pc:docMk/>
            <pc:sldMk cId="1380134214" sldId="309"/>
            <ac:spMk id="6" creationId="{74F98662-678E-4B15-8F4B-F2B687111016}"/>
          </ac:spMkLst>
        </pc:spChg>
      </pc:sldChg>
    </pc:docChg>
  </pc:docChgLst>
  <pc:docChgLst>
    <pc:chgData clId="Web-{1DC4A7C7-CE4F-3205-974E-8156ED17CB91}"/>
    <pc:docChg chg="modSld">
      <pc:chgData name="" userId="" providerId="" clId="Web-{1DC4A7C7-CE4F-3205-974E-8156ED17CB91}" dt="2022-01-16T14:59:31.361" v="0"/>
      <pc:docMkLst>
        <pc:docMk/>
      </pc:docMkLst>
      <pc:sldChg chg="addSp">
        <pc:chgData name="" userId="" providerId="" clId="Web-{1DC4A7C7-CE4F-3205-974E-8156ED17CB91}" dt="2022-01-16T14:59:31.361" v="0"/>
        <pc:sldMkLst>
          <pc:docMk/>
          <pc:sldMk cId="1629193451" sldId="257"/>
        </pc:sldMkLst>
        <pc:spChg chg="add">
          <ac:chgData name="" userId="" providerId="" clId="Web-{1DC4A7C7-CE4F-3205-974E-8156ED17CB91}" dt="2022-01-16T14:59:31.361" v="0"/>
          <ac:spMkLst>
            <pc:docMk/>
            <pc:sldMk cId="1629193451" sldId="257"/>
            <ac:spMk id="3" creationId="{14FB7C35-71DA-4678-A4BC-B36886A75D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1043921-7569-41A3-B947-8944ED878C50}" type="datetimeFigureOut">
              <a:rPr lang="he-IL" smtClean="0"/>
              <a:t>ו'/תמוז/תשפ"ג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0EA4576-0967-4CCD-84A0-45D5E7B768EA}" type="slidenum">
              <a:rPr lang="he-IL" smtClean="0"/>
              <a:t>‹#›</a:t>
            </a:fld>
            <a:endParaRPr lang="he-IL"/>
          </a:p>
        </p:txBody>
      </p:sp>
    </p:spTree>
    <p:extLst>
      <p:ext uri="{BB962C8B-B14F-4D97-AF65-F5344CB8AC3E}">
        <p14:creationId xmlns:p14="http://schemas.microsoft.com/office/powerpoint/2010/main" val="257938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2</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14</a:t>
            </a:fld>
            <a:endParaRPr lang="en-US"/>
          </a:p>
        </p:txBody>
      </p:sp>
    </p:spTree>
    <p:extLst>
      <p:ext uri="{BB962C8B-B14F-4D97-AF65-F5344CB8AC3E}">
        <p14:creationId xmlns:p14="http://schemas.microsoft.com/office/powerpoint/2010/main" val="662288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3896666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cs typeface="Calibri"/>
              </a:rPr>
              <a:t>This is the main screen for opening a new project, all project are "of the same type" but not really.</a:t>
            </a:r>
          </a:p>
          <a:p>
            <a:pPr>
              <a:defRPr/>
            </a:pPr>
            <a:r>
              <a:rPr lang="en-US" dirty="0">
                <a:cs typeface="+mn-lt"/>
              </a:rPr>
              <a:t>We can choose our projects name by changing the last section of the  location box</a:t>
            </a:r>
          </a:p>
          <a:p>
            <a:pPr>
              <a:defRPr/>
            </a:pPr>
            <a:br>
              <a:rPr lang="en-US" dirty="0">
                <a:cs typeface="+mn-lt"/>
              </a:rPr>
            </a:br>
            <a:r>
              <a:rPr lang="en-US" dirty="0">
                <a:cs typeface="Calibri"/>
              </a:rPr>
              <a:t>We can choose different environments like Virtualenv(the base one here), or Conda.</a:t>
            </a:r>
            <a:endParaRPr lang="en-US" dirty="0"/>
          </a:p>
          <a:p>
            <a:pPr>
              <a:defRPr/>
            </a:pPr>
            <a:endParaRPr lang="en-US" dirty="0">
              <a:cs typeface="Calibri"/>
            </a:endParaRPr>
          </a:p>
          <a:p>
            <a:pPr>
              <a:defRPr/>
            </a:pPr>
            <a:r>
              <a:rPr lang="en-US" dirty="0">
                <a:cs typeface="Calibri"/>
              </a:rPr>
              <a:t>Also, we can use a new (base) interpreter or just pick one of our previously used ones if we choose so.</a:t>
            </a:r>
            <a:br>
              <a:rPr lang="en-US" dirty="0">
                <a:cs typeface="+mn-lt"/>
              </a:rPr>
            </a:br>
            <a:br>
              <a:rPr lang="en-US" dirty="0">
                <a:cs typeface="+mn-lt"/>
              </a:rPr>
            </a:br>
            <a:r>
              <a:rPr lang="en-US" dirty="0">
                <a:cs typeface="Calibri"/>
              </a:rPr>
              <a:t>For beginners this is all we need to know, we want a new interpreter </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16</a:t>
            </a:fld>
            <a:endParaRPr lang="en-US"/>
          </a:p>
        </p:txBody>
      </p:sp>
    </p:spTree>
    <p:extLst>
      <p:ext uri="{BB962C8B-B14F-4D97-AF65-F5344CB8AC3E}">
        <p14:creationId xmlns:p14="http://schemas.microsoft.com/office/powerpoint/2010/main" val="3949587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18</a:t>
            </a:fld>
            <a:endParaRPr lang="en-US"/>
          </a:p>
        </p:txBody>
      </p:sp>
    </p:spTree>
    <p:extLst>
      <p:ext uri="{BB962C8B-B14F-4D97-AF65-F5344CB8AC3E}">
        <p14:creationId xmlns:p14="http://schemas.microsoft.com/office/powerpoint/2010/main" val="2368652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19</a:t>
            </a:fld>
            <a:endParaRPr lang="en-US"/>
          </a:p>
        </p:txBody>
      </p:sp>
    </p:spTree>
    <p:extLst>
      <p:ext uri="{BB962C8B-B14F-4D97-AF65-F5344CB8AC3E}">
        <p14:creationId xmlns:p14="http://schemas.microsoft.com/office/powerpoint/2010/main" val="2292869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20</a:t>
            </a:fld>
            <a:endParaRPr lang="en-US"/>
          </a:p>
        </p:txBody>
      </p:sp>
    </p:spTree>
    <p:extLst>
      <p:ext uri="{BB962C8B-B14F-4D97-AF65-F5344CB8AC3E}">
        <p14:creationId xmlns:p14="http://schemas.microsoft.com/office/powerpoint/2010/main" val="1504573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22</a:t>
            </a:fld>
            <a:endParaRPr lang="en-US"/>
          </a:p>
        </p:txBody>
      </p:sp>
    </p:spTree>
    <p:extLst>
      <p:ext uri="{BB962C8B-B14F-4D97-AF65-F5344CB8AC3E}">
        <p14:creationId xmlns:p14="http://schemas.microsoft.com/office/powerpoint/2010/main" val="852432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2030585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7</a:t>
            </a:fld>
            <a:endParaRPr lang="en-US"/>
          </a:p>
        </p:txBody>
      </p:sp>
    </p:spTree>
    <p:extLst>
      <p:ext uri="{BB962C8B-B14F-4D97-AF65-F5344CB8AC3E}">
        <p14:creationId xmlns:p14="http://schemas.microsoft.com/office/powerpoint/2010/main" val="301368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4088648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1157867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849729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2779813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89710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925471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8825-ECA0-499D-AD00-C61559AEF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F84D2D23-A7BD-4DDA-A00C-46041A879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463A3659-781D-4EF8-97A9-C7A0A81FFE08}"/>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5" name="Footer Placeholder 4">
            <a:extLst>
              <a:ext uri="{FF2B5EF4-FFF2-40B4-BE49-F238E27FC236}">
                <a16:creationId xmlns:a16="http://schemas.microsoft.com/office/drawing/2014/main" id="{FC1CB84F-AB2F-4868-9D31-4D39A51E19E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D26798-6D0F-4ED2-BBBD-83AA7C30AD1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884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59F9-B2D0-4ADD-A93C-1532E60ABEC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AB39B198-34E1-46F8-BF21-A88ADD6FD0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FB10FD3-C032-4B28-8680-585FD1FDC427}"/>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5" name="Footer Placeholder 4">
            <a:extLst>
              <a:ext uri="{FF2B5EF4-FFF2-40B4-BE49-F238E27FC236}">
                <a16:creationId xmlns:a16="http://schemas.microsoft.com/office/drawing/2014/main" id="{490AE6CC-EE90-424C-90E0-9AE289EDE2B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BB57E58-14D0-40DB-B6A1-460C1E1E41D2}"/>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72979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6B23E9-9879-4D8A-B24C-AD4A17966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7A0B421-B905-48B3-B8D6-87420655E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4D866DD-4102-4014-AA0A-C0BC5A885214}"/>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5" name="Footer Placeholder 4">
            <a:extLst>
              <a:ext uri="{FF2B5EF4-FFF2-40B4-BE49-F238E27FC236}">
                <a16:creationId xmlns:a16="http://schemas.microsoft.com/office/drawing/2014/main" id="{776DD69A-62C5-4FD6-9BA7-F1AE1D6F2D7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707265A-8BDD-4F8F-ACDD-93204EE080B1}"/>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26964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err="1">
                <a:solidFill>
                  <a:schemeClr val="tx1">
                    <a:lumMod val="85000"/>
                    <a:lumOff val="15000"/>
                  </a:schemeClr>
                </a:solidFill>
                <a:latin typeface="Segoe" panose="020B0502040504020203" pitchFamily="34" charset="0"/>
                <a:ea typeface="+mn-ea"/>
                <a:cs typeface="+mn-cs"/>
              </a:rPr>
              <a:t>Bnei</a:t>
            </a:r>
            <a:r>
              <a:rPr lang="en-US" sz="1100" kern="1200">
                <a:solidFill>
                  <a:schemeClr val="tx1">
                    <a:lumMod val="85000"/>
                    <a:lumOff val="15000"/>
                  </a:schemeClr>
                </a:solidFill>
                <a:latin typeface="Segoe" panose="020B0502040504020203" pitchFamily="34" charset="0"/>
                <a:ea typeface="+mn-ea"/>
                <a:cs typeface="+mn-cs"/>
              </a:rPr>
              <a:t> </a:t>
            </a:r>
            <a:r>
              <a:rPr lang="en-US" sz="1100" kern="120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2797336940"/>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mpty Page">
    <p:spTree>
      <p:nvGrpSpPr>
        <p:cNvPr id="1" name=""/>
        <p:cNvGrpSpPr/>
        <p:nvPr/>
      </p:nvGrpSpPr>
      <p:grpSpPr>
        <a:xfrm>
          <a:off x="0" y="0"/>
          <a:ext cx="0" cy="0"/>
          <a:chOff x="0" y="0"/>
          <a:chExt cx="0" cy="0"/>
        </a:xfrm>
      </p:grpSpPr>
      <p:sp>
        <p:nvSpPr>
          <p:cNvPr id="2" name="Content Placeholder 2"/>
          <p:cNvSpPr>
            <a:spLocks noGrp="1"/>
          </p:cNvSpPr>
          <p:nvPr>
            <p:ph idx="1"/>
          </p:nvPr>
        </p:nvSpPr>
        <p:spPr>
          <a:xfrm>
            <a:off x="815413" y="1492161"/>
            <a:ext cx="10657184" cy="4648200"/>
          </a:xfrm>
          <a:prstGeom prst="rect">
            <a:avLst/>
          </a:prstGeom>
        </p:spPr>
        <p:txBody>
          <a:bodyPr lIns="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3" name="Title 1"/>
          <p:cNvSpPr>
            <a:spLocks noGrp="1"/>
          </p:cNvSpPr>
          <p:nvPr>
            <p:ph type="title"/>
          </p:nvPr>
        </p:nvSpPr>
        <p:spPr>
          <a:xfrm>
            <a:off x="815413" y="548680"/>
            <a:ext cx="10657184" cy="720000"/>
          </a:xfrm>
        </p:spPr>
        <p:txBody>
          <a:bodyPr vert="horz" lIns="0" tIns="0" rIns="91440" bIns="45720" rtlCol="0" anchor="b" anchorCtr="0">
            <a:norm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1734199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184349019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spTree>
    <p:extLst>
      <p:ext uri="{BB962C8B-B14F-4D97-AF65-F5344CB8AC3E}">
        <p14:creationId xmlns:p14="http://schemas.microsoft.com/office/powerpoint/2010/main" val="40634695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55883353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E412-2588-41D4-83A0-F0CCE8936AFE}"/>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AA45D0A3-656C-4560-ABF4-23856F08A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25F3A74-207C-4E68-B776-F596ECEE1AB5}"/>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5" name="Footer Placeholder 4">
            <a:extLst>
              <a:ext uri="{FF2B5EF4-FFF2-40B4-BE49-F238E27FC236}">
                <a16:creationId xmlns:a16="http://schemas.microsoft.com/office/drawing/2014/main" id="{D5FD2C9A-8F24-4250-AEFF-AE8D0CEDBEA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57947F-2057-4E26-9E35-3F8517666AC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46663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1456-D132-45CC-BD54-133A3D13AB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96CAF78C-BAED-4A93-A820-7075E33F6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BA80A-ED56-492B-A7D7-6E7FD64807D5}"/>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5" name="Footer Placeholder 4">
            <a:extLst>
              <a:ext uri="{FF2B5EF4-FFF2-40B4-BE49-F238E27FC236}">
                <a16:creationId xmlns:a16="http://schemas.microsoft.com/office/drawing/2014/main" id="{3BF3558B-BA12-492B-8B13-9B9C1ECB2E0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EA4D99C-4D7E-421A-837F-F63921DA522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3937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1D4D-650C-4C32-9D3E-4F13A85BF1D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6B51F53B-EFF4-452F-83A8-A9EE5BC78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5BD4EEAD-EAF3-42D8-B09F-70B6BB0B8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F0D94282-4E16-40D3-9E0B-D62AFF5DB92A}"/>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6" name="Footer Placeholder 5">
            <a:extLst>
              <a:ext uri="{FF2B5EF4-FFF2-40B4-BE49-F238E27FC236}">
                <a16:creationId xmlns:a16="http://schemas.microsoft.com/office/drawing/2014/main" id="{01F66184-9CFF-4F47-9868-8017BD7EB11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2F35592-A5E7-4421-9364-C224EBD115F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6611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FC13-32C4-447E-8C7C-C2B30B0CB33F}"/>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02A866F3-0EC7-4ADE-A15F-3FE01A293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EC95F7-1419-40F9-97E3-054A2840D1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6AA8005-FDB6-4179-98B9-2703D44A1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758DE-5184-4614-A5E8-EC1C62E61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9761AFD1-4897-4CCB-AA53-F2A9096B90B7}"/>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8" name="Footer Placeholder 7">
            <a:extLst>
              <a:ext uri="{FF2B5EF4-FFF2-40B4-BE49-F238E27FC236}">
                <a16:creationId xmlns:a16="http://schemas.microsoft.com/office/drawing/2014/main" id="{2855981A-8A03-41A9-910A-6B01E33DEFF7}"/>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3E849752-C46D-4DD9-8363-799E629B9565}"/>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65837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82B1-9E7F-476A-8256-9E7952E73A0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F0F5399-0209-49D7-B385-36C3D634ED0F}"/>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4" name="Footer Placeholder 3">
            <a:extLst>
              <a:ext uri="{FF2B5EF4-FFF2-40B4-BE49-F238E27FC236}">
                <a16:creationId xmlns:a16="http://schemas.microsoft.com/office/drawing/2014/main" id="{3EFDDF89-3622-4F6D-BBE5-9276A366F0B0}"/>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1316FC28-F71A-4997-81FC-B9FF26DF370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64455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190D1-7F61-45D6-A22E-6C52BA9BEEBD}"/>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3" name="Footer Placeholder 2">
            <a:extLst>
              <a:ext uri="{FF2B5EF4-FFF2-40B4-BE49-F238E27FC236}">
                <a16:creationId xmlns:a16="http://schemas.microsoft.com/office/drawing/2014/main" id="{4EB3AE86-BFF9-40C7-90A4-5816CD7DD583}"/>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9E8B49B8-32CD-43CE-BE2E-DDB7F427A874}"/>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9752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1BDE-798A-42C4-AD3C-990F0719E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F38F851-F4EC-43FA-96EE-22D0E2E6B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148C1E38-E472-4431-BBF1-A553049A3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288E2-1551-4AED-BF90-E2ED40C44A1A}"/>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6" name="Footer Placeholder 5">
            <a:extLst>
              <a:ext uri="{FF2B5EF4-FFF2-40B4-BE49-F238E27FC236}">
                <a16:creationId xmlns:a16="http://schemas.microsoft.com/office/drawing/2014/main" id="{2AF85702-D73F-4DF0-A953-A4FD519A5F7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4456AFB-1E4C-407F-81B8-285B3DFB948C}"/>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71277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919D-17DA-4FF6-92C3-ED76A611E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4FFA5540-46D2-4506-BB0A-6F1FF7A6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24ADE6B8-89F7-47FA-9804-F03EE703F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ECD54-7BF8-4484-9F86-916C0CA5182D}"/>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6" name="Footer Placeholder 5">
            <a:extLst>
              <a:ext uri="{FF2B5EF4-FFF2-40B4-BE49-F238E27FC236}">
                <a16:creationId xmlns:a16="http://schemas.microsoft.com/office/drawing/2014/main" id="{BB1E8C91-6B98-4CCB-853F-25471555DD1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2AE6192-1F73-4413-8EE1-49DB5022169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6526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3446F-F68A-4A4D-9C3D-7D859CFD5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81D5250-99A5-4212-8FF3-4E346BAE5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E415EDC-6411-49FD-9800-3CD08205B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9B7D1-305C-49A9-9D59-000E5D30F1FD}" type="datetimeFigureOut">
              <a:rPr lang="he-IL" smtClean="0"/>
              <a:t>ו'/תמוז/תשפ"ג</a:t>
            </a:fld>
            <a:endParaRPr lang="he-IL"/>
          </a:p>
        </p:txBody>
      </p:sp>
      <p:sp>
        <p:nvSpPr>
          <p:cNvPr id="5" name="Footer Placeholder 4">
            <a:extLst>
              <a:ext uri="{FF2B5EF4-FFF2-40B4-BE49-F238E27FC236}">
                <a16:creationId xmlns:a16="http://schemas.microsoft.com/office/drawing/2014/main" id="{F6E9E05D-A177-4E2D-ADF0-EDA05F331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885C1EAD-5110-4612-80D5-7CFAA4A24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E9116-3F9D-44F5-A88F-E6B3473986FE}" type="slidenum">
              <a:rPr lang="he-IL" smtClean="0"/>
              <a:t>‹#›</a:t>
            </a:fld>
            <a:endParaRPr lang="he-IL"/>
          </a:p>
        </p:txBody>
      </p:sp>
    </p:spTree>
    <p:extLst>
      <p:ext uri="{BB962C8B-B14F-4D97-AF65-F5344CB8AC3E}">
        <p14:creationId xmlns:p14="http://schemas.microsoft.com/office/powerpoint/2010/main" val="311672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5" r:id="rId14"/>
    <p:sldLayoutId id="2147483667" r:id="rId15"/>
    <p:sldLayoutId id="214748367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560" y="1700808"/>
            <a:ext cx="7388072" cy="1085850"/>
          </a:xfrm>
        </p:spPr>
        <p:txBody>
          <a:bodyPr>
            <a:normAutofit/>
          </a:bodyPr>
          <a:lstStyle/>
          <a:p>
            <a:r>
              <a:rPr lang="en-US" dirty="0"/>
              <a:t>Module 05 – Processes</a:t>
            </a:r>
            <a:endParaRPr lang="he-IL" dirty="0"/>
          </a:p>
        </p:txBody>
      </p:sp>
    </p:spTree>
    <p:extLst>
      <p:ext uri="{BB962C8B-B14F-4D97-AF65-F5344CB8AC3E}">
        <p14:creationId xmlns:p14="http://schemas.microsoft.com/office/powerpoint/2010/main" val="284462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Exchanging data between processes — Queue</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1999" y="1868486"/>
            <a:ext cx="10888133" cy="3416320"/>
          </a:xfrm>
          <a:prstGeom prst="rect">
            <a:avLst/>
          </a:prstGeom>
          <a:noFill/>
        </p:spPr>
        <p:txBody>
          <a:bodyPr wrap="square" rtlCol="0">
            <a:spAutoFit/>
          </a:bodyPr>
          <a:lstStyle/>
          <a:p>
            <a:pPr marL="514350" indent="-514350">
              <a:buFont typeface="Arial" panose="020B0604020202020204" pitchFamily="34" charset="0"/>
              <a:buChar char="•"/>
            </a:pPr>
            <a:r>
              <a:rPr lang="en-US" sz="3600" b="0" i="0" dirty="0">
                <a:solidFill>
                  <a:srgbClr val="000000"/>
                </a:solidFill>
                <a:effectLst/>
              </a:rPr>
              <a:t>Multiprocessing Queue main functions: </a:t>
            </a:r>
          </a:p>
          <a:p>
            <a:pPr lvl="1"/>
            <a:r>
              <a:rPr lang="en-US" sz="3600" b="0" i="0" dirty="0">
                <a:solidFill>
                  <a:srgbClr val="000000"/>
                </a:solidFill>
                <a:effectLst/>
              </a:rPr>
              <a:t>— put </a:t>
            </a:r>
          </a:p>
          <a:p>
            <a:pPr lvl="1"/>
            <a:r>
              <a:rPr lang="en-US" sz="3600" b="0" i="0" dirty="0">
                <a:solidFill>
                  <a:srgbClr val="000000"/>
                </a:solidFill>
                <a:effectLst/>
              </a:rPr>
              <a:t>— </a:t>
            </a:r>
            <a:r>
              <a:rPr lang="en-US" sz="3600" b="0" i="0" dirty="0" err="1">
                <a:solidFill>
                  <a:srgbClr val="000000"/>
                </a:solidFill>
                <a:effectLst/>
              </a:rPr>
              <a:t>put_nowait</a:t>
            </a:r>
            <a:r>
              <a:rPr lang="en-US" sz="3600" b="0" i="0" dirty="0">
                <a:solidFill>
                  <a:srgbClr val="000000"/>
                </a:solidFill>
                <a:effectLst/>
              </a:rPr>
              <a:t> </a:t>
            </a:r>
          </a:p>
          <a:p>
            <a:pPr lvl="1"/>
            <a:r>
              <a:rPr lang="en-US" sz="3600" b="0" i="0" dirty="0">
                <a:solidFill>
                  <a:srgbClr val="000000"/>
                </a:solidFill>
                <a:effectLst/>
              </a:rPr>
              <a:t>— get </a:t>
            </a:r>
          </a:p>
          <a:p>
            <a:pPr lvl="1"/>
            <a:r>
              <a:rPr lang="en-US" sz="3600" b="0" i="0" dirty="0">
                <a:solidFill>
                  <a:srgbClr val="000000"/>
                </a:solidFill>
                <a:effectLst/>
              </a:rPr>
              <a:t>— </a:t>
            </a:r>
            <a:r>
              <a:rPr lang="en-US" sz="3600" b="0" i="0" dirty="0" err="1">
                <a:solidFill>
                  <a:srgbClr val="000000"/>
                </a:solidFill>
                <a:effectLst/>
              </a:rPr>
              <a:t>get_nowait</a:t>
            </a:r>
            <a:r>
              <a:rPr lang="en-US" sz="3600" b="0" i="0" dirty="0">
                <a:solidFill>
                  <a:srgbClr val="000000"/>
                </a:solidFill>
                <a:effectLst/>
              </a:rPr>
              <a:t> </a:t>
            </a:r>
          </a:p>
          <a:p>
            <a:pPr lvl="1"/>
            <a:r>
              <a:rPr lang="en-US" sz="3600" b="0" i="0" dirty="0">
                <a:solidFill>
                  <a:srgbClr val="000000"/>
                </a:solidFill>
                <a:effectLst/>
              </a:rPr>
              <a:t>— empty / full</a:t>
            </a:r>
            <a:endParaRPr lang="en-GB" sz="3600" dirty="0">
              <a:cs typeface="Calibri" panose="020F0502020204030204" pitchFamily="34" charset="0"/>
            </a:endParaRPr>
          </a:p>
        </p:txBody>
      </p:sp>
    </p:spTree>
    <p:extLst>
      <p:ext uri="{BB962C8B-B14F-4D97-AF65-F5344CB8AC3E}">
        <p14:creationId xmlns:p14="http://schemas.microsoft.com/office/powerpoint/2010/main" val="388830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Exchanging data between processes — Queue</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953153"/>
            <a:ext cx="10591800" cy="3139321"/>
          </a:xfrm>
          <a:prstGeom prst="rect">
            <a:avLst/>
          </a:prstGeom>
          <a:noFill/>
        </p:spPr>
        <p:txBody>
          <a:bodyPr wrap="square" rtlCol="0">
            <a:spAutoFit/>
          </a:bodyPr>
          <a:lstStyle/>
          <a:p>
            <a:r>
              <a:rPr lang="en-US" b="0" i="0" dirty="0">
                <a:solidFill>
                  <a:srgbClr val="000000"/>
                </a:solidFill>
                <a:effectLst/>
              </a:rPr>
              <a:t>from multiprocessing import Process, Queue </a:t>
            </a:r>
          </a:p>
          <a:p>
            <a:r>
              <a:rPr lang="en-US" b="0" i="0" dirty="0">
                <a:solidFill>
                  <a:srgbClr val="000000"/>
                </a:solidFill>
                <a:effectLst/>
              </a:rPr>
              <a:t>def f(q): </a:t>
            </a:r>
          </a:p>
          <a:p>
            <a:r>
              <a:rPr lang="en-US" b="0" i="0" dirty="0">
                <a:solidFill>
                  <a:srgbClr val="000000"/>
                </a:solidFill>
                <a:effectLst/>
              </a:rPr>
              <a:t>	</a:t>
            </a:r>
            <a:r>
              <a:rPr lang="en-US" b="0" i="0" dirty="0" err="1">
                <a:solidFill>
                  <a:srgbClr val="000000"/>
                </a:solidFill>
                <a:effectLst/>
              </a:rPr>
              <a:t>q.put</a:t>
            </a:r>
            <a:r>
              <a:rPr lang="en-US" b="0" i="0" dirty="0">
                <a:solidFill>
                  <a:srgbClr val="000000"/>
                </a:solidFill>
                <a:effectLst/>
              </a:rPr>
              <a:t>(["one", "two",3]) </a:t>
            </a:r>
          </a:p>
          <a:p>
            <a:endParaRPr lang="en-US" dirty="0">
              <a:solidFill>
                <a:srgbClr val="000000"/>
              </a:solidFill>
            </a:endParaRPr>
          </a:p>
          <a:p>
            <a:r>
              <a:rPr lang="en-US" b="0" i="0" dirty="0">
                <a:solidFill>
                  <a:srgbClr val="000000"/>
                </a:solidFill>
                <a:effectLst/>
              </a:rPr>
              <a:t>if __name__ == ‘__main__’: </a:t>
            </a:r>
          </a:p>
          <a:p>
            <a:pPr lvl="1"/>
            <a:r>
              <a:rPr lang="en-US" b="0" i="0" dirty="0">
                <a:solidFill>
                  <a:srgbClr val="000000"/>
                </a:solidFill>
                <a:effectLst/>
              </a:rPr>
              <a:t>q = Queue() </a:t>
            </a:r>
          </a:p>
          <a:p>
            <a:pPr lvl="1"/>
            <a:r>
              <a:rPr lang="en-US" b="0" i="0" dirty="0">
                <a:solidFill>
                  <a:srgbClr val="000000"/>
                </a:solidFill>
                <a:effectLst/>
              </a:rPr>
              <a:t>p = Process(target=f, </a:t>
            </a:r>
            <a:r>
              <a:rPr lang="en-US" b="0" i="0" dirty="0" err="1">
                <a:solidFill>
                  <a:srgbClr val="000000"/>
                </a:solidFill>
                <a:effectLst/>
              </a:rPr>
              <a:t>args</a:t>
            </a:r>
            <a:r>
              <a:rPr lang="en-US" b="0" i="0" dirty="0">
                <a:solidFill>
                  <a:srgbClr val="000000"/>
                </a:solidFill>
                <a:effectLst/>
              </a:rPr>
              <a:t>=(q,)) </a:t>
            </a:r>
          </a:p>
          <a:p>
            <a:pPr lvl="1"/>
            <a:r>
              <a:rPr lang="en-US" b="0" i="0" dirty="0" err="1">
                <a:solidFill>
                  <a:srgbClr val="000000"/>
                </a:solidFill>
                <a:effectLst/>
              </a:rPr>
              <a:t>p.start</a:t>
            </a:r>
            <a:r>
              <a:rPr lang="en-US" b="0" i="0" dirty="0">
                <a:solidFill>
                  <a:srgbClr val="000000"/>
                </a:solidFill>
                <a:effectLst/>
              </a:rPr>
              <a:t>() </a:t>
            </a:r>
          </a:p>
          <a:p>
            <a:pPr lvl="1"/>
            <a:r>
              <a:rPr lang="en-US" b="0" i="0" dirty="0">
                <a:solidFill>
                  <a:srgbClr val="000000"/>
                </a:solidFill>
                <a:effectLst/>
              </a:rPr>
              <a:t>print(</a:t>
            </a:r>
            <a:r>
              <a:rPr lang="en-US" b="0" i="0" dirty="0" err="1">
                <a:solidFill>
                  <a:srgbClr val="000000"/>
                </a:solidFill>
                <a:effectLst/>
              </a:rPr>
              <a:t>q.get</a:t>
            </a:r>
            <a:r>
              <a:rPr lang="en-US" b="0" i="0" dirty="0">
                <a:solidFill>
                  <a:srgbClr val="000000"/>
                </a:solidFill>
                <a:effectLst/>
              </a:rPr>
              <a:t>()) #prints (["one", "two",3] </a:t>
            </a:r>
          </a:p>
          <a:p>
            <a:pPr lvl="1"/>
            <a:r>
              <a:rPr lang="en-US" b="0" i="0" dirty="0" err="1">
                <a:solidFill>
                  <a:srgbClr val="000000"/>
                </a:solidFill>
                <a:effectLst/>
              </a:rPr>
              <a:t>p.join</a:t>
            </a:r>
            <a:r>
              <a:rPr lang="en-US" b="0" i="0" dirty="0">
                <a:solidFill>
                  <a:srgbClr val="000000"/>
                </a:solidFill>
                <a:effectLst/>
              </a:rPr>
              <a:t>() </a:t>
            </a:r>
          </a:p>
          <a:p>
            <a:pPr lvl="1"/>
            <a:r>
              <a:rPr lang="en-US" b="0" i="0" dirty="0" err="1">
                <a:solidFill>
                  <a:srgbClr val="000000"/>
                </a:solidFill>
                <a:effectLst/>
              </a:rPr>
              <a:t>q.close</a:t>
            </a:r>
            <a:r>
              <a:rPr lang="en-US" b="0" i="0" dirty="0">
                <a:solidFill>
                  <a:srgbClr val="000000"/>
                </a:solidFill>
                <a:effectLst/>
              </a:rPr>
              <a:t>()</a:t>
            </a:r>
            <a:endParaRPr lang="en-GB" dirty="0">
              <a:cs typeface="Calibri" panose="020F0502020204030204" pitchFamily="34" charset="0"/>
            </a:endParaRPr>
          </a:p>
        </p:txBody>
      </p:sp>
    </p:spTree>
    <p:extLst>
      <p:ext uri="{BB962C8B-B14F-4D97-AF65-F5344CB8AC3E}">
        <p14:creationId xmlns:p14="http://schemas.microsoft.com/office/powerpoint/2010/main" val="3997234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Exchanging data between processes -— Pipe</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2554545"/>
          </a:xfrm>
          <a:prstGeom prst="rect">
            <a:avLst/>
          </a:prstGeom>
          <a:noFill/>
        </p:spPr>
        <p:txBody>
          <a:bodyPr wrap="square" rtlCol="0">
            <a:spAutoFit/>
          </a:bodyPr>
          <a:lstStyle/>
          <a:p>
            <a:pPr marL="342900" indent="-342900">
              <a:buFont typeface="Arial" panose="020B0604020202020204" pitchFamily="34" charset="0"/>
              <a:buChar char="•"/>
            </a:pPr>
            <a:r>
              <a:rPr lang="en-US" sz="3200" b="0" i="0" dirty="0">
                <a:solidFill>
                  <a:srgbClr val="000000"/>
                </a:solidFill>
                <a:effectLst/>
              </a:rPr>
              <a:t>Pipe() returns a pair of connection objects connected by a pipe which by default is duplex (two-way) </a:t>
            </a:r>
          </a:p>
          <a:p>
            <a:pPr lvl="1"/>
            <a:r>
              <a:rPr lang="en-US" sz="3200" b="0" i="0" dirty="0">
                <a:solidFill>
                  <a:srgbClr val="000000"/>
                </a:solidFill>
                <a:effectLst/>
              </a:rPr>
              <a:t>- Each connection object has send() and </a:t>
            </a:r>
            <a:r>
              <a:rPr lang="en-US" sz="3200" b="0" i="0" dirty="0" err="1">
                <a:solidFill>
                  <a:srgbClr val="000000"/>
                </a:solidFill>
                <a:effectLst/>
              </a:rPr>
              <a:t>recv</a:t>
            </a:r>
            <a:r>
              <a:rPr lang="en-US" sz="3200" b="0" i="0" dirty="0">
                <a:solidFill>
                  <a:srgbClr val="000000"/>
                </a:solidFill>
                <a:effectLst/>
              </a:rPr>
              <a:t>() methods </a:t>
            </a:r>
          </a:p>
          <a:p>
            <a:pPr marL="342900" indent="-342900">
              <a:buFont typeface="Arial" panose="020B0604020202020204" pitchFamily="34" charset="0"/>
              <a:buChar char="•"/>
            </a:pPr>
            <a:r>
              <a:rPr lang="en-US" sz="3200" b="0" i="0" dirty="0">
                <a:solidFill>
                  <a:srgbClr val="000000"/>
                </a:solidFill>
                <a:effectLst/>
              </a:rPr>
              <a:t>A Pipe can only have two endpoints </a:t>
            </a:r>
          </a:p>
          <a:p>
            <a:pPr marL="342900" indent="-342900">
              <a:buFont typeface="Arial" panose="020B0604020202020204" pitchFamily="34" charset="0"/>
              <a:buChar char="•"/>
            </a:pPr>
            <a:r>
              <a:rPr lang="en-US" sz="3200" b="0" i="0" dirty="0">
                <a:solidFill>
                  <a:srgbClr val="000000"/>
                </a:solidFill>
                <a:effectLst/>
              </a:rPr>
              <a:t>A Pipe is much faster</a:t>
            </a:r>
            <a:endParaRPr lang="en-GB" sz="3200" dirty="0">
              <a:cs typeface="Calibri" panose="020F0502020204030204" pitchFamily="34" charset="0"/>
            </a:endParaRPr>
          </a:p>
        </p:txBody>
      </p:sp>
    </p:spTree>
    <p:extLst>
      <p:ext uri="{BB962C8B-B14F-4D97-AF65-F5344CB8AC3E}">
        <p14:creationId xmlns:p14="http://schemas.microsoft.com/office/powerpoint/2010/main" val="550977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Exchanging data between processes -— Pipe</a:t>
            </a:r>
            <a:endParaRPr lang="en-US" dirty="0">
              <a:latin typeface="+mn-lt"/>
              <a:cs typeface="Calibri" panose="020F0502020204030204" pitchFamily="34" charset="0"/>
            </a:endParaRPr>
          </a:p>
        </p:txBody>
      </p:sp>
      <p:sp>
        <p:nvSpPr>
          <p:cNvPr id="3" name="Content Placeholder 2"/>
          <p:cNvSpPr>
            <a:spLocks noGrp="1"/>
          </p:cNvSpPr>
          <p:nvPr>
            <p:ph idx="1"/>
          </p:nvPr>
        </p:nvSpPr>
        <p:spPr/>
        <p:txBody>
          <a:bodyPr>
            <a:noAutofit/>
          </a:bodyPr>
          <a:lstStyle/>
          <a:p>
            <a:pPr marL="0" indent="0">
              <a:buNone/>
            </a:pPr>
            <a:r>
              <a:rPr lang="en-US" sz="1800" b="0" i="0" dirty="0">
                <a:solidFill>
                  <a:srgbClr val="000000"/>
                </a:solidFill>
                <a:effectLst/>
              </a:rPr>
              <a:t>from multiprocessing import Process, Pipe </a:t>
            </a:r>
          </a:p>
          <a:p>
            <a:endParaRPr lang="en-US" sz="1800" b="0" i="0" dirty="0">
              <a:solidFill>
                <a:srgbClr val="000000"/>
              </a:solidFill>
              <a:effectLst/>
            </a:endParaRPr>
          </a:p>
          <a:p>
            <a:pPr marL="0" indent="0">
              <a:buNone/>
            </a:pPr>
            <a:r>
              <a:rPr lang="en-US" sz="1800" b="0" i="0" dirty="0">
                <a:solidFill>
                  <a:srgbClr val="000000"/>
                </a:solidFill>
                <a:effectLst/>
              </a:rPr>
              <a:t>def f(conn): </a:t>
            </a:r>
          </a:p>
          <a:p>
            <a:pPr marL="0" indent="0">
              <a:buNone/>
            </a:pPr>
            <a:r>
              <a:rPr lang="en-US" sz="1800" b="0" i="0" dirty="0">
                <a:solidFill>
                  <a:srgbClr val="000000"/>
                </a:solidFill>
                <a:effectLst/>
              </a:rPr>
              <a:t>	</a:t>
            </a:r>
            <a:r>
              <a:rPr lang="en-US" sz="1800" b="0" i="0" dirty="0" err="1">
                <a:solidFill>
                  <a:srgbClr val="000000"/>
                </a:solidFill>
                <a:effectLst/>
              </a:rPr>
              <a:t>conn.send</a:t>
            </a:r>
            <a:r>
              <a:rPr lang="en-US" sz="1800" b="0" i="0" dirty="0">
                <a:solidFill>
                  <a:srgbClr val="000000"/>
                </a:solidFill>
                <a:effectLst/>
              </a:rPr>
              <a:t>(['hello’, 'world’]) </a:t>
            </a:r>
          </a:p>
          <a:p>
            <a:pPr marL="0" indent="0">
              <a:buNone/>
            </a:pPr>
            <a:r>
              <a:rPr lang="en-US" sz="1800" b="0" i="0" dirty="0">
                <a:solidFill>
                  <a:srgbClr val="000000"/>
                </a:solidFill>
                <a:effectLst/>
              </a:rPr>
              <a:t>	</a:t>
            </a:r>
            <a:r>
              <a:rPr lang="en-US" sz="1800" b="0" i="0" dirty="0" err="1">
                <a:solidFill>
                  <a:srgbClr val="000000"/>
                </a:solidFill>
                <a:effectLst/>
              </a:rPr>
              <a:t>conn.close</a:t>
            </a:r>
            <a:r>
              <a:rPr lang="en-US" sz="1800" b="0" i="0" dirty="0">
                <a:solidFill>
                  <a:srgbClr val="000000"/>
                </a:solidFill>
                <a:effectLst/>
              </a:rPr>
              <a:t>() </a:t>
            </a:r>
          </a:p>
          <a:p>
            <a:endParaRPr lang="en-US" sz="1800" b="0" i="0" dirty="0">
              <a:solidFill>
                <a:srgbClr val="000000"/>
              </a:solidFill>
              <a:effectLst/>
            </a:endParaRPr>
          </a:p>
          <a:p>
            <a:pPr marL="0" indent="0">
              <a:buNone/>
            </a:pPr>
            <a:r>
              <a:rPr lang="en-US" sz="1800" b="0" i="0" dirty="0">
                <a:solidFill>
                  <a:srgbClr val="000000"/>
                </a:solidFill>
                <a:effectLst/>
              </a:rPr>
              <a:t>if __name__ == '__main__’: </a:t>
            </a:r>
          </a:p>
          <a:p>
            <a:pPr marL="0" indent="0">
              <a:buNone/>
            </a:pPr>
            <a:r>
              <a:rPr lang="en-US" sz="1800" b="0" i="0" dirty="0">
                <a:solidFill>
                  <a:srgbClr val="000000"/>
                </a:solidFill>
                <a:effectLst/>
              </a:rPr>
              <a:t>	</a:t>
            </a:r>
            <a:r>
              <a:rPr lang="en-US" sz="1800" b="0" i="0" dirty="0" err="1">
                <a:solidFill>
                  <a:srgbClr val="000000"/>
                </a:solidFill>
                <a:effectLst/>
              </a:rPr>
              <a:t>parent_conn</a:t>
            </a:r>
            <a:r>
              <a:rPr lang="en-US" sz="1800" b="0" i="0" dirty="0">
                <a:solidFill>
                  <a:srgbClr val="000000"/>
                </a:solidFill>
                <a:effectLst/>
              </a:rPr>
              <a:t>, </a:t>
            </a:r>
            <a:r>
              <a:rPr lang="en-US" sz="1800" b="0" i="0" dirty="0" err="1">
                <a:solidFill>
                  <a:srgbClr val="000000"/>
                </a:solidFill>
                <a:effectLst/>
              </a:rPr>
              <a:t>child_conn</a:t>
            </a:r>
            <a:r>
              <a:rPr lang="en-US" sz="1800" b="0" i="0" dirty="0">
                <a:solidFill>
                  <a:srgbClr val="000000"/>
                </a:solidFill>
                <a:effectLst/>
              </a:rPr>
              <a:t> = Pipe() </a:t>
            </a:r>
          </a:p>
          <a:p>
            <a:pPr marL="0" indent="0">
              <a:buNone/>
            </a:pPr>
            <a:r>
              <a:rPr lang="en-US" sz="1800" b="0" i="0" dirty="0">
                <a:solidFill>
                  <a:srgbClr val="000000"/>
                </a:solidFill>
                <a:effectLst/>
              </a:rPr>
              <a:t>	p = Process(target=f, </a:t>
            </a:r>
            <a:r>
              <a:rPr lang="en-US" sz="1800" b="0" i="0" dirty="0" err="1">
                <a:solidFill>
                  <a:srgbClr val="000000"/>
                </a:solidFill>
                <a:effectLst/>
              </a:rPr>
              <a:t>args</a:t>
            </a:r>
            <a:r>
              <a:rPr lang="en-US" sz="1800" b="0" i="0" dirty="0">
                <a:solidFill>
                  <a:srgbClr val="000000"/>
                </a:solidFill>
                <a:effectLst/>
              </a:rPr>
              <a:t>=(</a:t>
            </a:r>
            <a:r>
              <a:rPr lang="en-US" sz="1800" b="0" i="0" dirty="0" err="1">
                <a:solidFill>
                  <a:srgbClr val="000000"/>
                </a:solidFill>
                <a:effectLst/>
              </a:rPr>
              <a:t>child_conn</a:t>
            </a:r>
            <a:r>
              <a:rPr lang="en-US" sz="1800" b="0" i="0" dirty="0">
                <a:solidFill>
                  <a:srgbClr val="000000"/>
                </a:solidFill>
                <a:effectLst/>
              </a:rPr>
              <a:t>,)) </a:t>
            </a:r>
          </a:p>
          <a:p>
            <a:pPr marL="0" indent="0">
              <a:buNone/>
            </a:pPr>
            <a:r>
              <a:rPr lang="en-US" sz="1800" b="0" i="0" dirty="0">
                <a:solidFill>
                  <a:srgbClr val="000000"/>
                </a:solidFill>
                <a:effectLst/>
              </a:rPr>
              <a:t>	</a:t>
            </a:r>
            <a:r>
              <a:rPr lang="en-US" sz="1800" b="0" i="0" dirty="0" err="1">
                <a:solidFill>
                  <a:srgbClr val="000000"/>
                </a:solidFill>
                <a:effectLst/>
              </a:rPr>
              <a:t>p.start</a:t>
            </a:r>
            <a:r>
              <a:rPr lang="en-US" sz="1800" b="0" i="0" dirty="0">
                <a:solidFill>
                  <a:srgbClr val="000000"/>
                </a:solidFill>
                <a:effectLst/>
              </a:rPr>
              <a:t>() </a:t>
            </a:r>
          </a:p>
          <a:p>
            <a:pPr marL="0" indent="0">
              <a:buNone/>
            </a:pPr>
            <a:r>
              <a:rPr lang="en-US" sz="1800" b="0" i="0" dirty="0">
                <a:solidFill>
                  <a:srgbClr val="000000"/>
                </a:solidFill>
                <a:effectLst/>
              </a:rPr>
              <a:t>	print(</a:t>
            </a:r>
            <a:r>
              <a:rPr lang="en-US" sz="1800" b="0" i="0" dirty="0" err="1">
                <a:solidFill>
                  <a:srgbClr val="000000"/>
                </a:solidFill>
                <a:effectLst/>
              </a:rPr>
              <a:t>parent_conn.recv</a:t>
            </a:r>
            <a:r>
              <a:rPr lang="en-US" sz="1800" b="0" i="0" dirty="0">
                <a:solidFill>
                  <a:srgbClr val="000000"/>
                </a:solidFill>
                <a:effectLst/>
              </a:rPr>
              <a:t>()) # ['hello’, 'world’] </a:t>
            </a:r>
          </a:p>
          <a:p>
            <a:pPr marL="0" indent="0">
              <a:buNone/>
            </a:pPr>
            <a:r>
              <a:rPr lang="en-US" sz="1800" b="0" i="0" dirty="0">
                <a:solidFill>
                  <a:srgbClr val="000000"/>
                </a:solidFill>
                <a:effectLst/>
              </a:rPr>
              <a:t>	</a:t>
            </a:r>
            <a:r>
              <a:rPr lang="en-US" sz="1800" b="0" i="0" dirty="0" err="1">
                <a:solidFill>
                  <a:srgbClr val="000000"/>
                </a:solidFill>
                <a:effectLst/>
              </a:rPr>
              <a:t>p.join</a:t>
            </a:r>
            <a:r>
              <a:rPr lang="en-US" sz="1800" b="0" i="0" dirty="0">
                <a:solidFill>
                  <a:srgbClr val="000000"/>
                </a:solidFill>
                <a:effectLst/>
              </a:rPr>
              <a:t>()</a:t>
            </a:r>
            <a:endParaRPr lang="en-US" sz="1800" dirty="0">
              <a:cs typeface="Calibri" panose="020F0502020204030204" pitchFamily="34" charset="0"/>
            </a:endParaRPr>
          </a:p>
        </p:txBody>
      </p:sp>
    </p:spTree>
    <p:extLst>
      <p:ext uri="{BB962C8B-B14F-4D97-AF65-F5344CB8AC3E}">
        <p14:creationId xmlns:p14="http://schemas.microsoft.com/office/powerpoint/2010/main" val="95739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Synchronization between processes</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Autofit/>
          </a:bodyPr>
          <a:lstStyle/>
          <a:p>
            <a:pPr>
              <a:lnSpc>
                <a:spcPct val="100000"/>
              </a:lnSpc>
            </a:pPr>
            <a:r>
              <a:rPr lang="en-US" sz="1800" b="0" i="0" dirty="0">
                <a:solidFill>
                  <a:srgbClr val="000000"/>
                </a:solidFill>
                <a:effectLst/>
              </a:rPr>
              <a:t>Take a look at the following program: </a:t>
            </a:r>
          </a:p>
          <a:p>
            <a:pPr marL="0" indent="0">
              <a:lnSpc>
                <a:spcPct val="100000"/>
              </a:lnSpc>
              <a:buNone/>
            </a:pPr>
            <a:endParaRPr lang="en-US" sz="1800" dirty="0">
              <a:solidFill>
                <a:srgbClr val="000000"/>
              </a:solidFill>
            </a:endParaRPr>
          </a:p>
          <a:p>
            <a:pPr marL="0" indent="0">
              <a:lnSpc>
                <a:spcPct val="100000"/>
              </a:lnSpc>
              <a:buNone/>
            </a:pPr>
            <a:r>
              <a:rPr lang="en-US" sz="1800" b="0" i="0" dirty="0">
                <a:solidFill>
                  <a:srgbClr val="000000"/>
                </a:solidFill>
                <a:effectLst/>
              </a:rPr>
              <a:t>import multiprocessing as MP </a:t>
            </a:r>
          </a:p>
          <a:p>
            <a:pPr marL="0" indent="0">
              <a:lnSpc>
                <a:spcPct val="100000"/>
              </a:lnSpc>
              <a:buNone/>
            </a:pPr>
            <a:r>
              <a:rPr lang="en-US" sz="1800" b="0" i="0" dirty="0">
                <a:solidFill>
                  <a:srgbClr val="000000"/>
                </a:solidFill>
                <a:effectLst/>
              </a:rPr>
              <a:t>import sys </a:t>
            </a:r>
          </a:p>
          <a:p>
            <a:pPr marL="0" indent="0">
              <a:lnSpc>
                <a:spcPct val="100000"/>
              </a:lnSpc>
              <a:buNone/>
            </a:pPr>
            <a:endParaRPr lang="en-US" sz="1800" dirty="0">
              <a:solidFill>
                <a:srgbClr val="000000"/>
              </a:solidFill>
            </a:endParaRPr>
          </a:p>
          <a:p>
            <a:pPr marL="0" indent="0">
              <a:lnSpc>
                <a:spcPct val="100000"/>
              </a:lnSpc>
              <a:buNone/>
            </a:pPr>
            <a:r>
              <a:rPr lang="en-US" sz="1800" b="0" i="0" dirty="0">
                <a:solidFill>
                  <a:srgbClr val="000000"/>
                </a:solidFill>
                <a:effectLst/>
              </a:rPr>
              <a:t>def loop(): </a:t>
            </a:r>
          </a:p>
          <a:p>
            <a:pPr marL="0" indent="0">
              <a:lnSpc>
                <a:spcPct val="100000"/>
              </a:lnSpc>
              <a:buNone/>
            </a:pPr>
            <a:r>
              <a:rPr lang="en-US" sz="1800" b="0" i="0" dirty="0">
                <a:solidFill>
                  <a:srgbClr val="000000"/>
                </a:solidFill>
                <a:effectLst/>
              </a:rPr>
              <a:t>	for </a:t>
            </a:r>
            <a:r>
              <a:rPr lang="en-US" sz="1800" b="0" i="0" dirty="0" err="1">
                <a:solidFill>
                  <a:srgbClr val="000000"/>
                </a:solidFill>
                <a:effectLst/>
              </a:rPr>
              <a:t>i</a:t>
            </a:r>
            <a:r>
              <a:rPr lang="en-US" sz="1800" b="0" i="0" dirty="0">
                <a:solidFill>
                  <a:srgbClr val="000000"/>
                </a:solidFill>
                <a:effectLst/>
              </a:rPr>
              <a:t> in range(400): </a:t>
            </a:r>
          </a:p>
          <a:p>
            <a:pPr marL="0" indent="0">
              <a:lnSpc>
                <a:spcPct val="100000"/>
              </a:lnSpc>
              <a:buNone/>
            </a:pPr>
            <a:r>
              <a:rPr lang="en-US" sz="1800" b="0" i="0" dirty="0">
                <a:solidFill>
                  <a:srgbClr val="000000"/>
                </a:solidFill>
                <a:effectLst/>
              </a:rPr>
              <a:t>		</a:t>
            </a:r>
            <a:r>
              <a:rPr lang="en-US" sz="1800" b="0" i="0" dirty="0" err="1">
                <a:solidFill>
                  <a:srgbClr val="000000"/>
                </a:solidFill>
                <a:effectLst/>
              </a:rPr>
              <a:t>sys.stdout.write</a:t>
            </a:r>
            <a:r>
              <a:rPr lang="en-US" sz="1800" b="0" i="0" dirty="0">
                <a:solidFill>
                  <a:srgbClr val="000000"/>
                </a:solidFill>
                <a:effectLst/>
              </a:rPr>
              <a:t>(str(</a:t>
            </a:r>
            <a:r>
              <a:rPr lang="en-US" sz="1800" b="0" i="0" dirty="0" err="1">
                <a:solidFill>
                  <a:srgbClr val="000000"/>
                </a:solidFill>
                <a:effectLst/>
              </a:rPr>
              <a:t>i</a:t>
            </a:r>
            <a:r>
              <a:rPr lang="en-US" sz="1800" b="0" i="0" dirty="0">
                <a:solidFill>
                  <a:srgbClr val="000000"/>
                </a:solidFill>
                <a:effectLst/>
              </a:rPr>
              <a:t>)+" ") </a:t>
            </a:r>
          </a:p>
          <a:p>
            <a:pPr marL="0" indent="0">
              <a:lnSpc>
                <a:spcPct val="100000"/>
              </a:lnSpc>
              <a:buNone/>
            </a:pPr>
            <a:r>
              <a:rPr lang="en-US" sz="1800" b="0" i="0" dirty="0">
                <a:solidFill>
                  <a:srgbClr val="000000"/>
                </a:solidFill>
                <a:effectLst/>
              </a:rPr>
              <a:t>		</a:t>
            </a:r>
            <a:r>
              <a:rPr lang="en-US" sz="1800" b="0" i="0" dirty="0" err="1">
                <a:solidFill>
                  <a:srgbClr val="000000"/>
                </a:solidFill>
                <a:effectLst/>
              </a:rPr>
              <a:t>sys.stdout.flush</a:t>
            </a:r>
            <a:r>
              <a:rPr lang="en-US" sz="1800" b="0" i="0" dirty="0">
                <a:solidFill>
                  <a:srgbClr val="000000"/>
                </a:solidFill>
                <a:effectLst/>
              </a:rPr>
              <a:t>() </a:t>
            </a:r>
          </a:p>
          <a:p>
            <a:pPr marL="0" indent="0">
              <a:lnSpc>
                <a:spcPct val="100000"/>
              </a:lnSpc>
              <a:buNone/>
            </a:pPr>
            <a:r>
              <a:rPr lang="en-US" sz="1800" b="0" i="0" dirty="0">
                <a:solidFill>
                  <a:srgbClr val="000000"/>
                </a:solidFill>
                <a:effectLst/>
              </a:rPr>
              <a:t>		</a:t>
            </a:r>
            <a:r>
              <a:rPr lang="en-US" sz="1800" b="0" i="0" dirty="0" err="1">
                <a:solidFill>
                  <a:srgbClr val="000000"/>
                </a:solidFill>
                <a:effectLst/>
              </a:rPr>
              <a:t>sys.stdout.write</a:t>
            </a:r>
            <a:r>
              <a:rPr lang="en-US" sz="1800" b="0" i="0" dirty="0">
                <a:solidFill>
                  <a:srgbClr val="000000"/>
                </a:solidFill>
                <a:effectLst/>
              </a:rPr>
              <a:t>("in process ") </a:t>
            </a:r>
          </a:p>
          <a:p>
            <a:pPr marL="0" indent="0">
              <a:lnSpc>
                <a:spcPct val="100000"/>
              </a:lnSpc>
              <a:buNone/>
            </a:pPr>
            <a:r>
              <a:rPr lang="en-US" sz="1800" b="0" i="0" dirty="0">
                <a:solidFill>
                  <a:srgbClr val="000000"/>
                </a:solidFill>
                <a:effectLst/>
              </a:rPr>
              <a:t>		</a:t>
            </a:r>
            <a:r>
              <a:rPr lang="en-US" sz="1800" b="0" i="0" dirty="0" err="1">
                <a:solidFill>
                  <a:srgbClr val="000000"/>
                </a:solidFill>
                <a:effectLst/>
              </a:rPr>
              <a:t>sys.stdout.flush</a:t>
            </a:r>
            <a:r>
              <a:rPr lang="en-US" sz="1800" b="0" i="0" dirty="0">
                <a:solidFill>
                  <a:srgbClr val="000000"/>
                </a:solidFill>
                <a:effectLst/>
              </a:rPr>
              <a:t>() </a:t>
            </a:r>
          </a:p>
          <a:p>
            <a:pPr marL="0" indent="0">
              <a:lnSpc>
                <a:spcPct val="100000"/>
              </a:lnSpc>
              <a:buNone/>
            </a:pPr>
            <a:r>
              <a:rPr lang="en-US" sz="1800" b="0" i="0" dirty="0">
                <a:solidFill>
                  <a:srgbClr val="000000"/>
                </a:solidFill>
                <a:effectLst/>
              </a:rPr>
              <a:t>		</a:t>
            </a:r>
            <a:r>
              <a:rPr lang="en-US" sz="1800" b="0" i="0" dirty="0" err="1">
                <a:solidFill>
                  <a:srgbClr val="000000"/>
                </a:solidFill>
                <a:effectLst/>
              </a:rPr>
              <a:t>sys.stdout.write</a:t>
            </a:r>
            <a:r>
              <a:rPr lang="en-US" sz="1800" b="0" i="0" dirty="0">
                <a:solidFill>
                  <a:srgbClr val="000000"/>
                </a:solidFill>
                <a:effectLst/>
              </a:rPr>
              <a:t>(</a:t>
            </a:r>
            <a:r>
              <a:rPr lang="en-US" sz="1800" b="0" i="0" dirty="0" err="1">
                <a:solidFill>
                  <a:srgbClr val="000000"/>
                </a:solidFill>
                <a:effectLst/>
              </a:rPr>
              <a:t>MP.current_process</a:t>
            </a:r>
            <a:r>
              <a:rPr lang="en-US" sz="1800" b="0" i="0" dirty="0">
                <a:solidFill>
                  <a:srgbClr val="000000"/>
                </a:solidFill>
                <a:effectLst/>
              </a:rPr>
              <a:t>().name+ "\n") </a:t>
            </a:r>
          </a:p>
          <a:p>
            <a:pPr marL="0" indent="0">
              <a:lnSpc>
                <a:spcPct val="100000"/>
              </a:lnSpc>
              <a:buNone/>
            </a:pPr>
            <a:r>
              <a:rPr lang="en-US" sz="1800" b="0" i="0" dirty="0">
                <a:solidFill>
                  <a:srgbClr val="000000"/>
                </a:solidFill>
                <a:effectLst/>
              </a:rPr>
              <a:t>		</a:t>
            </a:r>
            <a:r>
              <a:rPr lang="en-US" sz="1800" b="0" i="0" dirty="0" err="1">
                <a:solidFill>
                  <a:srgbClr val="000000"/>
                </a:solidFill>
                <a:effectLst/>
              </a:rPr>
              <a:t>sys.stdout.flush</a:t>
            </a:r>
            <a:r>
              <a:rPr lang="en-US" sz="1800" b="0" i="0" dirty="0">
                <a:solidFill>
                  <a:srgbClr val="000000"/>
                </a:solidFill>
                <a:effectLst/>
              </a:rPr>
              <a:t>()</a:t>
            </a:r>
            <a:endParaRPr lang="he-IL" sz="1800" dirty="0">
              <a:cs typeface="Calibri" panose="020F0502020204030204" pitchFamily="34" charset="0"/>
            </a:endParaRPr>
          </a:p>
        </p:txBody>
      </p:sp>
    </p:spTree>
    <p:extLst>
      <p:ext uri="{BB962C8B-B14F-4D97-AF65-F5344CB8AC3E}">
        <p14:creationId xmlns:p14="http://schemas.microsoft.com/office/powerpoint/2010/main" val="715340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Synchronization between processes — cont’d</a:t>
            </a:r>
            <a:endParaRPr lang="he-IL" dirty="0">
              <a:latin typeface="+mn-lt"/>
              <a:cs typeface="Calibri" panose="020F0502020204030204" pitchFamily="34" charset="0"/>
            </a:endParaRPr>
          </a:p>
        </p:txBody>
      </p:sp>
      <p:sp>
        <p:nvSpPr>
          <p:cNvPr id="6" name="TextBox 5">
            <a:extLst>
              <a:ext uri="{FF2B5EF4-FFF2-40B4-BE49-F238E27FC236}">
                <a16:creationId xmlns:a16="http://schemas.microsoft.com/office/drawing/2014/main" id="{C89790D9-081C-4343-820C-B9C2A4EAF4DD}"/>
              </a:ext>
            </a:extLst>
          </p:cNvPr>
          <p:cNvSpPr txBox="1"/>
          <p:nvPr/>
        </p:nvSpPr>
        <p:spPr>
          <a:xfrm>
            <a:off x="815413" y="1268680"/>
            <a:ext cx="10657184" cy="4401205"/>
          </a:xfrm>
          <a:prstGeom prst="rect">
            <a:avLst/>
          </a:prstGeom>
          <a:noFill/>
        </p:spPr>
        <p:txBody>
          <a:bodyPr wrap="square" rtlCol="1">
            <a:spAutoFit/>
          </a:bodyPr>
          <a:lstStyle/>
          <a:p>
            <a:r>
              <a:rPr lang="en-US" sz="2800" b="0" i="0" dirty="0">
                <a:solidFill>
                  <a:srgbClr val="000000"/>
                </a:solidFill>
                <a:effectLst/>
              </a:rPr>
              <a:t>if __name__ == "__ main__": </a:t>
            </a:r>
          </a:p>
          <a:p>
            <a:r>
              <a:rPr lang="en-US" sz="2800" b="0" i="0" dirty="0">
                <a:solidFill>
                  <a:srgbClr val="000000"/>
                </a:solidFill>
                <a:effectLst/>
              </a:rPr>
              <a:t>	</a:t>
            </a:r>
            <a:r>
              <a:rPr lang="en-US" sz="2800" b="0" i="0" dirty="0" err="1">
                <a:solidFill>
                  <a:srgbClr val="000000"/>
                </a:solidFill>
                <a:effectLst/>
              </a:rPr>
              <a:t>MP.Process</a:t>
            </a:r>
            <a:r>
              <a:rPr lang="en-US" sz="2800" b="0" i="0" dirty="0">
                <a:solidFill>
                  <a:srgbClr val="000000"/>
                </a:solidFill>
                <a:effectLst/>
              </a:rPr>
              <a:t>(target=loop, name="child1").start()</a:t>
            </a:r>
          </a:p>
          <a:p>
            <a:r>
              <a:rPr lang="en-US" sz="2800" b="0" i="0" dirty="0">
                <a:solidFill>
                  <a:srgbClr val="000000"/>
                </a:solidFill>
                <a:effectLst/>
              </a:rPr>
              <a:t>	</a:t>
            </a:r>
            <a:r>
              <a:rPr lang="en-US" sz="2800" b="0" i="0" dirty="0" err="1">
                <a:solidFill>
                  <a:srgbClr val="000000"/>
                </a:solidFill>
                <a:effectLst/>
              </a:rPr>
              <a:t>MP.Process</a:t>
            </a:r>
            <a:r>
              <a:rPr lang="en-US" sz="2800" b="0" i="0" dirty="0">
                <a:solidFill>
                  <a:srgbClr val="000000"/>
                </a:solidFill>
                <a:effectLst/>
              </a:rPr>
              <a:t>(target=loop, name="child2").start()</a:t>
            </a:r>
          </a:p>
          <a:p>
            <a:endParaRPr lang="en-US" sz="2800" b="0" i="0" dirty="0">
              <a:solidFill>
                <a:srgbClr val="000000"/>
              </a:solidFill>
              <a:effectLst/>
            </a:endParaRPr>
          </a:p>
          <a:p>
            <a:r>
              <a:rPr lang="en-US" sz="2800" b="0" i="0" dirty="0">
                <a:solidFill>
                  <a:srgbClr val="000000"/>
                </a:solidFill>
                <a:effectLst/>
              </a:rPr>
              <a:t>for </a:t>
            </a:r>
            <a:r>
              <a:rPr lang="en-US" sz="2800" b="0" i="0" dirty="0" err="1">
                <a:solidFill>
                  <a:srgbClr val="000000"/>
                </a:solidFill>
                <a:effectLst/>
              </a:rPr>
              <a:t>i</a:t>
            </a:r>
            <a:r>
              <a:rPr lang="en-US" sz="2800" b="0" i="0" dirty="0">
                <a:solidFill>
                  <a:srgbClr val="000000"/>
                </a:solidFill>
                <a:effectLst/>
              </a:rPr>
              <a:t> in range(400): </a:t>
            </a:r>
          </a:p>
          <a:p>
            <a:pPr lvl="1"/>
            <a:r>
              <a:rPr lang="en-US" sz="2800" b="0" i="0" dirty="0" err="1">
                <a:solidFill>
                  <a:srgbClr val="000000"/>
                </a:solidFill>
                <a:effectLst/>
              </a:rPr>
              <a:t>sys.stdout.write</a:t>
            </a:r>
            <a:r>
              <a:rPr lang="en-US" sz="2800" b="0" i="0" dirty="0">
                <a:solidFill>
                  <a:srgbClr val="000000"/>
                </a:solidFill>
                <a:effectLst/>
              </a:rPr>
              <a:t>(str(</a:t>
            </a:r>
            <a:r>
              <a:rPr lang="en-US" sz="2800" b="0" i="0" dirty="0" err="1">
                <a:solidFill>
                  <a:srgbClr val="000000"/>
                </a:solidFill>
                <a:effectLst/>
              </a:rPr>
              <a:t>i</a:t>
            </a:r>
            <a:r>
              <a:rPr lang="en-US" sz="2800" b="0" i="0" dirty="0">
                <a:solidFill>
                  <a:srgbClr val="000000"/>
                </a:solidFill>
                <a:effectLst/>
              </a:rPr>
              <a:t>)+" ")</a:t>
            </a:r>
          </a:p>
          <a:p>
            <a:pPr lvl="1"/>
            <a:r>
              <a:rPr lang="en-US" sz="2800" b="0" i="0" dirty="0" err="1">
                <a:solidFill>
                  <a:srgbClr val="000000"/>
                </a:solidFill>
                <a:effectLst/>
              </a:rPr>
              <a:t>sys.stdout.flush</a:t>
            </a:r>
            <a:r>
              <a:rPr lang="en-US" sz="2800" b="0" i="0" dirty="0">
                <a:solidFill>
                  <a:srgbClr val="000000"/>
                </a:solidFill>
                <a:effectLst/>
              </a:rPr>
              <a:t>() </a:t>
            </a:r>
          </a:p>
          <a:p>
            <a:pPr lvl="1"/>
            <a:r>
              <a:rPr lang="en-US" sz="2800" b="0" i="0" dirty="0" err="1">
                <a:solidFill>
                  <a:srgbClr val="000000"/>
                </a:solidFill>
                <a:effectLst/>
              </a:rPr>
              <a:t>sys.stdout.write</a:t>
            </a:r>
            <a:r>
              <a:rPr lang="en-US" sz="2800" b="0" i="0" dirty="0">
                <a:solidFill>
                  <a:srgbClr val="000000"/>
                </a:solidFill>
                <a:effectLst/>
              </a:rPr>
              <a:t>("in process ") </a:t>
            </a:r>
          </a:p>
          <a:p>
            <a:pPr lvl="1"/>
            <a:r>
              <a:rPr lang="en-US" sz="2800" b="0" i="0" dirty="0" err="1">
                <a:solidFill>
                  <a:srgbClr val="000000"/>
                </a:solidFill>
                <a:effectLst/>
              </a:rPr>
              <a:t>sys.stdout.flush</a:t>
            </a:r>
            <a:r>
              <a:rPr lang="en-US" sz="2800" b="0" i="0" dirty="0">
                <a:solidFill>
                  <a:srgbClr val="000000"/>
                </a:solidFill>
                <a:effectLst/>
              </a:rPr>
              <a:t>() </a:t>
            </a:r>
            <a:r>
              <a:rPr lang="en-US" sz="2800" b="0" i="0" dirty="0" err="1">
                <a:solidFill>
                  <a:srgbClr val="000000"/>
                </a:solidFill>
                <a:effectLst/>
              </a:rPr>
              <a:t>sys.stdout.write</a:t>
            </a:r>
            <a:r>
              <a:rPr lang="en-US" sz="2800" b="0" i="0" dirty="0">
                <a:solidFill>
                  <a:srgbClr val="000000"/>
                </a:solidFill>
                <a:effectLst/>
              </a:rPr>
              <a:t>(</a:t>
            </a:r>
            <a:r>
              <a:rPr lang="en-US" sz="2800" b="0" i="0" dirty="0" err="1">
                <a:solidFill>
                  <a:srgbClr val="000000"/>
                </a:solidFill>
                <a:effectLst/>
              </a:rPr>
              <a:t>MP.current_process</a:t>
            </a:r>
            <a:r>
              <a:rPr lang="en-US" sz="2800" b="0" i="0" dirty="0">
                <a:solidFill>
                  <a:srgbClr val="000000"/>
                </a:solidFill>
                <a:effectLst/>
              </a:rPr>
              <a:t>().name+ "\n") </a:t>
            </a:r>
          </a:p>
          <a:p>
            <a:pPr lvl="1"/>
            <a:r>
              <a:rPr lang="en-US" sz="2800" b="0" i="0" dirty="0" err="1">
                <a:solidFill>
                  <a:srgbClr val="000000"/>
                </a:solidFill>
                <a:effectLst/>
              </a:rPr>
              <a:t>sys.stdout.flush</a:t>
            </a:r>
            <a:r>
              <a:rPr lang="en-US" sz="2800" b="0" i="0" dirty="0">
                <a:solidFill>
                  <a:srgbClr val="000000"/>
                </a:solidFill>
                <a:effectLst/>
              </a:rPr>
              <a:t>()</a:t>
            </a:r>
            <a:endParaRPr lang="he-IL" sz="2800" dirty="0">
              <a:cs typeface="Calibri" panose="020F0502020204030204" pitchFamily="34" charset="0"/>
            </a:endParaRPr>
          </a:p>
        </p:txBody>
      </p:sp>
    </p:spTree>
    <p:extLst>
      <p:ext uri="{BB962C8B-B14F-4D97-AF65-F5344CB8AC3E}">
        <p14:creationId xmlns:p14="http://schemas.microsoft.com/office/powerpoint/2010/main" val="2689029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0" i="0" dirty="0">
                <a:solidFill>
                  <a:srgbClr val="000000"/>
                </a:solidFill>
                <a:effectLst/>
                <a:latin typeface="+mn-lt"/>
              </a:rPr>
              <a:t>Synchronization between processes-cont’d</a:t>
            </a:r>
            <a:endParaRPr lang="he-IL" dirty="0">
              <a:latin typeface="+mn-lt"/>
              <a:cs typeface="Calibri" panose="020F0502020204030204" pitchFamily="34" charset="0"/>
            </a:endParaRPr>
          </a:p>
        </p:txBody>
      </p:sp>
      <p:sp>
        <p:nvSpPr>
          <p:cNvPr id="4" name="TextBox 3">
            <a:extLst>
              <a:ext uri="{FF2B5EF4-FFF2-40B4-BE49-F238E27FC236}">
                <a16:creationId xmlns:a16="http://schemas.microsoft.com/office/drawing/2014/main" id="{4EB97233-A4A5-4F49-A9D0-EDDFF40EF87C}"/>
              </a:ext>
            </a:extLst>
          </p:cNvPr>
          <p:cNvSpPr txBox="1"/>
          <p:nvPr/>
        </p:nvSpPr>
        <p:spPr>
          <a:xfrm>
            <a:off x="586813" y="1642534"/>
            <a:ext cx="10657184" cy="2585323"/>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rPr>
              <a:t>multiprocessing module has 3 classes for process synchronization: </a:t>
            </a:r>
          </a:p>
          <a:p>
            <a:pPr marL="742950" lvl="1" indent="-285750">
              <a:buFont typeface="Arial" panose="020B0604020202020204" pitchFamily="34" charset="0"/>
              <a:buChar char="•"/>
            </a:pPr>
            <a:r>
              <a:rPr lang="en-US" b="0" i="0" dirty="0">
                <a:solidFill>
                  <a:srgbClr val="000000"/>
                </a:solidFill>
                <a:effectLst/>
              </a:rPr>
              <a:t>Lock - non-recursive lock object </a:t>
            </a:r>
          </a:p>
          <a:p>
            <a:pPr marL="742950" lvl="1" indent="-285750">
              <a:buFont typeface="Arial" panose="020B0604020202020204" pitchFamily="34" charset="0"/>
              <a:buChar char="•"/>
            </a:pPr>
            <a:r>
              <a:rPr lang="en-US" b="0" i="0" dirty="0" err="1">
                <a:solidFill>
                  <a:srgbClr val="000000"/>
                </a:solidFill>
                <a:effectLst/>
              </a:rPr>
              <a:t>Rlock</a:t>
            </a:r>
            <a:r>
              <a:rPr lang="en-US" b="0" i="0" dirty="0">
                <a:solidFill>
                  <a:srgbClr val="000000"/>
                </a:solidFill>
                <a:effectLst/>
              </a:rPr>
              <a:t> - recursive lock object </a:t>
            </a:r>
          </a:p>
          <a:p>
            <a:pPr marL="742950" lvl="1" indent="-285750">
              <a:buFont typeface="Arial" panose="020B0604020202020204" pitchFamily="34" charset="0"/>
              <a:buChar char="•"/>
            </a:pPr>
            <a:r>
              <a:rPr lang="en-US" b="0" i="0" dirty="0">
                <a:solidFill>
                  <a:srgbClr val="000000"/>
                </a:solidFill>
                <a:effectLst/>
              </a:rPr>
              <a:t>Semaphore — created with internal counter and can be acquired </a:t>
            </a:r>
            <a:r>
              <a:rPr lang="en-US" b="0" i="0" dirty="0" err="1">
                <a:solidFill>
                  <a:srgbClr val="000000"/>
                </a:solidFill>
                <a:effectLst/>
              </a:rPr>
              <a:t>countertimes</a:t>
            </a:r>
            <a:r>
              <a:rPr lang="en-US" b="0" i="0" dirty="0">
                <a:solidFill>
                  <a:srgbClr val="000000"/>
                </a:solidFill>
                <a:effectLst/>
              </a:rPr>
              <a:t> before released </a:t>
            </a:r>
          </a:p>
          <a:p>
            <a:pPr marL="285750" indent="-285750">
              <a:buFont typeface="Arial" panose="020B0604020202020204" pitchFamily="34" charset="0"/>
              <a:buChar char="•"/>
            </a:pPr>
            <a:r>
              <a:rPr lang="en-US" b="0" i="0" dirty="0">
                <a:solidFill>
                  <a:srgbClr val="000000"/>
                </a:solidFill>
                <a:effectLst/>
              </a:rPr>
              <a:t>They all support context manages and can be used with </a:t>
            </a:r>
            <a:r>
              <a:rPr lang="en-US" b="0" i="0" dirty="0" err="1">
                <a:solidFill>
                  <a:srgbClr val="000000"/>
                </a:solidFill>
                <a:effectLst/>
              </a:rPr>
              <a:t>with</a:t>
            </a:r>
            <a:r>
              <a:rPr lang="en-US" b="0" i="0" dirty="0">
                <a:solidFill>
                  <a:srgbClr val="000000"/>
                </a:solidFill>
                <a:effectLst/>
              </a:rPr>
              <a:t> statement </a:t>
            </a:r>
          </a:p>
          <a:p>
            <a:pPr marL="285750" indent="-285750">
              <a:buFont typeface="Arial" panose="020B0604020202020204" pitchFamily="34" charset="0"/>
              <a:buChar char="•"/>
            </a:pPr>
            <a:r>
              <a:rPr lang="en-US" b="0" i="0" dirty="0">
                <a:solidFill>
                  <a:srgbClr val="000000"/>
                </a:solidFill>
                <a:effectLst/>
              </a:rPr>
              <a:t>They all have the following function: </a:t>
            </a:r>
          </a:p>
          <a:p>
            <a:r>
              <a:rPr lang="en-US" b="0" i="0" dirty="0">
                <a:solidFill>
                  <a:srgbClr val="000000"/>
                </a:solidFill>
                <a:effectLst/>
              </a:rPr>
              <a:t>	— acquire(blocking=True, timeout=-1) </a:t>
            </a:r>
          </a:p>
          <a:p>
            <a:pPr marL="1200150" lvl="2" indent="-285750">
              <a:buFont typeface="Arial" panose="020B0604020202020204" pitchFamily="34" charset="0"/>
              <a:buChar char="•"/>
            </a:pPr>
            <a:r>
              <a:rPr lang="en-US" b="0" i="0" dirty="0">
                <a:solidFill>
                  <a:srgbClr val="000000"/>
                </a:solidFill>
                <a:effectLst/>
              </a:rPr>
              <a:t>acquire returns True if the locking were successful and False; otherwise al </a:t>
            </a:r>
          </a:p>
          <a:p>
            <a:pPr lvl="1"/>
            <a:r>
              <a:rPr lang="en-US" b="0" i="0" dirty="0">
                <a:solidFill>
                  <a:srgbClr val="000000"/>
                </a:solidFill>
                <a:effectLst/>
              </a:rPr>
              <a:t>— release()</a:t>
            </a:r>
            <a:endParaRPr lang="en-US" dirty="0">
              <a:cs typeface="Calibri" panose="020F0502020204030204" pitchFamily="34" charset="0"/>
            </a:endParaRPr>
          </a:p>
        </p:txBody>
      </p:sp>
    </p:spTree>
    <p:extLst>
      <p:ext uri="{BB962C8B-B14F-4D97-AF65-F5344CB8AC3E}">
        <p14:creationId xmlns:p14="http://schemas.microsoft.com/office/powerpoint/2010/main" val="3214580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mn-lt"/>
              </a:rPr>
              <a:t>Multiprocessing Pool</a:t>
            </a:r>
            <a:endParaRPr lang="he-IL" dirty="0"/>
          </a:p>
        </p:txBody>
      </p:sp>
    </p:spTree>
    <p:extLst>
      <p:ext uri="{BB962C8B-B14F-4D97-AF65-F5344CB8AC3E}">
        <p14:creationId xmlns:p14="http://schemas.microsoft.com/office/powerpoint/2010/main" val="1196678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0" i="0" dirty="0">
                <a:solidFill>
                  <a:srgbClr val="000000"/>
                </a:solidFill>
                <a:effectLst/>
                <a:latin typeface="+mn-lt"/>
              </a:rPr>
              <a:t>Multiprocessing Lock example</a:t>
            </a:r>
            <a:endParaRPr lang="he-IL" dirty="0">
              <a:latin typeface="+mn-lt"/>
              <a:cs typeface="Calibri" panose="020F0502020204030204" pitchFamily="34" charset="0"/>
            </a:endParaRPr>
          </a:p>
        </p:txBody>
      </p:sp>
      <p:sp>
        <p:nvSpPr>
          <p:cNvPr id="4" name="Rectangle 1">
            <a:extLst>
              <a:ext uri="{FF2B5EF4-FFF2-40B4-BE49-F238E27FC236}">
                <a16:creationId xmlns:a16="http://schemas.microsoft.com/office/drawing/2014/main" id="{69F1CE1D-DD17-474D-ACF9-8B35C69498C2}"/>
              </a:ext>
            </a:extLst>
          </p:cNvPr>
          <p:cNvSpPr>
            <a:spLocks noChangeArrowheads="1"/>
          </p:cNvSpPr>
          <p:nvPr/>
        </p:nvSpPr>
        <p:spPr bwMode="auto">
          <a:xfrm>
            <a:off x="815413" y="1785005"/>
            <a:ext cx="8806648"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import </a:t>
            </a:r>
            <a:r>
              <a:rPr kumimoji="0" lang="en-US" altLang="en-US" b="0" i="0" u="none" strike="noStrike" cap="none" normalizeH="0" baseline="0" dirty="0">
                <a:ln>
                  <a:noFill/>
                </a:ln>
                <a:solidFill>
                  <a:srgbClr val="A9B7C6"/>
                </a:solidFill>
                <a:effectLst/>
                <a:latin typeface="Arial Unicode MS"/>
              </a:rPr>
              <a:t>multiprocessing </a:t>
            </a:r>
            <a:r>
              <a:rPr kumimoji="0" lang="en-US" altLang="en-US" b="0" i="0" u="none" strike="noStrike" cap="none" normalizeH="0" baseline="0" dirty="0">
                <a:ln>
                  <a:noFill/>
                </a:ln>
                <a:solidFill>
                  <a:srgbClr val="CC7832"/>
                </a:solidFill>
                <a:effectLst/>
                <a:latin typeface="Arial Unicode MS"/>
              </a:rPr>
              <a:t>as </a:t>
            </a:r>
            <a:r>
              <a:rPr kumimoji="0" lang="en-US" altLang="en-US" b="0" i="0" u="none" strike="noStrike" cap="none" normalizeH="0" baseline="0" dirty="0" err="1">
                <a:ln>
                  <a:noFill/>
                </a:ln>
                <a:solidFill>
                  <a:srgbClr val="A9B7C6"/>
                </a:solidFill>
                <a:effectLst/>
                <a:latin typeface="Arial Unicode MS"/>
              </a:rPr>
              <a:t>mp</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CC7832"/>
                </a:solidFill>
                <a:effectLst/>
                <a:latin typeface="Arial Unicode MS"/>
              </a:rPr>
              <a:t>import </a:t>
            </a:r>
            <a:r>
              <a:rPr kumimoji="0" lang="en-US" altLang="en-US" b="0" i="0" u="none" strike="noStrike" cap="none" normalizeH="0" baseline="0" dirty="0">
                <a:ln>
                  <a:noFill/>
                </a:ln>
                <a:solidFill>
                  <a:srgbClr val="A9B7C6"/>
                </a:solidFill>
                <a:effectLst/>
                <a:latin typeface="Arial Unicode MS"/>
              </a:rPr>
              <a:t>sys</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a:ln>
                  <a:noFill/>
                </a:ln>
                <a:solidFill>
                  <a:srgbClr val="FFC66D"/>
                </a:solidFill>
                <a:effectLst/>
                <a:latin typeface="Arial Unicode MS"/>
              </a:rPr>
              <a:t>loop</a:t>
            </a:r>
            <a:r>
              <a:rPr kumimoji="0" lang="en-US" altLang="en-US" b="0" i="0" u="none" strike="noStrike" cap="none" normalizeH="0" baseline="0" dirty="0">
                <a:ln>
                  <a:noFill/>
                </a:ln>
                <a:solidFill>
                  <a:srgbClr val="A9B7C6"/>
                </a:solidFill>
                <a:effectLst/>
                <a:latin typeface="Arial Unicode MS"/>
              </a:rPr>
              <a:t>(lock):</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for </a:t>
            </a:r>
            <a:r>
              <a:rPr kumimoji="0" lang="en-US" altLang="en-US" b="0" i="0" u="none" strike="noStrike" cap="none" normalizeH="0" baseline="0" dirty="0" err="1">
                <a:ln>
                  <a:noFill/>
                </a:ln>
                <a:solidFill>
                  <a:srgbClr val="A9B7C6"/>
                </a:solidFill>
                <a:effectLst/>
                <a:latin typeface="Arial Unicode MS"/>
              </a:rPr>
              <a:t>i</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in </a:t>
            </a:r>
            <a:r>
              <a:rPr kumimoji="0" lang="en-US" altLang="en-US" b="0" i="0" u="none" strike="noStrike" cap="none" normalizeH="0" baseline="0" dirty="0">
                <a:ln>
                  <a:noFill/>
                </a:ln>
                <a:solidFill>
                  <a:srgbClr val="8888C6"/>
                </a:solidFill>
                <a:effectLst/>
                <a:latin typeface="Arial Unicode MS"/>
              </a:rPr>
              <a:t>range</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897BB"/>
                </a:solidFill>
                <a:effectLst/>
                <a:latin typeface="Arial Unicode MS"/>
              </a:rPr>
              <a:t>400</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with </a:t>
            </a:r>
            <a:r>
              <a:rPr kumimoji="0" lang="en-US" altLang="en-US" b="0" i="0" u="none" strike="noStrike" cap="none" normalizeH="0" baseline="0" dirty="0">
                <a:ln>
                  <a:noFill/>
                </a:ln>
                <a:solidFill>
                  <a:srgbClr val="A9B7C6"/>
                </a:solidFill>
                <a:effectLst/>
                <a:latin typeface="Arial Unicode MS"/>
              </a:rPr>
              <a:t>lock:</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sys.stdout.write</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8888C6"/>
                </a:solidFill>
                <a:effectLst/>
                <a:latin typeface="Arial Unicode MS"/>
              </a:rPr>
              <a:t>str</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i</a:t>
            </a:r>
            <a:r>
              <a:rPr kumimoji="0" lang="en-US" altLang="en-US" b="0" i="0" u="none" strike="noStrike" cap="none" normalizeH="0" baseline="0" dirty="0">
                <a:ln>
                  <a:noFill/>
                </a:ln>
                <a:solidFill>
                  <a:srgbClr val="A9B7C6"/>
                </a:solidFill>
                <a:effectLst/>
                <a:latin typeface="Arial Unicode MS"/>
              </a:rPr>
              <a:t>) + </a:t>
            </a:r>
            <a:r>
              <a:rPr kumimoji="0" lang="en-US" altLang="en-US" b="0" i="0" u="none" strike="noStrike" cap="none" normalizeH="0" baseline="0" dirty="0">
                <a:ln>
                  <a:noFill/>
                </a:ln>
                <a:solidFill>
                  <a:srgbClr val="6A8759"/>
                </a:solidFill>
                <a:effectLst/>
                <a:latin typeface="Arial Unicode MS"/>
              </a:rPr>
              <a:t>" "</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sys.stdout.flush</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CC7832"/>
                </a:solidFill>
                <a:effectLst/>
                <a:latin typeface="Arial Unicode MS"/>
              </a:rPr>
              <a:t>if </a:t>
            </a:r>
            <a:r>
              <a:rPr kumimoji="0" lang="en-US" altLang="en-US" b="0" i="0" u="none" strike="noStrike" cap="none" normalizeH="0" baseline="0" dirty="0">
                <a:ln>
                  <a:noFill/>
                </a:ln>
                <a:solidFill>
                  <a:srgbClr val="A9B7C6"/>
                </a:solidFill>
                <a:effectLst/>
                <a:latin typeface="Arial Unicode MS"/>
              </a:rPr>
              <a:t>__name__ == </a:t>
            </a:r>
            <a:r>
              <a:rPr kumimoji="0" lang="en-US" altLang="en-US" b="0" i="0" u="none" strike="noStrike" cap="none" normalizeH="0" baseline="0" dirty="0">
                <a:ln>
                  <a:noFill/>
                </a:ln>
                <a:solidFill>
                  <a:srgbClr val="6A8759"/>
                </a:solidFill>
                <a:effectLst/>
                <a:latin typeface="Arial Unicode MS"/>
              </a:rPr>
              <a:t>"__main__"</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lock = </a:t>
            </a:r>
            <a:r>
              <a:rPr kumimoji="0" lang="en-US" altLang="en-US" b="0" i="0" u="none" strike="noStrike" cap="none" normalizeH="0" baseline="0" dirty="0" err="1">
                <a:ln>
                  <a:noFill/>
                </a:ln>
                <a:solidFill>
                  <a:srgbClr val="A9B7C6"/>
                </a:solidFill>
                <a:effectLst/>
                <a:latin typeface="Arial Unicode MS"/>
              </a:rPr>
              <a:t>mp.Lock</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sys.stdout.write</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"in process "</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sys.stdout.flush</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sys.stdout.write</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mp.current_process</a:t>
            </a:r>
            <a:r>
              <a:rPr kumimoji="0" lang="en-US" altLang="en-US" b="0" i="0" u="none" strike="noStrike" cap="none" normalizeH="0" baseline="0" dirty="0">
                <a:ln>
                  <a:noFill/>
                </a:ln>
                <a:solidFill>
                  <a:srgbClr val="A9B7C6"/>
                </a:solidFill>
                <a:effectLst/>
                <a:latin typeface="Arial Unicode MS"/>
              </a:rPr>
              <a:t>().name + </a:t>
            </a:r>
            <a:r>
              <a:rPr kumimoji="0" lang="en-US" altLang="en-US" b="0" i="0" u="none" strike="noStrike" cap="none" normalizeH="0" baseline="0" dirty="0">
                <a:ln>
                  <a:noFill/>
                </a:ln>
                <a:solidFill>
                  <a:srgbClr val="6A8759"/>
                </a:solidFill>
                <a:effectLst/>
                <a:latin typeface="Arial Unicode MS"/>
              </a:rPr>
              <a:t>"</a:t>
            </a:r>
            <a:r>
              <a:rPr kumimoji="0" lang="en-US" altLang="en-US" b="0" i="0" u="none" strike="noStrike" cap="none" normalizeH="0" baseline="0" dirty="0">
                <a:ln>
                  <a:noFill/>
                </a:ln>
                <a:solidFill>
                  <a:srgbClr val="CC7832"/>
                </a:solidFill>
                <a:effectLst/>
                <a:latin typeface="Arial Unicode MS"/>
              </a:rPr>
              <a:t>\n</a:t>
            </a:r>
            <a:r>
              <a:rPr kumimoji="0" lang="en-US" altLang="en-US" b="0" i="0" u="none" strike="noStrike" cap="none" normalizeH="0" baseline="0" dirty="0">
                <a:ln>
                  <a:noFill/>
                </a:ln>
                <a:solidFill>
                  <a:srgbClr val="6A8759"/>
                </a:solidFill>
                <a:effectLst/>
                <a:latin typeface="Arial Unicode MS"/>
              </a:rPr>
              <a:t>"</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sys.stdout.flush</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loop(lock)</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6256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Multiprocessing Lock example — cont’d</a:t>
            </a:r>
            <a:endParaRPr lang="he-IL" dirty="0">
              <a:latin typeface="+mn-lt"/>
            </a:endParaRPr>
          </a:p>
        </p:txBody>
      </p:sp>
      <p:sp>
        <p:nvSpPr>
          <p:cNvPr id="4" name="Rectangle 1">
            <a:extLst>
              <a:ext uri="{FF2B5EF4-FFF2-40B4-BE49-F238E27FC236}">
                <a16:creationId xmlns:a16="http://schemas.microsoft.com/office/drawing/2014/main" id="{CC6AA48B-534B-4AB7-B40B-E30F6EB337C3}"/>
              </a:ext>
            </a:extLst>
          </p:cNvPr>
          <p:cNvSpPr>
            <a:spLocks noChangeArrowheads="1"/>
          </p:cNvSpPr>
          <p:nvPr/>
        </p:nvSpPr>
        <p:spPr bwMode="auto">
          <a:xfrm>
            <a:off x="815413" y="2070920"/>
            <a:ext cx="7457243" cy="329320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if </a:t>
            </a:r>
            <a:r>
              <a:rPr kumimoji="0" lang="en-US" altLang="en-US" sz="1600" b="0" i="0" u="none" strike="noStrike" cap="none" normalizeH="0" baseline="0" dirty="0">
                <a:ln>
                  <a:noFill/>
                </a:ln>
                <a:solidFill>
                  <a:srgbClr val="A9B7C6"/>
                </a:solidFill>
                <a:effectLst/>
                <a:latin typeface="Arial Unicode MS"/>
              </a:rPr>
              <a:t>__name__ == </a:t>
            </a:r>
            <a:r>
              <a:rPr kumimoji="0" lang="en-US" altLang="en-US" sz="1600" b="0" i="0" u="none" strike="noStrike" cap="none" normalizeH="0" baseline="0" dirty="0">
                <a:ln>
                  <a:noFill/>
                </a:ln>
                <a:solidFill>
                  <a:srgbClr val="6A8759"/>
                </a:solidFill>
                <a:effectLst/>
                <a:latin typeface="Arial Unicode MS"/>
              </a:rPr>
              <a:t>"__main__"</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lock = </a:t>
            </a:r>
            <a:r>
              <a:rPr kumimoji="0" lang="en-US" altLang="en-US" sz="1600" b="0" i="0" u="none" strike="noStrike" cap="none" normalizeH="0" baseline="0" dirty="0" err="1">
                <a:ln>
                  <a:noFill/>
                </a:ln>
                <a:solidFill>
                  <a:srgbClr val="A9B7C6"/>
                </a:solidFill>
                <a:effectLst/>
                <a:latin typeface="Arial Unicode MS"/>
              </a:rPr>
              <a:t>MP.Lock</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MP.Process</a:t>
            </a:r>
            <a:r>
              <a:rPr kumimoji="0" lang="en-US" altLang="en-US" sz="1600" b="0" i="0" u="none" strike="noStrike" cap="none" normalizeH="0" baseline="0" dirty="0">
                <a:ln>
                  <a:noFill/>
                </a:ln>
                <a:solidFill>
                  <a:srgbClr val="A9B7C6"/>
                </a:solidFill>
                <a:effectLst/>
                <a:latin typeface="Arial Unicode MS"/>
              </a:rPr>
              <a:t>(target=loop</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name=</a:t>
            </a:r>
            <a:r>
              <a:rPr kumimoji="0" lang="en-US" altLang="en-US" sz="1600" b="0" i="0" u="none" strike="noStrike" cap="none" normalizeH="0" baseline="0" dirty="0">
                <a:ln>
                  <a:noFill/>
                </a:ln>
                <a:solidFill>
                  <a:srgbClr val="6A8759"/>
                </a:solidFill>
                <a:effectLst/>
                <a:latin typeface="Arial Unicode MS"/>
              </a:rPr>
              <a:t>"child1"</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args</a:t>
            </a:r>
            <a:r>
              <a:rPr kumimoji="0" lang="en-US" altLang="en-US" sz="1600" b="0" i="0" u="none" strike="noStrike" cap="none" normalizeH="0" baseline="0" dirty="0">
                <a:ln>
                  <a:noFill/>
                </a:ln>
                <a:solidFill>
                  <a:srgbClr val="A9B7C6"/>
                </a:solidFill>
                <a:effectLst/>
                <a:latin typeface="Arial Unicode MS"/>
              </a:rPr>
              <a:t>=(lock</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)).start()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MP.Process</a:t>
            </a:r>
            <a:r>
              <a:rPr kumimoji="0" lang="en-US" altLang="en-US" sz="1600" b="0" i="0" u="none" strike="noStrike" cap="none" normalizeH="0" baseline="0" dirty="0">
                <a:ln>
                  <a:noFill/>
                </a:ln>
                <a:solidFill>
                  <a:srgbClr val="A9B7C6"/>
                </a:solidFill>
                <a:effectLst/>
                <a:latin typeface="Arial Unicode MS"/>
              </a:rPr>
              <a:t>(target=loop</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name=</a:t>
            </a:r>
            <a:r>
              <a:rPr kumimoji="0" lang="en-US" altLang="en-US" sz="1600" b="0" i="0" u="none" strike="noStrike" cap="none" normalizeH="0" baseline="0" dirty="0">
                <a:ln>
                  <a:noFill/>
                </a:ln>
                <a:solidFill>
                  <a:srgbClr val="6A8759"/>
                </a:solidFill>
                <a:effectLst/>
                <a:latin typeface="Arial Unicode MS"/>
              </a:rPr>
              <a:t>"child2"</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args</a:t>
            </a:r>
            <a:r>
              <a:rPr kumimoji="0" lang="en-US" altLang="en-US" sz="1600" b="0" i="0" u="none" strike="noStrike" cap="none" normalizeH="0" baseline="0" dirty="0">
                <a:ln>
                  <a:noFill/>
                </a:ln>
                <a:solidFill>
                  <a:srgbClr val="A9B7C6"/>
                </a:solidFill>
                <a:effectLst/>
                <a:latin typeface="Arial Unicode MS"/>
              </a:rPr>
              <a:t>=(lock</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)).start()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for </a:t>
            </a:r>
            <a:r>
              <a:rPr kumimoji="0" lang="en-US" altLang="en-US" sz="1600" b="0" i="0" u="none" strike="noStrike" cap="none" normalizeH="0" baseline="0" dirty="0" err="1">
                <a:ln>
                  <a:noFill/>
                </a:ln>
                <a:solidFill>
                  <a:srgbClr val="A9B7C6"/>
                </a:solidFill>
                <a:effectLst/>
                <a:latin typeface="Arial Unicode MS"/>
              </a:rPr>
              <a:t>i</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in </a:t>
            </a:r>
            <a:r>
              <a:rPr kumimoji="0" lang="en-US" altLang="en-US" sz="1600" b="0" i="0" u="none" strike="noStrike" cap="none" normalizeH="0" baseline="0" dirty="0">
                <a:ln>
                  <a:noFill/>
                </a:ln>
                <a:solidFill>
                  <a:srgbClr val="A9B7C6"/>
                </a:solidFill>
                <a:effectLst/>
                <a:latin typeface="Arial Unicode MS"/>
              </a:rPr>
              <a:t>range(</a:t>
            </a:r>
            <a:r>
              <a:rPr kumimoji="0" lang="en-US" altLang="en-US" sz="1600" b="0" i="0" u="none" strike="noStrike" cap="none" normalizeH="0" baseline="0" dirty="0">
                <a:ln>
                  <a:noFill/>
                </a:ln>
                <a:solidFill>
                  <a:srgbClr val="6897BB"/>
                </a:solidFill>
                <a:effectLst/>
                <a:latin typeface="Arial Unicode MS"/>
              </a:rPr>
              <a:t>400</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sys.stdout.write</a:t>
            </a:r>
            <a:r>
              <a:rPr kumimoji="0" lang="en-US" altLang="en-US" sz="1600" b="0" i="0" u="none" strike="noStrike" cap="none" normalizeH="0" baseline="0" dirty="0">
                <a:ln>
                  <a:noFill/>
                </a:ln>
                <a:solidFill>
                  <a:srgbClr val="A9B7C6"/>
                </a:solidFill>
                <a:effectLst/>
                <a:latin typeface="Arial Unicode MS"/>
              </a:rPr>
              <a:t>(str(</a:t>
            </a:r>
            <a:r>
              <a:rPr kumimoji="0" lang="en-US" altLang="en-US" sz="1600" b="0" i="0" u="none" strike="noStrike" cap="none" normalizeH="0" baseline="0" dirty="0" err="1">
                <a:ln>
                  <a:noFill/>
                </a:ln>
                <a:solidFill>
                  <a:srgbClr val="A9B7C6"/>
                </a:solidFill>
                <a:effectLst/>
                <a:latin typeface="Arial Unicode MS"/>
              </a:rPr>
              <a:t>i</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a:ln>
                  <a:noFill/>
                </a:ln>
                <a:solidFill>
                  <a:srgbClr val="6A8759"/>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sys.stdout.flush</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sys.stdout.write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"in process "</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sys.stdout.flush</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sys.stdout.write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MP.current_process</a:t>
            </a:r>
            <a:r>
              <a:rPr kumimoji="0" lang="en-US" altLang="en-US" sz="1600" b="0" i="0" u="none" strike="noStrike" cap="none" normalizeH="0" baseline="0" dirty="0">
                <a:ln>
                  <a:noFill/>
                </a:ln>
                <a:solidFill>
                  <a:srgbClr val="A9B7C6"/>
                </a:solidFill>
                <a:effectLst/>
                <a:latin typeface="Arial Unicode MS"/>
              </a:rPr>
              <a:t>().name + </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\n</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sys.stdout.flush</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0523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000000"/>
                </a:solidFill>
                <a:effectLst/>
                <a:latin typeface="+mn-lt"/>
              </a:rPr>
              <a:t>multiprocessing</a:t>
            </a:r>
            <a:endParaRPr lang="he-IL" dirty="0">
              <a:latin typeface="+mn-lt"/>
            </a:endParaRPr>
          </a:p>
        </p:txBody>
      </p:sp>
      <p:sp>
        <p:nvSpPr>
          <p:cNvPr id="3" name="Content Placeholder 2"/>
          <p:cNvSpPr>
            <a:spLocks noGrp="1"/>
          </p:cNvSpPr>
          <p:nvPr>
            <p:ph idx="1"/>
          </p:nvPr>
        </p:nvSpPr>
        <p:spPr>
          <a:xfrm>
            <a:off x="838200" y="1690688"/>
            <a:ext cx="10515600" cy="4486275"/>
          </a:xfrm>
        </p:spPr>
        <p:txBody>
          <a:bodyPr>
            <a:normAutofit/>
          </a:bodyPr>
          <a:lstStyle/>
          <a:p>
            <a:pPr fontAlgn="base"/>
            <a:r>
              <a:rPr lang="en-US" sz="3200" b="0" i="0" dirty="0">
                <a:solidFill>
                  <a:srgbClr val="000000"/>
                </a:solidFill>
                <a:effectLst/>
              </a:rPr>
              <a:t>multiprocessing module is responsible for processes creation and management</a:t>
            </a:r>
          </a:p>
          <a:p>
            <a:pPr fontAlgn="base"/>
            <a:r>
              <a:rPr lang="en-US" sz="3200" b="0" i="0" dirty="0">
                <a:solidFill>
                  <a:srgbClr val="000000"/>
                </a:solidFill>
                <a:effectLst/>
              </a:rPr>
              <a:t>multiprocessing API is similar to threading API and it extends the threading module functionality </a:t>
            </a:r>
          </a:p>
          <a:p>
            <a:pPr fontAlgn="base"/>
            <a:r>
              <a:rPr lang="en-US" sz="3200" b="0" i="0" dirty="0">
                <a:solidFill>
                  <a:srgbClr val="000000"/>
                </a:solidFill>
                <a:effectLst/>
              </a:rPr>
              <a:t>Python processes avoid the Global Interpreter Lock (GIL)and take full advantages of multiple processors on a machine </a:t>
            </a:r>
          </a:p>
          <a:p>
            <a:pPr fontAlgn="base"/>
            <a:r>
              <a:rPr lang="en-US" sz="3200" b="0" i="0" dirty="0">
                <a:solidFill>
                  <a:srgbClr val="000000"/>
                </a:solidFill>
                <a:effectLst/>
              </a:rPr>
              <a:t>multiprocessing module includes a lot of useful classes for — processes creation, synchronization and IPC</a:t>
            </a:r>
            <a:endParaRPr lang="ru-RU" sz="3200" b="0" i="0" dirty="0">
              <a:solidFill>
                <a:srgbClr val="000000"/>
              </a:solidFill>
              <a:effectLst/>
            </a:endParaRPr>
          </a:p>
        </p:txBody>
      </p:sp>
    </p:spTree>
    <p:extLst>
      <p:ext uri="{BB962C8B-B14F-4D97-AF65-F5344CB8AC3E}">
        <p14:creationId xmlns:p14="http://schemas.microsoft.com/office/powerpoint/2010/main" val="89284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Multiprocessing Pool</a:t>
            </a:r>
            <a:endParaRPr lang="he-IL" dirty="0">
              <a:latin typeface="+mn-lt"/>
            </a:endParaRPr>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744134"/>
            <a:ext cx="10301320" cy="2554545"/>
          </a:xfrm>
          <a:prstGeom prst="rect">
            <a:avLst/>
          </a:prstGeom>
          <a:noFill/>
        </p:spPr>
        <p:txBody>
          <a:bodyPr wrap="square" rtlCol="0">
            <a:spAutoFit/>
          </a:bodyPr>
          <a:lstStyle/>
          <a:p>
            <a:pPr marL="171450" indent="-171450" defTabSz="360000">
              <a:buFont typeface="Arial" panose="020B0604020202020204" pitchFamily="34" charset="0"/>
              <a:buChar char="•"/>
            </a:pPr>
            <a:r>
              <a:rPr lang="en-US" sz="1600" b="0" i="0" dirty="0">
                <a:solidFill>
                  <a:srgbClr val="000000"/>
                </a:solidFill>
                <a:effectLst/>
              </a:rPr>
              <a:t>Multiprocessing module contains (among others) a Pool class that can be used for parallelize executing a function across multiple inputs. </a:t>
            </a:r>
          </a:p>
          <a:p>
            <a:pPr marL="171450" indent="-171450" defTabSz="360000">
              <a:buFont typeface="Arial" panose="020B0604020202020204" pitchFamily="34" charset="0"/>
              <a:buChar char="•"/>
            </a:pPr>
            <a:endParaRPr lang="en-US" sz="1600" b="0" i="0" dirty="0">
              <a:solidFill>
                <a:srgbClr val="000000"/>
              </a:solidFill>
              <a:effectLst/>
            </a:endParaRPr>
          </a:p>
          <a:p>
            <a:pPr marL="171450" indent="-171450" defTabSz="360000">
              <a:buFont typeface="Arial" panose="020B0604020202020204" pitchFamily="34" charset="0"/>
              <a:buChar char="•"/>
            </a:pPr>
            <a:r>
              <a:rPr lang="en-US" sz="1600" b="0" i="0" dirty="0">
                <a:solidFill>
                  <a:srgbClr val="000000"/>
                </a:solidFill>
                <a:effectLst/>
              </a:rPr>
              <a:t>Using a Poo! can be a convenient approach for simple parallel processing tasks. Some of Pool tasks are: </a:t>
            </a:r>
          </a:p>
          <a:p>
            <a:pPr lvl="1" defTabSz="360000"/>
            <a:r>
              <a:rPr lang="en-US" sz="1600" b="0" i="0" dirty="0">
                <a:solidFill>
                  <a:srgbClr val="000000"/>
                </a:solidFill>
                <a:effectLst/>
              </a:rPr>
              <a:t>— </a:t>
            </a:r>
            <a:r>
              <a:rPr lang="en-US" sz="1600" b="0" i="0" dirty="0" err="1">
                <a:solidFill>
                  <a:srgbClr val="000000"/>
                </a:solidFill>
                <a:effectLst/>
              </a:rPr>
              <a:t>pool.map</a:t>
            </a:r>
            <a:endParaRPr lang="en-US" sz="1600" b="0" i="0" dirty="0">
              <a:solidFill>
                <a:srgbClr val="000000"/>
              </a:solidFill>
              <a:effectLst/>
            </a:endParaRPr>
          </a:p>
          <a:p>
            <a:pPr lvl="1" defTabSz="360000"/>
            <a:r>
              <a:rPr lang="en-US" sz="1600" b="0" i="0" dirty="0">
                <a:solidFill>
                  <a:srgbClr val="000000"/>
                </a:solidFill>
                <a:effectLst/>
              </a:rPr>
              <a:t>— </a:t>
            </a:r>
            <a:r>
              <a:rPr lang="en-US" sz="1600" b="0" i="0" dirty="0" err="1">
                <a:solidFill>
                  <a:srgbClr val="000000"/>
                </a:solidFill>
                <a:effectLst/>
              </a:rPr>
              <a:t>pool.map_unordered</a:t>
            </a:r>
            <a:r>
              <a:rPr lang="en-US" sz="1600" b="0" i="0" dirty="0">
                <a:solidFill>
                  <a:srgbClr val="000000"/>
                </a:solidFill>
                <a:effectLst/>
              </a:rPr>
              <a:t> </a:t>
            </a:r>
          </a:p>
          <a:p>
            <a:pPr lvl="1" defTabSz="360000"/>
            <a:r>
              <a:rPr lang="en-US" sz="1600" b="0" i="0" dirty="0">
                <a:solidFill>
                  <a:srgbClr val="000000"/>
                </a:solidFill>
                <a:effectLst/>
              </a:rPr>
              <a:t>— </a:t>
            </a:r>
            <a:r>
              <a:rPr lang="en-US" sz="1600" b="0" i="0" dirty="0" err="1">
                <a:solidFill>
                  <a:srgbClr val="000000"/>
                </a:solidFill>
                <a:effectLst/>
              </a:rPr>
              <a:t>pool.imap</a:t>
            </a:r>
            <a:r>
              <a:rPr lang="en-US" sz="1600" b="0" i="0" dirty="0">
                <a:solidFill>
                  <a:srgbClr val="000000"/>
                </a:solidFill>
                <a:effectLst/>
              </a:rPr>
              <a:t> </a:t>
            </a:r>
          </a:p>
          <a:p>
            <a:pPr lvl="1" defTabSz="360000"/>
            <a:r>
              <a:rPr lang="en-US" sz="1600" b="0" i="0" dirty="0">
                <a:solidFill>
                  <a:srgbClr val="000000"/>
                </a:solidFill>
                <a:effectLst/>
              </a:rPr>
              <a:t>— </a:t>
            </a:r>
            <a:r>
              <a:rPr lang="en-US" sz="1600" b="0" i="0" dirty="0" err="1">
                <a:solidFill>
                  <a:srgbClr val="000000"/>
                </a:solidFill>
                <a:effectLst/>
              </a:rPr>
              <a:t>pool.map_async</a:t>
            </a:r>
            <a:r>
              <a:rPr lang="en-US" sz="1600" b="0" i="0" dirty="0">
                <a:solidFill>
                  <a:srgbClr val="000000"/>
                </a:solidFill>
                <a:effectLst/>
              </a:rPr>
              <a:t> </a:t>
            </a:r>
          </a:p>
          <a:p>
            <a:pPr lvl="1" defTabSz="360000"/>
            <a:r>
              <a:rPr lang="en-US" sz="1600" b="0" i="0" dirty="0">
                <a:solidFill>
                  <a:srgbClr val="000000"/>
                </a:solidFill>
                <a:effectLst/>
              </a:rPr>
              <a:t>— </a:t>
            </a:r>
            <a:r>
              <a:rPr lang="en-US" sz="1600" b="0" i="0" dirty="0" err="1">
                <a:solidFill>
                  <a:srgbClr val="000000"/>
                </a:solidFill>
                <a:effectLst/>
              </a:rPr>
              <a:t>pool.apply</a:t>
            </a:r>
            <a:r>
              <a:rPr lang="en-US" sz="1600" b="0" i="0" dirty="0">
                <a:solidFill>
                  <a:srgbClr val="000000"/>
                </a:solidFill>
                <a:effectLst/>
              </a:rPr>
              <a:t> </a:t>
            </a:r>
          </a:p>
          <a:p>
            <a:pPr lvl="1" defTabSz="360000"/>
            <a:r>
              <a:rPr lang="en-US" sz="1600" b="0" i="0" dirty="0">
                <a:solidFill>
                  <a:srgbClr val="000000"/>
                </a:solidFill>
                <a:effectLst/>
              </a:rPr>
              <a:t>— </a:t>
            </a:r>
            <a:r>
              <a:rPr lang="en-US" sz="1600" b="0" i="0" dirty="0" err="1">
                <a:solidFill>
                  <a:srgbClr val="000000"/>
                </a:solidFill>
                <a:effectLst/>
              </a:rPr>
              <a:t>etc</a:t>
            </a:r>
            <a:endParaRPr lang="en-US" sz="1600" dirty="0">
              <a:cs typeface="Calibri" panose="020F0502020204030204" pitchFamily="34" charset="0"/>
            </a:endParaRPr>
          </a:p>
        </p:txBody>
      </p:sp>
    </p:spTree>
    <p:extLst>
      <p:ext uri="{BB962C8B-B14F-4D97-AF65-F5344CB8AC3E}">
        <p14:creationId xmlns:p14="http://schemas.microsoft.com/office/powerpoint/2010/main" val="3479762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mn-lt"/>
              </a:rPr>
              <a:t>Multiprocessing Pool</a:t>
            </a:r>
            <a:endParaRPr lang="he-IL" dirty="0"/>
          </a:p>
        </p:txBody>
      </p:sp>
    </p:spTree>
    <p:extLst>
      <p:ext uri="{BB962C8B-B14F-4D97-AF65-F5344CB8AC3E}">
        <p14:creationId xmlns:p14="http://schemas.microsoft.com/office/powerpoint/2010/main" val="132714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Multiprocessing Pool —- example</a:t>
            </a:r>
            <a:endParaRPr lang="he-IL" dirty="0">
              <a:latin typeface="+mn-lt"/>
              <a:cs typeface="Calibri" panose="020F0502020204030204" pitchFamily="34" charset="0"/>
            </a:endParaRPr>
          </a:p>
        </p:txBody>
      </p:sp>
      <p:sp>
        <p:nvSpPr>
          <p:cNvPr id="4" name="Rectangle 1">
            <a:extLst>
              <a:ext uri="{FF2B5EF4-FFF2-40B4-BE49-F238E27FC236}">
                <a16:creationId xmlns:a16="http://schemas.microsoft.com/office/drawing/2014/main" id="{58E392C9-B6C3-4B33-B197-EDDEFB9CB6AA}"/>
              </a:ext>
            </a:extLst>
          </p:cNvPr>
          <p:cNvSpPr>
            <a:spLocks noChangeArrowheads="1"/>
          </p:cNvSpPr>
          <p:nvPr/>
        </p:nvSpPr>
        <p:spPr bwMode="auto">
          <a:xfrm>
            <a:off x="815413" y="2233097"/>
            <a:ext cx="8513686"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from </a:t>
            </a:r>
            <a:r>
              <a:rPr kumimoji="0" lang="en-US" altLang="en-US" b="0" i="0" u="none" strike="noStrike" cap="none" normalizeH="0" baseline="0" dirty="0">
                <a:ln>
                  <a:noFill/>
                </a:ln>
                <a:solidFill>
                  <a:srgbClr val="A9B7C6"/>
                </a:solidFill>
                <a:effectLst/>
                <a:latin typeface="Arial Unicode MS"/>
              </a:rPr>
              <a:t>multiprocessing </a:t>
            </a:r>
            <a:r>
              <a:rPr kumimoji="0" lang="en-US" altLang="en-US" b="0" i="0" u="none" strike="noStrike" cap="none" normalizeH="0" baseline="0" dirty="0">
                <a:ln>
                  <a:noFill/>
                </a:ln>
                <a:solidFill>
                  <a:srgbClr val="CC7832"/>
                </a:solidFill>
                <a:effectLst/>
                <a:latin typeface="Arial Unicode MS"/>
              </a:rPr>
              <a:t>import </a:t>
            </a:r>
            <a:r>
              <a:rPr kumimoji="0" lang="en-US" altLang="en-US" b="0" i="0" u="none" strike="noStrike" cap="none" normalizeH="0" baseline="0" dirty="0">
                <a:ln>
                  <a:noFill/>
                </a:ln>
                <a:solidFill>
                  <a:srgbClr val="A9B7C6"/>
                </a:solidFill>
                <a:effectLst/>
                <a:latin typeface="Arial Unicode MS"/>
              </a:rPr>
              <a:t>Pool</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a:ln>
                  <a:noFill/>
                </a:ln>
                <a:solidFill>
                  <a:srgbClr val="FFC66D"/>
                </a:solidFill>
                <a:effectLst/>
                <a:latin typeface="Arial Unicode MS"/>
              </a:rPr>
              <a:t>increment</a:t>
            </a:r>
            <a:r>
              <a:rPr kumimoji="0" lang="en-US" altLang="en-US" b="0" i="0" u="none" strike="noStrike" cap="none" normalizeH="0" baseline="0" dirty="0">
                <a:ln>
                  <a:noFill/>
                </a:ln>
                <a:solidFill>
                  <a:srgbClr val="A9B7C6"/>
                </a:solidFill>
                <a:effectLst/>
                <a:latin typeface="Arial Unicode MS"/>
              </a:rPr>
              <a:t>(number):</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return </a:t>
            </a:r>
            <a:r>
              <a:rPr kumimoji="0" lang="en-US" altLang="en-US" b="0" i="0" u="none" strike="noStrike" cap="none" normalizeH="0" baseline="0" dirty="0">
                <a:ln>
                  <a:noFill/>
                </a:ln>
                <a:solidFill>
                  <a:srgbClr val="A9B7C6"/>
                </a:solidFill>
                <a:effectLst/>
                <a:latin typeface="Arial Unicode MS"/>
              </a:rPr>
              <a:t>number + </a:t>
            </a:r>
            <a:r>
              <a:rPr kumimoji="0" lang="en-US" altLang="en-US" b="0" i="0" u="none" strike="noStrike" cap="none" normalizeH="0" baseline="0" dirty="0">
                <a:ln>
                  <a:noFill/>
                </a:ln>
                <a:solidFill>
                  <a:srgbClr val="6897BB"/>
                </a:solidFill>
                <a:effectLst/>
                <a:latin typeface="Arial Unicode MS"/>
              </a:rPr>
              <a:t>1</a:t>
            </a:r>
            <a:br>
              <a:rPr kumimoji="0" lang="en-US" altLang="en-US" b="0" i="0" u="none" strike="noStrike" cap="none" normalizeH="0" baseline="0" dirty="0">
                <a:ln>
                  <a:noFill/>
                </a:ln>
                <a:solidFill>
                  <a:srgbClr val="6897BB"/>
                </a:solidFill>
                <a:effectLst/>
                <a:latin typeface="Arial Unicode MS"/>
              </a:rPr>
            </a:br>
            <a:br>
              <a:rPr kumimoji="0" lang="en-US" altLang="en-US" b="0" i="0" u="none" strike="noStrike" cap="none" normalizeH="0" baseline="0" dirty="0">
                <a:ln>
                  <a:noFill/>
                </a:ln>
                <a:solidFill>
                  <a:srgbClr val="6897BB"/>
                </a:solidFill>
                <a:effectLst/>
                <a:latin typeface="Arial Unicode MS"/>
              </a:rPr>
            </a:br>
            <a:r>
              <a:rPr kumimoji="0" lang="en-US" altLang="en-US" b="0" i="0" u="none" strike="noStrike" cap="none" normalizeH="0" baseline="0" dirty="0">
                <a:ln>
                  <a:noFill/>
                </a:ln>
                <a:solidFill>
                  <a:srgbClr val="CC7832"/>
                </a:solidFill>
                <a:effectLst/>
                <a:latin typeface="Arial Unicode MS"/>
              </a:rPr>
              <a:t>if </a:t>
            </a:r>
            <a:r>
              <a:rPr kumimoji="0" lang="en-US" altLang="en-US" b="0" i="0" u="none" strike="noStrike" cap="none" normalizeH="0" baseline="0" dirty="0">
                <a:ln>
                  <a:noFill/>
                </a:ln>
                <a:solidFill>
                  <a:srgbClr val="A9B7C6"/>
                </a:solidFill>
                <a:effectLst/>
                <a:latin typeface="Arial Unicode MS"/>
              </a:rPr>
              <a:t>__name__ == </a:t>
            </a:r>
            <a:r>
              <a:rPr kumimoji="0" lang="en-US" altLang="en-US" b="0" i="0" u="none" strike="noStrike" cap="none" normalizeH="0" baseline="0" dirty="0">
                <a:ln>
                  <a:noFill/>
                </a:ln>
                <a:solidFill>
                  <a:srgbClr val="6A8759"/>
                </a:solidFill>
                <a:effectLst/>
                <a:latin typeface="Arial Unicode MS"/>
              </a:rPr>
              <a:t>"__main__"</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numbers = [</a:t>
            </a:r>
            <a:r>
              <a:rPr kumimoji="0" lang="en-US" altLang="en-US" b="0" i="0" u="none" strike="noStrike" cap="none" normalizeH="0" baseline="0" dirty="0">
                <a:ln>
                  <a:noFill/>
                </a:ln>
                <a:solidFill>
                  <a:srgbClr val="6897BB"/>
                </a:solidFill>
                <a:effectLst/>
                <a:latin typeface="Arial Unicode MS"/>
              </a:rPr>
              <a:t>1</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2</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3</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4</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5</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6</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7</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8</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9</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10</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pool = Pool(</a:t>
            </a:r>
            <a:r>
              <a:rPr kumimoji="0" lang="en-US" altLang="en-US" b="0" i="0" u="none" strike="noStrike" cap="none" normalizeH="0" baseline="0" dirty="0">
                <a:ln>
                  <a:noFill/>
                </a:ln>
                <a:solidFill>
                  <a:srgbClr val="AA4926"/>
                </a:solidFill>
                <a:effectLst/>
                <a:latin typeface="Arial Unicode MS"/>
              </a:rPr>
              <a:t>processes</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897BB"/>
                </a:solidFill>
                <a:effectLst/>
                <a:latin typeface="Arial Unicode MS"/>
              </a:rPr>
              <a:t>3</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incremented_list</a:t>
            </a:r>
            <a:r>
              <a:rPr kumimoji="0" lang="en-US" altLang="en-US" b="0" i="0" u="none" strike="noStrike" cap="none" normalizeH="0" baseline="0" dirty="0">
                <a:ln>
                  <a:noFill/>
                </a:ln>
                <a:solidFill>
                  <a:srgbClr val="A9B7C6"/>
                </a:solidFill>
                <a:effectLst/>
                <a:latin typeface="Arial Unicode MS"/>
              </a:rPr>
              <a:t> = </a:t>
            </a:r>
            <a:r>
              <a:rPr kumimoji="0" lang="en-US" altLang="en-US" b="0" i="0" u="none" strike="noStrike" cap="none" normalizeH="0" baseline="0" dirty="0" err="1">
                <a:ln>
                  <a:noFill/>
                </a:ln>
                <a:solidFill>
                  <a:srgbClr val="A9B7C6"/>
                </a:solidFill>
                <a:effectLst/>
                <a:latin typeface="Arial Unicode MS"/>
              </a:rPr>
              <a:t>pool.map</a:t>
            </a:r>
            <a:r>
              <a:rPr kumimoji="0" lang="en-US" altLang="en-US" b="0" i="0" u="none" strike="noStrike" cap="none" normalizeH="0" baseline="0" dirty="0">
                <a:ln>
                  <a:noFill/>
                </a:ln>
                <a:solidFill>
                  <a:srgbClr val="A9B7C6"/>
                </a:solidFill>
                <a:effectLst/>
                <a:latin typeface="Arial Unicode MS"/>
              </a:rPr>
              <a:t>(increment</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numbers)</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8888C6"/>
                </a:solidFill>
                <a:effectLst/>
                <a:latin typeface="Arial Unicode MS"/>
              </a:rPr>
              <a:t>print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incremented_list</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808080"/>
                </a:solidFill>
                <a:effectLst/>
                <a:latin typeface="Arial Unicode MS"/>
              </a:rPr>
              <a:t># [2, 3, 4, 5, 6, 7, 8, 9, 10, 11]</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8298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Lab 01</a:t>
            </a:r>
            <a:endParaRPr lang="he-IL"/>
          </a:p>
        </p:txBody>
      </p:sp>
    </p:spTree>
    <p:extLst>
      <p:ext uri="{BB962C8B-B14F-4D97-AF65-F5344CB8AC3E}">
        <p14:creationId xmlns:p14="http://schemas.microsoft.com/office/powerpoint/2010/main" val="2767821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The </a:t>
            </a:r>
            <a:r>
              <a:rPr lang="en-US" b="0" i="0" dirty="0" err="1">
                <a:solidFill>
                  <a:srgbClr val="000000"/>
                </a:solidFill>
                <a:effectLst/>
                <a:latin typeface="+mn-lt"/>
              </a:rPr>
              <a:t>multiprocessing.Process</a:t>
            </a:r>
            <a:r>
              <a:rPr lang="en-US" b="0" i="0" dirty="0">
                <a:solidFill>
                  <a:srgbClr val="000000"/>
                </a:solidFill>
                <a:effectLst/>
                <a:latin typeface="+mn-lt"/>
              </a:rPr>
              <a:t> class </a:t>
            </a:r>
            <a:br>
              <a:rPr lang="en-US" dirty="0">
                <a:latin typeface="+mn-lt"/>
              </a:rPr>
            </a:br>
            <a:endParaRPr lang="he-IL" dirty="0">
              <a:latin typeface="+mn-lt"/>
            </a:endParaRPr>
          </a:p>
        </p:txBody>
      </p:sp>
      <p:sp>
        <p:nvSpPr>
          <p:cNvPr id="3" name="Content Placeholder 2"/>
          <p:cNvSpPr>
            <a:spLocks noGrp="1"/>
          </p:cNvSpPr>
          <p:nvPr>
            <p:ph idx="1"/>
          </p:nvPr>
        </p:nvSpPr>
        <p:spPr>
          <a:xfrm>
            <a:off x="838200" y="1690688"/>
            <a:ext cx="10515600" cy="4486275"/>
          </a:xfrm>
        </p:spPr>
        <p:txBody>
          <a:bodyPr>
            <a:normAutofit/>
          </a:bodyPr>
          <a:lstStyle/>
          <a:p>
            <a:pPr algn="l" rtl="0" fontAlgn="base"/>
            <a:r>
              <a:rPr lang="en-US" sz="3200" b="0" i="0" dirty="0">
                <a:solidFill>
                  <a:srgbClr val="000000"/>
                </a:solidFill>
                <a:effectLst/>
              </a:rPr>
              <a:t>We can use the Process class to create a process object </a:t>
            </a:r>
          </a:p>
          <a:p>
            <a:pPr algn="l" rtl="0" fontAlgn="base"/>
            <a:r>
              <a:rPr lang="en-US" sz="3200" b="0" i="0" dirty="0">
                <a:solidFill>
                  <a:srgbClr val="000000"/>
                </a:solidFill>
                <a:effectLst/>
              </a:rPr>
              <a:t>Process(group=None, target=None, name=None, </a:t>
            </a:r>
            <a:r>
              <a:rPr lang="en-US" sz="3200" b="0" i="0" dirty="0" err="1">
                <a:solidFill>
                  <a:srgbClr val="000000"/>
                </a:solidFill>
                <a:effectLst/>
              </a:rPr>
              <a:t>args</a:t>
            </a:r>
            <a:r>
              <a:rPr lang="en-US" sz="3200" b="0" i="0" dirty="0">
                <a:solidFill>
                  <a:srgbClr val="000000"/>
                </a:solidFill>
                <a:effectLst/>
              </a:rPr>
              <a:t>=()) </a:t>
            </a:r>
          </a:p>
          <a:p>
            <a:pPr marL="457200" lvl="1" indent="0" fontAlgn="base">
              <a:buNone/>
            </a:pPr>
            <a:r>
              <a:rPr lang="en-US" sz="3200" b="0" i="0" dirty="0">
                <a:solidFill>
                  <a:srgbClr val="000000"/>
                </a:solidFill>
                <a:effectLst/>
              </a:rPr>
              <a:t>— target is the callable object to be invoked by the Process </a:t>
            </a:r>
          </a:p>
          <a:p>
            <a:pPr marL="457200" lvl="1" indent="0" fontAlgn="base">
              <a:buNone/>
            </a:pPr>
            <a:r>
              <a:rPr lang="en-US" sz="3200" b="0" i="0" dirty="0">
                <a:solidFill>
                  <a:srgbClr val="000000"/>
                </a:solidFill>
                <a:effectLst/>
              </a:rPr>
              <a:t>— name is the process name </a:t>
            </a:r>
          </a:p>
          <a:p>
            <a:pPr marL="457200" lvl="1" indent="0" fontAlgn="base">
              <a:buNone/>
            </a:pPr>
            <a:r>
              <a:rPr lang="en-US" sz="3200" b="0" i="0" dirty="0">
                <a:solidFill>
                  <a:srgbClr val="000000"/>
                </a:solidFill>
                <a:effectLst/>
              </a:rPr>
              <a:t>— </a:t>
            </a:r>
            <a:r>
              <a:rPr lang="en-US" sz="3200" b="0" i="0" dirty="0" err="1">
                <a:solidFill>
                  <a:srgbClr val="000000"/>
                </a:solidFill>
                <a:effectLst/>
              </a:rPr>
              <a:t>args</a:t>
            </a:r>
            <a:r>
              <a:rPr lang="en-US" sz="3200" b="0" i="0" dirty="0">
                <a:solidFill>
                  <a:srgbClr val="000000"/>
                </a:solidFill>
                <a:effectLst/>
              </a:rPr>
              <a:t> is the argument tuple for the target invocation. </a:t>
            </a:r>
          </a:p>
          <a:p>
            <a:pPr marL="457200" lvl="1" indent="0" fontAlgn="base">
              <a:buNone/>
            </a:pPr>
            <a:r>
              <a:rPr lang="en-US" sz="3200" b="0" i="0" dirty="0">
                <a:solidFill>
                  <a:srgbClr val="000000"/>
                </a:solidFill>
                <a:effectLst/>
              </a:rPr>
              <a:t>— group — should be always be None</a:t>
            </a:r>
            <a:endParaRPr lang="en-US" sz="3200" dirty="0">
              <a:solidFill>
                <a:srgbClr val="000000"/>
              </a:solidFill>
            </a:endParaRPr>
          </a:p>
        </p:txBody>
      </p:sp>
    </p:spTree>
    <p:extLst>
      <p:ext uri="{BB962C8B-B14F-4D97-AF65-F5344CB8AC3E}">
        <p14:creationId xmlns:p14="http://schemas.microsoft.com/office/powerpoint/2010/main" val="1299589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37" y="291155"/>
            <a:ext cx="10515600" cy="1325563"/>
          </a:xfrm>
        </p:spPr>
        <p:txBody>
          <a:bodyPr>
            <a:normAutofit/>
          </a:bodyPr>
          <a:lstStyle/>
          <a:p>
            <a:r>
              <a:rPr lang="en-US" b="0" i="0" dirty="0">
                <a:solidFill>
                  <a:srgbClr val="000000"/>
                </a:solidFill>
                <a:effectLst/>
                <a:latin typeface="+mn-lt"/>
              </a:rPr>
              <a:t>Process start and join functions</a:t>
            </a:r>
            <a:endParaRPr lang="he-IL" dirty="0">
              <a:latin typeface="+mn-lt"/>
            </a:endParaRPr>
          </a:p>
        </p:txBody>
      </p:sp>
      <p:sp>
        <p:nvSpPr>
          <p:cNvPr id="3" name="TextBox 2">
            <a:extLst>
              <a:ext uri="{FF2B5EF4-FFF2-40B4-BE49-F238E27FC236}">
                <a16:creationId xmlns:a16="http://schemas.microsoft.com/office/drawing/2014/main" id="{C05E8B18-012B-4322-8484-47CA00D4C0F1}"/>
              </a:ext>
            </a:extLst>
          </p:cNvPr>
          <p:cNvSpPr txBox="1"/>
          <p:nvPr/>
        </p:nvSpPr>
        <p:spPr>
          <a:xfrm>
            <a:off x="136238" y="1616718"/>
            <a:ext cx="11734029" cy="5632311"/>
          </a:xfrm>
          <a:prstGeom prst="rect">
            <a:avLst/>
          </a:prstGeom>
          <a:noFill/>
        </p:spPr>
        <p:txBody>
          <a:bodyPr wrap="square" rtlCol="1">
            <a:spAutoFit/>
          </a:bodyPr>
          <a:lstStyle/>
          <a:p>
            <a:pPr marL="285750" indent="-285750">
              <a:buFont typeface="Arial" panose="020B0604020202020204" pitchFamily="34" charset="0"/>
              <a:buChar char="•"/>
            </a:pPr>
            <a:r>
              <a:rPr lang="en-US" sz="2800" b="0" i="0" dirty="0">
                <a:solidFill>
                  <a:srgbClr val="000000"/>
                </a:solidFill>
                <a:effectLst/>
              </a:rPr>
              <a:t>start() - Starts the process’s activity. </a:t>
            </a:r>
          </a:p>
          <a:p>
            <a:pPr marL="285750" indent="-285750">
              <a:buFont typeface="Arial" panose="020B0604020202020204" pitchFamily="34" charset="0"/>
              <a:buChar char="•"/>
            </a:pPr>
            <a:endParaRPr lang="en-US" sz="2800" dirty="0">
              <a:solidFill>
                <a:srgbClr val="000000"/>
              </a:solidFill>
            </a:endParaRPr>
          </a:p>
          <a:p>
            <a:pPr marL="285750" indent="-285750">
              <a:buFont typeface="Arial" panose="020B0604020202020204" pitchFamily="34" charset="0"/>
              <a:buChar char="•"/>
            </a:pPr>
            <a:r>
              <a:rPr lang="en-US" sz="2800" b="0" i="0" dirty="0">
                <a:solidFill>
                  <a:srgbClr val="000000"/>
                </a:solidFill>
                <a:effectLst/>
              </a:rPr>
              <a:t>join([timeout]) </a:t>
            </a:r>
          </a:p>
          <a:p>
            <a:pPr lvl="1"/>
            <a:r>
              <a:rPr lang="en-US" sz="2800" b="0" i="0" dirty="0">
                <a:solidFill>
                  <a:srgbClr val="000000"/>
                </a:solidFill>
                <a:effectLst/>
              </a:rPr>
              <a:t>— Block the calling method until the process whose join() method is called terminates or until the optional timeout occurs. </a:t>
            </a:r>
          </a:p>
          <a:p>
            <a:pPr lvl="1"/>
            <a:endParaRPr lang="en-US" sz="2800" b="0" i="0" dirty="0">
              <a:solidFill>
                <a:srgbClr val="000000"/>
              </a:solidFill>
              <a:effectLst/>
            </a:endParaRPr>
          </a:p>
          <a:p>
            <a:pPr lvl="1"/>
            <a:r>
              <a:rPr lang="en-US" sz="2800" b="0" i="0" dirty="0">
                <a:solidFill>
                  <a:srgbClr val="000000"/>
                </a:solidFill>
                <a:effectLst/>
              </a:rPr>
              <a:t>— If timeout parameter specified the calling method will be blocked up to timeout seconds. The </a:t>
            </a:r>
            <a:r>
              <a:rPr lang="en-US" sz="2800" b="0" i="0" dirty="0" err="1">
                <a:solidFill>
                  <a:srgbClr val="000000"/>
                </a:solidFill>
                <a:effectLst/>
              </a:rPr>
              <a:t>exitcode</a:t>
            </a:r>
            <a:r>
              <a:rPr lang="en-US" sz="2800" b="0" i="0" dirty="0">
                <a:solidFill>
                  <a:srgbClr val="000000"/>
                </a:solidFill>
                <a:effectLst/>
              </a:rPr>
              <a:t> will stays None until the process is actually finishes (Will be discussed later)”</a:t>
            </a:r>
            <a:endParaRPr lang="en-US" sz="2800" dirty="0"/>
          </a:p>
          <a:p>
            <a:endParaRPr lang="en-US" dirty="0"/>
          </a:p>
          <a:p>
            <a:endParaRPr lang="en-US" dirty="0"/>
          </a:p>
          <a:p>
            <a:endParaRPr lang="en-US" dirty="0"/>
          </a:p>
          <a:p>
            <a:endParaRPr lang="en-US" dirty="0"/>
          </a:p>
          <a:p>
            <a:endParaRPr lang="en-US" dirty="0"/>
          </a:p>
          <a:p>
            <a:endParaRPr lang="he-IL" dirty="0"/>
          </a:p>
        </p:txBody>
      </p:sp>
    </p:spTree>
    <p:extLst>
      <p:ext uri="{BB962C8B-B14F-4D97-AF65-F5344CB8AC3E}">
        <p14:creationId xmlns:p14="http://schemas.microsoft.com/office/powerpoint/2010/main" val="651895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mn-lt"/>
              </a:rPr>
              <a:t>The Process example</a:t>
            </a:r>
            <a:endParaRPr lang="he-IL" dirty="0"/>
          </a:p>
        </p:txBody>
      </p:sp>
    </p:spTree>
    <p:extLst>
      <p:ext uri="{BB962C8B-B14F-4D97-AF65-F5344CB8AC3E}">
        <p14:creationId xmlns:p14="http://schemas.microsoft.com/office/powerpoint/2010/main" val="3816041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730486" y="15276"/>
            <a:ext cx="10515600" cy="1325563"/>
          </a:xfrm>
        </p:spPr>
        <p:txBody>
          <a:bodyPr/>
          <a:lstStyle/>
          <a:p>
            <a:r>
              <a:rPr lang="en-US" b="0" i="0" dirty="0">
                <a:solidFill>
                  <a:srgbClr val="000000"/>
                </a:solidFill>
                <a:effectLst/>
                <a:latin typeface="+mn-lt"/>
              </a:rPr>
              <a:t>The Process example</a:t>
            </a:r>
            <a:endParaRPr lang="he-IL" dirty="0">
              <a:latin typeface="+mn-lt"/>
              <a:cs typeface="Calibri" panose="020F0502020204030204" pitchFamily="34" charset="0"/>
            </a:endParaRPr>
          </a:p>
        </p:txBody>
      </p:sp>
      <p:sp>
        <p:nvSpPr>
          <p:cNvPr id="3" name="Rectangle 1">
            <a:extLst>
              <a:ext uri="{FF2B5EF4-FFF2-40B4-BE49-F238E27FC236}">
                <a16:creationId xmlns:a16="http://schemas.microsoft.com/office/drawing/2014/main" id="{9AE50FB3-DC02-4BDB-BC89-CB90E9020ED6}"/>
              </a:ext>
            </a:extLst>
          </p:cNvPr>
          <p:cNvSpPr>
            <a:spLocks noChangeArrowheads="1"/>
          </p:cNvSpPr>
          <p:nvPr/>
        </p:nvSpPr>
        <p:spPr bwMode="auto">
          <a:xfrm>
            <a:off x="730486" y="1728809"/>
            <a:ext cx="9161755" cy="415498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Arial Unicode MS"/>
              </a:rPr>
              <a:t>from </a:t>
            </a:r>
            <a:r>
              <a:rPr kumimoji="0" lang="en-US" altLang="en-US" sz="2400" b="0" i="0" u="none" strike="noStrike" cap="none" normalizeH="0" baseline="0" dirty="0">
                <a:ln>
                  <a:noFill/>
                </a:ln>
                <a:solidFill>
                  <a:srgbClr val="A9B7C6"/>
                </a:solidFill>
                <a:effectLst/>
                <a:latin typeface="Arial Unicode MS"/>
              </a:rPr>
              <a:t>multiprocessing </a:t>
            </a:r>
            <a:r>
              <a:rPr kumimoji="0" lang="en-US" altLang="en-US" sz="2400" b="0" i="0" u="none" strike="noStrike" cap="none" normalizeH="0" baseline="0" dirty="0">
                <a:ln>
                  <a:noFill/>
                </a:ln>
                <a:solidFill>
                  <a:srgbClr val="CC7832"/>
                </a:solidFill>
                <a:effectLst/>
                <a:latin typeface="Arial Unicode MS"/>
              </a:rPr>
              <a:t>import </a:t>
            </a:r>
            <a:r>
              <a:rPr kumimoji="0" lang="en-US" altLang="en-US" sz="2400" b="0" i="0" u="none" strike="noStrike" cap="none" normalizeH="0" baseline="0" dirty="0">
                <a:ln>
                  <a:noFill/>
                </a:ln>
                <a:solidFill>
                  <a:srgbClr val="A9B7C6"/>
                </a:solidFill>
                <a:effectLst/>
                <a:latin typeface="Arial Unicode MS"/>
              </a:rPr>
              <a:t>Process</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current_process</a:t>
            </a:r>
            <a:br>
              <a:rPr kumimoji="0" lang="en-US" altLang="en-US" sz="2400" b="0" i="0" u="none" strike="noStrike" cap="none" normalizeH="0" baseline="0" dirty="0">
                <a:ln>
                  <a:noFill/>
                </a:ln>
                <a:solidFill>
                  <a:srgbClr val="A9B7C6"/>
                </a:solidFill>
                <a:effectLst/>
                <a:latin typeface="Arial Unicode MS"/>
              </a:rPr>
            </a:b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CC7832"/>
                </a:solidFill>
                <a:effectLst/>
                <a:latin typeface="Arial Unicode MS"/>
              </a:rPr>
              <a:t>def </a:t>
            </a:r>
            <a:r>
              <a:rPr kumimoji="0" lang="en-US" altLang="en-US" sz="2400" b="0" i="0" u="none" strike="noStrike" cap="none" normalizeH="0" baseline="0" dirty="0">
                <a:ln>
                  <a:noFill/>
                </a:ln>
                <a:solidFill>
                  <a:srgbClr val="FFC66D"/>
                </a:solidFill>
                <a:effectLst/>
                <a:latin typeface="Arial Unicode MS"/>
              </a:rPr>
              <a:t>f</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9B7C6"/>
                </a:solidFill>
                <a:effectLst/>
                <a:latin typeface="Arial Unicode MS"/>
              </a:rPr>
              <a:t>val</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cp = </a:t>
            </a:r>
            <a:r>
              <a:rPr kumimoji="0" lang="en-US" altLang="en-US" sz="2400" b="0" i="0" u="none" strike="noStrike" cap="none" normalizeH="0" baseline="0" dirty="0" err="1">
                <a:ln>
                  <a:noFill/>
                </a:ln>
                <a:solidFill>
                  <a:srgbClr val="A9B7C6"/>
                </a:solidFill>
                <a:effectLst/>
                <a:latin typeface="Arial Unicode MS"/>
              </a:rPr>
              <a:t>current_process</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"In child process: name={}, </a:t>
            </a:r>
            <a:r>
              <a:rPr kumimoji="0" lang="en-US" altLang="en-US" sz="2400" b="0" i="0" u="none" strike="noStrike" cap="none" normalizeH="0" baseline="0" dirty="0" err="1">
                <a:ln>
                  <a:noFill/>
                </a:ln>
                <a:solidFill>
                  <a:srgbClr val="6A8759"/>
                </a:solidFill>
                <a:effectLst/>
                <a:latin typeface="Arial Unicode MS"/>
              </a:rPr>
              <a:t>pid</a:t>
            </a:r>
            <a:r>
              <a:rPr kumimoji="0" lang="en-US" altLang="en-US" sz="2400" b="0" i="0" u="none" strike="noStrike" cap="none" normalizeH="0" baseline="0" dirty="0">
                <a:ln>
                  <a:noFill/>
                </a:ln>
                <a:solidFill>
                  <a:srgbClr val="6A8759"/>
                </a:solidFill>
                <a:effectLst/>
                <a:latin typeface="Arial Unicode MS"/>
              </a:rPr>
              <a:t>={}, </a:t>
            </a:r>
            <a:r>
              <a:rPr kumimoji="0" lang="en-US" altLang="en-US" sz="2400" b="0" i="0" u="none" strike="noStrike" cap="none" normalizeH="0" baseline="0" dirty="0" err="1">
                <a:ln>
                  <a:noFill/>
                </a:ln>
                <a:solidFill>
                  <a:srgbClr val="6A8759"/>
                </a:solidFill>
                <a:effectLst/>
                <a:latin typeface="Arial Unicode MS"/>
              </a:rPr>
              <a:t>val</a:t>
            </a:r>
            <a:r>
              <a:rPr kumimoji="0" lang="en-US" altLang="en-US" sz="2400" b="0" i="0" u="none" strike="noStrike" cap="none" normalizeH="0" baseline="0" dirty="0">
                <a:ln>
                  <a:noFill/>
                </a:ln>
                <a:solidFill>
                  <a:srgbClr val="6A8759"/>
                </a:solidFill>
                <a:effectLst/>
                <a:latin typeface="Arial Unicode MS"/>
              </a:rPr>
              <a:t>={}"</a:t>
            </a:r>
            <a:r>
              <a:rPr kumimoji="0" lang="en-US" altLang="en-US" sz="2400" b="0" i="0" u="none" strike="noStrike" cap="none" normalizeH="0" baseline="0" dirty="0">
                <a:ln>
                  <a:noFill/>
                </a:ln>
                <a:solidFill>
                  <a:srgbClr val="A9B7C6"/>
                </a:solidFill>
                <a:effectLst/>
                <a:latin typeface="Arial Unicode MS"/>
              </a:rPr>
              <a:t>.format(cp.name</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cp.pid</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val</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CC7832"/>
                </a:solidFill>
                <a:effectLst/>
                <a:latin typeface="Arial Unicode MS"/>
              </a:rPr>
              <a:t>if </a:t>
            </a:r>
            <a:r>
              <a:rPr kumimoji="0" lang="en-US" altLang="en-US" sz="2400" b="0" i="0" u="none" strike="noStrike" cap="none" normalizeH="0" baseline="0" dirty="0">
                <a:ln>
                  <a:noFill/>
                </a:ln>
                <a:solidFill>
                  <a:srgbClr val="A9B7C6"/>
                </a:solidFill>
                <a:effectLst/>
                <a:latin typeface="Arial Unicode MS"/>
              </a:rPr>
              <a:t>__name__ == </a:t>
            </a:r>
            <a:r>
              <a:rPr kumimoji="0" lang="en-US" altLang="en-US" sz="2400" b="0" i="0" u="none" strike="noStrike" cap="none" normalizeH="0" baseline="0" dirty="0">
                <a:ln>
                  <a:noFill/>
                </a:ln>
                <a:solidFill>
                  <a:srgbClr val="6A8759"/>
                </a:solidFill>
                <a:effectLst/>
                <a:latin typeface="Arial Unicode MS"/>
              </a:rPr>
              <a:t>'__main__'</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p = Process(</a:t>
            </a:r>
            <a:r>
              <a:rPr kumimoji="0" lang="en-US" altLang="en-US" sz="2400" b="0" i="0" u="none" strike="noStrike" cap="none" normalizeH="0" baseline="0" dirty="0">
                <a:ln>
                  <a:noFill/>
                </a:ln>
                <a:solidFill>
                  <a:srgbClr val="AA4926"/>
                </a:solidFill>
                <a:effectLst/>
                <a:latin typeface="Arial Unicode MS"/>
              </a:rPr>
              <a:t>target</a:t>
            </a:r>
            <a:r>
              <a:rPr kumimoji="0" lang="en-US" altLang="en-US" sz="2400" b="0" i="0" u="none" strike="noStrike" cap="none" normalizeH="0" baseline="0" dirty="0">
                <a:ln>
                  <a:noFill/>
                </a:ln>
                <a:solidFill>
                  <a:srgbClr val="A9B7C6"/>
                </a:solidFill>
                <a:effectLst/>
                <a:latin typeface="Arial Unicode MS"/>
              </a:rPr>
              <a:t>=f</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A4926"/>
                </a:solidFill>
                <a:effectLst/>
                <a:latin typeface="Arial Unicode MS"/>
              </a:rPr>
              <a:t>args</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a:t>
            </a:r>
            <a:r>
              <a:rPr kumimoji="0" lang="en-US" altLang="en-US" sz="2400" b="0" i="0" u="none" strike="noStrike" cap="none" normalizeH="0" baseline="0" dirty="0" err="1">
                <a:ln>
                  <a:noFill/>
                </a:ln>
                <a:solidFill>
                  <a:srgbClr val="6A8759"/>
                </a:solidFill>
                <a:effectLst/>
                <a:latin typeface="Arial Unicode MS"/>
              </a:rPr>
              <a:t>param_val</a:t>
            </a:r>
            <a:r>
              <a:rPr kumimoji="0" lang="en-US" altLang="en-US" sz="2400" b="0" i="0" u="none" strike="noStrike" cap="none" normalizeH="0" baseline="0" dirty="0">
                <a:ln>
                  <a:noFill/>
                </a:ln>
                <a:solidFill>
                  <a:srgbClr val="6A8759"/>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p.start</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p.join</a:t>
            </a:r>
            <a:r>
              <a:rPr kumimoji="0" lang="en-US" altLang="en-US" sz="2400" b="0" i="0" u="none" strike="noStrike" cap="none" normalizeH="0" baseline="0" dirty="0">
                <a:ln>
                  <a:noFill/>
                </a:ln>
                <a:solidFill>
                  <a:srgbClr val="A9B7C6"/>
                </a:solidFill>
                <a:effectLst/>
                <a:latin typeface="Arial Unicode MS"/>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2950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The Process example — cont’d</a:t>
            </a:r>
            <a:endParaRPr lang="en-US" dirty="0">
              <a:latin typeface="+mn-lt"/>
            </a:endParaRPr>
          </a:p>
        </p:txBody>
      </p:sp>
      <p:sp>
        <p:nvSpPr>
          <p:cNvPr id="3" name="Content Placeholder 2"/>
          <p:cNvSpPr>
            <a:spLocks noGrp="1"/>
          </p:cNvSpPr>
          <p:nvPr>
            <p:ph idx="1"/>
          </p:nvPr>
        </p:nvSpPr>
        <p:spPr/>
        <p:txBody>
          <a:bodyPr>
            <a:normAutofit/>
          </a:bodyPr>
          <a:lstStyle/>
          <a:p>
            <a:pPr marL="0" indent="0">
              <a:buNone/>
            </a:pPr>
            <a:endParaRPr lang="en-US" dirty="0"/>
          </a:p>
          <a:p>
            <a:r>
              <a:rPr lang="en-US" b="0" i="0" dirty="0">
                <a:solidFill>
                  <a:srgbClr val="000000"/>
                </a:solidFill>
                <a:effectLst/>
              </a:rPr>
              <a:t>In some platform, like windows, the child process goes through the main space before executing the target function. This is why the creation of child process must be ' f under the: if __name__==“__main__’’</a:t>
            </a:r>
          </a:p>
          <a:p>
            <a:endParaRPr lang="en-US" dirty="0">
              <a:solidFill>
                <a:srgbClr val="000000"/>
              </a:solidFill>
            </a:endParaRPr>
          </a:p>
          <a:p>
            <a:r>
              <a:rPr lang="en-US" b="0" i="0" dirty="0">
                <a:solidFill>
                  <a:srgbClr val="000000"/>
                </a:solidFill>
                <a:effectLst/>
              </a:rPr>
              <a:t> Single-item tuples require a trailing comma: </a:t>
            </a:r>
          </a:p>
          <a:p>
            <a:pPr lvl="1"/>
            <a:r>
              <a:rPr lang="en-US" b="0" i="0" dirty="0" err="1">
                <a:solidFill>
                  <a:srgbClr val="000000"/>
                </a:solidFill>
                <a:effectLst/>
              </a:rPr>
              <a:t>tpl</a:t>
            </a:r>
            <a:r>
              <a:rPr lang="en-US" b="0" i="0" dirty="0">
                <a:solidFill>
                  <a:srgbClr val="000000"/>
                </a:solidFill>
                <a:effectLst/>
              </a:rPr>
              <a:t> = (1,)</a:t>
            </a:r>
            <a:endParaRPr lang="en-US" dirty="0">
              <a:cs typeface="Calibri" panose="020F0502020204030204" pitchFamily="34" charset="0"/>
            </a:endParaRPr>
          </a:p>
        </p:txBody>
      </p:sp>
    </p:spTree>
    <p:extLst>
      <p:ext uri="{BB962C8B-B14F-4D97-AF65-F5344CB8AC3E}">
        <p14:creationId xmlns:p14="http://schemas.microsoft.com/office/powerpoint/2010/main" val="2304337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join with timeout example</a:t>
            </a:r>
            <a:endParaRPr lang="en-US" i="0" dirty="0">
              <a:solidFill>
                <a:srgbClr val="242424"/>
              </a:solidFill>
              <a:effectLst/>
              <a:latin typeface="+mn-lt"/>
            </a:endParaRPr>
          </a:p>
        </p:txBody>
      </p:sp>
      <p:sp>
        <p:nvSpPr>
          <p:cNvPr id="3" name="Content Placeholder 2"/>
          <p:cNvSpPr>
            <a:spLocks noGrp="1"/>
          </p:cNvSpPr>
          <p:nvPr>
            <p:ph idx="1"/>
          </p:nvPr>
        </p:nvSpPr>
        <p:spPr/>
        <p:txBody>
          <a:bodyPr>
            <a:noAutofit/>
          </a:bodyPr>
          <a:lstStyle/>
          <a:p>
            <a:pPr marL="0" indent="0">
              <a:lnSpc>
                <a:spcPct val="50000"/>
              </a:lnSpc>
              <a:buNone/>
            </a:pPr>
            <a:r>
              <a:rPr lang="en-US" sz="2000" b="0" i="0" dirty="0">
                <a:solidFill>
                  <a:srgbClr val="000000"/>
                </a:solidFill>
                <a:effectLst/>
              </a:rPr>
              <a:t>import multiprocessing as MP </a:t>
            </a:r>
          </a:p>
          <a:p>
            <a:pPr marL="0" indent="0">
              <a:lnSpc>
                <a:spcPct val="50000"/>
              </a:lnSpc>
              <a:buNone/>
            </a:pPr>
            <a:r>
              <a:rPr lang="en-US" sz="2000" b="0" i="0" dirty="0">
                <a:solidFill>
                  <a:srgbClr val="000000"/>
                </a:solidFill>
                <a:effectLst/>
              </a:rPr>
              <a:t>import time </a:t>
            </a:r>
          </a:p>
          <a:p>
            <a:pPr marL="0" indent="0">
              <a:lnSpc>
                <a:spcPct val="50000"/>
              </a:lnSpc>
              <a:buNone/>
            </a:pPr>
            <a:r>
              <a:rPr lang="en-US" sz="2000" b="0" i="0" dirty="0">
                <a:solidFill>
                  <a:srgbClr val="000000"/>
                </a:solidFill>
                <a:effectLst/>
              </a:rPr>
              <a:t>def </a:t>
            </a:r>
            <a:r>
              <a:rPr lang="en-US" sz="2000" b="0" i="0" dirty="0" err="1">
                <a:solidFill>
                  <a:srgbClr val="000000"/>
                </a:solidFill>
                <a:effectLst/>
              </a:rPr>
              <a:t>func</a:t>
            </a:r>
            <a:r>
              <a:rPr lang="en-US" sz="2000" b="0" i="0" dirty="0">
                <a:solidFill>
                  <a:srgbClr val="000000"/>
                </a:solidFill>
                <a:effectLst/>
              </a:rPr>
              <a:t>():</a:t>
            </a:r>
          </a:p>
          <a:p>
            <a:pPr marL="0" indent="0">
              <a:lnSpc>
                <a:spcPct val="50000"/>
              </a:lnSpc>
              <a:buNone/>
            </a:pPr>
            <a:r>
              <a:rPr lang="en-US" sz="2000" b="0" i="0" dirty="0">
                <a:solidFill>
                  <a:srgbClr val="000000"/>
                </a:solidFill>
                <a:effectLst/>
              </a:rPr>
              <a:t> 	for n in range(100000000): </a:t>
            </a:r>
          </a:p>
          <a:p>
            <a:pPr marL="0" indent="0">
              <a:lnSpc>
                <a:spcPct val="50000"/>
              </a:lnSpc>
              <a:buNone/>
            </a:pPr>
            <a:r>
              <a:rPr lang="en-US" sz="2000" b="0" i="0" dirty="0">
                <a:solidFill>
                  <a:srgbClr val="000000"/>
                </a:solidFill>
                <a:effectLst/>
              </a:rPr>
              <a:t>		pass </a:t>
            </a:r>
          </a:p>
          <a:p>
            <a:pPr marL="0" indent="0">
              <a:lnSpc>
                <a:spcPct val="50000"/>
              </a:lnSpc>
              <a:buNone/>
            </a:pPr>
            <a:endParaRPr lang="en-US" sz="2000" dirty="0">
              <a:solidFill>
                <a:srgbClr val="000000"/>
              </a:solidFill>
            </a:endParaRPr>
          </a:p>
          <a:p>
            <a:pPr marL="0" indent="0">
              <a:lnSpc>
                <a:spcPct val="50000"/>
              </a:lnSpc>
              <a:buNone/>
            </a:pPr>
            <a:r>
              <a:rPr lang="en-US" sz="2000" b="0" i="0" dirty="0">
                <a:solidFill>
                  <a:srgbClr val="000000"/>
                </a:solidFill>
                <a:effectLst/>
              </a:rPr>
              <a:t>if __name__ == "__main__": </a:t>
            </a:r>
          </a:p>
          <a:p>
            <a:pPr marL="0" indent="0">
              <a:lnSpc>
                <a:spcPct val="50000"/>
              </a:lnSpc>
              <a:buNone/>
            </a:pPr>
            <a:r>
              <a:rPr lang="en-US" sz="2000" b="0" i="0" dirty="0">
                <a:solidFill>
                  <a:srgbClr val="000000"/>
                </a:solidFill>
                <a:effectLst/>
              </a:rPr>
              <a:t>	p = </a:t>
            </a:r>
            <a:r>
              <a:rPr lang="en-US" sz="2000" b="0" i="0" dirty="0" err="1">
                <a:solidFill>
                  <a:srgbClr val="000000"/>
                </a:solidFill>
                <a:effectLst/>
              </a:rPr>
              <a:t>MP.Process</a:t>
            </a:r>
            <a:r>
              <a:rPr lang="en-US" sz="2000" b="0" i="0" dirty="0">
                <a:solidFill>
                  <a:srgbClr val="000000"/>
                </a:solidFill>
                <a:effectLst/>
              </a:rPr>
              <a:t>(target=</a:t>
            </a:r>
            <a:r>
              <a:rPr lang="en-US" sz="2000" b="0" i="0" dirty="0" err="1">
                <a:solidFill>
                  <a:srgbClr val="000000"/>
                </a:solidFill>
                <a:effectLst/>
              </a:rPr>
              <a:t>func</a:t>
            </a:r>
            <a:r>
              <a:rPr lang="en-US" sz="2000" b="0" i="0" dirty="0">
                <a:solidFill>
                  <a:srgbClr val="000000"/>
                </a:solidFill>
                <a:effectLst/>
              </a:rPr>
              <a:t>) </a:t>
            </a:r>
          </a:p>
          <a:p>
            <a:pPr marL="0" indent="0">
              <a:lnSpc>
                <a:spcPct val="50000"/>
              </a:lnSpc>
              <a:buNone/>
            </a:pPr>
            <a:r>
              <a:rPr lang="en-US" sz="2000" b="0" i="0" dirty="0">
                <a:solidFill>
                  <a:srgbClr val="000000"/>
                </a:solidFill>
                <a:effectLst/>
              </a:rPr>
              <a:t>	</a:t>
            </a:r>
            <a:r>
              <a:rPr lang="en-US" sz="2000" b="0" i="0" dirty="0" err="1">
                <a:solidFill>
                  <a:srgbClr val="000000"/>
                </a:solidFill>
                <a:effectLst/>
              </a:rPr>
              <a:t>p.start</a:t>
            </a:r>
            <a:r>
              <a:rPr lang="en-US" sz="2000" b="0" i="0" dirty="0">
                <a:solidFill>
                  <a:srgbClr val="000000"/>
                </a:solidFill>
                <a:effectLst/>
              </a:rPr>
              <a:t>() 				The output: </a:t>
            </a:r>
          </a:p>
          <a:p>
            <a:pPr marL="0" indent="0">
              <a:lnSpc>
                <a:spcPct val="50000"/>
              </a:lnSpc>
              <a:buNone/>
            </a:pPr>
            <a:endParaRPr lang="en-US" sz="2000" dirty="0">
              <a:solidFill>
                <a:srgbClr val="000000"/>
              </a:solidFill>
            </a:endParaRPr>
          </a:p>
          <a:p>
            <a:pPr marL="0" indent="0">
              <a:lnSpc>
                <a:spcPct val="50000"/>
              </a:lnSpc>
              <a:buNone/>
            </a:pPr>
            <a:r>
              <a:rPr lang="en-US" sz="2000" b="0" i="0" dirty="0">
                <a:solidFill>
                  <a:srgbClr val="000000"/>
                </a:solidFill>
                <a:effectLst/>
              </a:rPr>
              <a:t>	</a:t>
            </a:r>
            <a:r>
              <a:rPr lang="en-US" sz="2000" b="0" i="0" dirty="0" err="1">
                <a:solidFill>
                  <a:srgbClr val="000000"/>
                </a:solidFill>
                <a:effectLst/>
              </a:rPr>
              <a:t>p.join</a:t>
            </a:r>
            <a:r>
              <a:rPr lang="en-US" sz="2000" b="0" i="0" dirty="0">
                <a:solidFill>
                  <a:srgbClr val="000000"/>
                </a:solidFill>
                <a:effectLst/>
              </a:rPr>
              <a:t>(1) 				</a:t>
            </a:r>
          </a:p>
          <a:p>
            <a:pPr marL="0" indent="0">
              <a:lnSpc>
                <a:spcPct val="50000"/>
              </a:lnSpc>
              <a:buNone/>
            </a:pPr>
            <a:r>
              <a:rPr lang="en-US" sz="2000" b="0" i="0" dirty="0">
                <a:solidFill>
                  <a:srgbClr val="000000"/>
                </a:solidFill>
                <a:effectLst/>
              </a:rPr>
              <a:t>	while </a:t>
            </a:r>
            <a:r>
              <a:rPr lang="en-US" sz="2000" b="0" i="0" dirty="0" err="1">
                <a:solidFill>
                  <a:srgbClr val="000000"/>
                </a:solidFill>
                <a:effectLst/>
              </a:rPr>
              <a:t>p.exitcode</a:t>
            </a:r>
            <a:r>
              <a:rPr lang="en-US" sz="2000" b="0" i="0" dirty="0">
                <a:solidFill>
                  <a:srgbClr val="000000"/>
                </a:solidFill>
                <a:effectLst/>
              </a:rPr>
              <a:t> is None: 		In loop </a:t>
            </a:r>
          </a:p>
          <a:p>
            <a:pPr marL="0" indent="0">
              <a:lnSpc>
                <a:spcPct val="50000"/>
              </a:lnSpc>
              <a:buNone/>
            </a:pPr>
            <a:r>
              <a:rPr lang="en-US" sz="2000" b="0" i="0" dirty="0">
                <a:solidFill>
                  <a:srgbClr val="000000"/>
                </a:solidFill>
                <a:effectLst/>
              </a:rPr>
              <a:t>	print("in loop") 			In loop </a:t>
            </a:r>
          </a:p>
          <a:p>
            <a:pPr marL="0" indent="0">
              <a:lnSpc>
                <a:spcPct val="50000"/>
              </a:lnSpc>
              <a:buNone/>
            </a:pPr>
            <a:r>
              <a:rPr lang="en-US" sz="2000" b="0" i="0" dirty="0">
                <a:solidFill>
                  <a:srgbClr val="000000"/>
                </a:solidFill>
                <a:effectLst/>
              </a:rPr>
              <a:t>	</a:t>
            </a:r>
            <a:r>
              <a:rPr lang="en-US" sz="2000" b="0" i="0" dirty="0" err="1">
                <a:solidFill>
                  <a:srgbClr val="000000"/>
                </a:solidFill>
                <a:effectLst/>
              </a:rPr>
              <a:t>p.join</a:t>
            </a:r>
            <a:r>
              <a:rPr lang="en-US" sz="2000" b="0" i="0" dirty="0">
                <a:solidFill>
                  <a:srgbClr val="000000"/>
                </a:solidFill>
                <a:effectLst/>
              </a:rPr>
              <a:t>(1) 			In loop </a:t>
            </a:r>
          </a:p>
          <a:p>
            <a:pPr marL="0" indent="0">
              <a:lnSpc>
                <a:spcPct val="50000"/>
              </a:lnSpc>
              <a:buNone/>
            </a:pPr>
            <a:r>
              <a:rPr lang="en-US" sz="2000" b="0" i="0" dirty="0">
                <a:solidFill>
                  <a:srgbClr val="000000"/>
                </a:solidFill>
                <a:effectLst/>
              </a:rPr>
              <a:t>	</a:t>
            </a:r>
            <a:r>
              <a:rPr lang="en-US" sz="2000" b="0" i="0" dirty="0" err="1">
                <a:solidFill>
                  <a:srgbClr val="000000"/>
                </a:solidFill>
                <a:effectLst/>
              </a:rPr>
              <a:t>time.sleep</a:t>
            </a:r>
            <a:r>
              <a:rPr lang="en-US" sz="2000" b="0" i="0" dirty="0">
                <a:solidFill>
                  <a:srgbClr val="000000"/>
                </a:solidFill>
                <a:effectLst/>
              </a:rPr>
              <a:t>(1)			In loop </a:t>
            </a:r>
            <a:endParaRPr lang="en-US" sz="2000" dirty="0">
              <a:cs typeface="Calibri" panose="020F0502020204030204" pitchFamily="34" charset="0"/>
            </a:endParaRPr>
          </a:p>
        </p:txBody>
      </p:sp>
    </p:spTree>
    <p:extLst>
      <p:ext uri="{BB962C8B-B14F-4D97-AF65-F5344CB8AC3E}">
        <p14:creationId xmlns:p14="http://schemas.microsoft.com/office/powerpoint/2010/main" val="1848218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Exchanging data between processes</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10693400" cy="2062103"/>
          </a:xfrm>
          <a:prstGeom prst="rect">
            <a:avLst/>
          </a:prstGeom>
          <a:noFill/>
        </p:spPr>
        <p:txBody>
          <a:bodyPr wrap="square" rtlCol="0">
            <a:spAutoFit/>
          </a:bodyPr>
          <a:lstStyle/>
          <a:p>
            <a:pPr marL="457200" indent="-457200">
              <a:buFont typeface="Arial" panose="020B0604020202020204" pitchFamily="34" charset="0"/>
              <a:buChar char="•"/>
            </a:pPr>
            <a:r>
              <a:rPr lang="en-US" sz="3200" b="0" i="0" dirty="0">
                <a:solidFill>
                  <a:srgbClr val="000000"/>
                </a:solidFill>
                <a:effectLst/>
              </a:rPr>
              <a:t>When it comes to communicating between processes, the multiprocessing modules has two primary methods: </a:t>
            </a:r>
          </a:p>
          <a:p>
            <a:r>
              <a:rPr lang="en-US" sz="3200" b="0" i="0" dirty="0">
                <a:solidFill>
                  <a:srgbClr val="000000"/>
                </a:solidFill>
                <a:effectLst/>
              </a:rPr>
              <a:t>	— Queues </a:t>
            </a:r>
          </a:p>
          <a:p>
            <a:r>
              <a:rPr lang="en-US" sz="3200" b="0" i="0" dirty="0">
                <a:solidFill>
                  <a:srgbClr val="000000"/>
                </a:solidFill>
                <a:effectLst/>
              </a:rPr>
              <a:t>	— Pipes</a:t>
            </a:r>
            <a:endParaRPr lang="en-GB" sz="3200" dirty="0">
              <a:cs typeface="Calibri" panose="020F0502020204030204" pitchFamily="34" charset="0"/>
            </a:endParaRPr>
          </a:p>
        </p:txBody>
      </p:sp>
    </p:spTree>
    <p:extLst>
      <p:ext uri="{BB962C8B-B14F-4D97-AF65-F5344CB8AC3E}">
        <p14:creationId xmlns:p14="http://schemas.microsoft.com/office/powerpoint/2010/main" val="1294030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3096</Words>
  <Application>Microsoft Office PowerPoint</Application>
  <PresentationFormat>Widescreen</PresentationFormat>
  <Paragraphs>269</Paragraphs>
  <Slides>24</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Unicode MS</vt:lpstr>
      <vt:lpstr>Calibri</vt:lpstr>
      <vt:lpstr>Calibri Light</vt:lpstr>
      <vt:lpstr>Segoe</vt:lpstr>
      <vt:lpstr>Segoe Light</vt:lpstr>
      <vt:lpstr>Tahoma</vt:lpstr>
      <vt:lpstr>Office Theme</vt:lpstr>
      <vt:lpstr>Module 05 – Processes</vt:lpstr>
      <vt:lpstr>multiprocessing</vt:lpstr>
      <vt:lpstr>The multiprocessing.Process class  </vt:lpstr>
      <vt:lpstr>Process start and join functions</vt:lpstr>
      <vt:lpstr>The Process example</vt:lpstr>
      <vt:lpstr>The Process example</vt:lpstr>
      <vt:lpstr>The Process example — cont’d</vt:lpstr>
      <vt:lpstr>join with timeout example</vt:lpstr>
      <vt:lpstr>Exchanging data between processes</vt:lpstr>
      <vt:lpstr>Exchanging data between processes — Queue</vt:lpstr>
      <vt:lpstr>Exchanging data between processes — Queue</vt:lpstr>
      <vt:lpstr>Exchanging data between processes -— Pipe</vt:lpstr>
      <vt:lpstr>Exchanging data between processes -— Pipe</vt:lpstr>
      <vt:lpstr>Synchronization between processes</vt:lpstr>
      <vt:lpstr>Synchronization between processes — cont’d</vt:lpstr>
      <vt:lpstr>Synchronization between processes-cont’d</vt:lpstr>
      <vt:lpstr>Multiprocessing Pool</vt:lpstr>
      <vt:lpstr>Multiprocessing Lock example</vt:lpstr>
      <vt:lpstr>Multiprocessing Lock example — cont’d</vt:lpstr>
      <vt:lpstr>Multiprocessing Pool</vt:lpstr>
      <vt:lpstr>Multiprocessing Pool</vt:lpstr>
      <vt:lpstr>Multiprocessing Pool —- example</vt:lpstr>
      <vt:lpstr>Lab 01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197</cp:revision>
  <dcterms:created xsi:type="dcterms:W3CDTF">2021-12-06T07:55:10Z</dcterms:created>
  <dcterms:modified xsi:type="dcterms:W3CDTF">2023-06-25T12:08:34Z</dcterms:modified>
</cp:coreProperties>
</file>