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21" r:id="rId2"/>
    <p:sldId id="264" r:id="rId3"/>
    <p:sldId id="322" r:id="rId4"/>
    <p:sldId id="330" r:id="rId5"/>
    <p:sldId id="265" r:id="rId6"/>
    <p:sldId id="320" r:id="rId7"/>
    <p:sldId id="266" r:id="rId8"/>
    <p:sldId id="294" r:id="rId9"/>
    <p:sldId id="325" r:id="rId10"/>
    <p:sldId id="324" r:id="rId11"/>
    <p:sldId id="328" r:id="rId12"/>
    <p:sldId id="326" r:id="rId13"/>
    <p:sldId id="327" r:id="rId14"/>
    <p:sldId id="329" r:id="rId15"/>
    <p:sldId id="316" r:id="rId1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ichai Gez" initials="AG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18D72-659F-BC1B-1C5D-4788DBEB738E}" v="21" dt="2022-01-19T08:30:43.553"/>
    <p1510:client id="{1DC4A7C7-CE4F-3205-974E-8156ED17CB91}" v="2" dt="2022-01-16T14:59:56.065"/>
    <p1510:client id="{D330ABF8-AE4D-B4F8-FC89-666F486D5107}" v="22" dt="2022-01-16T12:14:58.1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er Avishar" userId="S::tomerav@sela.co.il::6f99e47e-5b46-447c-a55a-283bba137982" providerId="AD" clId="Web-{18518D72-659F-BC1B-1C5D-4788DBEB738E}"/>
    <pc:docChg chg="modSld">
      <pc:chgData name="Tomer Avishar" userId="S::tomerav@sela.co.il::6f99e47e-5b46-447c-a55a-283bba137982" providerId="AD" clId="Web-{18518D72-659F-BC1B-1C5D-4788DBEB738E}" dt="2022-01-19T08:46:13.847" v="1228"/>
      <pc:docMkLst>
        <pc:docMk/>
      </pc:docMkLst>
      <pc:sldChg chg="modNotes">
        <pc:chgData name="Tomer Avishar" userId="S::tomerav@sela.co.il::6f99e47e-5b46-447c-a55a-283bba137982" providerId="AD" clId="Web-{18518D72-659F-BC1B-1C5D-4788DBEB738E}" dt="2022-01-19T07:42:32.329" v="152"/>
        <pc:sldMkLst>
          <pc:docMk/>
          <pc:sldMk cId="89284741" sldId="264"/>
        </pc:sldMkLst>
      </pc:sldChg>
      <pc:sldChg chg="modNotes">
        <pc:chgData name="Tomer Avishar" userId="S::tomerav@sela.co.il::6f99e47e-5b46-447c-a55a-283bba137982" providerId="AD" clId="Web-{18518D72-659F-BC1B-1C5D-4788DBEB738E}" dt="2022-01-19T07:49:45.668" v="311"/>
        <pc:sldMkLst>
          <pc:docMk/>
          <pc:sldMk cId="2304337233" sldId="266"/>
        </pc:sldMkLst>
      </pc:sldChg>
      <pc:sldChg chg="modNotes">
        <pc:chgData name="Tomer Avishar" userId="S::tomerav@sela.co.il::6f99e47e-5b46-447c-a55a-283bba137982" providerId="AD" clId="Web-{18518D72-659F-BC1B-1C5D-4788DBEB738E}" dt="2022-01-19T07:50:05.028" v="314"/>
        <pc:sldMkLst>
          <pc:docMk/>
          <pc:sldMk cId="715340640" sldId="267"/>
        </pc:sldMkLst>
      </pc:sldChg>
      <pc:sldChg chg="modSp modNotes">
        <pc:chgData name="Tomer Avishar" userId="S::tomerav@sela.co.il::6f99e47e-5b46-447c-a55a-283bba137982" providerId="AD" clId="Web-{18518D72-659F-BC1B-1C5D-4788DBEB738E}" dt="2022-01-19T07:50:33.622" v="316" actId="14100"/>
        <pc:sldMkLst>
          <pc:docMk/>
          <pc:sldMk cId="2689029024" sldId="270"/>
        </pc:sldMkLst>
        <pc:picChg chg="mod">
          <ac:chgData name="Tomer Avishar" userId="S::tomerav@sela.co.il::6f99e47e-5b46-447c-a55a-283bba137982" providerId="AD" clId="Web-{18518D72-659F-BC1B-1C5D-4788DBEB738E}" dt="2022-01-19T07:50:33.622" v="316" actId="14100"/>
          <ac:picMkLst>
            <pc:docMk/>
            <pc:sldMk cId="2689029024" sldId="270"/>
            <ac:picMk id="5" creationId="{CB94E144-CDD6-4E31-BD08-A4728824C2AC}"/>
          </ac:picMkLst>
        </pc:picChg>
      </pc:sldChg>
      <pc:sldChg chg="modNotes">
        <pc:chgData name="Tomer Avishar" userId="S::tomerav@sela.co.il::6f99e47e-5b46-447c-a55a-283bba137982" providerId="AD" clId="Web-{18518D72-659F-BC1B-1C5D-4788DBEB738E}" dt="2022-01-19T08:00:08.652" v="659"/>
        <pc:sldMkLst>
          <pc:docMk/>
          <pc:sldMk cId="3214580080" sldId="271"/>
        </pc:sldMkLst>
      </pc:sldChg>
      <pc:sldChg chg="modSp modNotes">
        <pc:chgData name="Tomer Avishar" userId="S::tomerav@sela.co.il::6f99e47e-5b46-447c-a55a-283bba137982" providerId="AD" clId="Web-{18518D72-659F-BC1B-1C5D-4788DBEB738E}" dt="2022-01-19T08:35:01.101" v="983"/>
        <pc:sldMkLst>
          <pc:docMk/>
          <pc:sldMk cId="836256761" sldId="273"/>
        </pc:sldMkLst>
        <pc:spChg chg="mod">
          <ac:chgData name="Tomer Avishar" userId="S::tomerav@sela.co.il::6f99e47e-5b46-447c-a55a-283bba137982" providerId="AD" clId="Web-{18518D72-659F-BC1B-1C5D-4788DBEB738E}" dt="2022-01-19T08:29:33.221" v="665" actId="1076"/>
          <ac:spMkLst>
            <pc:docMk/>
            <pc:sldMk cId="836256761" sldId="273"/>
            <ac:spMk id="33" creationId="{D02A888E-5FC8-4540-8F3B-D8914D030D17}"/>
          </ac:spMkLst>
        </pc:spChg>
        <pc:spChg chg="mod">
          <ac:chgData name="Tomer Avishar" userId="S::tomerav@sela.co.il::6f99e47e-5b46-447c-a55a-283bba137982" providerId="AD" clId="Web-{18518D72-659F-BC1B-1C5D-4788DBEB738E}" dt="2022-01-19T08:30:39.835" v="678" actId="1076"/>
          <ac:spMkLst>
            <pc:docMk/>
            <pc:sldMk cId="836256761" sldId="273"/>
            <ac:spMk id="47" creationId="{00000000-0000-0000-0000-000000000000}"/>
          </ac:spMkLst>
        </pc:spChg>
        <pc:spChg chg="mod">
          <ac:chgData name="Tomer Avishar" userId="S::tomerav@sela.co.il::6f99e47e-5b46-447c-a55a-283bba137982" providerId="AD" clId="Web-{18518D72-659F-BC1B-1C5D-4788DBEB738E}" dt="2022-01-19T08:30:23.974" v="674" actId="14100"/>
          <ac:spMkLst>
            <pc:docMk/>
            <pc:sldMk cId="836256761" sldId="273"/>
            <ac:spMk id="48" creationId="{00000000-0000-0000-0000-000000000000}"/>
          </ac:spMkLst>
        </pc:spChg>
        <pc:spChg chg="mod">
          <ac:chgData name="Tomer Avishar" userId="S::tomerav@sela.co.il::6f99e47e-5b46-447c-a55a-283bba137982" providerId="AD" clId="Web-{18518D72-659F-BC1B-1C5D-4788DBEB738E}" dt="2022-01-19T08:29:50.034" v="667" actId="1076"/>
          <ac:spMkLst>
            <pc:docMk/>
            <pc:sldMk cId="836256761" sldId="273"/>
            <ac:spMk id="51" creationId="{00000000-0000-0000-0000-000000000000}"/>
          </ac:spMkLst>
        </pc:spChg>
        <pc:spChg chg="mod">
          <ac:chgData name="Tomer Avishar" userId="S::tomerav@sela.co.il::6f99e47e-5b46-447c-a55a-283bba137982" providerId="AD" clId="Web-{18518D72-659F-BC1B-1C5D-4788DBEB738E}" dt="2022-01-19T08:30:32.162" v="676" actId="1076"/>
          <ac:spMkLst>
            <pc:docMk/>
            <pc:sldMk cId="836256761" sldId="273"/>
            <ac:spMk id="52" creationId="{00000000-0000-0000-0000-000000000000}"/>
          </ac:spMkLst>
        </pc:spChg>
        <pc:grpChg chg="mod">
          <ac:chgData name="Tomer Avishar" userId="S::tomerav@sela.co.il::6f99e47e-5b46-447c-a55a-283bba137982" providerId="AD" clId="Web-{18518D72-659F-BC1B-1C5D-4788DBEB738E}" dt="2022-01-19T08:29:45.753" v="666" actId="1076"/>
          <ac:grpSpMkLst>
            <pc:docMk/>
            <pc:sldMk cId="836256761" sldId="273"/>
            <ac:grpSpMk id="61" creationId="{00000000-0000-0000-0000-000000000000}"/>
          </ac:grpSpMkLst>
        </pc:grpChg>
        <pc:picChg chg="mod">
          <ac:chgData name="Tomer Avishar" userId="S::tomerav@sela.co.il::6f99e47e-5b46-447c-a55a-283bba137982" providerId="AD" clId="Web-{18518D72-659F-BC1B-1C5D-4788DBEB738E}" dt="2022-01-19T08:29:17.782" v="662" actId="14100"/>
          <ac:picMkLst>
            <pc:docMk/>
            <pc:sldMk cId="836256761" sldId="273"/>
            <ac:picMk id="5" creationId="{EB4C8E04-D222-424F-B1D9-E4EFBA7C804A}"/>
          </ac:picMkLst>
        </pc:picChg>
        <pc:cxnChg chg="mod">
          <ac:chgData name="Tomer Avishar" userId="S::tomerav@sela.co.il::6f99e47e-5b46-447c-a55a-283bba137982" providerId="AD" clId="Web-{18518D72-659F-BC1B-1C5D-4788DBEB738E}" dt="2022-01-19T08:29:33.221" v="665" actId="1076"/>
          <ac:cxnSpMkLst>
            <pc:docMk/>
            <pc:sldMk cId="836256761" sldId="273"/>
            <ac:cxnSpMk id="34" creationId="{630AC0C4-7B96-4287-9C2B-D0D3666BB022}"/>
          </ac:cxnSpMkLst>
        </pc:cxnChg>
        <pc:cxnChg chg="mod">
          <ac:chgData name="Tomer Avishar" userId="S::tomerav@sela.co.il::6f99e47e-5b46-447c-a55a-283bba137982" providerId="AD" clId="Web-{18518D72-659F-BC1B-1C5D-4788DBEB738E}" dt="2022-01-19T08:29:58.582" v="669" actId="14100"/>
          <ac:cxnSpMkLst>
            <pc:docMk/>
            <pc:sldMk cId="836256761" sldId="273"/>
            <ac:cxnSpMk id="55" creationId="{00000000-0000-0000-0000-000000000000}"/>
          </ac:cxnSpMkLst>
        </pc:cxnChg>
        <pc:cxnChg chg="mod">
          <ac:chgData name="Tomer Avishar" userId="S::tomerav@sela.co.il::6f99e47e-5b46-447c-a55a-283bba137982" providerId="AD" clId="Web-{18518D72-659F-BC1B-1C5D-4788DBEB738E}" dt="2022-01-19T08:30:35.412" v="677" actId="14100"/>
          <ac:cxnSpMkLst>
            <pc:docMk/>
            <pc:sldMk cId="836256761" sldId="273"/>
            <ac:cxnSpMk id="56" creationId="{00000000-0000-0000-0000-000000000000}"/>
          </ac:cxnSpMkLst>
        </pc:cxnChg>
        <pc:cxnChg chg="mod">
          <ac:chgData name="Tomer Avishar" userId="S::tomerav@sela.co.il::6f99e47e-5b46-447c-a55a-283bba137982" providerId="AD" clId="Web-{18518D72-659F-BC1B-1C5D-4788DBEB738E}" dt="2022-01-19T08:30:28.865" v="675" actId="14100"/>
          <ac:cxnSpMkLst>
            <pc:docMk/>
            <pc:sldMk cId="836256761" sldId="273"/>
            <ac:cxnSpMk id="57" creationId="{00000000-0000-0000-0000-000000000000}"/>
          </ac:cxnSpMkLst>
        </pc:cxnChg>
        <pc:cxnChg chg="mod">
          <ac:chgData name="Tomer Avishar" userId="S::tomerav@sela.co.il::6f99e47e-5b46-447c-a55a-283bba137982" providerId="AD" clId="Web-{18518D72-659F-BC1B-1C5D-4788DBEB738E}" dt="2022-01-19T08:30:43.553" v="679" actId="14100"/>
          <ac:cxnSpMkLst>
            <pc:docMk/>
            <pc:sldMk cId="836256761" sldId="273"/>
            <ac:cxnSpMk id="60" creationId="{00000000-0000-0000-0000-000000000000}"/>
          </ac:cxnSpMkLst>
        </pc:cxnChg>
      </pc:sldChg>
      <pc:sldChg chg="modNotes">
        <pc:chgData name="Tomer Avishar" userId="S::tomerav@sela.co.il::6f99e47e-5b46-447c-a55a-283bba137982" providerId="AD" clId="Web-{18518D72-659F-BC1B-1C5D-4788DBEB738E}" dt="2022-01-19T08:46:13.847" v="1228"/>
        <pc:sldMkLst>
          <pc:docMk/>
          <pc:sldMk cId="1380134214" sldId="309"/>
        </pc:sldMkLst>
      </pc:sldChg>
    </pc:docChg>
  </pc:docChgLst>
  <pc:docChgLst>
    <pc:chgData name="Tomer Avishar" userId="S::tomerav@sela.co.il::6f99e47e-5b46-447c-a55a-283bba137982" providerId="AD" clId="Web-{1DC4A7C7-CE4F-3205-974E-8156ED17CB91}"/>
    <pc:docChg chg="modSld">
      <pc:chgData name="Tomer Avishar" userId="S::tomerav@sela.co.il::6f99e47e-5b46-447c-a55a-283bba137982" providerId="AD" clId="Web-{1DC4A7C7-CE4F-3205-974E-8156ED17CB91}" dt="2022-01-16T14:59:56.065" v="0"/>
      <pc:docMkLst>
        <pc:docMk/>
      </pc:docMkLst>
      <pc:sldChg chg="addSp">
        <pc:chgData name="Tomer Avishar" userId="S::tomerav@sela.co.il::6f99e47e-5b46-447c-a55a-283bba137982" providerId="AD" clId="Web-{1DC4A7C7-CE4F-3205-974E-8156ED17CB91}" dt="2022-01-16T14:59:56.065" v="0"/>
        <pc:sldMkLst>
          <pc:docMk/>
          <pc:sldMk cId="715340640" sldId="267"/>
        </pc:sldMkLst>
        <pc:spChg chg="add">
          <ac:chgData name="Tomer Avishar" userId="S::tomerav@sela.co.il::6f99e47e-5b46-447c-a55a-283bba137982" providerId="AD" clId="Web-{1DC4A7C7-CE4F-3205-974E-8156ED17CB91}" dt="2022-01-16T14:59:56.065" v="0"/>
          <ac:spMkLst>
            <pc:docMk/>
            <pc:sldMk cId="715340640" sldId="267"/>
            <ac:spMk id="4" creationId="{BB2FB569-B4F9-42D8-84FB-8F12F35F05FF}"/>
          </ac:spMkLst>
        </pc:spChg>
      </pc:sldChg>
    </pc:docChg>
  </pc:docChgLst>
  <pc:docChgLst>
    <pc:chgData name="Tomer Avishar" userId="S::tomerav@sela.co.il::6f99e47e-5b46-447c-a55a-283bba137982" providerId="AD" clId="Web-{D330ABF8-AE4D-B4F8-FC89-666F486D5107}"/>
    <pc:docChg chg="delSld modSld">
      <pc:chgData name="Tomer Avishar" userId="S::tomerav@sela.co.il::6f99e47e-5b46-447c-a55a-283bba137982" providerId="AD" clId="Web-{D330ABF8-AE4D-B4F8-FC89-666F486D5107}" dt="2022-01-16T12:14:55.699" v="13" actId="20577"/>
      <pc:docMkLst>
        <pc:docMk/>
      </pc:docMkLst>
      <pc:sldChg chg="modSp">
        <pc:chgData name="Tomer Avishar" userId="S::tomerav@sela.co.il::6f99e47e-5b46-447c-a55a-283bba137982" providerId="AD" clId="Web-{D330ABF8-AE4D-B4F8-FC89-666F486D5107}" dt="2022-01-16T12:13:38.369" v="0" actId="14100"/>
        <pc:sldMkLst>
          <pc:docMk/>
          <pc:sldMk cId="2492001281" sldId="280"/>
        </pc:sldMkLst>
        <pc:spChg chg="mod">
          <ac:chgData name="Tomer Avishar" userId="S::tomerav@sela.co.il::6f99e47e-5b46-447c-a55a-283bba137982" providerId="AD" clId="Web-{D330ABF8-AE4D-B4F8-FC89-666F486D5107}" dt="2022-01-16T12:13:38.369" v="0" actId="14100"/>
          <ac:spMkLst>
            <pc:docMk/>
            <pc:sldMk cId="2492001281" sldId="280"/>
            <ac:spMk id="13" creationId="{F3BD2BD0-202C-40FC-8573-610EE63FC528}"/>
          </ac:spMkLst>
        </pc:spChg>
      </pc:sldChg>
      <pc:sldChg chg="delCm">
        <pc:chgData name="Tomer Avishar" userId="S::tomerav@sela.co.il::6f99e47e-5b46-447c-a55a-283bba137982" providerId="AD" clId="Web-{D330ABF8-AE4D-B4F8-FC89-666F486D5107}" dt="2022-01-16T12:13:49.713" v="1"/>
        <pc:sldMkLst>
          <pc:docMk/>
          <pc:sldMk cId="2767821557" sldId="294"/>
        </pc:sldMkLst>
      </pc:sldChg>
      <pc:sldChg chg="del delCm">
        <pc:chgData name="Tomer Avishar" userId="S::tomerav@sela.co.il::6f99e47e-5b46-447c-a55a-283bba137982" providerId="AD" clId="Web-{D330ABF8-AE4D-B4F8-FC89-666F486D5107}" dt="2022-01-16T12:14:14.089" v="3"/>
        <pc:sldMkLst>
          <pc:docMk/>
          <pc:sldMk cId="2746262724" sldId="295"/>
        </pc:sldMkLst>
      </pc:sldChg>
      <pc:sldChg chg="modSp">
        <pc:chgData name="Tomer Avishar" userId="S::tomerav@sela.co.il::6f99e47e-5b46-447c-a55a-283bba137982" providerId="AD" clId="Web-{D330ABF8-AE4D-B4F8-FC89-666F486D5107}" dt="2022-01-16T12:14:55.699" v="13" actId="20577"/>
        <pc:sldMkLst>
          <pc:docMk/>
          <pc:sldMk cId="1380134214" sldId="309"/>
        </pc:sldMkLst>
        <pc:spChg chg="mod">
          <ac:chgData name="Tomer Avishar" userId="S::tomerav@sela.co.il::6f99e47e-5b46-447c-a55a-283bba137982" providerId="AD" clId="Web-{D330ABF8-AE4D-B4F8-FC89-666F486D5107}" dt="2022-01-16T12:14:55.699" v="13" actId="20577"/>
          <ac:spMkLst>
            <pc:docMk/>
            <pc:sldMk cId="1380134214" sldId="309"/>
            <ac:spMk id="6" creationId="{74F98662-678E-4B15-8F4B-F2B687111016}"/>
          </ac:spMkLst>
        </pc:spChg>
      </pc:sldChg>
    </pc:docChg>
  </pc:docChgLst>
  <pc:docChgLst>
    <pc:chgData clId="Web-{1DC4A7C7-CE4F-3205-974E-8156ED17CB91}"/>
    <pc:docChg chg="modSld">
      <pc:chgData name="" userId="" providerId="" clId="Web-{1DC4A7C7-CE4F-3205-974E-8156ED17CB91}" dt="2022-01-16T14:59:31.361" v="0"/>
      <pc:docMkLst>
        <pc:docMk/>
      </pc:docMkLst>
      <pc:sldChg chg="addSp">
        <pc:chgData name="" userId="" providerId="" clId="Web-{1DC4A7C7-CE4F-3205-974E-8156ED17CB91}" dt="2022-01-16T14:59:31.361" v="0"/>
        <pc:sldMkLst>
          <pc:docMk/>
          <pc:sldMk cId="1629193451" sldId="257"/>
        </pc:sldMkLst>
        <pc:spChg chg="add">
          <ac:chgData name="" userId="" providerId="" clId="Web-{1DC4A7C7-CE4F-3205-974E-8156ED17CB91}" dt="2022-01-16T14:59:31.361" v="0"/>
          <ac:spMkLst>
            <pc:docMk/>
            <pc:sldMk cId="1629193451" sldId="257"/>
            <ac:spMk id="3" creationId="{14FB7C35-71DA-4678-A4BC-B36886A75D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81043921-7569-41A3-B947-8944ED878C50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0EA4576-0967-4CCD-84A0-45D5E7B768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938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 is dynamically-typed and garbage-collected. It supports multiple programming paradigms, including structured (particularly, procedural), object-oriented and functional programming.</a:t>
            </a:r>
          </a:p>
          <a:p>
            <a:endParaRPr lang="en-US" sz="1200" dirty="0">
              <a:cs typeface="Calibri"/>
            </a:endParaRPr>
          </a:p>
          <a:p>
            <a:r>
              <a:rPr lang="en-US" dirty="0">
                <a:cs typeface="Calibri"/>
              </a:rPr>
              <a:t>It was built to be as readable as possible, and is </a:t>
            </a:r>
            <a:r>
              <a:rPr lang="en-US" dirty="0"/>
              <a:t>significant indentation driven (Off-side rule).</a:t>
            </a:r>
            <a:endParaRPr lang="en-US" dirty="0">
              <a:cs typeface="Calibri"/>
            </a:endParaRPr>
          </a:p>
          <a:p>
            <a:pPr algn="l" rtl="0" eaLnBrk="1" hangingPunct="1"/>
            <a:endParaRPr lang="en-US"/>
          </a:p>
          <a:p>
            <a:r>
              <a:rPr lang="en-US" dirty="0"/>
              <a:t>The language's core philosophy is summarized in the document </a:t>
            </a:r>
            <a:r>
              <a:rPr lang="en-US" i="1" dirty="0"/>
              <a:t>The Zen of Python</a:t>
            </a:r>
            <a:r>
              <a:rPr lang="en-US" dirty="0"/>
              <a:t> (</a:t>
            </a:r>
            <a:r>
              <a:rPr lang="en-US" i="1" dirty="0"/>
              <a:t>PEP 20</a:t>
            </a:r>
            <a:r>
              <a:rPr lang="en-US" dirty="0"/>
              <a:t>), which includes aphorisms such as: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Beautiful is better than ugly.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Explicit is better than implicit.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Simple is better than complex.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Complex is better than complicated.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Readability counts.</a:t>
            </a:r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  <a:p>
            <a:endParaRPr lang="en-US" u="sng"/>
          </a:p>
          <a:p>
            <a:pPr algn="l" rtl="0" eaLnBrk="1" hangingPunct="1"/>
            <a:r>
              <a:rPr lang="en-US" u="sng" dirty="0"/>
              <a:t>For further reading:</a:t>
            </a:r>
          </a:p>
          <a:p>
            <a:r>
              <a:rPr lang="en-US" dirty="0">
                <a:hlinkClick r:id="rId3"/>
              </a:rPr>
              <a:t>Python (programming language) - Wikipedia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53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 is dynamically-typed and garbage-collected. It supports multiple programming paradigms, including structured (particularly, procedural), object-oriented and functional programming.</a:t>
            </a:r>
          </a:p>
          <a:p>
            <a:endParaRPr lang="en-US" sz="1200" dirty="0">
              <a:cs typeface="Calibri"/>
            </a:endParaRPr>
          </a:p>
          <a:p>
            <a:r>
              <a:rPr lang="en-US" dirty="0">
                <a:cs typeface="Calibri"/>
              </a:rPr>
              <a:t>It was built to be as readable as possible, and is </a:t>
            </a:r>
            <a:r>
              <a:rPr lang="en-US" dirty="0"/>
              <a:t>significant indentation driven (Off-side rule).</a:t>
            </a:r>
            <a:endParaRPr lang="en-US" dirty="0">
              <a:cs typeface="Calibri"/>
            </a:endParaRPr>
          </a:p>
          <a:p>
            <a:pPr algn="l" rtl="0" eaLnBrk="1" hangingPunct="1"/>
            <a:endParaRPr lang="en-US"/>
          </a:p>
          <a:p>
            <a:r>
              <a:rPr lang="en-US" dirty="0"/>
              <a:t>The language's core philosophy is summarized in the document </a:t>
            </a:r>
            <a:r>
              <a:rPr lang="en-US" i="1" dirty="0"/>
              <a:t>The Zen of Python</a:t>
            </a:r>
            <a:r>
              <a:rPr lang="en-US" dirty="0"/>
              <a:t> (</a:t>
            </a:r>
            <a:r>
              <a:rPr lang="en-US" i="1" dirty="0"/>
              <a:t>PEP 20</a:t>
            </a:r>
            <a:r>
              <a:rPr lang="en-US" dirty="0"/>
              <a:t>), which includes aphorisms such as: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Beautiful is better than ugly.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Explicit is better than implicit.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Simple is better than complex.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Complex is better than complicated.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Readability counts.</a:t>
            </a:r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  <a:p>
            <a:endParaRPr lang="en-US" u="sng"/>
          </a:p>
          <a:p>
            <a:pPr algn="l" rtl="0" eaLnBrk="1" hangingPunct="1"/>
            <a:r>
              <a:rPr lang="en-US" u="sng" dirty="0"/>
              <a:t>For further reading:</a:t>
            </a:r>
          </a:p>
          <a:p>
            <a:r>
              <a:rPr lang="en-US" dirty="0">
                <a:hlinkClick r:id="rId3"/>
              </a:rPr>
              <a:t>Python (programming language) - Wikipedia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85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86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48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67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29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1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8825-ECA0-499D-AD00-C61559AEF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D2D23-A7BD-4DDA-A00C-46041A879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A3659-781D-4EF8-97A9-C7A0A81F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CB84F-AB2F-4868-9D31-4D39A51E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26798-6D0F-4ED2-BBBD-83AA7C30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84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59F9-B2D0-4ADD-A93C-1532E60A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9B198-34E1-46F8-BF21-A88ADD6FD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10FD3-C032-4B28-8680-585FD1FD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AE6CC-EE90-424C-90E0-9AE289ED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57E58-14D0-40DB-B6A1-460C1E1E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979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B23E9-9879-4D8A-B24C-AD4A17966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0B421-B905-48B3-B8D6-87420655E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866DD-4102-4014-AA0A-C0BC5A88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DD69A-62C5-4FD6-9BA7-F1AE1D6F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7265A-8BDD-4F8F-ACDD-93204EE0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964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049" y="1340768"/>
            <a:ext cx="9850763" cy="1085850"/>
          </a:xfrm>
        </p:spPr>
        <p:txBody>
          <a:bodyPr vert="horz" lIns="0" tIns="45720" rIns="91440" bIns="45720" rtlCol="0" anchor="t" anchorCtr="0">
            <a:normAutofit/>
          </a:bodyPr>
          <a:lstStyle>
            <a:lvl1pPr>
              <a:defRPr lang="en-US" sz="3200" dirty="0">
                <a:ln w="3175">
                  <a:noFill/>
                </a:ln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74050" y="6362070"/>
            <a:ext cx="10506527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en-US"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Copyright © SELA Software &amp; Education Labs, Ltd. | 14-18 Baruch Hirsch St., </a:t>
            </a:r>
            <a:r>
              <a:rPr lang="en-US" sz="1100" kern="1200" err="1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Bnei</a:t>
            </a:r>
            <a:r>
              <a:rPr lang="en-US"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 </a:t>
            </a:r>
            <a:r>
              <a:rPr lang="en-US" sz="1100" kern="1200" err="1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Brak</a:t>
            </a:r>
            <a:r>
              <a:rPr lang="en-US"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 51202, Israel | www.selagroup.com</a:t>
            </a:r>
            <a:endParaRPr lang="en-US" sz="800">
              <a:solidFill>
                <a:schemeClr val="tx1">
                  <a:lumMod val="85000"/>
                  <a:lumOff val="15000"/>
                </a:schemeClr>
              </a:solidFill>
              <a:latin typeface="Segoe" panose="020B05020405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50" y="534798"/>
            <a:ext cx="3509932" cy="48390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74701" y="2427289"/>
            <a:ext cx="9850967" cy="1362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E89636"/>
                </a:solidFill>
              </a:defRPr>
            </a:lvl1pPr>
            <a:lvl2pPr marL="457200" indent="0" algn="l" rtl="0">
              <a:buFontTx/>
              <a:buNone/>
              <a:defRPr/>
            </a:lvl2pPr>
            <a:lvl3pPr marL="914400" indent="0" algn="l" rtl="0">
              <a:buFontTx/>
              <a:buNone/>
              <a:defRPr/>
            </a:lvl3pPr>
            <a:lvl4pPr marL="1371600" indent="0" algn="l" rtl="0">
              <a:buFontTx/>
              <a:buNone/>
              <a:defRPr/>
            </a:lvl4pPr>
            <a:lvl5pPr marL="1828800" indent="0" algn="l" rtl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7336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9">
          <p15:clr>
            <a:srgbClr val="FBAE40"/>
          </p15:clr>
        </p15:guide>
        <p15:guide id="2" pos="61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17" y="1124745"/>
            <a:ext cx="5510328" cy="444361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3" name="TextBox 12"/>
          <p:cNvSpPr txBox="1"/>
          <p:nvPr userDrawn="1"/>
        </p:nvSpPr>
        <p:spPr>
          <a:xfrm>
            <a:off x="1967541" y="2492896"/>
            <a:ext cx="34708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4349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14" y="2420889"/>
            <a:ext cx="4934263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2" name="TextBox 11"/>
          <p:cNvSpPr txBox="1"/>
          <p:nvPr userDrawn="1"/>
        </p:nvSpPr>
        <p:spPr>
          <a:xfrm>
            <a:off x="1967542" y="2492896"/>
            <a:ext cx="212590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346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871531" y="2492896"/>
            <a:ext cx="55370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Questions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947" y="1988841"/>
            <a:ext cx="2043387" cy="2844235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883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E412-2588-41D4-83A0-F0CCE893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5D0A3-656C-4560-ABF4-23856F08A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F3A74-207C-4E68-B776-F596ECEE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D2C9A-8F24-4250-AEFF-AE8D0CED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7947F-2057-4E26-9E35-3F851766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663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1456-D132-45CC-BD54-133A3D13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AF78C-BAED-4A93-A820-7075E33F6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BA80A-ED56-492B-A7D7-6E7FD648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3558B-BA12-492B-8B13-9B9C1ECB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4D99C-4D7E-421A-837F-F63921DA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937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1D4D-650C-4C32-9D3E-4F13A85B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1F53B-EFF4-452F-83A8-A9EE5BC78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4EEAD-EAF3-42D8-B09F-70B6BB0B8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94282-4E16-40D3-9E0B-D62AFF5D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66184-9CFF-4F47-9868-8017BD7E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35592-A5E7-4421-9364-C224EBD1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11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FC13-32C4-447E-8C7C-C2B30B0C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866F3-0EC7-4ADE-A15F-3FE01A293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C95F7-1419-40F9-97E3-054A2840D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A8005-FDB6-4179-98B9-2703D44A1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758DE-5184-4614-A5E8-EC1C62E61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1AFD1-4897-4CCB-AA53-F2A9096B9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5981A-8A03-41A9-910A-6B01E33D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49752-C46D-4DD9-8363-799E629B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837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82B1-9E7F-476A-8256-9E7952E7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F5399-0209-49D7-B385-36C3D634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DDF89-3622-4F6D-BBE5-9276A366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6FC28-F71A-4997-81FC-B9FF26DF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455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5190D1-7F61-45D6-A22E-6C52BA9BE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3AE86-BFF9-40C7-90A4-5816CD7D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B49B8-32CD-43CE-BE2E-DDB7F427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752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1BDE-798A-42C4-AD3C-990F0719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F851-F4EC-43FA-96EE-22D0E2E6B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C1E38-E472-4431-BBF1-A553049A3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288E2-1551-4AED-BF90-E2ED40C4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85702-D73F-4DF0-A953-A4FD519A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56AFB-1E4C-407F-81B8-285B3DFB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277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919D-17DA-4FF6-92C3-ED76A611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A5540-46D2-4506-BB0A-6F1FF7A63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E6B8-89F7-47FA-9804-F03EE703F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ECD54-7BF8-4484-9F86-916C0CA5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E8C91-6B98-4CCB-853F-25471555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E6192-1F73-4413-8EE1-49DB5022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526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3446F-F68A-4A4D-9C3D-7D859CFD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D5250-99A5-4212-8FF3-4E346BAE5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15EDC-6411-49FD-9800-3CD08205B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9B7D1-305C-49A9-9D59-000E5D30F1FD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9E05D-A177-4E2D-ADF0-EDA05F331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C1EAD-5110-4612-80D5-7CFAA4A24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672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5" r:id="rId13"/>
    <p:sldLayoutId id="2147483667" r:id="rId14"/>
    <p:sldLayoutId id="2147483670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560" y="1700808"/>
            <a:ext cx="7388072" cy="1085850"/>
          </a:xfrm>
        </p:spPr>
        <p:txBody>
          <a:bodyPr>
            <a:normAutofit/>
          </a:bodyPr>
          <a:lstStyle/>
          <a:p>
            <a:r>
              <a:rPr lang="en-US"/>
              <a:t>Module 07 </a:t>
            </a:r>
            <a:r>
              <a:rPr lang="en-US" dirty="0"/>
              <a:t>– subprocess – Work with additional processes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4462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+mn-lt"/>
              </a:rPr>
              <a:t>Popen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class — cont’d</a:t>
            </a:r>
            <a:endParaRPr lang="en-US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97A8A4-177D-4E9C-BA15-7E47D950F550}"/>
              </a:ext>
            </a:extLst>
          </p:cNvPr>
          <p:cNvSpPr txBox="1"/>
          <p:nvPr/>
        </p:nvSpPr>
        <p:spPr>
          <a:xfrm>
            <a:off x="762000" y="1868486"/>
            <a:ext cx="10693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</a:rPr>
              <a:t>The most common </a:t>
            </a:r>
            <a:r>
              <a:rPr lang="en-US" sz="3200" b="0" i="0" dirty="0" err="1">
                <a:solidFill>
                  <a:srgbClr val="000000"/>
                </a:solidFill>
                <a:effectLst/>
              </a:rPr>
              <a:t>Popen</a:t>
            </a:r>
            <a:r>
              <a:rPr lang="en-US" sz="3200" b="0" i="0" dirty="0">
                <a:solidFill>
                  <a:srgbClr val="000000"/>
                </a:solidFill>
                <a:effectLst/>
              </a:rPr>
              <a:t> constructor arguments (like in call and </a:t>
            </a:r>
            <a:r>
              <a:rPr lang="en-US" sz="3200" b="0" i="0" dirty="0" err="1">
                <a:solidFill>
                  <a:srgbClr val="000000"/>
                </a:solidFill>
                <a:effectLst/>
              </a:rPr>
              <a:t>check_output</a:t>
            </a:r>
            <a:r>
              <a:rPr lang="en-US" sz="3200" b="0" i="0" dirty="0">
                <a:solidFill>
                  <a:srgbClr val="000000"/>
                </a:solidFill>
                <a:effectLst/>
              </a:rPr>
              <a:t> functions) are: </a:t>
            </a:r>
          </a:p>
          <a:p>
            <a:pPr lvl="1"/>
            <a:r>
              <a:rPr lang="en-US" sz="3200" b="0" i="0" dirty="0">
                <a:solidFill>
                  <a:srgbClr val="000000"/>
                </a:solidFill>
                <a:effectLst/>
              </a:rPr>
              <a:t>— </a:t>
            </a:r>
            <a:r>
              <a:rPr lang="en-US" sz="3200" b="0" i="0" dirty="0" err="1">
                <a:solidFill>
                  <a:srgbClr val="000000"/>
                </a:solidFill>
                <a:effectLst/>
              </a:rPr>
              <a:t>args</a:t>
            </a:r>
            <a:r>
              <a:rPr lang="en-US" sz="32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lvl="1"/>
            <a:r>
              <a:rPr lang="en-US" sz="3200" b="0" i="0" dirty="0">
                <a:solidFill>
                  <a:srgbClr val="000000"/>
                </a:solidFill>
                <a:effectLst/>
              </a:rPr>
              <a:t>— shell </a:t>
            </a:r>
          </a:p>
          <a:p>
            <a:pPr lvl="1"/>
            <a:r>
              <a:rPr lang="en-US" sz="3200" b="0" i="0" dirty="0">
                <a:solidFill>
                  <a:srgbClr val="000000"/>
                </a:solidFill>
                <a:effectLst/>
              </a:rPr>
              <a:t>— stdin, </a:t>
            </a:r>
            <a:r>
              <a:rPr lang="en-US" sz="3200" b="0" i="0" dirty="0" err="1">
                <a:solidFill>
                  <a:srgbClr val="000000"/>
                </a:solidFill>
                <a:effectLst/>
              </a:rPr>
              <a:t>stdout</a:t>
            </a:r>
            <a:r>
              <a:rPr lang="en-US" sz="3200" b="0" i="0" dirty="0">
                <a:solidFill>
                  <a:srgbClr val="000000"/>
                </a:solidFill>
                <a:effectLst/>
              </a:rPr>
              <a:t>, stderr: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</a:rPr>
              <a:t>Existing file descriptor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</a:rPr>
              <a:t>PIPE - indicates that a new pipe to the child will be created</a:t>
            </a:r>
            <a:endParaRPr lang="en-GB" sz="32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030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+mn-lt"/>
              </a:rPr>
              <a:t>Popen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class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60811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+mn-lt"/>
              </a:rPr>
              <a:t>Popen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example</a:t>
            </a:r>
            <a:endParaRPr lang="en-US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12620F4-4180-4AC2-95AE-71A613BB7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6018"/>
            <a:ext cx="7918882" cy="34470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subprocess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SP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SP.Popen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dir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shell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r.returncode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probably None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subprocess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SP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SP.Popen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dir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shell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r.returncode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probably None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r.returncode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probably 0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30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+mn-lt"/>
              </a:rPr>
              <a:t>Popen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with PIPE example</a:t>
            </a:r>
            <a:endParaRPr lang="en-US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3B83FE2-914E-4D85-A5E0-9BC807AB7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94598"/>
            <a:ext cx="9721048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subprocess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SP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SP.Popen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dir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stdout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=SP.PIPE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stderr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=SP.PIPE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shell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output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error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r.communicate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Use 'communicate()' instead of 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rcommunicate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()'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output.decode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Decode the output bytes and print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error.decode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Decode the error bytes and print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SP.Popen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nodir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stdout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=SP.PIPE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stderr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=SP.PIPE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shell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output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error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r.communicate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Use 'communicate()' instead of 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rcommunicate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()'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output.decode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Decode the output bytes and print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error.decode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Decode the error bytes and print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234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02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4076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85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The subprocess module </a:t>
            </a:r>
            <a:br>
              <a:rPr lang="en-US" dirty="0">
                <a:latin typeface="+mn-lt"/>
              </a:rPr>
            </a:br>
            <a:endParaRPr lang="he-IL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sz="3200" b="0" i="0" dirty="0">
                <a:solidFill>
                  <a:srgbClr val="000000"/>
                </a:solidFill>
                <a:effectLst/>
              </a:rPr>
              <a:t>The subprocess module provides a consistent interface to creating and working with additional processes. </a:t>
            </a:r>
          </a:p>
          <a:p>
            <a:pPr fontAlgn="base"/>
            <a:endParaRPr lang="en-US" sz="3200" b="0" i="0" dirty="0">
              <a:solidFill>
                <a:srgbClr val="000000"/>
              </a:solidFill>
              <a:effectLst/>
            </a:endParaRPr>
          </a:p>
          <a:p>
            <a:pPr fontAlgn="base"/>
            <a:r>
              <a:rPr lang="en-US" sz="3200" b="0" i="0" dirty="0">
                <a:solidFill>
                  <a:srgbClr val="000000"/>
                </a:solidFill>
                <a:effectLst/>
              </a:rPr>
              <a:t>The subprocess module has a wide functionality for running additional processes, controlling their </a:t>
            </a:r>
            <a:r>
              <a:rPr lang="en-US" sz="3200" b="0" i="0" dirty="0" err="1">
                <a:solidFill>
                  <a:srgbClr val="000000"/>
                </a:solidFill>
                <a:effectLst/>
              </a:rPr>
              <a:t>lO</a:t>
            </a:r>
            <a:r>
              <a:rPr lang="en-US" sz="3200" b="0" i="0" dirty="0">
                <a:solidFill>
                  <a:srgbClr val="000000"/>
                </a:solidFill>
                <a:effectLst/>
              </a:rPr>
              <a:t>, including shell feathers like wildcards, pipes, redirections</a:t>
            </a:r>
          </a:p>
          <a:p>
            <a:pPr fontAlgn="base"/>
            <a:endParaRPr lang="en-US" sz="3200" b="0" i="0" dirty="0">
              <a:solidFill>
                <a:srgbClr val="000000"/>
              </a:solidFill>
              <a:effectLst/>
            </a:endParaRPr>
          </a:p>
          <a:p>
            <a:pPr fontAlgn="base"/>
            <a:r>
              <a:rPr lang="en-US" sz="3200" b="0" i="0" dirty="0">
                <a:solidFill>
                  <a:srgbClr val="000000"/>
                </a:solidFill>
                <a:effectLst/>
              </a:rPr>
              <a:t> The subprocess module is an updated module for old and | [ deprecated functionality with the same purpose like: - </a:t>
            </a:r>
            <a:r>
              <a:rPr lang="en-US" sz="3200" b="0" i="0" dirty="0" err="1">
                <a:solidFill>
                  <a:srgbClr val="000000"/>
                </a:solidFill>
                <a:effectLst/>
              </a:rPr>
              <a:t>os.system</a:t>
            </a:r>
            <a:r>
              <a:rPr lang="en-US" sz="3200" b="0" i="0" dirty="0">
                <a:solidFill>
                  <a:srgbClr val="000000"/>
                </a:solidFill>
                <a:effectLst/>
              </a:rPr>
              <a:t>(), </a:t>
            </a:r>
            <a:r>
              <a:rPr lang="en-US" sz="3200" b="0" i="0" dirty="0" err="1">
                <a:solidFill>
                  <a:srgbClr val="000000"/>
                </a:solidFill>
                <a:effectLst/>
              </a:rPr>
              <a:t>os.spawn</a:t>
            </a:r>
            <a:r>
              <a:rPr lang="en-US" sz="3200" b="0" i="0" dirty="0">
                <a:solidFill>
                  <a:srgbClr val="000000"/>
                </a:solidFill>
                <a:effectLst/>
              </a:rPr>
              <a:t>*(), </a:t>
            </a:r>
            <a:r>
              <a:rPr lang="en-US" sz="3200" b="0" i="0" dirty="0" err="1">
                <a:solidFill>
                  <a:srgbClr val="000000"/>
                </a:solidFill>
                <a:effectLst/>
              </a:rPr>
              <a:t>os.popen</a:t>
            </a:r>
            <a:r>
              <a:rPr lang="en-US" sz="3200" b="0" i="0" dirty="0">
                <a:solidFill>
                  <a:srgbClr val="000000"/>
                </a:solidFill>
                <a:effectLst/>
              </a:rPr>
              <a:t>*() ...</a:t>
            </a:r>
            <a:endParaRPr lang="ru-RU" sz="32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28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The call function</a:t>
            </a:r>
            <a:endParaRPr lang="he-IL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sz="4000" b="0" i="0" dirty="0" err="1">
                <a:solidFill>
                  <a:srgbClr val="000000"/>
                </a:solidFill>
                <a:effectLst/>
              </a:rPr>
              <a:t>subprocess.call</a:t>
            </a:r>
            <a:r>
              <a:rPr lang="en-US" sz="4000" b="0" i="0" dirty="0">
                <a:solidFill>
                  <a:srgbClr val="000000"/>
                </a:solidFill>
                <a:effectLst/>
              </a:rPr>
              <a:t>(</a:t>
            </a:r>
            <a:r>
              <a:rPr lang="en-US" sz="4000" b="0" i="0" dirty="0" err="1">
                <a:solidFill>
                  <a:srgbClr val="000000"/>
                </a:solidFill>
                <a:effectLst/>
              </a:rPr>
              <a:t>args</a:t>
            </a:r>
            <a:r>
              <a:rPr lang="en-US" sz="4000" b="0" i="0" dirty="0">
                <a:solidFill>
                  <a:srgbClr val="000000"/>
                </a:solidFill>
                <a:effectLst/>
              </a:rPr>
              <a:t>, stdin=None, </a:t>
            </a:r>
            <a:r>
              <a:rPr lang="en-US" sz="4000" b="0" i="0" dirty="0" err="1">
                <a:solidFill>
                  <a:srgbClr val="000000"/>
                </a:solidFill>
                <a:effectLst/>
              </a:rPr>
              <a:t>stdout</a:t>
            </a:r>
            <a:r>
              <a:rPr lang="en-US" sz="4000" b="0" i="0" dirty="0">
                <a:solidFill>
                  <a:srgbClr val="000000"/>
                </a:solidFill>
                <a:effectLst/>
              </a:rPr>
              <a:t>=None, stderr=None, shell=False, </a:t>
            </a:r>
            <a:r>
              <a:rPr lang="en-US" sz="4000" b="0" i="0" dirty="0" err="1">
                <a:solidFill>
                  <a:srgbClr val="000000"/>
                </a:solidFill>
                <a:effectLst/>
              </a:rPr>
              <a:t>cwd</a:t>
            </a:r>
            <a:r>
              <a:rPr lang="en-US" sz="4000" b="0" i="0" dirty="0">
                <a:solidFill>
                  <a:srgbClr val="000000"/>
                </a:solidFill>
                <a:effectLst/>
              </a:rPr>
              <a:t>=None, timeout=None) </a:t>
            </a:r>
          </a:p>
          <a:p>
            <a:endParaRPr lang="en-US" sz="4000" dirty="0">
              <a:solidFill>
                <a:srgbClr val="000000"/>
              </a:solidFill>
            </a:endParaRPr>
          </a:p>
          <a:p>
            <a:r>
              <a:rPr lang="en-US" sz="4000" b="0" i="0" dirty="0">
                <a:solidFill>
                  <a:srgbClr val="000000"/>
                </a:solidFill>
                <a:effectLst/>
              </a:rPr>
              <a:t>Run the command described by </a:t>
            </a:r>
            <a:r>
              <a:rPr lang="en-US" sz="4000" b="0" i="0" dirty="0" err="1">
                <a:solidFill>
                  <a:srgbClr val="000000"/>
                </a:solidFill>
                <a:effectLst/>
              </a:rPr>
              <a:t>args</a:t>
            </a:r>
            <a:r>
              <a:rPr lang="en-US" sz="4000" b="0" i="0" dirty="0">
                <a:solidFill>
                  <a:srgbClr val="000000"/>
                </a:solidFill>
                <a:effectLst/>
              </a:rPr>
              <a:t>. Wait for command to complete, then return the </a:t>
            </a:r>
            <a:r>
              <a:rPr lang="en-US" sz="4000" b="0" i="0" dirty="0" err="1">
                <a:solidFill>
                  <a:srgbClr val="000000"/>
                </a:solidFill>
                <a:effectLst/>
              </a:rPr>
              <a:t>returncode</a:t>
            </a:r>
            <a:endParaRPr lang="en-US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8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The call function example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7810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37" y="29115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The call function example</a:t>
            </a:r>
            <a:endParaRPr lang="he-IL" dirty="0">
              <a:latin typeface="+mn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68DB89-8FBA-4F02-9639-3D7AEA3B8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79" y="1972676"/>
            <a:ext cx="11579441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subprocess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subprocess.call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dir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*.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shell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Remove the list and directly pass the command as a string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subprocess.call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r"C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:\Python27\test.py"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Remove shell=True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subprocess.call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"calc.exe"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shell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Remove the list and directly pass the command as a string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with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open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r"C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:/Test/out.txt"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"w"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f: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Use 'with' statement to automatically close the file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subprocess.call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dir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"/p"'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shell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True,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stdout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=f)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Remove the extra quotation marks around /p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"end"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89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C4D0-94A6-43AA-B3FB-91CB74529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486" y="15276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n-lt"/>
              </a:rPr>
              <a:t>check_output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function</a:t>
            </a:r>
            <a:endParaRPr lang="he-IL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AF8E9-DC67-4D8D-8B85-681B629C4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486" y="1473779"/>
            <a:ext cx="10784181" cy="4351338"/>
          </a:xfrm>
        </p:spPr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</a:rPr>
              <a:t>subprocess.check_output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stdin=None, stderr=None, shell =False,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cwd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=None, timeout=None)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Run command with arguments and return its output.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If the return code was non-zero it raises a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CalledProcessError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  <a:endParaRPr lang="he-IL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95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n-lt"/>
              </a:rPr>
              <a:t>check_output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function example</a:t>
            </a:r>
            <a:endParaRPr lang="en-US" dirty="0">
              <a:latin typeface="+mn-l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1584C98-47B2-4C1B-9CFF-5DF46EEF8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43950"/>
            <a:ext cx="11153312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subprocess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get_command_output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cmd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output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subprocess.check_output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cmd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cwd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"C:\someDir"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Use `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cwd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` instead of `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cmd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`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True,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output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subprocess.CalledProcessError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False, None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isOk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output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get_command_output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dir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33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01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782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33" y="382880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+mn-lt"/>
              </a:rPr>
              <a:t>Popen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class</a:t>
            </a:r>
            <a:endParaRPr lang="en-US" i="0" dirty="0">
              <a:solidFill>
                <a:srgbClr val="242424"/>
              </a:solidFill>
              <a:effectLst/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</a:rPr>
              <a:t>The </a:t>
            </a:r>
            <a:r>
              <a:rPr lang="en-US" sz="3200" b="1" i="0" dirty="0" err="1">
                <a:solidFill>
                  <a:srgbClr val="000000"/>
                </a:solidFill>
                <a:effectLst/>
              </a:rPr>
              <a:t>Popen</a:t>
            </a:r>
            <a:r>
              <a:rPr lang="en-US" sz="3200" b="0" i="0" dirty="0">
                <a:solidFill>
                  <a:srgbClr val="000000"/>
                </a:solidFill>
                <a:effectLst/>
              </a:rPr>
              <a:t> class offers a lot of flexibility to handle the common and the less common cases not covered by the convenience functions. </a:t>
            </a:r>
          </a:p>
          <a:p>
            <a:endParaRPr lang="en-US" sz="3200" dirty="0">
              <a:solidFill>
                <a:srgbClr val="000000"/>
              </a:solidFill>
            </a:endParaRPr>
          </a:p>
          <a:p>
            <a:r>
              <a:rPr lang="en-US" sz="3200" b="0" i="0" dirty="0">
                <a:solidFill>
                  <a:srgbClr val="000000"/>
                </a:solidFill>
                <a:effectLst/>
              </a:rPr>
              <a:t>To support a wide variety of use cases, the </a:t>
            </a:r>
            <a:r>
              <a:rPr lang="en-US" sz="3200" b="1" i="0" dirty="0" err="1">
                <a:solidFill>
                  <a:srgbClr val="000000"/>
                </a:solidFill>
                <a:effectLst/>
              </a:rPr>
              <a:t>Popen</a:t>
            </a:r>
            <a:r>
              <a:rPr lang="en-US" sz="3200" b="0" i="0" dirty="0">
                <a:solidFill>
                  <a:srgbClr val="000000"/>
                </a:solidFill>
                <a:effectLst/>
              </a:rPr>
              <a:t> accept a large number of optional arguments (in most cases, most of the arguments can stay with their default value) </a:t>
            </a:r>
          </a:p>
          <a:p>
            <a:endParaRPr lang="en-US" sz="3200" dirty="0">
              <a:solidFill>
                <a:srgbClr val="000000"/>
              </a:solidFill>
            </a:endParaRPr>
          </a:p>
          <a:p>
            <a:r>
              <a:rPr lang="en-US" sz="3200" b="1" i="0" dirty="0" err="1">
                <a:solidFill>
                  <a:srgbClr val="000000"/>
                </a:solidFill>
                <a:effectLst/>
              </a:rPr>
              <a:t>Popen</a:t>
            </a:r>
            <a:r>
              <a:rPr lang="en-US" sz="3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</a:rPr>
              <a:t>doen’t</a:t>
            </a:r>
            <a:r>
              <a:rPr lang="en-US" sz="3200" b="0" i="0" dirty="0">
                <a:solidFill>
                  <a:srgbClr val="000000"/>
                </a:solidFill>
                <a:effectLst/>
              </a:rPr>
              <a:t> block the calling function</a:t>
            </a:r>
            <a:endParaRPr lang="en-US" sz="32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18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1620</Words>
  <Application>Microsoft Office PowerPoint</Application>
  <PresentationFormat>Widescreen</PresentationFormat>
  <Paragraphs>117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Unicode MS</vt:lpstr>
      <vt:lpstr>Calibri</vt:lpstr>
      <vt:lpstr>Calibri Light</vt:lpstr>
      <vt:lpstr>Segoe</vt:lpstr>
      <vt:lpstr>Segoe Light</vt:lpstr>
      <vt:lpstr>Tahoma</vt:lpstr>
      <vt:lpstr>Office Theme</vt:lpstr>
      <vt:lpstr>Module 07 – subprocess – Work with additional processes</vt:lpstr>
      <vt:lpstr>The subprocess module  </vt:lpstr>
      <vt:lpstr>The call function</vt:lpstr>
      <vt:lpstr>The call function example</vt:lpstr>
      <vt:lpstr>The call function example</vt:lpstr>
      <vt:lpstr>The check_output function</vt:lpstr>
      <vt:lpstr>The check_output function example</vt:lpstr>
      <vt:lpstr>Lab 01</vt:lpstr>
      <vt:lpstr>Popen class</vt:lpstr>
      <vt:lpstr>Popen class — cont’d</vt:lpstr>
      <vt:lpstr>Popen class</vt:lpstr>
      <vt:lpstr>Popen example</vt:lpstr>
      <vt:lpstr>Popen with PIPE example</vt:lpstr>
      <vt:lpstr>Lab 02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02: Getting Started</dc:title>
  <dc:creator>Tomer Avishar</dc:creator>
  <cp:lastModifiedBy>Alexandr Gotlib</cp:lastModifiedBy>
  <cp:revision>196</cp:revision>
  <dcterms:created xsi:type="dcterms:W3CDTF">2021-12-06T07:55:10Z</dcterms:created>
  <dcterms:modified xsi:type="dcterms:W3CDTF">2023-06-23T09:09:27Z</dcterms:modified>
</cp:coreProperties>
</file>