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2" r:id="rId9"/>
    <p:sldId id="299" r:id="rId10"/>
    <p:sldId id="310" r:id="rId11"/>
    <p:sldId id="321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DA040-B9CD-0672-3ADA-C632AADA79B6}" v="273" dt="2022-01-19T16:12:46.240"/>
    <p1510:client id="{99678B24-957A-ECA0-173D-D77D219485BC}" v="41" dt="2022-01-16T14:14:50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efrin" userId="S::dand@sela.co.il::d6af6d47-7f1d-4323-b764-b1431f09f0f1" providerId="AD" clId="Web-{353DA040-B9CD-0672-3ADA-C632AADA79B6}"/>
    <pc:docChg chg="modSld">
      <pc:chgData name="Dan Defrin" userId="S::dand@sela.co.il::d6af6d47-7f1d-4323-b764-b1431f09f0f1" providerId="AD" clId="Web-{353DA040-B9CD-0672-3ADA-C632AADA79B6}" dt="2022-01-19T16:14:51.294" v="660"/>
      <pc:docMkLst>
        <pc:docMk/>
      </pc:docMkLst>
      <pc:sldChg chg="modNotes">
        <pc:chgData name="Dan Defrin" userId="S::dand@sela.co.il::d6af6d47-7f1d-4323-b764-b1431f09f0f1" providerId="AD" clId="Web-{353DA040-B9CD-0672-3ADA-C632AADA79B6}" dt="2022-01-19T15:14:49.651" v="2"/>
        <pc:sldMkLst>
          <pc:docMk/>
          <pc:sldMk cId="2683803360" sldId="261"/>
        </pc:sldMkLst>
      </pc:sldChg>
      <pc:sldChg chg="modNotes">
        <pc:chgData name="Dan Defrin" userId="S::dand@sela.co.il::d6af6d47-7f1d-4323-b764-b1431f09f0f1" providerId="AD" clId="Web-{353DA040-B9CD-0672-3ADA-C632AADA79B6}" dt="2022-01-19T15:17:51.755" v="8"/>
        <pc:sldMkLst>
          <pc:docMk/>
          <pc:sldMk cId="3043315595" sldId="262"/>
        </pc:sldMkLst>
      </pc:sldChg>
      <pc:sldChg chg="modNotes">
        <pc:chgData name="Dan Defrin" userId="S::dand@sela.co.il::d6af6d47-7f1d-4323-b764-b1431f09f0f1" providerId="AD" clId="Web-{353DA040-B9CD-0672-3ADA-C632AADA79B6}" dt="2022-01-19T15:36:51.852" v="257"/>
        <pc:sldMkLst>
          <pc:docMk/>
          <pc:sldMk cId="79631718" sldId="267"/>
        </pc:sldMkLst>
      </pc:sldChg>
      <pc:sldChg chg="modNotes">
        <pc:chgData name="Dan Defrin" userId="S::dand@sela.co.il::d6af6d47-7f1d-4323-b764-b1431f09f0f1" providerId="AD" clId="Web-{353DA040-B9CD-0672-3ADA-C632AADA79B6}" dt="2022-01-19T15:44:54.833" v="263"/>
        <pc:sldMkLst>
          <pc:docMk/>
          <pc:sldMk cId="2500602384" sldId="271"/>
        </pc:sldMkLst>
      </pc:sldChg>
      <pc:sldChg chg="modNotes">
        <pc:chgData name="Dan Defrin" userId="S::dand@sela.co.il::d6af6d47-7f1d-4323-b764-b1431f09f0f1" providerId="AD" clId="Web-{353DA040-B9CD-0672-3ADA-C632AADA79B6}" dt="2022-01-19T15:52:40.406" v="306"/>
        <pc:sldMkLst>
          <pc:docMk/>
          <pc:sldMk cId="1005327423" sldId="273"/>
        </pc:sldMkLst>
      </pc:sldChg>
      <pc:sldChg chg="modNotes">
        <pc:chgData name="Dan Defrin" userId="S::dand@sela.co.il::d6af6d47-7f1d-4323-b764-b1431f09f0f1" providerId="AD" clId="Web-{353DA040-B9CD-0672-3ADA-C632AADA79B6}" dt="2022-01-19T15:53:57.395" v="310"/>
        <pc:sldMkLst>
          <pc:docMk/>
          <pc:sldMk cId="2366758650" sldId="277"/>
        </pc:sldMkLst>
      </pc:sldChg>
      <pc:sldChg chg="modNotes">
        <pc:chgData name="Dan Defrin" userId="S::dand@sela.co.il::d6af6d47-7f1d-4323-b764-b1431f09f0f1" providerId="AD" clId="Web-{353DA040-B9CD-0672-3ADA-C632AADA79B6}" dt="2022-01-19T16:14:51.294" v="660"/>
        <pc:sldMkLst>
          <pc:docMk/>
          <pc:sldMk cId="46206710" sldId="300"/>
        </pc:sldMkLst>
      </pc:sldChg>
    </pc:docChg>
  </pc:docChgLst>
  <pc:docChgLst>
    <pc:chgData name="Tomer Avishar" userId="S::tomerav@sela.co.il::6f99e47e-5b46-447c-a55a-283bba137982" providerId="AD" clId="Web-{99678B24-957A-ECA0-173D-D77D219485BC}"/>
    <pc:docChg chg="modSld">
      <pc:chgData name="Tomer Avishar" userId="S::tomerav@sela.co.il::6f99e47e-5b46-447c-a55a-283bba137982" providerId="AD" clId="Web-{99678B24-957A-ECA0-173D-D77D219485BC}" dt="2022-01-16T14:14:50.912" v="33" actId="20577"/>
      <pc:docMkLst>
        <pc:docMk/>
      </pc:docMkLst>
      <pc:sldChg chg="addSp delSp modSp">
        <pc:chgData name="Tomer Avishar" userId="S::tomerav@sela.co.il::6f99e47e-5b46-447c-a55a-283bba137982" providerId="AD" clId="Web-{99678B24-957A-ECA0-173D-D77D219485BC}" dt="2022-01-16T14:03:22.117" v="4" actId="14100"/>
        <pc:sldMkLst>
          <pc:docMk/>
          <pc:sldMk cId="4049307078" sldId="264"/>
        </pc:sldMkLst>
        <pc:spChg chg="add mod">
          <ac:chgData name="Tomer Avishar" userId="S::tomerav@sela.co.il::6f99e47e-5b46-447c-a55a-283bba137982" providerId="AD" clId="Web-{99678B24-957A-ECA0-173D-D77D219485BC}" dt="2022-01-16T14:03:22.117" v="4" actId="14100"/>
          <ac:spMkLst>
            <pc:docMk/>
            <pc:sldMk cId="4049307078" sldId="264"/>
            <ac:spMk id="2" creationId="{F1986365-F3FF-49C6-8711-F19F77603BE3}"/>
          </ac:spMkLst>
        </pc:spChg>
        <pc:picChg chg="del">
          <ac:chgData name="Tomer Avishar" userId="S::tomerav@sela.co.il::6f99e47e-5b46-447c-a55a-283bba137982" providerId="AD" clId="Web-{99678B24-957A-ECA0-173D-D77D219485BC}" dt="2022-01-16T14:03:15.476" v="2"/>
          <ac:picMkLst>
            <pc:docMk/>
            <pc:sldMk cId="4049307078" sldId="264"/>
            <ac:picMk id="10" creationId="{6A8E5999-BD5E-4351-9244-AD14514A1FB0}"/>
          </ac:picMkLst>
        </pc:picChg>
      </pc:sldChg>
      <pc:sldChg chg="addSp delSp modSp">
        <pc:chgData name="Tomer Avishar" userId="S::tomerav@sela.co.il::6f99e47e-5b46-447c-a55a-283bba137982" providerId="AD" clId="Web-{99678B24-957A-ECA0-173D-D77D219485BC}" dt="2022-01-16T14:13:22.801" v="27" actId="20577"/>
        <pc:sldMkLst>
          <pc:docMk/>
          <pc:sldMk cId="79631718" sldId="267"/>
        </pc:sldMkLst>
        <pc:spChg chg="add mod">
          <ac:chgData name="Tomer Avishar" userId="S::tomerav@sela.co.il::6f99e47e-5b46-447c-a55a-283bba137982" providerId="AD" clId="Web-{99678B24-957A-ECA0-173D-D77D219485BC}" dt="2022-01-16T14:13:22.801" v="27" actId="20577"/>
          <ac:spMkLst>
            <pc:docMk/>
            <pc:sldMk cId="79631718" sldId="267"/>
            <ac:spMk id="2" creationId="{2B566AF7-3F04-40AB-B6A2-46B04320317A}"/>
          </ac:spMkLst>
        </pc:spChg>
        <pc:picChg chg="del">
          <ac:chgData name="Tomer Avishar" userId="S::tomerav@sela.co.il::6f99e47e-5b46-447c-a55a-283bba137982" providerId="AD" clId="Web-{99678B24-957A-ECA0-173D-D77D219485BC}" dt="2022-01-16T14:05:13.900" v="7"/>
          <ac:picMkLst>
            <pc:docMk/>
            <pc:sldMk cId="79631718" sldId="267"/>
            <ac:picMk id="3" creationId="{2747461E-32E5-4B75-93AA-F40E9FE3A84F}"/>
          </ac:picMkLst>
        </pc:picChg>
      </pc:sldChg>
      <pc:sldChg chg="modSp">
        <pc:chgData name="Tomer Avishar" userId="S::tomerav@sela.co.il::6f99e47e-5b46-447c-a55a-283bba137982" providerId="AD" clId="Web-{99678B24-957A-ECA0-173D-D77D219485BC}" dt="2022-01-16T14:08:51.983" v="10"/>
        <pc:sldMkLst>
          <pc:docMk/>
          <pc:sldMk cId="2500602384" sldId="271"/>
        </pc:sldMkLst>
        <pc:graphicFrameChg chg="modGraphic">
          <ac:chgData name="Tomer Avishar" userId="S::tomerav@sela.co.il::6f99e47e-5b46-447c-a55a-283bba137982" providerId="AD" clId="Web-{99678B24-957A-ECA0-173D-D77D219485BC}" dt="2022-01-16T14:08:51.983" v="10"/>
          <ac:graphicFrameMkLst>
            <pc:docMk/>
            <pc:sldMk cId="2500602384" sldId="271"/>
            <ac:graphicFrameMk id="4" creationId="{00000000-0000-0000-0000-000000000000}"/>
          </ac:graphicFrameMkLst>
        </pc:graphicFrameChg>
      </pc:sldChg>
      <pc:sldChg chg="delSp modSp">
        <pc:chgData name="Tomer Avishar" userId="S::tomerav@sela.co.il::6f99e47e-5b46-447c-a55a-283bba137982" providerId="AD" clId="Web-{99678B24-957A-ECA0-173D-D77D219485BC}" dt="2022-01-16T14:09:11.249" v="12" actId="1076"/>
        <pc:sldMkLst>
          <pc:docMk/>
          <pc:sldMk cId="2949684785" sldId="272"/>
        </pc:sldMkLst>
        <pc:graphicFrameChg chg="del">
          <ac:chgData name="Tomer Avishar" userId="S::tomerav@sela.co.il::6f99e47e-5b46-447c-a55a-283bba137982" providerId="AD" clId="Web-{99678B24-957A-ECA0-173D-D77D219485BC}" dt="2022-01-16T14:09:06.874" v="11"/>
          <ac:graphicFrameMkLst>
            <pc:docMk/>
            <pc:sldMk cId="2949684785" sldId="272"/>
            <ac:graphicFrameMk id="9" creationId="{00000000-0000-0000-0000-000000000000}"/>
          </ac:graphicFrameMkLst>
        </pc:graphicFrameChg>
        <pc:graphicFrameChg chg="mod">
          <ac:chgData name="Tomer Avishar" userId="S::tomerav@sela.co.il::6f99e47e-5b46-447c-a55a-283bba137982" providerId="AD" clId="Web-{99678B24-957A-ECA0-173D-D77D219485BC}" dt="2022-01-16T14:09:11.249" v="12" actId="1076"/>
          <ac:graphicFrameMkLst>
            <pc:docMk/>
            <pc:sldMk cId="2949684785" sldId="272"/>
            <ac:graphicFrameMk id="10" creationId="{00000000-0000-0000-0000-000000000000}"/>
          </ac:graphicFrameMkLst>
        </pc:graphicFrameChg>
      </pc:sldChg>
      <pc:sldChg chg="addSp delSp modSp">
        <pc:chgData name="Tomer Avishar" userId="S::tomerav@sela.co.il::6f99e47e-5b46-447c-a55a-283bba137982" providerId="AD" clId="Web-{99678B24-957A-ECA0-173D-D77D219485BC}" dt="2022-01-16T14:10:35.032" v="17" actId="1076"/>
        <pc:sldMkLst>
          <pc:docMk/>
          <pc:sldMk cId="2366758650" sldId="277"/>
        </pc:sldMkLst>
        <pc:spChg chg="add mod">
          <ac:chgData name="Tomer Avishar" userId="S::tomerav@sela.co.il::6f99e47e-5b46-447c-a55a-283bba137982" providerId="AD" clId="Web-{99678B24-957A-ECA0-173D-D77D219485BC}" dt="2022-01-16T14:10:35.032" v="17" actId="1076"/>
          <ac:spMkLst>
            <pc:docMk/>
            <pc:sldMk cId="2366758650" sldId="277"/>
            <ac:spMk id="2" creationId="{A6BB587E-B158-4F67-BD3F-8FDAC400664A}"/>
          </ac:spMkLst>
        </pc:spChg>
        <pc:picChg chg="del">
          <ac:chgData name="Tomer Avishar" userId="S::tomerav@sela.co.il::6f99e47e-5b46-447c-a55a-283bba137982" providerId="AD" clId="Web-{99678B24-957A-ECA0-173D-D77D219485BC}" dt="2022-01-16T14:10:27.453" v="15"/>
          <ac:picMkLst>
            <pc:docMk/>
            <pc:sldMk cId="2366758650" sldId="277"/>
            <ac:picMk id="8" creationId="{9FEF21CA-0899-44B3-B489-B821A22ECF21}"/>
          </ac:picMkLst>
        </pc:picChg>
      </pc:sldChg>
      <pc:sldChg chg="addSp delSp modSp">
        <pc:chgData name="Tomer Avishar" userId="S::tomerav@sela.co.il::6f99e47e-5b46-447c-a55a-283bba137982" providerId="AD" clId="Web-{99678B24-957A-ECA0-173D-D77D219485BC}" dt="2022-01-16T14:13:10.238" v="23" actId="1076"/>
        <pc:sldMkLst>
          <pc:docMk/>
          <pc:sldMk cId="2276032060" sldId="286"/>
        </pc:sldMkLst>
        <pc:spChg chg="add mod">
          <ac:chgData name="Tomer Avishar" userId="S::tomerav@sela.co.il::6f99e47e-5b46-447c-a55a-283bba137982" providerId="AD" clId="Web-{99678B24-957A-ECA0-173D-D77D219485BC}" dt="2022-01-16T14:13:10.238" v="23" actId="1076"/>
          <ac:spMkLst>
            <pc:docMk/>
            <pc:sldMk cId="2276032060" sldId="286"/>
            <ac:spMk id="2" creationId="{ABFE36E3-42E1-4B35-A929-1D2FD225C870}"/>
          </ac:spMkLst>
        </pc:spChg>
        <pc:picChg chg="del">
          <ac:chgData name="Tomer Avishar" userId="S::tomerav@sela.co.il::6f99e47e-5b46-447c-a55a-283bba137982" providerId="AD" clId="Web-{99678B24-957A-ECA0-173D-D77D219485BC}" dt="2022-01-16T14:13:07.879" v="22"/>
          <ac:picMkLst>
            <pc:docMk/>
            <pc:sldMk cId="2276032060" sldId="286"/>
            <ac:picMk id="3" creationId="{D0F72BD3-B6F0-48E8-A9D2-F62E71EBBEAA}"/>
          </ac:picMkLst>
        </pc:picChg>
      </pc:sldChg>
      <pc:sldChg chg="addSp delSp modSp">
        <pc:chgData name="Tomer Avishar" userId="S::tomerav@sela.co.il::6f99e47e-5b46-447c-a55a-283bba137982" providerId="AD" clId="Web-{99678B24-957A-ECA0-173D-D77D219485BC}" dt="2022-01-16T14:14:32.896" v="31" actId="1076"/>
        <pc:sldMkLst>
          <pc:docMk/>
          <pc:sldMk cId="815030240" sldId="287"/>
        </pc:sldMkLst>
        <pc:spChg chg="add mod">
          <ac:chgData name="Tomer Avishar" userId="S::tomerav@sela.co.il::6f99e47e-5b46-447c-a55a-283bba137982" providerId="AD" clId="Web-{99678B24-957A-ECA0-173D-D77D219485BC}" dt="2022-01-16T14:14:32.896" v="31" actId="1076"/>
          <ac:spMkLst>
            <pc:docMk/>
            <pc:sldMk cId="815030240" sldId="287"/>
            <ac:spMk id="2" creationId="{747A90F9-60A7-4987-AD8E-9A4D2B2DEE68}"/>
          </ac:spMkLst>
        </pc:spChg>
        <pc:picChg chg="del">
          <ac:chgData name="Tomer Avishar" userId="S::tomerav@sela.co.il::6f99e47e-5b46-447c-a55a-283bba137982" providerId="AD" clId="Web-{99678B24-957A-ECA0-173D-D77D219485BC}" dt="2022-01-16T14:14:26.771" v="30"/>
          <ac:picMkLst>
            <pc:docMk/>
            <pc:sldMk cId="815030240" sldId="287"/>
            <ac:picMk id="8" creationId="{ED20253E-DBE2-4B79-B6D3-4FD34FE75BC6}"/>
          </ac:picMkLst>
        </pc:picChg>
      </pc:sldChg>
      <pc:sldChg chg="modSp">
        <pc:chgData name="Tomer Avishar" userId="S::tomerav@sela.co.il::6f99e47e-5b46-447c-a55a-283bba137982" providerId="AD" clId="Web-{99678B24-957A-ECA0-173D-D77D219485BC}" dt="2022-01-16T14:14:50.912" v="33" actId="20577"/>
        <pc:sldMkLst>
          <pc:docMk/>
          <pc:sldMk cId="3850011081" sldId="293"/>
        </pc:sldMkLst>
        <pc:spChg chg="mod">
          <ac:chgData name="Tomer Avishar" userId="S::tomerav@sela.co.il::6f99e47e-5b46-447c-a55a-283bba137982" providerId="AD" clId="Web-{99678B24-957A-ECA0-173D-D77D219485BC}" dt="2022-01-16T14:14:50.912" v="33" actId="20577"/>
          <ac:spMkLst>
            <pc:docMk/>
            <pc:sldMk cId="3850011081" sldId="29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1EDC04-1B37-40A2-80B0-3D5F184B1808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6B6C8CC-56AC-4E7F-B233-217CC8299C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12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The English mathematician George Boole’s work in the mid-nineteenth-century formed the basis of Boolean logic. </a:t>
            </a:r>
          </a:p>
          <a:p>
            <a:pPr>
              <a:spcBef>
                <a:spcPct val="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u="sng" dirty="0">
                <a:cs typeface="Arial" charset="0"/>
              </a:rPr>
              <a:t>The </a:t>
            </a:r>
            <a:r>
              <a:rPr lang="en-US" u="sng" dirty="0" err="1">
                <a:cs typeface="Arial" charset="0"/>
              </a:rPr>
              <a:t>bool</a:t>
            </a:r>
            <a:r>
              <a:rPr lang="en-US" u="sng" dirty="0">
                <a:cs typeface="Arial" charset="0"/>
              </a:rPr>
              <a:t> type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 type that represents the following set of values: {true, false}.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 variable of this type is often used to record the result of some operation (in many cases a comparison operation), so that we can act on that result. 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As an example, consider we want to check if a password is longer than 4 characters. 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To do this, we need some indication of whether the statement “password length is greater than 4” is true or false.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That is, we need to know the Boolean result of this comparison.</a:t>
            </a:r>
          </a:p>
          <a:p>
            <a:pPr>
              <a:spcBef>
                <a:spcPct val="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u="sng" dirty="0">
                <a:cs typeface="Arial" charset="0"/>
              </a:rPr>
              <a:t>Boolean Expression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An expression whose value is either true or false.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 Boolean expression may contain a relational operator to bestow it its Boolean nature.</a:t>
            </a:r>
          </a:p>
          <a:p>
            <a:pPr>
              <a:spcBef>
                <a:spcPct val="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u="sng" dirty="0">
                <a:cs typeface="Arial" charset="0"/>
              </a:rPr>
              <a:t>Relational Operator (also known as Comparison Operator)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An operator (representation of an operation) aimed at comparing its operands against each other (see table in the slide).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These operators are built-in, in most of the available programming languages.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Without the comparison ability, programming is unimaginable, and these operators intuitively represent that ability.</a:t>
            </a:r>
          </a:p>
          <a:p>
            <a:pPr>
              <a:spcBef>
                <a:spcPct val="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Note: None of the above is to be confused with the term logical operator which will be discussed later in this chapter.</a:t>
            </a:r>
          </a:p>
          <a:p>
            <a:pPr>
              <a:spcBef>
                <a:spcPct val="0"/>
              </a:spcBef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u="sng" dirty="0">
                <a:cs typeface="Arial" charset="0"/>
              </a:rPr>
              <a:t>For further reading: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http://www.kerryr.net/pioneers/boole.htm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http://en.wikipedia.org/wiki/George_Boole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Arial" charset="0"/>
              </a:rPr>
              <a:t>http://www-groups.dcs.st-and.ac.uk/~history/Biographies/Boole.html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>
                <a:cs typeface="Arial" charset="0"/>
              </a:rPr>
              <a:t>A program becomes flexible when the execution of an operation or a series of operations becomes dependent on specific circumstances.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Arial" charset="0"/>
              </a:rPr>
              <a:t>We use conditions: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To check the values of variables – and act differently on different values.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To check input validity – and act differently on valid input than invalid input.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To check a graphic object’s properties.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Explanation:</a:t>
            </a:r>
          </a:p>
          <a:p>
            <a:pPr>
              <a:spcBef>
                <a:spcPct val="0"/>
              </a:spcBef>
            </a:pPr>
            <a:r>
              <a:rPr lang="en-US" dirty="0"/>
              <a:t>First, the statement is checked. </a:t>
            </a:r>
          </a:p>
          <a:p>
            <a:pPr>
              <a:spcBef>
                <a:spcPct val="0"/>
              </a:spcBef>
            </a:pPr>
            <a:r>
              <a:rPr lang="en-US" dirty="0"/>
              <a:t>If it is true, that is, if its value is true, the command block is executed. </a:t>
            </a:r>
          </a:p>
          <a:p>
            <a:pPr>
              <a:spcBef>
                <a:spcPct val="0"/>
              </a:spcBef>
            </a:pPr>
            <a:r>
              <a:rPr lang="en-US" b="1" dirty="0"/>
              <a:t>Regardless</a:t>
            </a:r>
            <a:r>
              <a:rPr lang="en-US" dirty="0"/>
              <a:t> if the statement is true or false, the program continues and executes the commands following the command block.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Indentation – the command block is indented to the right. 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Note: the code that is executed if the statement is false, is also executed if the statement is true.</a:t>
            </a:r>
          </a:p>
          <a:p>
            <a:pPr>
              <a:spcBef>
                <a:spcPct val="0"/>
              </a:spcBef>
            </a:pPr>
            <a:r>
              <a:rPr lang="en-US" dirty="0"/>
              <a:t>To illustrate consider the following:</a:t>
            </a:r>
          </a:p>
          <a:p>
            <a:pPr>
              <a:spcBef>
                <a:spcPct val="0"/>
              </a:spcBef>
            </a:pPr>
            <a:r>
              <a:rPr lang="en-US" dirty="0"/>
              <a:t>All students who passed the final exams deserve a diploma.</a:t>
            </a:r>
          </a:p>
          <a:p>
            <a:pPr>
              <a:spcBef>
                <a:spcPct val="0"/>
              </a:spcBef>
            </a:pPr>
            <a:r>
              <a:rPr lang="en-US" dirty="0"/>
              <a:t>But, if a student passed at a certain grade (say, 90 or more), he or she deserves another certificate for their excellence.</a:t>
            </a:r>
          </a:p>
          <a:p>
            <a:pPr>
              <a:spcBef>
                <a:spcPct val="0"/>
              </a:spcBef>
            </a:pPr>
            <a:r>
              <a:rPr lang="en-US" dirty="0"/>
              <a:t>So, the program will check if a student excelled – if so, it will issue the appropriate certificate – and then </a:t>
            </a:r>
            <a:r>
              <a:rPr lang="en-US" b="1" dirty="0"/>
              <a:t>unconditionally</a:t>
            </a:r>
            <a:r>
              <a:rPr lang="en-US" dirty="0"/>
              <a:t> reward them with a diploma.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u="sng" dirty="0"/>
              <a:t>Example 1</a:t>
            </a:r>
          </a:p>
          <a:p>
            <a:pPr>
              <a:spcBef>
                <a:spcPct val="0"/>
              </a:spcBef>
              <a:defRPr/>
            </a:pPr>
            <a:r>
              <a:rPr lang="en-US" dirty="0"/>
              <a:t>If the balance equals zero (the statement value is True), display: “No money left...”</a:t>
            </a:r>
          </a:p>
          <a:p>
            <a:pPr>
              <a:spcBef>
                <a:spcPct val="0"/>
              </a:spcBef>
              <a:defRPr/>
            </a:pP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u="sng" dirty="0"/>
              <a:t>Example 2</a:t>
            </a:r>
          </a:p>
          <a:p>
            <a:pPr>
              <a:spcBef>
                <a:spcPct val="0"/>
              </a:spcBef>
              <a:defRPr/>
            </a:pPr>
            <a:r>
              <a:rPr lang="en-US" dirty="0"/>
              <a:t>Is the number divisible by 7?</a:t>
            </a:r>
          </a:p>
          <a:p>
            <a:pPr>
              <a:spcBef>
                <a:spcPct val="0"/>
              </a:spcBef>
              <a:defRPr/>
            </a:pPr>
            <a:r>
              <a:rPr lang="en-US" dirty="0"/>
              <a:t>If the statement ((num % 7) = = 0) value is true, display “Can be divided by 7”</a:t>
            </a:r>
          </a:p>
          <a:p>
            <a:pPr>
              <a:spcBef>
                <a:spcPct val="0"/>
              </a:spcBef>
              <a:defRPr/>
            </a:pP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Note: </a:t>
            </a:r>
            <a:r>
              <a:rPr lang="en-US" dirty="0"/>
              <a:t>The whole Boolean expression is evaluated (either as true or false).</a:t>
            </a:r>
          </a:p>
          <a:p>
            <a:pPr>
              <a:spcBef>
                <a:spcPct val="0"/>
              </a:spcBef>
              <a:defRPr/>
            </a:pPr>
            <a:r>
              <a:rPr lang="en-US" dirty="0"/>
              <a:t>Non-Boolean variables </a:t>
            </a:r>
            <a:r>
              <a:rPr lang="en-US" b="1" dirty="0"/>
              <a:t>may</a:t>
            </a:r>
            <a:r>
              <a:rPr lang="en-US" dirty="0"/>
              <a:t> be included in the expression.</a:t>
            </a:r>
          </a:p>
          <a:p>
            <a:pPr>
              <a:spcBef>
                <a:spcPct val="0"/>
              </a:spcBef>
              <a:defRPr/>
            </a:pPr>
            <a:r>
              <a:rPr lang="en-US" dirty="0"/>
              <a:t>What gives the expression is Boolean nature, in this case, is the usage of the comparison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A common coding mistake is to use the assignment operator (=)</a:t>
            </a:r>
            <a:r>
              <a:rPr lang="en-US" baseline="0" dirty="0"/>
              <a:t> instead of the comparison operator (==).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Luckily for us, </a:t>
            </a:r>
            <a:r>
              <a:rPr lang="en-US" dirty="0"/>
              <a:t>Python</a:t>
            </a:r>
            <a:r>
              <a:rPr lang="en-US" baseline="0" dirty="0"/>
              <a:t> is a </a:t>
            </a:r>
            <a:r>
              <a:rPr lang="en-US" b="1" baseline="0" dirty="0"/>
              <a:t>strongly-typed</a:t>
            </a:r>
            <a:r>
              <a:rPr lang="en-US" b="0" baseline="0" dirty="0"/>
              <a:t> programming language.</a:t>
            </a:r>
          </a:p>
          <a:p>
            <a:pPr>
              <a:spcBef>
                <a:spcPct val="0"/>
              </a:spcBef>
            </a:pPr>
            <a:r>
              <a:rPr lang="en-US" b="0" baseline="0" dirty="0"/>
              <a:t>Therefore, using the assignment operator where a Boolean value is expected will result in a compile-time error.</a:t>
            </a:r>
          </a:p>
          <a:p>
            <a:pPr>
              <a:spcBef>
                <a:spcPct val="0"/>
              </a:spcBef>
            </a:pPr>
            <a:r>
              <a:rPr lang="en-US" b="0" baseline="0" dirty="0"/>
              <a:t>Non strongly-typed languages such as C++ allow this during compilation, and the result is most probably a run-time error, </a:t>
            </a:r>
            <a:br>
              <a:rPr lang="en-US" b="0" baseline="0" dirty="0"/>
            </a:br>
            <a:r>
              <a:rPr lang="en-US" b="0" baseline="0" dirty="0"/>
              <a:t>which is significantly harder to debug.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A common coding mistake is to use the assignment operator (=)</a:t>
            </a:r>
            <a:r>
              <a:rPr lang="en-US" baseline="0" dirty="0"/>
              <a:t> instead of the comparison operator (==).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Luckily for us, </a:t>
            </a:r>
            <a:r>
              <a:rPr lang="en-US" dirty="0"/>
              <a:t>Python</a:t>
            </a:r>
            <a:r>
              <a:rPr lang="en-US" baseline="0" dirty="0"/>
              <a:t> is a </a:t>
            </a:r>
            <a:r>
              <a:rPr lang="en-US" b="1" baseline="0" dirty="0"/>
              <a:t>strongly-typed</a:t>
            </a:r>
            <a:r>
              <a:rPr lang="en-US" b="0" baseline="0" dirty="0"/>
              <a:t> programming language.</a:t>
            </a:r>
          </a:p>
          <a:p>
            <a:pPr>
              <a:spcBef>
                <a:spcPct val="0"/>
              </a:spcBef>
            </a:pPr>
            <a:r>
              <a:rPr lang="en-US" b="0" baseline="0" dirty="0"/>
              <a:t>Therefore, using the assignment operator where a Boolean value is expected will result in a compile-time error.</a:t>
            </a:r>
          </a:p>
          <a:p>
            <a:pPr>
              <a:spcBef>
                <a:spcPct val="0"/>
              </a:spcBef>
            </a:pPr>
            <a:r>
              <a:rPr lang="en-US" b="0" baseline="0" dirty="0"/>
              <a:t>Non strongly-typed languages such as C++ allow this during compilation, and the result is most probably a run-time error, </a:t>
            </a:r>
            <a:br>
              <a:rPr lang="en-US" b="0" baseline="0" dirty="0"/>
            </a:br>
            <a:r>
              <a:rPr lang="en-US" b="0" baseline="0" dirty="0"/>
              <a:t>which is significantly harder to debug.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06CC-062D-45FA-BC23-8B2D07BF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25491-1C05-4F67-B7EC-AC081628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E897-33C2-4D00-8996-3B8BC1A4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3713-C93A-4405-850C-1F9F3B9F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ABFE-82C1-4F14-B4D6-90CD4AB9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6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BED1-CFB4-40B3-90FB-700B3FC0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61B4-62DC-48EC-9C60-3F2F9D31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0C22-1000-47DE-A654-866CB88D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935A-931D-4831-9532-1D5F8BD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4ABD-554B-454D-87E0-24E0E65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8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7E385-3B99-410F-BF85-2D8C4BAFD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1EF5A-7547-4581-B755-F80ED332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54B9-77A0-4446-920C-D07F52C9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1FDA-1C2B-44C6-9AD8-26991C7E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E1C-C42E-4D0E-A668-0813DB1E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2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92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7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177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15413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15016" y="3835374"/>
            <a:ext cx="10684933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15016" y="4973960"/>
            <a:ext cx="10684933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9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21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531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94F6-E453-4D4C-B515-9EC60A1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99DC-F867-4F27-A5F7-FFAFB594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75C8-7B17-46B8-BF9D-2CA43128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768E-C345-4DDF-B8DC-559707E3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18C5-71AE-4EEA-B656-EF83CB22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597-329A-40D4-931F-3F030480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F5E2-0DB9-4452-8DD1-DE7E0F1A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E5A4-F4B9-44C0-902C-EB03E966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CC2F-D34A-4AA7-B791-A80B2A1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497B-00EA-40AE-8156-4F12C7FC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A009-F798-4B1D-9847-F88C51B7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922A-1CBE-4243-A768-222DEA25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C9F9-79CB-4526-B40A-7BEE255D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7070-3190-453C-8E44-715724BA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4C41-EEAE-4B7E-8FA2-D983EBA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3197-B119-462A-BBE4-7501E5CE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4B65-C6DA-4A6D-9952-532CEA0F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1B9-2EE6-44B6-B79C-14CCEB19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FA96-4A1D-4F81-A070-813DF45DE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6A5E2-B61C-453A-B718-ECD275AF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B0947-D68B-40BB-BE14-907D273CC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787A1-B8E8-44D7-AC2E-DC3008B4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EEC35-CD23-4B60-B928-DE2BC8C0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330F1-4890-4F8C-9548-6B34DE8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96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498-41F7-4AFC-B5FC-B1844294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1490-5862-4B4D-B221-4ACF2D8C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BE72-F641-4AEE-B901-ED6B43DF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6029-99A0-4316-82AD-D1AD97D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2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59630-C76B-4983-8EDB-42F276F1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C6511-DAE6-4EED-88F2-112F740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521-3F00-4B20-9355-FD52A2A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332F-10DF-441D-8EAB-5C3FF10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417A-B7EE-4D0D-AF55-9E0DFD9D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431A-E10C-45DC-8CD2-C8CF750A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B6C6-804D-4134-9B50-64901E65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FC58-0A07-49E1-A11E-F4A0F65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E422-BBB3-4C87-A0AF-0219BA6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1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0D82-ADAF-4B38-A733-F740480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7294F-A525-4D51-8A77-05A78D63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6BAAC-84E1-49DE-8B25-25807485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AF314-A47A-4BED-B1E1-952C1DEE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128-648B-487C-A5BB-28556C44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C0C0-5CF9-41FC-9230-FD83E9FC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99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85FDC-E70C-47F4-9D72-D2DA49FC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2269-4A68-400A-A16A-DF3D18B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A58A-8CA9-4CF0-882D-A986DFEF9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4A3E-2292-4870-B99D-F40AFCF82B81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47C9-2914-4B36-979C-FFC0F5E31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16BF-F0A8-4FCD-A487-D956C18AA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C5D4-2065-49F1-9480-FEFED55D99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1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Module 03: Flow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14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Conslution</a:t>
            </a:r>
            <a:r>
              <a:rPr lang="en-US" dirty="0"/>
              <a:t> Labs 01-08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763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27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he-IL" dirty="0"/>
              <a:t>Relational and Logical Operators</a:t>
            </a:r>
          </a:p>
          <a:p>
            <a:pPr>
              <a:spcAft>
                <a:spcPts val="1200"/>
              </a:spcAft>
            </a:pPr>
            <a:r>
              <a:rPr lang="en-US" dirty="0"/>
              <a:t>If statement</a:t>
            </a:r>
          </a:p>
          <a:p>
            <a:r>
              <a:rPr lang="en-US" dirty="0"/>
              <a:t>While loop</a:t>
            </a:r>
          </a:p>
          <a:p>
            <a:pPr>
              <a:lnSpc>
                <a:spcPct val="150000"/>
              </a:lnSpc>
            </a:pPr>
            <a:r>
              <a:rPr lang="en-US" dirty="0"/>
              <a:t>For loop</a:t>
            </a:r>
          </a:p>
          <a:p>
            <a:pPr>
              <a:lnSpc>
                <a:spcPct val="150000"/>
              </a:lnSpc>
            </a:pPr>
            <a:r>
              <a:rPr lang="en-US" dirty="0"/>
              <a:t>Loop Control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36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Relational and Logical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 rtl="0"/>
            <a:r>
              <a:rPr lang="en-US" altLang="he-IL" sz="2400" dirty="0"/>
              <a:t>Logical Operators:</a:t>
            </a:r>
          </a:p>
          <a:p>
            <a:pPr lvl="1" algn="l" rtl="0"/>
            <a:r>
              <a:rPr lang="en-US" altLang="he-IL" sz="2000" dirty="0"/>
              <a:t>and   -  Logical AND</a:t>
            </a:r>
          </a:p>
          <a:p>
            <a:pPr lvl="1" algn="l" rtl="0"/>
            <a:r>
              <a:rPr lang="en-US" altLang="he-IL" sz="2000" dirty="0"/>
              <a:t>or     -  Logical OR</a:t>
            </a:r>
          </a:p>
          <a:p>
            <a:pPr lvl="1" algn="l" rtl="0"/>
            <a:r>
              <a:rPr lang="en-US" altLang="he-IL" sz="2000" dirty="0"/>
              <a:t>not   -  Logical NO</a:t>
            </a:r>
          </a:p>
          <a:p>
            <a:r>
              <a:rPr lang="en-US" altLang="he-IL" sz="2400" dirty="0"/>
              <a:t>Two sets of relational operators:</a:t>
            </a:r>
          </a:p>
        </p:txBody>
      </p:sp>
      <p:graphicFrame>
        <p:nvGraphicFramePr>
          <p:cNvPr id="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68995"/>
              </p:ext>
            </p:extLst>
          </p:nvPr>
        </p:nvGraphicFramePr>
        <p:xfrm>
          <a:off x="1400117" y="3549839"/>
          <a:ext cx="7880192" cy="2772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4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 Expression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Relational operator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Symbol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result = val2 == val3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equal to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 = val2 != val3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not equal to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 = val2 &gt; val3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greater than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 = val2 </a:t>
                      </a:r>
                      <a:r>
                        <a:rPr kumimoji="0" lang="he-IL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=&lt;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val3 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greater than or equal to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=&lt;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 = val2 &lt; val3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smaller than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 = val2 </a:t>
                      </a:r>
                      <a:r>
                        <a:rPr kumimoji="0" lang="he-IL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=&gt;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val3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 val2 smaller than or equal to val3?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918" marR="84918" marT="44157" marB="4415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=&gt;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84918" marR="84918" marT="44157" marB="44157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5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If </a:t>
            </a:r>
            <a:r>
              <a:rPr lang="en-US" sz="4400" dirty="0" err="1"/>
              <a:t>statment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statement1: </a:t>
            </a:r>
          </a:p>
          <a:p>
            <a:pPr marL="0" lvl="1" indent="0">
              <a:buNone/>
            </a:pPr>
            <a:r>
              <a:rPr lang="en-US" sz="2000" dirty="0"/>
              <a:t>	…	</a:t>
            </a:r>
          </a:p>
          <a:p>
            <a:pPr marL="0" indent="0">
              <a:buNone/>
            </a:pPr>
            <a:r>
              <a:rPr lang="en-US" sz="2000" dirty="0" err="1"/>
              <a:t>elif</a:t>
            </a:r>
            <a:r>
              <a:rPr lang="en-US" sz="2000" dirty="0"/>
              <a:t> statement2: </a:t>
            </a:r>
          </a:p>
          <a:p>
            <a:pPr marL="0" lvl="1" indent="0">
              <a:buNone/>
            </a:pPr>
            <a:r>
              <a:rPr lang="en-US" sz="2000" dirty="0"/>
              <a:t>	……..</a:t>
            </a:r>
          </a:p>
          <a:p>
            <a:pPr marL="0" indent="0">
              <a:buNone/>
            </a:pPr>
            <a:r>
              <a:rPr lang="en-US" sz="2000" dirty="0"/>
              <a:t>else: </a:t>
            </a:r>
          </a:p>
          <a:p>
            <a:pPr marL="0" indent="0">
              <a:buNone/>
            </a:pPr>
            <a:r>
              <a:rPr lang="en-US" sz="2000" dirty="0"/>
              <a:t>	……</a:t>
            </a:r>
          </a:p>
          <a:p>
            <a:r>
              <a:rPr lang="en-US" sz="2000" i="1" dirty="0" err="1"/>
              <a:t>elif</a:t>
            </a:r>
            <a:r>
              <a:rPr lang="en-US" sz="2000" dirty="0"/>
              <a:t> and </a:t>
            </a:r>
            <a:r>
              <a:rPr lang="en-US" sz="2000" i="1" dirty="0"/>
              <a:t>else</a:t>
            </a:r>
            <a:r>
              <a:rPr lang="en-US" sz="2000" dirty="0"/>
              <a:t> statements are optional</a:t>
            </a:r>
          </a:p>
          <a:p>
            <a:endParaRPr lang="en-US" sz="1200" dirty="0"/>
          </a:p>
          <a:p>
            <a:r>
              <a:rPr lang="en-US" sz="2000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711621-8ACD-450C-B9F6-D1E44F6A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47" y="4825713"/>
            <a:ext cx="244135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number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number 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"The number is even"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"The number is odd"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270-D7C7-4B44-8516-C507B8A9BFCD}"/>
              </a:ext>
            </a:extLst>
          </p:cNvPr>
          <p:cNvSpPr txBox="1"/>
          <p:nvPr/>
        </p:nvSpPr>
        <p:spPr>
          <a:xfrm>
            <a:off x="838200" y="1854200"/>
            <a:ext cx="100668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  <a:r>
              <a:rPr lang="he-IL" dirty="0"/>
              <a:t> </a:t>
            </a:r>
            <a:r>
              <a:rPr lang="en-US" sz="1800" dirty="0"/>
              <a:t>while loops are used for repeating sections of code - but unlike a for loop, the while loop will run as long as defined condition is met.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expression:</a:t>
            </a:r>
          </a:p>
          <a:p>
            <a:r>
              <a:rPr lang="en-US" dirty="0"/>
              <a:t>	</a:t>
            </a:r>
            <a:r>
              <a:rPr lang="en-US" sz="1800" dirty="0"/>
              <a:t> statement(s)</a:t>
            </a:r>
          </a:p>
          <a:p>
            <a:pPr marL="0" indent="0">
              <a:buFont typeface="Arial" pitchFamily="34" charset="0"/>
              <a:buNone/>
            </a:pPr>
            <a:endParaRPr lang="en-US" sz="1000" dirty="0"/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Example 1: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000" dirty="0"/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Example 2: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F43FD7-B6AD-4321-9587-B41A8F9F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60" y="3254583"/>
            <a:ext cx="2317072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count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count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'The count is:'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count)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count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0B82FB-F0D6-46E2-8058-1784A572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60" y="4931965"/>
            <a:ext cx="231707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"Please enter 'hello':"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'hello'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n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"Please enter 'hello':"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7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he-I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F0601-DB2F-455B-BC48-ABD9416FF2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413" y="1494176"/>
            <a:ext cx="10673019" cy="46864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 for loops iterates over the member of a sequence in order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457200" lvl="1" indent="0">
              <a:buNone/>
            </a:pPr>
            <a:r>
              <a:rPr lang="en-US" dirty="0"/>
              <a:t>Example 1: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2: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3: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788CD-06F6-4BC6-9564-5AB0D009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59" y="3167390"/>
            <a:ext cx="327586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letter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'sentence'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(letter)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#prints: s e n t e n c 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4D0DCA-A4D9-4243-92A1-D37D4866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59" y="4395460"/>
            <a:ext cx="434710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10, 11, 12 …19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655505-4B8F-4047-87DB-58EAC05C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59" y="5838974"/>
            <a:ext cx="434710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10, 12, 14 …20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5414" y="1493999"/>
            <a:ext cx="10561172" cy="46951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The </a:t>
            </a:r>
            <a:r>
              <a:rPr lang="en-US" b="1" dirty="0"/>
              <a:t>break</a:t>
            </a:r>
            <a:r>
              <a:rPr lang="en-US" dirty="0"/>
              <a:t> statement in Python terminates the current loop and resumes execution at the next statement, just like the traditional break found in 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The </a:t>
            </a:r>
            <a:r>
              <a:rPr lang="en-US" b="1" dirty="0"/>
              <a:t>continue</a:t>
            </a:r>
            <a:r>
              <a:rPr lang="en-US" dirty="0"/>
              <a:t> statement in Python returns the control to the beginning of the while loop.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</a:p>
          <a:p>
            <a:pPr marL="457200" lvl="1" indent="0">
              <a:buNone/>
            </a:pPr>
            <a:r>
              <a:rPr lang="en-US" dirty="0"/>
              <a:t>The </a:t>
            </a:r>
            <a:r>
              <a:rPr lang="en-US" b="1" dirty="0"/>
              <a:t>pass</a:t>
            </a:r>
            <a:r>
              <a:rPr lang="en-US" dirty="0"/>
              <a:t> statement in Python is used when a statement is required syntactically but you do not want any command or code to execute.</a:t>
            </a:r>
          </a:p>
          <a:p>
            <a:pPr marL="457200" lvl="1" indent="0">
              <a:buNone/>
            </a:pPr>
            <a:r>
              <a:rPr lang="en-US" dirty="0"/>
              <a:t>The </a:t>
            </a:r>
            <a:r>
              <a:rPr lang="en-US" b="1" dirty="0"/>
              <a:t>pass</a:t>
            </a:r>
            <a:r>
              <a:rPr lang="en-US" dirty="0"/>
              <a:t> statement is a </a:t>
            </a:r>
            <a:r>
              <a:rPr lang="en-US" i="1" dirty="0"/>
              <a:t>null</a:t>
            </a:r>
            <a:r>
              <a:rPr lang="en-US" dirty="0"/>
              <a:t> operation; nothing happens when it executes. The </a:t>
            </a:r>
            <a:r>
              <a:rPr lang="en-US" b="1" dirty="0"/>
              <a:t>pass</a:t>
            </a:r>
            <a:r>
              <a:rPr lang="en-US" dirty="0"/>
              <a:t> is also useful in places where your code will eventually go, but has not been written yet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Loop Control Statements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33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Loop Control Statements – cont’d</a:t>
            </a:r>
            <a:endParaRPr lang="he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4D9F09-FB20-4120-AC3D-7CCF288D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744975"/>
            <a:ext cx="890563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 will print the square root of 5 non-negative numbers (0 to exit)"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"Enter the next number =&gt;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user wants to exit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break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continue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math.sqrt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Check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039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1350</Words>
  <Application>Microsoft Office PowerPoint</Application>
  <PresentationFormat>Widescreen</PresentationFormat>
  <Paragraphs>156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Comic Sans MS</vt:lpstr>
      <vt:lpstr>Consolas</vt:lpstr>
      <vt:lpstr>Segoe</vt:lpstr>
      <vt:lpstr>Segoe Light</vt:lpstr>
      <vt:lpstr>Wingdings</vt:lpstr>
      <vt:lpstr>Office Theme</vt:lpstr>
      <vt:lpstr>Module 03: Flow control</vt:lpstr>
      <vt:lpstr>Agenda</vt:lpstr>
      <vt:lpstr>Relational and Logical Operators</vt:lpstr>
      <vt:lpstr>If statment</vt:lpstr>
      <vt:lpstr>While loop</vt:lpstr>
      <vt:lpstr>For Loop</vt:lpstr>
      <vt:lpstr>Loop Control Statements</vt:lpstr>
      <vt:lpstr>Loop Control Statements – cont’d</vt:lpstr>
      <vt:lpstr>Input Check</vt:lpstr>
      <vt:lpstr>Conslution Labs 01-08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06: Conditions</dc:title>
  <dc:creator>Tomer Avishar</dc:creator>
  <cp:lastModifiedBy>Alexandr Gotlib</cp:lastModifiedBy>
  <cp:revision>136</cp:revision>
  <dcterms:created xsi:type="dcterms:W3CDTF">2021-12-06T14:03:04Z</dcterms:created>
  <dcterms:modified xsi:type="dcterms:W3CDTF">2023-06-19T09:09:53Z</dcterms:modified>
</cp:coreProperties>
</file>