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86" r:id="rId10"/>
    <p:sldId id="287" r:id="rId11"/>
    <p:sldId id="288" r:id="rId12"/>
    <p:sldId id="265" r:id="rId13"/>
    <p:sldId id="289" r:id="rId14"/>
    <p:sldId id="290" r:id="rId15"/>
    <p:sldId id="279" r:id="rId16"/>
    <p:sldId id="284"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B7739-9ADD-8516-91D9-A84CAFF11A0F}" v="68" dt="2022-01-16T14:38:09.041"/>
    <p1510:client id="{EB50AE7E-B046-81A2-F886-8D9671C5846F}" v="3" dt="2022-01-20T15:51:3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33DEB0F-05D5-F43A-EEE9-4B37B26273CC}"/>
    <pc:docChg chg="modSld">
      <pc:chgData name="Tomer Avishar" userId="S::tomerav@sela.co.il::6f99e47e-5b46-447c-a55a-283bba137982" providerId="AD" clId="Web-{E33DEB0F-05D5-F43A-EEE9-4B37B26273CC}" dt="2022-02-01T11:55:51.190" v="0"/>
      <pc:docMkLst>
        <pc:docMk/>
      </pc:docMkLst>
      <pc:sldChg chg="modNotes">
        <pc:chgData name="Tomer Avishar" userId="S::tomerav@sela.co.il::6f99e47e-5b46-447c-a55a-283bba137982" providerId="AD" clId="Web-{E33DEB0F-05D5-F43A-EEE9-4B37B26273CC}" dt="2022-02-01T11:55:51.190" v="0"/>
        <pc:sldMkLst>
          <pc:docMk/>
          <pc:sldMk cId="134813460" sldId="267"/>
        </pc:sldMkLst>
      </pc:sldChg>
    </pc:docChg>
  </pc:docChgLst>
  <pc:docChgLst>
    <pc:chgData name="Tomer Avishar" userId="S::tomerav@sela.co.il::6f99e47e-5b46-447c-a55a-283bba137982" providerId="AD" clId="Web-{B6AB7739-9ADD-8516-91D9-A84CAFF11A0F}"/>
    <pc:docChg chg="delSld modSld">
      <pc:chgData name="Tomer Avishar" userId="S::tomerav@sela.co.il::6f99e47e-5b46-447c-a55a-283bba137982" providerId="AD" clId="Web-{B6AB7739-9ADD-8516-91D9-A84CAFF11A0F}" dt="2022-01-16T14:38:09.041" v="67" actId="14100"/>
      <pc:docMkLst>
        <pc:docMk/>
      </pc:docMkLst>
      <pc:sldChg chg="modSp">
        <pc:chgData name="Tomer Avishar" userId="S::tomerav@sela.co.il::6f99e47e-5b46-447c-a55a-283bba137982" providerId="AD" clId="Web-{B6AB7739-9ADD-8516-91D9-A84CAFF11A0F}" dt="2022-01-16T14:27:14.534" v="3" actId="20577"/>
        <pc:sldMkLst>
          <pc:docMk/>
          <pc:sldMk cId="3843208529" sldId="260"/>
        </pc:sldMkLst>
        <pc:spChg chg="mod">
          <ac:chgData name="Tomer Avishar" userId="S::tomerav@sela.co.il::6f99e47e-5b46-447c-a55a-283bba137982" providerId="AD" clId="Web-{B6AB7739-9ADD-8516-91D9-A84CAFF11A0F}" dt="2022-01-16T14:27:14.534" v="3" actId="20577"/>
          <ac:spMkLst>
            <pc:docMk/>
            <pc:sldMk cId="3843208529" sldId="260"/>
            <ac:spMk id="5" creationId="{00000000-0000-0000-0000-000000000000}"/>
          </ac:spMkLst>
        </pc:spChg>
      </pc:sldChg>
      <pc:sldChg chg="addSp delSp modSp">
        <pc:chgData name="Tomer Avishar" userId="S::tomerav@sela.co.il::6f99e47e-5b46-447c-a55a-283bba137982" providerId="AD" clId="Web-{B6AB7739-9ADD-8516-91D9-A84CAFF11A0F}" dt="2022-01-16T14:31:33.440" v="53" actId="14100"/>
        <pc:sldMkLst>
          <pc:docMk/>
          <pc:sldMk cId="718531138" sldId="269"/>
        </pc:sldMkLst>
        <pc:spChg chg="add mod">
          <ac:chgData name="Tomer Avishar" userId="S::tomerav@sela.co.il::6f99e47e-5b46-447c-a55a-283bba137982" providerId="AD" clId="Web-{B6AB7739-9ADD-8516-91D9-A84CAFF11A0F}" dt="2022-01-16T14:31:33.440" v="53" actId="14100"/>
          <ac:spMkLst>
            <pc:docMk/>
            <pc:sldMk cId="718531138" sldId="269"/>
            <ac:spMk id="2" creationId="{6578C3B8-7AD5-454B-8D79-02EFC45AC80D}"/>
          </ac:spMkLst>
        </pc:spChg>
        <pc:picChg chg="del">
          <ac:chgData name="Tomer Avishar" userId="S::tomerav@sela.co.il::6f99e47e-5b46-447c-a55a-283bba137982" providerId="AD" clId="Web-{B6AB7739-9ADD-8516-91D9-A84CAFF11A0F}" dt="2022-01-16T14:31:26.799" v="51"/>
          <ac:picMkLst>
            <pc:docMk/>
            <pc:sldMk cId="718531138" sldId="269"/>
            <ac:picMk id="8" creationId="{B4B3BDE4-751C-4585-85B5-E52DB9D57872}"/>
          </ac:picMkLst>
        </pc:picChg>
      </pc:sldChg>
      <pc:sldChg chg="addSp delSp modSp">
        <pc:chgData name="Tomer Avishar" userId="S::tomerav@sela.co.il::6f99e47e-5b46-447c-a55a-283bba137982" providerId="AD" clId="Web-{B6AB7739-9ADD-8516-91D9-A84CAFF11A0F}" dt="2022-01-16T14:33:56.636" v="58" actId="14100"/>
        <pc:sldMkLst>
          <pc:docMk/>
          <pc:sldMk cId="1215884952" sldId="271"/>
        </pc:sldMkLst>
        <pc:spChg chg="add mod">
          <ac:chgData name="Tomer Avishar" userId="S::tomerav@sela.co.il::6f99e47e-5b46-447c-a55a-283bba137982" providerId="AD" clId="Web-{B6AB7739-9ADD-8516-91D9-A84CAFF11A0F}" dt="2022-01-16T14:33:56.636" v="58" actId="14100"/>
          <ac:spMkLst>
            <pc:docMk/>
            <pc:sldMk cId="1215884952" sldId="271"/>
            <ac:spMk id="2" creationId="{F2B95540-CCBA-4871-B62E-89191ED49DA8}"/>
          </ac:spMkLst>
        </pc:spChg>
        <pc:picChg chg="del">
          <ac:chgData name="Tomer Avishar" userId="S::tomerav@sela.co.il::6f99e47e-5b46-447c-a55a-283bba137982" providerId="AD" clId="Web-{B6AB7739-9ADD-8516-91D9-A84CAFF11A0F}" dt="2022-01-16T14:33:49.495" v="56"/>
          <ac:picMkLst>
            <pc:docMk/>
            <pc:sldMk cId="1215884952" sldId="271"/>
            <ac:picMk id="8" creationId="{9F9D30DD-076C-4915-96BF-07B94F0D6CFD}"/>
          </ac:picMkLst>
        </pc:picChg>
      </pc:sldChg>
      <pc:sldChg chg="del">
        <pc:chgData name="Tomer Avishar" userId="S::tomerav@sela.co.il::6f99e47e-5b46-447c-a55a-283bba137982" providerId="AD" clId="Web-{B6AB7739-9ADD-8516-91D9-A84CAFF11A0F}" dt="2022-01-16T14:34:14.418" v="59"/>
        <pc:sldMkLst>
          <pc:docMk/>
          <pc:sldMk cId="3278561708" sldId="273"/>
        </pc:sldMkLst>
      </pc:sldChg>
      <pc:sldChg chg="addSp delSp modSp">
        <pc:chgData name="Tomer Avishar" userId="S::tomerav@sela.co.il::6f99e47e-5b46-447c-a55a-283bba137982" providerId="AD" clId="Web-{B6AB7739-9ADD-8516-91D9-A84CAFF11A0F}" dt="2022-01-16T14:38:09.041" v="67" actId="14100"/>
        <pc:sldMkLst>
          <pc:docMk/>
          <pc:sldMk cId="1720212733" sldId="274"/>
        </pc:sldMkLst>
        <pc:spChg chg="add mod">
          <ac:chgData name="Tomer Avishar" userId="S::tomerav@sela.co.il::6f99e47e-5b46-447c-a55a-283bba137982" providerId="AD" clId="Web-{B6AB7739-9ADD-8516-91D9-A84CAFF11A0F}" dt="2022-01-16T14:38:09.041" v="67" actId="14100"/>
          <ac:spMkLst>
            <pc:docMk/>
            <pc:sldMk cId="1720212733" sldId="274"/>
            <ac:spMk id="2" creationId="{271E8C9F-95B5-4445-B0F6-B0D85CC388C3}"/>
          </ac:spMkLst>
        </pc:spChg>
        <pc:spChg chg="mod">
          <ac:chgData name="Tomer Avishar" userId="S::tomerav@sela.co.il::6f99e47e-5b46-447c-a55a-283bba137982" providerId="AD" clId="Web-{B6AB7739-9ADD-8516-91D9-A84CAFF11A0F}" dt="2022-01-16T14:37:59.712" v="62" actId="20577"/>
          <ac:spMkLst>
            <pc:docMk/>
            <pc:sldMk cId="1720212733" sldId="274"/>
            <ac:spMk id="4" creationId="{00000000-0000-0000-0000-000000000000}"/>
          </ac:spMkLst>
        </pc:spChg>
        <pc:picChg chg="del">
          <ac:chgData name="Tomer Avishar" userId="S::tomerav@sela.co.il::6f99e47e-5b46-447c-a55a-283bba137982" providerId="AD" clId="Web-{B6AB7739-9ADD-8516-91D9-A84CAFF11A0F}" dt="2022-01-16T14:38:00.619" v="63"/>
          <ac:picMkLst>
            <pc:docMk/>
            <pc:sldMk cId="1720212733" sldId="274"/>
            <ac:picMk id="8" creationId="{B8A47725-29A0-4690-A02B-6548039BE73F}"/>
          </ac:picMkLst>
        </pc:picChg>
      </pc:sldChg>
      <pc:sldChg chg="modSp">
        <pc:chgData name="Tomer Avishar" userId="S::tomerav@sela.co.il::6f99e47e-5b46-447c-a55a-283bba137982" providerId="AD" clId="Web-{B6AB7739-9ADD-8516-91D9-A84CAFF11A0F}" dt="2022-01-16T14:28:27.445" v="47" actId="20577"/>
        <pc:sldMkLst>
          <pc:docMk/>
          <pc:sldMk cId="78744290" sldId="286"/>
        </pc:sldMkLst>
        <pc:spChg chg="mod">
          <ac:chgData name="Tomer Avishar" userId="S::tomerav@sela.co.il::6f99e47e-5b46-447c-a55a-283bba137982" providerId="AD" clId="Web-{B6AB7739-9ADD-8516-91D9-A84CAFF11A0F}" dt="2022-01-16T14:28:27.445" v="47" actId="20577"/>
          <ac:spMkLst>
            <pc:docMk/>
            <pc:sldMk cId="78744290" sldId="286"/>
            <ac:spMk id="3" creationId="{00000000-0000-0000-0000-000000000000}"/>
          </ac:spMkLst>
        </pc:spChg>
      </pc:sldChg>
    </pc:docChg>
  </pc:docChgLst>
  <pc:docChgLst>
    <pc:chgData name="Dan Defrin" userId="S::dand@sela.co.il::d6af6d47-7f1d-4323-b764-b1431f09f0f1" providerId="AD" clId="Web-{EB50AE7E-B046-81A2-F886-8D9671C5846F}"/>
    <pc:docChg chg="modSld">
      <pc:chgData name="Dan Defrin" userId="S::dand@sela.co.il::d6af6d47-7f1d-4323-b764-b1431f09f0f1" providerId="AD" clId="Web-{EB50AE7E-B046-81A2-F886-8D9671C5846F}" dt="2022-01-20T15:51:31.175" v="22"/>
      <pc:docMkLst>
        <pc:docMk/>
      </pc:docMkLst>
      <pc:sldChg chg="modNotes">
        <pc:chgData name="Dan Defrin" userId="S::dand@sela.co.il::d6af6d47-7f1d-4323-b764-b1431f09f0f1" providerId="AD" clId="Web-{EB50AE7E-B046-81A2-F886-8D9671C5846F}" dt="2022-01-20T15:46:05.076" v="4"/>
        <pc:sldMkLst>
          <pc:docMk/>
          <pc:sldMk cId="1616479843" sldId="258"/>
        </pc:sldMkLst>
      </pc:sldChg>
      <pc:sldChg chg="modNotes">
        <pc:chgData name="Dan Defrin" userId="S::dand@sela.co.il::d6af6d47-7f1d-4323-b764-b1431f09f0f1" providerId="AD" clId="Web-{EB50AE7E-B046-81A2-F886-8D9671C5846F}" dt="2022-01-20T15:46:42.766" v="6"/>
        <pc:sldMkLst>
          <pc:docMk/>
          <pc:sldMk cId="3946672633" sldId="261"/>
        </pc:sldMkLst>
      </pc:sldChg>
      <pc:sldChg chg="modNotes">
        <pc:chgData name="Dan Defrin" userId="S::dand@sela.co.il::d6af6d47-7f1d-4323-b764-b1431f09f0f1" providerId="AD" clId="Web-{EB50AE7E-B046-81A2-F886-8D9671C5846F}" dt="2022-01-20T15:47:05.830" v="8"/>
        <pc:sldMkLst>
          <pc:docMk/>
          <pc:sldMk cId="317107199" sldId="262"/>
        </pc:sldMkLst>
      </pc:sldChg>
      <pc:sldChg chg="modNotes">
        <pc:chgData name="Dan Defrin" userId="S::dand@sela.co.il::d6af6d47-7f1d-4323-b764-b1431f09f0f1" providerId="AD" clId="Web-{EB50AE7E-B046-81A2-F886-8D9671C5846F}" dt="2022-01-20T15:47:34.051" v="11"/>
        <pc:sldMkLst>
          <pc:docMk/>
          <pc:sldMk cId="3095195200" sldId="263"/>
        </pc:sldMkLst>
      </pc:sldChg>
      <pc:sldChg chg="modNotes">
        <pc:chgData name="Dan Defrin" userId="S::dand@sela.co.il::d6af6d47-7f1d-4323-b764-b1431f09f0f1" providerId="AD" clId="Web-{EB50AE7E-B046-81A2-F886-8D9671C5846F}" dt="2022-01-20T15:51:31.175" v="22"/>
        <pc:sldMkLst>
          <pc:docMk/>
          <pc:sldMk cId="718531138" sldId="269"/>
        </pc:sldMkLst>
      </pc:sldChg>
      <pc:sldChg chg="modNotes">
        <pc:chgData name="Dan Defrin" userId="S::dand@sela.co.il::d6af6d47-7f1d-4323-b764-b1431f09f0f1" providerId="AD" clId="Web-{EB50AE7E-B046-81A2-F886-8D9671C5846F}" dt="2022-01-20T15:48:29.195" v="14"/>
        <pc:sldMkLst>
          <pc:docMk/>
          <pc:sldMk cId="7874429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57D12D4-CC8E-4A56-B07A-433A55249EC8}"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0C25AA8-2780-427C-97E5-02717E5A1E5E}" type="slidenum">
              <a:rPr lang="he-IL" smtClean="0"/>
              <a:t>‹#›</a:t>
            </a:fld>
            <a:endParaRPr lang="he-IL"/>
          </a:p>
        </p:txBody>
      </p:sp>
    </p:spTree>
    <p:extLst>
      <p:ext uri="{BB962C8B-B14F-4D97-AF65-F5344CB8AC3E}">
        <p14:creationId xmlns:p14="http://schemas.microsoft.com/office/powerpoint/2010/main" val="5729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Data and functionality bound together into one logical structure</a:t>
            </a:r>
          </a:p>
          <a:p>
            <a:r>
              <a:rPr lang="en-US" dirty="0"/>
              <a:t>In this part, we’ll introduce the basic concept, which will be taught in detail, later in this course. </a:t>
            </a:r>
          </a:p>
          <a:p>
            <a:r>
              <a:rPr lang="en-US" dirty="0"/>
              <a:t>The goal of this review is to avoid unnecessary confusion throughout the first lessons of the course.</a:t>
            </a:r>
          </a:p>
          <a:p>
            <a:r>
              <a:rPr lang="en-US" dirty="0"/>
              <a:t>For now, we can view the class as the placeholde</a:t>
            </a:r>
            <a:r>
              <a:rPr lang="en-US" baseline="0" dirty="0"/>
              <a:t>r of functions and non-local variables.</a:t>
            </a:r>
          </a:p>
          <a:p>
            <a:r>
              <a:rPr lang="en-US" baseline="0" dirty="0"/>
              <a:t>If a function is a block where </a:t>
            </a:r>
            <a:r>
              <a:rPr lang="en-US" dirty="0"/>
              <a:t>Python code</a:t>
            </a:r>
            <a:r>
              <a:rPr lang="en-US" baseline="0" dirty="0"/>
              <a:t> is written, than a class is a block where functions are written.</a:t>
            </a:r>
            <a:endParaRPr lang="en-US" baseline="0"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37797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A class is only a description</a:t>
            </a:r>
          </a:p>
          <a:p>
            <a:pPr algn="l" rtl="0"/>
            <a:r>
              <a:rPr lang="en-US" dirty="0"/>
              <a:t>We can compare</a:t>
            </a:r>
            <a:r>
              <a:rPr lang="en-US" baseline="0" dirty="0"/>
              <a:t> classes to an architect’s blueprint design.</a:t>
            </a:r>
          </a:p>
          <a:p>
            <a:pPr algn="l" rtl="0"/>
            <a:r>
              <a:rPr lang="en-US" baseline="0" dirty="0"/>
              <a:t>Using the blueprint design we can create an </a:t>
            </a:r>
            <a:r>
              <a:rPr lang="en-US" b="1" i="0" u="none" baseline="0" dirty="0"/>
              <a:t>object</a:t>
            </a:r>
            <a:r>
              <a:rPr lang="en-US" baseline="0" dirty="0"/>
              <a:t>.</a:t>
            </a:r>
          </a:p>
          <a:p>
            <a:endParaRPr lang="en-US" dirty="0"/>
          </a:p>
          <a:p>
            <a:r>
              <a:rPr lang="en-US" dirty="0"/>
              <a:t>Essentially, a class describes an object, based on its properties and actions.</a:t>
            </a:r>
          </a:p>
          <a:p>
            <a:r>
              <a:rPr lang="en-US" dirty="0"/>
              <a:t>The object may be a real-world object that the application takes care of (for instance in banking system application, the class may describe a customer or interest rate), or a computer object (for instance, a data structure).</a:t>
            </a:r>
          </a:p>
          <a:p>
            <a:r>
              <a:rPr lang="en-US" dirty="0"/>
              <a:t>The class contains information about the object and functions that enable performing operations on the object such as changing its data, activating it on other objects, etc.</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13325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itchFamily="34" charset="0"/>
              <a:buNone/>
            </a:pPr>
            <a:r>
              <a:rPr lang="en-US" u="sng" dirty="0"/>
              <a:t>In this example </a:t>
            </a:r>
          </a:p>
          <a:p>
            <a:pPr algn="l" rtl="0">
              <a:buFont typeface="Arial" pitchFamily="34" charset="0"/>
              <a:buNone/>
            </a:pPr>
            <a:r>
              <a:rPr lang="en-US" dirty="0"/>
              <a:t>We declare</a:t>
            </a:r>
            <a:r>
              <a:rPr lang="en-US" baseline="0" dirty="0"/>
              <a:t> </a:t>
            </a:r>
            <a:r>
              <a:rPr lang="en-US" dirty="0"/>
              <a:t>a Student</a:t>
            </a:r>
            <a:r>
              <a:rPr lang="en-US" baseline="0" dirty="0"/>
              <a:t> class – a class that describes a student.</a:t>
            </a:r>
          </a:p>
          <a:p>
            <a:pPr algn="l" rtl="0">
              <a:buFont typeface="Arial" pitchFamily="34" charset="0"/>
              <a:buNone/>
            </a:pPr>
            <a:r>
              <a:rPr lang="en-US" baseline="0" dirty="0"/>
              <a:t>Then, we can use Student as the type for a variable (see class </a:t>
            </a:r>
            <a:r>
              <a:rPr lang="en-US" b="1" dirty="0"/>
              <a:t>Person</a:t>
            </a:r>
            <a:r>
              <a:rPr lang="en-US" baseline="0" dirty="0"/>
              <a:t>).</a:t>
            </a:r>
          </a:p>
          <a:p>
            <a:pPr algn="l" rtl="0">
              <a:buFont typeface="Arial" pitchFamily="34" charset="0"/>
              <a:buNone/>
            </a:pPr>
            <a:r>
              <a:rPr lang="en-US" dirty="0"/>
              <a:t>A meaningful name should be chosen for each class.</a:t>
            </a:r>
            <a:endParaRPr lang="en-US" baseline="0"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199145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When we want to create an </a:t>
            </a:r>
            <a:r>
              <a:rPr lang="en-US" b="1" i="0" dirty="0"/>
              <a:t>object</a:t>
            </a:r>
            <a:r>
              <a:rPr lang="en-US" dirty="0"/>
              <a:t> (class instance) we need to use the keyword new .</a:t>
            </a:r>
          </a:p>
          <a:p>
            <a:pPr algn="l" rtl="0"/>
            <a:r>
              <a:rPr lang="en-US" b="1" i="0" dirty="0"/>
              <a:t>new</a:t>
            </a:r>
            <a:r>
              <a:rPr lang="en-US" i="1" dirty="0"/>
              <a:t> </a:t>
            </a:r>
            <a:r>
              <a:rPr lang="en-US" baseline="0" dirty="0"/>
              <a:t>activates the procedure (function) that is responsible for the creation of the object.</a:t>
            </a:r>
          </a:p>
          <a:p>
            <a:pPr algn="l" rtl="0"/>
            <a:r>
              <a:rPr lang="en-US" baseline="0" dirty="0"/>
              <a:t>Later in the course we’ll define that procedure ourselves.</a:t>
            </a:r>
          </a:p>
          <a:p>
            <a:pPr algn="l" rtl="0"/>
            <a:endParaRPr lang="en-US" baseline="0" dirty="0"/>
          </a:p>
          <a:p>
            <a:pPr algn="l" rtl="0"/>
            <a:r>
              <a:rPr lang="en-US" baseline="0" dirty="0" err="1"/>
              <a:t>tempPerson</a:t>
            </a:r>
            <a:r>
              <a:rPr lang="en-US" baseline="0" dirty="0"/>
              <a:t> is declared as an instance (object) of class Person.</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83849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itchFamily="34" charset="0"/>
              <a:buNone/>
            </a:pPr>
            <a:r>
              <a:rPr lang="en-US" u="sng" dirty="0"/>
              <a:t>Data Members are the class internal variables</a:t>
            </a:r>
          </a:p>
          <a:p>
            <a:pPr algn="l" rtl="0">
              <a:buFont typeface="Arial" pitchFamily="34" charset="0"/>
              <a:buNone/>
            </a:pPr>
            <a:r>
              <a:rPr lang="en-US" u="none" dirty="0"/>
              <a:t>In this example class Person has two data members:</a:t>
            </a:r>
          </a:p>
          <a:p>
            <a:pPr lvl="1" algn="l" rtl="0">
              <a:buFont typeface="Arial" pitchFamily="34" charset="0"/>
              <a:buChar char="•"/>
            </a:pPr>
            <a:r>
              <a:rPr lang="en-US" dirty="0"/>
              <a:t>name</a:t>
            </a:r>
            <a:endParaRPr lang="en-US" dirty="0">
              <a:cs typeface="Calibri"/>
            </a:endParaRPr>
          </a:p>
          <a:p>
            <a:pPr lvl="1" algn="l" rtl="0">
              <a:buFont typeface="Arial" pitchFamily="34" charset="0"/>
              <a:buChar char="•"/>
            </a:pPr>
            <a:r>
              <a:rPr lang="en-US" dirty="0"/>
              <a:t>age</a:t>
            </a:r>
            <a:endParaRPr lang="en-US" dirty="0">
              <a:cs typeface="Calibri" panose="020F0502020204030204"/>
            </a:endParaRPr>
          </a:p>
          <a:p>
            <a:pPr algn="l" rtl="0">
              <a:buFont typeface="Arial" pitchFamily="34" charset="0"/>
              <a:buNone/>
            </a:pPr>
            <a:endParaRPr lang="en-US" u="none" dirty="0"/>
          </a:p>
          <a:p>
            <a:pPr algn="l" rtl="0">
              <a:buFont typeface="Arial" pitchFamily="34" charset="0"/>
              <a:buNone/>
            </a:pPr>
            <a:r>
              <a:rPr lang="en-US" u="sng" dirty="0"/>
              <a:t>Each object has a unique copy of all data members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Objects of the same class have the same fields, as defined in their class definition. </a:t>
            </a:r>
          </a:p>
          <a:p>
            <a:pPr algn="l" rtl="0">
              <a:buFont typeface="Arial" pitchFamily="34" charset="0"/>
              <a:buNone/>
            </a:pPr>
            <a:r>
              <a:rPr lang="en-US" dirty="0"/>
              <a:t>However, each object has its own copy of the data members containing the object’s specific data.</a:t>
            </a:r>
          </a:p>
          <a:p>
            <a:pPr algn="l" rtl="0">
              <a:buFont typeface="Arial" pitchFamily="34" charset="0"/>
              <a:buNone/>
            </a:pPr>
            <a:r>
              <a:rPr lang="en-US" dirty="0"/>
              <a:t>In this example, every Person object has its own name and age.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909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Data and functionality bound together into one logical structure</a:t>
            </a:r>
          </a:p>
          <a:p>
            <a:r>
              <a:rPr lang="en-US" dirty="0"/>
              <a:t>In this part, we’ll introduce the basic concept, which will be taught in detail, later in this course. </a:t>
            </a:r>
          </a:p>
          <a:p>
            <a:r>
              <a:rPr lang="en-US" dirty="0"/>
              <a:t>The goal of this review is to avoid unnecessary confusion throughout the first lessons of the course.</a:t>
            </a:r>
          </a:p>
          <a:p>
            <a:r>
              <a:rPr lang="en-US" dirty="0"/>
              <a:t>For now, we can view the class as the placeholde</a:t>
            </a:r>
            <a:r>
              <a:rPr lang="en-US" baseline="0" dirty="0"/>
              <a:t>r of functions and non-local variables.</a:t>
            </a:r>
          </a:p>
          <a:p>
            <a:r>
              <a:rPr lang="en-US" baseline="0" dirty="0"/>
              <a:t>If a function is a block where </a:t>
            </a:r>
            <a:r>
              <a:rPr lang="en-US" dirty="0"/>
              <a:t>Python</a:t>
            </a:r>
            <a:r>
              <a:rPr lang="en-US" baseline="0" dirty="0"/>
              <a:t> code is written, than a class is a block where functions are written.</a:t>
            </a:r>
            <a:endParaRPr lang="en-US" baseline="0"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75011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70716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D409-E55B-43E9-B63E-5F2A06A3B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FACCF3-1D9A-4915-AD16-9DACEFF79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5944F56-87D0-4659-8469-4C046A803B68}"/>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5" name="Footer Placeholder 4">
            <a:extLst>
              <a:ext uri="{FF2B5EF4-FFF2-40B4-BE49-F238E27FC236}">
                <a16:creationId xmlns:a16="http://schemas.microsoft.com/office/drawing/2014/main" id="{9E51AAE7-52DB-45AD-809C-AD06F86EEDD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07A33C2-4BCF-4352-9D98-C8DC8BE37160}"/>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208725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017E-0E82-4266-8E1B-70B9CC54E25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8A23525-1805-49AE-8194-C754A3E52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542B852-C6C9-4A6E-A43F-1A15D4F25FB6}"/>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5" name="Footer Placeholder 4">
            <a:extLst>
              <a:ext uri="{FF2B5EF4-FFF2-40B4-BE49-F238E27FC236}">
                <a16:creationId xmlns:a16="http://schemas.microsoft.com/office/drawing/2014/main" id="{293436F3-E6AB-4785-9DC5-EBD99F2466A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6814442-0B62-4277-8003-C0098685263A}"/>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74966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97409-2056-4C2F-8B6A-C6027FB32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41F83B2-CF80-449C-BB24-2BD80AF9B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7FA3223-88F8-49F0-87D9-F51F07096A31}"/>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5" name="Footer Placeholder 4">
            <a:extLst>
              <a:ext uri="{FF2B5EF4-FFF2-40B4-BE49-F238E27FC236}">
                <a16:creationId xmlns:a16="http://schemas.microsoft.com/office/drawing/2014/main" id="{C1C3EAD7-E8D0-4C95-81FA-A900FCAAC80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EDEA9AA-C6E1-4CB2-941A-70956918115E}"/>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0253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096165497"/>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650005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779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8562790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676068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6179945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EA47-3DB6-4A41-8F0C-FE16DE5CC7C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8852CAD-6F05-47AC-A15A-293159330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46D90BD-8EFC-4EFF-AFFC-CCBC8F7ADAF5}"/>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5" name="Footer Placeholder 4">
            <a:extLst>
              <a:ext uri="{FF2B5EF4-FFF2-40B4-BE49-F238E27FC236}">
                <a16:creationId xmlns:a16="http://schemas.microsoft.com/office/drawing/2014/main" id="{0FE1853B-6B84-40B0-A1E7-ABDFFE1C411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E94A21D-6B08-4994-84A8-F8365C921B5A}"/>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9028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6BCC-D208-4B6D-A4EC-3DB44BD05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0EADF853-BAD1-4F3A-8324-B8AD4E8E1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07791-52EF-4F81-928A-C769BB017841}"/>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5" name="Footer Placeholder 4">
            <a:extLst>
              <a:ext uri="{FF2B5EF4-FFF2-40B4-BE49-F238E27FC236}">
                <a16:creationId xmlns:a16="http://schemas.microsoft.com/office/drawing/2014/main" id="{DCF3A89E-46A6-4E33-AF47-48B058620AA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637D329-AD7D-43C6-B270-32509520D723}"/>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426090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C2AA-48D3-4F54-9BDC-4AF1A84C7FCC}"/>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9997C3F-C23B-4477-95E7-DE4A5CAA5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41E4F06-EA98-488C-949A-D95D6B87C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8E00375-E97F-4591-B88E-4A24EAAC62F4}"/>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6" name="Footer Placeholder 5">
            <a:extLst>
              <a:ext uri="{FF2B5EF4-FFF2-40B4-BE49-F238E27FC236}">
                <a16:creationId xmlns:a16="http://schemas.microsoft.com/office/drawing/2014/main" id="{3FB2B6B6-563C-492D-8DE1-4DB80E3F59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1E048CE-F10D-4094-9988-0F48DC4E596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25084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69E8-D126-40F9-9C7D-12ADCD147D1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AB0BBD9-6D91-44B0-9146-1DC8CA0E3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C0D42-6BC1-46DA-BA0E-B31DF1B78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C99024B-0B47-4C67-917F-1C84310AD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42F69B-9F4C-4B31-A2C7-0628C5017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DE1BA12-39FC-4DB6-802C-76BBA31FB588}"/>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8" name="Footer Placeholder 7">
            <a:extLst>
              <a:ext uri="{FF2B5EF4-FFF2-40B4-BE49-F238E27FC236}">
                <a16:creationId xmlns:a16="http://schemas.microsoft.com/office/drawing/2014/main" id="{724BEDC6-42C9-4E94-9DDF-F4EC79FFBA5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29910125-3FB5-4F54-B0EE-92148149BD6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75221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6E82-53E0-445A-B3BD-17149572E0E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305BF833-D473-4502-B08F-BF6F54723805}"/>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4" name="Footer Placeholder 3">
            <a:extLst>
              <a:ext uri="{FF2B5EF4-FFF2-40B4-BE49-F238E27FC236}">
                <a16:creationId xmlns:a16="http://schemas.microsoft.com/office/drawing/2014/main" id="{BFCC0ABE-C865-4160-B565-AAAC944FA8F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D855C4A-E772-40AB-8D87-E549304D87EC}"/>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68104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9F3C1-562D-4902-A75B-1A490A208160}"/>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3" name="Footer Placeholder 2">
            <a:extLst>
              <a:ext uri="{FF2B5EF4-FFF2-40B4-BE49-F238E27FC236}">
                <a16:creationId xmlns:a16="http://schemas.microsoft.com/office/drawing/2014/main" id="{FD167839-44CA-4431-88F5-B71F82B9086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F9416AA1-A047-444E-A975-43238139C622}"/>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7949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5C5C-9052-4652-B2ED-4E97F6ACF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DA76F5B2-9DA7-4C9B-957C-F7D2A48F2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7FFA64E0-0499-4769-A0A7-351F84169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4A57-D975-4861-9C26-BF19EB340DE2}"/>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6" name="Footer Placeholder 5">
            <a:extLst>
              <a:ext uri="{FF2B5EF4-FFF2-40B4-BE49-F238E27FC236}">
                <a16:creationId xmlns:a16="http://schemas.microsoft.com/office/drawing/2014/main" id="{6699FFF3-8622-40C7-AF6C-082FCAD3CC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DC62510-09DB-4490-945A-E5C2BCD9869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27615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39D7-F7EF-4593-A3BE-F8C333508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7AC5628C-94FB-4D8C-9891-9375716A6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3898345-97A3-4E9E-93B9-F93415A79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E650C-3905-4A89-A571-22FC1F79E04F}"/>
              </a:ext>
            </a:extLst>
          </p:cNvPr>
          <p:cNvSpPr>
            <a:spLocks noGrp="1"/>
          </p:cNvSpPr>
          <p:nvPr>
            <p:ph type="dt" sz="half" idx="10"/>
          </p:nvPr>
        </p:nvSpPr>
        <p:spPr/>
        <p:txBody>
          <a:bodyPr/>
          <a:lstStyle/>
          <a:p>
            <a:fld id="{04A69043-466E-4952-90CD-1922DEC3164F}" type="datetimeFigureOut">
              <a:rPr lang="he-IL" smtClean="0"/>
              <a:t>ו'/תמוז/תשפ"ג</a:t>
            </a:fld>
            <a:endParaRPr lang="he-IL"/>
          </a:p>
        </p:txBody>
      </p:sp>
      <p:sp>
        <p:nvSpPr>
          <p:cNvPr id="6" name="Footer Placeholder 5">
            <a:extLst>
              <a:ext uri="{FF2B5EF4-FFF2-40B4-BE49-F238E27FC236}">
                <a16:creationId xmlns:a16="http://schemas.microsoft.com/office/drawing/2014/main" id="{F8C29CFC-2E8C-4B1D-9B0C-80EE47FECBF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40191C6-81FC-4D1E-8F52-60639717096D}"/>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9724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F2437-2309-4C9F-B7E8-1791A552A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54B2B83-3F9C-4029-B13D-DE19D5315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CF46832-09D6-4DDB-8FFC-29A30EC05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69043-466E-4952-90CD-1922DEC3164F}" type="datetimeFigureOut">
              <a:rPr lang="he-IL" smtClean="0"/>
              <a:t>ו'/תמוז/תשפ"ג</a:t>
            </a:fld>
            <a:endParaRPr lang="he-IL"/>
          </a:p>
        </p:txBody>
      </p:sp>
      <p:sp>
        <p:nvSpPr>
          <p:cNvPr id="5" name="Footer Placeholder 4">
            <a:extLst>
              <a:ext uri="{FF2B5EF4-FFF2-40B4-BE49-F238E27FC236}">
                <a16:creationId xmlns:a16="http://schemas.microsoft.com/office/drawing/2014/main" id="{A0679879-39A2-4F38-860F-78F24C84A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61E5475-C784-4C0F-9924-26BDE25ED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34816-8085-4C17-A2E4-58C897073F8A}" type="slidenum">
              <a:rPr lang="he-IL" smtClean="0"/>
              <a:t>‹#›</a:t>
            </a:fld>
            <a:endParaRPr lang="he-IL"/>
          </a:p>
        </p:txBody>
      </p:sp>
    </p:spTree>
    <p:extLst>
      <p:ext uri="{BB962C8B-B14F-4D97-AF65-F5344CB8AC3E}">
        <p14:creationId xmlns:p14="http://schemas.microsoft.com/office/powerpoint/2010/main" val="56006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07: Working with Files</a:t>
            </a:r>
            <a:endParaRPr lang="he-IL" dirty="0"/>
          </a:p>
        </p:txBody>
      </p:sp>
    </p:spTree>
    <p:extLst>
      <p:ext uri="{BB962C8B-B14F-4D97-AF65-F5344CB8AC3E}">
        <p14:creationId xmlns:p14="http://schemas.microsoft.com/office/powerpoint/2010/main" val="88894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File object attributes</a:t>
            </a:r>
            <a:endParaRPr lang="he-IL" dirty="0"/>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515599" cy="4351338"/>
          </a:xfrm>
        </p:spPr>
        <p:txBody>
          <a:bodyPr>
            <a:normAutofit fontScale="85000" lnSpcReduction="20000"/>
          </a:bodyPr>
          <a:lstStyle/>
          <a:p>
            <a:pPr fontAlgn="t"/>
            <a:r>
              <a:rPr lang="en-US" sz="2600" b="1" dirty="0" err="1"/>
              <a:t>file.closed</a:t>
            </a:r>
            <a:r>
              <a:rPr lang="en-US" sz="2600" b="1" dirty="0"/>
              <a:t> </a:t>
            </a:r>
            <a:r>
              <a:rPr lang="en-US" sz="2600" dirty="0"/>
              <a:t>- Returns true if file is closed, false otherwise.</a:t>
            </a:r>
          </a:p>
          <a:p>
            <a:pPr fontAlgn="t"/>
            <a:r>
              <a:rPr lang="en-US" sz="2600" b="1" dirty="0" err="1"/>
              <a:t>file.mode</a:t>
            </a:r>
            <a:r>
              <a:rPr lang="en-US" sz="2600" b="1" dirty="0"/>
              <a:t> </a:t>
            </a:r>
            <a:r>
              <a:rPr lang="en-US" sz="2600" dirty="0"/>
              <a:t>- Returns access mode with which file was opened.</a:t>
            </a:r>
          </a:p>
          <a:p>
            <a:pPr fontAlgn="t"/>
            <a:r>
              <a:rPr lang="en-US" sz="2600" b="1" dirty="0"/>
              <a:t>file.name </a:t>
            </a:r>
            <a:r>
              <a:rPr lang="en-US" sz="2600" dirty="0"/>
              <a:t>- Returns name of the file.</a:t>
            </a:r>
          </a:p>
          <a:p>
            <a:endParaRPr lang="en-US" sz="2600" dirty="0"/>
          </a:p>
          <a:p>
            <a:pPr marL="0" indent="0">
              <a:buNone/>
            </a:pPr>
            <a:endParaRPr lang="en-US" sz="26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400050" lvl="1" indent="0">
              <a:buNone/>
            </a:pPr>
            <a:r>
              <a:rPr lang="en-US" dirty="0"/>
              <a:t>"foo.txt“</a:t>
            </a:r>
          </a:p>
          <a:p>
            <a:pPr marL="400050" lvl="1" indent="0">
              <a:buNone/>
            </a:pPr>
            <a:r>
              <a:rPr lang="en-US" dirty="0"/>
              <a:t>False</a:t>
            </a:r>
          </a:p>
          <a:p>
            <a:pPr marL="400050" lvl="1" indent="0">
              <a:buNone/>
            </a:pPr>
            <a:r>
              <a:rPr lang="en-US" dirty="0"/>
              <a:t>w</a:t>
            </a:r>
            <a:endParaRPr lang="he-IL" dirty="0"/>
          </a:p>
          <a:p>
            <a:pPr marL="0" indent="0">
              <a:buNone/>
            </a:pPr>
            <a:endParaRPr lang="he-IL" dirty="0"/>
          </a:p>
        </p:txBody>
      </p:sp>
      <p:sp>
        <p:nvSpPr>
          <p:cNvPr id="4" name="Rectangle 1">
            <a:extLst>
              <a:ext uri="{FF2B5EF4-FFF2-40B4-BE49-F238E27FC236}">
                <a16:creationId xmlns:a16="http://schemas.microsoft.com/office/drawing/2014/main" id="{8FE87443-1F98-4625-86FA-8BBB7B02488E}"/>
              </a:ext>
            </a:extLst>
          </p:cNvPr>
          <p:cNvSpPr>
            <a:spLocks noChangeArrowheads="1"/>
          </p:cNvSpPr>
          <p:nvPr/>
        </p:nvSpPr>
        <p:spPr bwMode="auto">
          <a:xfrm>
            <a:off x="1058333" y="3339574"/>
            <a:ext cx="45212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A9B7C6"/>
                </a:solidFill>
                <a:effectLst/>
                <a:latin typeface="Arial Unicode MS"/>
              </a:rPr>
              <a:t>fo</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8888C6"/>
                </a:solidFill>
                <a:effectLst/>
                <a:latin typeface="Arial Unicode MS"/>
              </a:rPr>
              <a:t>open</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"foo.txt"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"w"</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"Name of the file: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fo.name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"Closed or not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fo.closed</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"Opening mode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fo.mode</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68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a:t>
            </a:r>
            <a:endParaRPr lang="he-IL" dirty="0"/>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515599" cy="4351338"/>
          </a:xfrm>
        </p:spPr>
        <p:txBody>
          <a:bodyPr>
            <a:normAutofit fontScale="92500"/>
          </a:bodyPr>
          <a:lstStyle/>
          <a:p>
            <a:pPr fontAlgn="t"/>
            <a:r>
              <a:rPr lang="en-US" sz="2600" dirty="0"/>
              <a:t>JSON (JavaScript Object Notation) is a lightweight data-interchange format that is widely used for transmitting and storing data. It is easy for humans to read and write, and it's also easy for machines to parse and generate. JSON is supported by many programming languages, including Python.</a:t>
            </a:r>
          </a:p>
          <a:p>
            <a:pPr fontAlgn="t"/>
            <a:endParaRPr lang="en-US" sz="2600" dirty="0"/>
          </a:p>
          <a:p>
            <a:pPr fontAlgn="t"/>
            <a:r>
              <a:rPr lang="en-US" sz="2600" dirty="0"/>
              <a:t>In Python, you can work with JSON using the built-in json module. This module provides functions for encoding (converting Python objects to JSON strings) and decoding (converting JSON strings to Python objects) data.</a:t>
            </a:r>
          </a:p>
          <a:p>
            <a:pPr fontAlgn="t"/>
            <a:endParaRPr lang="en-US" sz="2600" dirty="0"/>
          </a:p>
          <a:p>
            <a:pPr fontAlgn="t"/>
            <a:r>
              <a:rPr lang="en-US" sz="2600" dirty="0"/>
              <a:t>Let's start with an example of encoding a Python object to JSON. Consider a dictionary representing a person's information:</a:t>
            </a:r>
            <a:endParaRPr lang="he-IL" dirty="0"/>
          </a:p>
        </p:txBody>
      </p:sp>
    </p:spTree>
    <p:extLst>
      <p:ext uri="{BB962C8B-B14F-4D97-AF65-F5344CB8AC3E}">
        <p14:creationId xmlns:p14="http://schemas.microsoft.com/office/powerpoint/2010/main" val="75451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JSON Examples</a:t>
            </a:r>
            <a:endParaRPr lang="he-IL" dirty="0"/>
          </a:p>
        </p:txBody>
      </p:sp>
    </p:spTree>
    <p:extLst>
      <p:ext uri="{BB962C8B-B14F-4D97-AF65-F5344CB8AC3E}">
        <p14:creationId xmlns:p14="http://schemas.microsoft.com/office/powerpoint/2010/main" val="338988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 Examples</a:t>
            </a:r>
            <a:endParaRPr lang="he-IL" dirty="0"/>
          </a:p>
        </p:txBody>
      </p:sp>
      <p:sp>
        <p:nvSpPr>
          <p:cNvPr id="6" name="Rectangle 1">
            <a:extLst>
              <a:ext uri="{FF2B5EF4-FFF2-40B4-BE49-F238E27FC236}">
                <a16:creationId xmlns:a16="http://schemas.microsoft.com/office/drawing/2014/main" id="{D45D6B3C-8D70-4D64-BF64-79764E45A5EC}"/>
              </a:ext>
            </a:extLst>
          </p:cNvPr>
          <p:cNvSpPr>
            <a:spLocks noChangeArrowheads="1"/>
          </p:cNvSpPr>
          <p:nvPr/>
        </p:nvSpPr>
        <p:spPr bwMode="auto">
          <a:xfrm>
            <a:off x="949911" y="2875002"/>
            <a:ext cx="772357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json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person =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"name"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"John Doe"</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"age"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25</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"city"</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"New York"</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Encode the dictionary to JSON</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json.dumps</a:t>
            </a:r>
            <a:r>
              <a:rPr kumimoji="0" lang="en-US" altLang="en-US" sz="1600" b="0" i="0" u="none" strike="noStrike" cap="none" normalizeH="0" baseline="0" dirty="0">
                <a:ln>
                  <a:noFill/>
                </a:ln>
                <a:solidFill>
                  <a:srgbClr val="A9B7C6"/>
                </a:solidFill>
                <a:effectLst/>
                <a:latin typeface="Arial Unicode MS"/>
              </a:rPr>
              <a:t>(person)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a:t>
            </a: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E735A11-9D33-4E63-803A-B7D5C0E913AF}"/>
              </a:ext>
            </a:extLst>
          </p:cNvPr>
          <p:cNvSpPr txBox="1"/>
          <p:nvPr/>
        </p:nvSpPr>
        <p:spPr>
          <a:xfrm>
            <a:off x="949911" y="1690688"/>
            <a:ext cx="10209320" cy="923330"/>
          </a:xfrm>
          <a:prstGeom prst="rect">
            <a:avLst/>
          </a:prstGeom>
          <a:noFill/>
        </p:spPr>
        <p:txBody>
          <a:bodyPr wrap="square" rtlCol="0">
            <a:spAutoFit/>
          </a:bodyPr>
          <a:lstStyle/>
          <a:p>
            <a:r>
              <a:rPr lang="en-US" dirty="0"/>
              <a:t>In the example above, we use the dumps() function from the json module to convert the person dictionary into a JSON string. The </a:t>
            </a:r>
            <a:r>
              <a:rPr lang="en-US" dirty="0" err="1"/>
              <a:t>json_data</a:t>
            </a:r>
            <a:r>
              <a:rPr lang="en-US" dirty="0"/>
              <a:t> variable stores the resulting JSON string. Notice that the keys and string values are enclosed in double quotes, as per the JSON syntax.</a:t>
            </a:r>
          </a:p>
        </p:txBody>
      </p:sp>
    </p:spTree>
    <p:extLst>
      <p:ext uri="{BB962C8B-B14F-4D97-AF65-F5344CB8AC3E}">
        <p14:creationId xmlns:p14="http://schemas.microsoft.com/office/powerpoint/2010/main" val="11665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 Examples</a:t>
            </a:r>
            <a:endParaRPr lang="he-IL" dirty="0"/>
          </a:p>
        </p:txBody>
      </p:sp>
      <p:sp>
        <p:nvSpPr>
          <p:cNvPr id="7" name="TextBox 6">
            <a:extLst>
              <a:ext uri="{FF2B5EF4-FFF2-40B4-BE49-F238E27FC236}">
                <a16:creationId xmlns:a16="http://schemas.microsoft.com/office/drawing/2014/main" id="{3E735A11-9D33-4E63-803A-B7D5C0E913AF}"/>
              </a:ext>
            </a:extLst>
          </p:cNvPr>
          <p:cNvSpPr txBox="1"/>
          <p:nvPr/>
        </p:nvSpPr>
        <p:spPr>
          <a:xfrm>
            <a:off x="838200" y="1690688"/>
            <a:ext cx="10209320" cy="646331"/>
          </a:xfrm>
          <a:prstGeom prst="rect">
            <a:avLst/>
          </a:prstGeom>
          <a:noFill/>
        </p:spPr>
        <p:txBody>
          <a:bodyPr wrap="square" rtlCol="0">
            <a:spAutoFit/>
          </a:bodyPr>
          <a:lstStyle/>
          <a:p>
            <a:r>
              <a:rPr lang="en-US" dirty="0"/>
              <a:t>In this example, we use the loads() function from the json module to convert the JSON string </a:t>
            </a:r>
            <a:r>
              <a:rPr lang="en-US" dirty="0" err="1"/>
              <a:t>json_data</a:t>
            </a:r>
            <a:r>
              <a:rPr lang="en-US" dirty="0"/>
              <a:t> into a Python dictionary. We can then access the values in the dictionary using the corresponding keys.</a:t>
            </a:r>
          </a:p>
        </p:txBody>
      </p:sp>
      <p:sp>
        <p:nvSpPr>
          <p:cNvPr id="4" name="Rectangle 2">
            <a:extLst>
              <a:ext uri="{FF2B5EF4-FFF2-40B4-BE49-F238E27FC236}">
                <a16:creationId xmlns:a16="http://schemas.microsoft.com/office/drawing/2014/main" id="{1A9EE876-D690-4F8B-A61E-31D071C0940C}"/>
              </a:ext>
            </a:extLst>
          </p:cNvPr>
          <p:cNvSpPr>
            <a:spLocks noChangeArrowheads="1"/>
          </p:cNvSpPr>
          <p:nvPr/>
        </p:nvSpPr>
        <p:spPr bwMode="auto">
          <a:xfrm>
            <a:off x="949911" y="2501319"/>
            <a:ext cx="8788893"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json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'{"name": "John Doe", "age": 25, "city": "New York"}'</a:t>
            </a:r>
            <a:br>
              <a:rPr kumimoji="0" lang="en-US" altLang="en-US" sz="1600" b="0" i="0" u="none" strike="noStrike" cap="none" normalizeH="0" baseline="0" dirty="0">
                <a:ln>
                  <a:noFill/>
                </a:ln>
                <a:solidFill>
                  <a:srgbClr val="6A8759"/>
                </a:solidFill>
                <a:effectLst/>
                <a:latin typeface="Arial Unicode MS"/>
              </a:rPr>
            </a:b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Decode the JSON string to a dictionary</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person = </a:t>
            </a:r>
            <a:r>
              <a:rPr kumimoji="0" lang="en-US" altLang="en-US" sz="1600" b="0" i="0" u="none" strike="noStrike" cap="none" normalizeH="0" baseline="0" dirty="0" err="1">
                <a:ln>
                  <a:noFill/>
                </a:ln>
                <a:solidFill>
                  <a:srgbClr val="A9B7C6"/>
                </a:solidFill>
                <a:effectLst/>
                <a:latin typeface="Arial Unicode MS"/>
              </a:rPr>
              <a:t>json.loads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"city"</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8E0EE22-F843-45F6-9AED-208130C0B64F}"/>
              </a:ext>
            </a:extLst>
          </p:cNvPr>
          <p:cNvSpPr txBox="1"/>
          <p:nvPr/>
        </p:nvSpPr>
        <p:spPr>
          <a:xfrm>
            <a:off x="838200" y="5424256"/>
            <a:ext cx="10209320" cy="646331"/>
          </a:xfrm>
          <a:prstGeom prst="rect">
            <a:avLst/>
          </a:prstGeom>
          <a:noFill/>
        </p:spPr>
        <p:txBody>
          <a:bodyPr wrap="square" rtlCol="0">
            <a:spAutoFit/>
          </a:bodyPr>
          <a:lstStyle/>
          <a:p>
            <a:r>
              <a:rPr lang="en-US" dirty="0"/>
              <a:t>JSON is commonly used for exchanging data between a client and a server or for storing configuration settings. It is a versatile and widely supported format for data serialization.</a:t>
            </a:r>
          </a:p>
        </p:txBody>
      </p:sp>
    </p:spTree>
    <p:extLst>
      <p:ext uri="{BB962C8B-B14F-4D97-AF65-F5344CB8AC3E}">
        <p14:creationId xmlns:p14="http://schemas.microsoft.com/office/powerpoint/2010/main" val="308049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Labs 01-03</a:t>
            </a:r>
            <a:endParaRPr lang="he-IL" dirty="0"/>
          </a:p>
        </p:txBody>
      </p:sp>
    </p:spTree>
    <p:extLst>
      <p:ext uri="{BB962C8B-B14F-4D97-AF65-F5344CB8AC3E}">
        <p14:creationId xmlns:p14="http://schemas.microsoft.com/office/powerpoint/2010/main" val="54093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35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lnSpc>
                <a:spcPct val="150000"/>
              </a:lnSpc>
            </a:pPr>
            <a:r>
              <a:rPr lang="en-US" dirty="0"/>
              <a:t>Open File</a:t>
            </a:r>
          </a:p>
          <a:p>
            <a:pPr>
              <a:lnSpc>
                <a:spcPct val="150000"/>
              </a:lnSpc>
            </a:pPr>
            <a:r>
              <a:rPr lang="en-US" dirty="0"/>
              <a:t>Reading file data</a:t>
            </a:r>
          </a:p>
          <a:p>
            <a:pPr>
              <a:lnSpc>
                <a:spcPct val="150000"/>
              </a:lnSpc>
            </a:pPr>
            <a:r>
              <a:rPr lang="en-US" dirty="0"/>
              <a:t>Writing to file</a:t>
            </a:r>
          </a:p>
          <a:p>
            <a:pPr>
              <a:lnSpc>
                <a:spcPct val="150000"/>
              </a:lnSpc>
            </a:pPr>
            <a:r>
              <a:rPr lang="en-US" dirty="0"/>
              <a:t>File Position</a:t>
            </a:r>
          </a:p>
          <a:p>
            <a:pPr>
              <a:lnSpc>
                <a:spcPct val="150000"/>
              </a:lnSpc>
            </a:pPr>
            <a:r>
              <a:rPr lang="en-US" dirty="0"/>
              <a:t>File Attributes</a:t>
            </a:r>
          </a:p>
          <a:p>
            <a:pPr>
              <a:lnSpc>
                <a:spcPct val="150000"/>
              </a:lnSpc>
            </a:pPr>
            <a:r>
              <a:rPr lang="en-US" dirty="0"/>
              <a:t>JSON</a:t>
            </a:r>
          </a:p>
        </p:txBody>
      </p:sp>
      <p:sp>
        <p:nvSpPr>
          <p:cNvPr id="4" name="Title 3"/>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269639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a:t>
            </a:r>
            <a:endParaRPr lang="he-IL" dirty="0"/>
          </a:p>
        </p:txBody>
      </p:sp>
      <p:sp>
        <p:nvSpPr>
          <p:cNvPr id="3" name="Content Placeholder 2"/>
          <p:cNvSpPr>
            <a:spLocks noGrp="1"/>
          </p:cNvSpPr>
          <p:nvPr>
            <p:ph idx="1"/>
          </p:nvPr>
        </p:nvSpPr>
        <p:spPr/>
        <p:txBody>
          <a:bodyPr/>
          <a:lstStyle/>
          <a:p>
            <a:pPr>
              <a:lnSpc>
                <a:spcPct val="150000"/>
              </a:lnSpc>
            </a:pPr>
            <a:r>
              <a:rPr lang="en-US" sz="2200" b="1" dirty="0" err="1"/>
              <a:t>file_object</a:t>
            </a:r>
            <a:r>
              <a:rPr lang="en-US" sz="2200" b="1" dirty="0"/>
              <a:t> = </a:t>
            </a:r>
            <a:r>
              <a:rPr lang="en-US" sz="2200" b="1" u="sng" dirty="0"/>
              <a:t>open</a:t>
            </a:r>
            <a:r>
              <a:rPr lang="en-US" sz="2200" b="1" dirty="0"/>
              <a:t>(filename, mode = 'r')</a:t>
            </a:r>
          </a:p>
          <a:p>
            <a:pPr>
              <a:lnSpc>
                <a:spcPct val="150000"/>
              </a:lnSpc>
              <a:spcBef>
                <a:spcPts val="300"/>
              </a:spcBef>
            </a:pPr>
            <a:r>
              <a:rPr lang="en-US" sz="2200" i="1" dirty="0"/>
              <a:t>modes</a:t>
            </a:r>
            <a:r>
              <a:rPr lang="en-US" sz="2400" dirty="0"/>
              <a:t>:</a:t>
            </a:r>
          </a:p>
          <a:p>
            <a:pPr lvl="1"/>
            <a:r>
              <a:rPr lang="en-US" sz="2000" b="1" dirty="0"/>
              <a:t>'r'</a:t>
            </a:r>
            <a:r>
              <a:rPr lang="en-US" sz="2000" dirty="0"/>
              <a:t> - Opens a file for reading only. The file pointer is placed at the beginning of the file. This is the default mode.</a:t>
            </a:r>
          </a:p>
          <a:p>
            <a:pPr lvl="1"/>
            <a:r>
              <a:rPr lang="en-US" sz="2000" b="1" dirty="0"/>
              <a:t>'w'</a:t>
            </a:r>
            <a:r>
              <a:rPr lang="en-US" sz="2000" dirty="0"/>
              <a:t> - Opens a file for writing. If file already exists it will be truncated, if not it will be created.</a:t>
            </a:r>
          </a:p>
          <a:p>
            <a:pPr lvl="1"/>
            <a:r>
              <a:rPr lang="en-US" sz="2000" b="1" dirty="0"/>
              <a:t>'a'</a:t>
            </a:r>
            <a:r>
              <a:rPr lang="en-US" sz="2000" dirty="0"/>
              <a:t> - Opens a file for appending. The file pointer is at the end of the file if the file exists. If the file does not exist, it creates a new file for writing.</a:t>
            </a:r>
          </a:p>
          <a:p>
            <a:pPr lvl="1"/>
            <a:r>
              <a:rPr lang="en-US" sz="2000" b="1" dirty="0"/>
              <a:t>'r+' </a:t>
            </a:r>
            <a:r>
              <a:rPr lang="en-US" sz="2000" dirty="0"/>
              <a:t>- Opens a file for both reading and writing. The file pointer will be at the beginning of the file</a:t>
            </a:r>
          </a:p>
          <a:p>
            <a:pPr lvl="1"/>
            <a:r>
              <a:rPr lang="en-US" sz="2000" b="1" dirty="0"/>
              <a:t>'w+'</a:t>
            </a:r>
            <a:r>
              <a:rPr lang="en-US" sz="2000" dirty="0"/>
              <a:t> - Opens a file for both writing and reading. If file already exists it will be truncated, if not it will be created.</a:t>
            </a:r>
          </a:p>
        </p:txBody>
      </p:sp>
    </p:spTree>
    <p:extLst>
      <p:ext uri="{BB962C8B-B14F-4D97-AF65-F5344CB8AC3E}">
        <p14:creationId xmlns:p14="http://schemas.microsoft.com/office/powerpoint/2010/main" val="16164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Files</a:t>
            </a:r>
            <a:endParaRPr lang="he-IL" dirty="0"/>
          </a:p>
        </p:txBody>
      </p:sp>
      <p:sp>
        <p:nvSpPr>
          <p:cNvPr id="3" name="TextBox 2">
            <a:extLst>
              <a:ext uri="{FF2B5EF4-FFF2-40B4-BE49-F238E27FC236}">
                <a16:creationId xmlns:a16="http://schemas.microsoft.com/office/drawing/2014/main" id="{1129FBCC-09D1-4AC0-AEB1-225D6F52F1FE}"/>
              </a:ext>
            </a:extLst>
          </p:cNvPr>
          <p:cNvSpPr txBox="1"/>
          <p:nvPr/>
        </p:nvSpPr>
        <p:spPr>
          <a:xfrm>
            <a:off x="838200" y="1690688"/>
            <a:ext cx="10642600" cy="2862322"/>
          </a:xfrm>
          <a:prstGeom prst="rect">
            <a:avLst/>
          </a:prstGeom>
          <a:noFill/>
        </p:spPr>
        <p:txBody>
          <a:bodyPr wrap="square" rtlCol="0">
            <a:spAutoFit/>
          </a:bodyPr>
          <a:lstStyle/>
          <a:p>
            <a:pPr marL="285750" indent="-285750">
              <a:buFont typeface="Arial" panose="020B0604020202020204" pitchFamily="34" charset="0"/>
              <a:buChar char="•"/>
            </a:pPr>
            <a:r>
              <a:rPr lang="en-US" b="1" i="1" dirty="0" err="1"/>
              <a:t>file_object</a:t>
            </a:r>
            <a:r>
              <a:rPr lang="en-US" b="1" u="sng" dirty="0" err="1"/>
              <a:t>.close</a:t>
            </a:r>
            <a:r>
              <a:rPr lang="en-US" b="1" dirty="0"/>
              <a:t>()</a:t>
            </a:r>
            <a:r>
              <a:rPr lang="en-US" dirty="0"/>
              <a:t>  - to close it and free up any system resources taken up by the file</a:t>
            </a:r>
            <a:endParaRPr lang="en-US" b="1" dirty="0"/>
          </a:p>
          <a:p>
            <a:pPr marL="285750" indent="-285750">
              <a:buFont typeface="Arial" panose="020B0604020202020204" pitchFamily="34" charset="0"/>
              <a:buChar char="•"/>
            </a:pPr>
            <a:r>
              <a:rPr lang="en-US" b="1" i="1" dirty="0" err="1"/>
              <a:t>file_object</a:t>
            </a:r>
            <a:r>
              <a:rPr lang="en-US" b="1" u="sng" dirty="0" err="1"/>
              <a:t>.closed</a:t>
            </a:r>
            <a:r>
              <a:rPr lang="en-US" b="1" dirty="0"/>
              <a:t> </a:t>
            </a:r>
            <a:r>
              <a:rPr lang="en-US" dirty="0"/>
              <a:t>– returns whether the file is already closed (True/False)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good practice to use the </a:t>
            </a:r>
            <a:r>
              <a:rPr lang="en-US" b="1" dirty="0"/>
              <a:t>with</a:t>
            </a:r>
            <a:r>
              <a:rPr lang="en-US" dirty="0"/>
              <a:t> keyword when dealing with file objects (context manger)</a:t>
            </a:r>
          </a:p>
          <a:p>
            <a:pPr marL="285750" indent="-285750">
              <a:buFont typeface="Arial" panose="020B0604020202020204" pitchFamily="34" charset="0"/>
              <a:buChar char="•"/>
            </a:pPr>
            <a:r>
              <a:rPr lang="en-US" dirty="0"/>
              <a:t>This has the advantage that the file is properly closed after its suite finishes, even if an exception is raised on the way. </a:t>
            </a:r>
          </a:p>
          <a:p>
            <a:pPr marL="285750" indent="-285750">
              <a:buFont typeface="Arial" panose="020B0604020202020204" pitchFamily="34" charset="0"/>
              <a:buChar char="•"/>
            </a:pPr>
            <a:r>
              <a:rPr lang="en-US" dirty="0"/>
              <a:t>It is also much shorter than writing equivalent try-finally blocks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with</a:t>
            </a:r>
            <a:r>
              <a:rPr lang="en-US" dirty="0"/>
              <a:t> </a:t>
            </a:r>
            <a:r>
              <a:rPr lang="en-US" b="1" dirty="0"/>
              <a:t>open</a:t>
            </a:r>
            <a:r>
              <a:rPr lang="en-US" dirty="0"/>
              <a:t>('output.txt', 'w') </a:t>
            </a:r>
            <a:r>
              <a:rPr lang="en-US" b="1" dirty="0"/>
              <a:t>as</a:t>
            </a:r>
            <a:r>
              <a:rPr lang="en-US" dirty="0"/>
              <a:t> f: </a:t>
            </a:r>
          </a:p>
          <a:p>
            <a:r>
              <a:rPr lang="en-US" dirty="0"/>
              <a:t>	</a:t>
            </a:r>
            <a:r>
              <a:rPr lang="en-US" dirty="0" err="1"/>
              <a:t>f.write</a:t>
            </a:r>
            <a:r>
              <a:rPr lang="en-US" dirty="0"/>
              <a:t>('Hi there!')</a:t>
            </a:r>
          </a:p>
        </p:txBody>
      </p:sp>
    </p:spTree>
    <p:extLst>
      <p:ext uri="{BB962C8B-B14F-4D97-AF65-F5344CB8AC3E}">
        <p14:creationId xmlns:p14="http://schemas.microsoft.com/office/powerpoint/2010/main" val="397121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3" y="1493999"/>
            <a:ext cx="10656919" cy="4983001"/>
          </a:xfrm>
        </p:spPr>
        <p:txBody>
          <a:bodyPr vert="horz" lIns="91440" tIns="90000" rIns="91440" bIns="45720" rtlCol="0" anchor="t">
            <a:noAutofit/>
          </a:bodyPr>
          <a:lstStyle/>
          <a:p>
            <a:pPr>
              <a:buFont typeface="Arial" panose="020B0604020202020204" pitchFamily="34" charset="0"/>
              <a:buChar char="•"/>
            </a:pPr>
            <a:r>
              <a:rPr lang="en-US" sz="2400" i="1" dirty="0" err="1"/>
              <a:t>file_object</a:t>
            </a:r>
            <a:r>
              <a:rPr lang="en-US" sz="2400" b="1" dirty="0" err="1"/>
              <a:t>.readline</a:t>
            </a:r>
            <a:r>
              <a:rPr lang="en-US" sz="2400" b="1" dirty="0"/>
              <a:t>()</a:t>
            </a:r>
          </a:p>
          <a:p>
            <a:pPr lvl="1">
              <a:buFont typeface="Arial" panose="020B0604020202020204" pitchFamily="34" charset="0"/>
              <a:buChar char="•"/>
            </a:pPr>
            <a:r>
              <a:rPr lang="en-US" dirty="0"/>
              <a:t> reads a single line from the file a newline character (\n) is left at the end of the string</a:t>
            </a:r>
          </a:p>
          <a:p>
            <a:pPr lvl="1">
              <a:buFont typeface="Arial" panose="020B0604020202020204" pitchFamily="34" charset="0"/>
              <a:buChar char="•"/>
            </a:pPr>
            <a:r>
              <a:rPr lang="en-US" dirty="0"/>
              <a:t>if </a:t>
            </a:r>
            <a:r>
              <a:rPr lang="en-US" dirty="0" err="1"/>
              <a:t>f.readline</a:t>
            </a:r>
            <a:r>
              <a:rPr lang="en-US" dirty="0"/>
              <a:t>() returns an empty string, the end of the file has been reached</a:t>
            </a:r>
          </a:p>
          <a:p>
            <a:pPr lvl="1">
              <a:buFont typeface="Arial" panose="020B0604020202020204" pitchFamily="34" charset="0"/>
              <a:buChar char="•"/>
            </a:pPr>
            <a:endParaRPr lang="en-US" dirty="0"/>
          </a:p>
          <a:p>
            <a:pPr>
              <a:buFont typeface="Arial" panose="020B0604020202020204" pitchFamily="34" charset="0"/>
              <a:buChar char="•"/>
            </a:pPr>
            <a:r>
              <a:rPr lang="en-US" sz="2400" i="1" dirty="0" err="1"/>
              <a:t>file_object</a:t>
            </a:r>
            <a:r>
              <a:rPr lang="en-US" sz="2400" b="1" dirty="0" err="1"/>
              <a:t>.readlines</a:t>
            </a:r>
            <a:r>
              <a:rPr lang="en-US" sz="2400" b="1" dirty="0"/>
              <a:t>( ) </a:t>
            </a:r>
            <a:r>
              <a:rPr lang="en-US" sz="2400" dirty="0"/>
              <a:t>– return a list containing the file content lines </a:t>
            </a:r>
          </a:p>
          <a:p>
            <a:pPr marL="0" indent="0">
              <a:buNone/>
            </a:pPr>
            <a:r>
              <a:rPr lang="en-US" sz="2400" dirty="0"/>
              <a:t>	file = open('somefile.txt', 'r’) </a:t>
            </a:r>
          </a:p>
          <a:p>
            <a:pPr marL="0" indent="0">
              <a:buNone/>
            </a:pPr>
            <a:r>
              <a:rPr lang="en-US" sz="2400" dirty="0"/>
              <a:t>	print (</a:t>
            </a:r>
            <a:r>
              <a:rPr lang="en-US" sz="2400" dirty="0" err="1"/>
              <a:t>file.readlines</a:t>
            </a:r>
            <a:r>
              <a:rPr lang="en-US" sz="2400" dirty="0"/>
              <a:t>()) 	#['first line\n', 'second line\n']</a:t>
            </a:r>
          </a:p>
        </p:txBody>
      </p:sp>
      <p:sp>
        <p:nvSpPr>
          <p:cNvPr id="4" name="Title 3"/>
          <p:cNvSpPr>
            <a:spLocks noGrp="1"/>
          </p:cNvSpPr>
          <p:nvPr>
            <p:ph type="title"/>
          </p:nvPr>
        </p:nvSpPr>
        <p:spPr/>
        <p:txBody>
          <a:bodyPr/>
          <a:lstStyle/>
          <a:p>
            <a:r>
              <a:rPr lang="en-US" dirty="0"/>
              <a:t>Reading data</a:t>
            </a:r>
            <a:endParaRPr lang="he-IL" dirty="0"/>
          </a:p>
        </p:txBody>
      </p:sp>
    </p:spTree>
    <p:extLst>
      <p:ext uri="{BB962C8B-B14F-4D97-AF65-F5344CB8AC3E}">
        <p14:creationId xmlns:p14="http://schemas.microsoft.com/office/powerpoint/2010/main" val="384320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502465"/>
            <a:ext cx="9312836" cy="4441133"/>
          </a:xfrm>
        </p:spPr>
        <p:txBody>
          <a:bodyPr/>
          <a:lstStyle/>
          <a:p>
            <a:pPr>
              <a:buFont typeface="Arial" panose="020B0604020202020204" pitchFamily="34" charset="0"/>
              <a:buChar char="•"/>
            </a:pPr>
            <a:r>
              <a:rPr lang="en-US" dirty="0"/>
              <a:t>It is possible to read file data with </a:t>
            </a:r>
            <a:r>
              <a:rPr lang="en-US" b="1" dirty="0"/>
              <a:t>read</a:t>
            </a:r>
            <a:r>
              <a:rPr lang="en-US" dirty="0"/>
              <a:t> function</a:t>
            </a:r>
          </a:p>
          <a:p>
            <a:pPr>
              <a:buFont typeface="Arial" panose="020B0604020202020204" pitchFamily="34" charset="0"/>
              <a:buChar char="•"/>
            </a:pPr>
            <a:r>
              <a:rPr lang="en-US" i="1" dirty="0" err="1"/>
              <a:t>file_object</a:t>
            </a:r>
            <a:r>
              <a:rPr lang="en-US" dirty="0" err="1"/>
              <a:t>.read</a:t>
            </a:r>
            <a:r>
              <a:rPr lang="en-US" dirty="0"/>
              <a:t>(size) - reads some quantity of data and returns it as a string:</a:t>
            </a:r>
          </a:p>
          <a:p>
            <a:pPr lvl="1">
              <a:buFont typeface="Arial" panose="020B0604020202020204" pitchFamily="34" charset="0"/>
              <a:buChar char="•"/>
            </a:pPr>
            <a:r>
              <a:rPr lang="en-US" sz="2600" dirty="0"/>
              <a:t>s = </a:t>
            </a:r>
            <a:r>
              <a:rPr lang="en-US" sz="2600" dirty="0" err="1"/>
              <a:t>f.read</a:t>
            </a:r>
            <a:r>
              <a:rPr lang="en-US" sz="2600" dirty="0"/>
              <a:t>(size)</a:t>
            </a:r>
          </a:p>
          <a:p>
            <a:pPr>
              <a:buFont typeface="Arial" panose="020B0604020202020204" pitchFamily="34" charset="0"/>
              <a:buChar char="•"/>
            </a:pPr>
            <a:r>
              <a:rPr lang="en-US" i="1" dirty="0"/>
              <a:t>size</a:t>
            </a:r>
            <a:r>
              <a:rPr lang="en-US" dirty="0"/>
              <a:t> is an optional numeric argument. When </a:t>
            </a:r>
            <a:r>
              <a:rPr lang="en-US" i="1" dirty="0"/>
              <a:t>size</a:t>
            </a:r>
            <a:r>
              <a:rPr lang="en-US" dirty="0"/>
              <a:t> is omitted or negative, the entire contents of the file will be read and returned:</a:t>
            </a:r>
          </a:p>
          <a:p>
            <a:pPr lvl="1">
              <a:buFont typeface="Arial" panose="020B0604020202020204" pitchFamily="34" charset="0"/>
              <a:buChar char="•"/>
            </a:pPr>
            <a:r>
              <a:rPr lang="en-US" sz="2600" dirty="0" err="1"/>
              <a:t>whole_data</a:t>
            </a:r>
            <a:r>
              <a:rPr lang="en-US" sz="2600" dirty="0"/>
              <a:t> = </a:t>
            </a:r>
            <a:r>
              <a:rPr lang="en-US" sz="2600" i="1" dirty="0" err="1"/>
              <a:t>file_object</a:t>
            </a:r>
            <a:r>
              <a:rPr lang="en-US" sz="2600" dirty="0" err="1"/>
              <a:t>.read</a:t>
            </a:r>
            <a:r>
              <a:rPr lang="en-US" sz="2600" dirty="0"/>
              <a:t>()  - reads the entire contents of the file</a:t>
            </a:r>
          </a:p>
        </p:txBody>
      </p:sp>
      <p:sp>
        <p:nvSpPr>
          <p:cNvPr id="4" name="Title 3"/>
          <p:cNvSpPr>
            <a:spLocks noGrp="1"/>
          </p:cNvSpPr>
          <p:nvPr>
            <p:ph type="title"/>
          </p:nvPr>
        </p:nvSpPr>
        <p:spPr/>
        <p:txBody>
          <a:bodyPr/>
          <a:lstStyle/>
          <a:p>
            <a:r>
              <a:rPr lang="en-US" dirty="0"/>
              <a:t>Reading data – cont’d</a:t>
            </a:r>
            <a:endParaRPr lang="he-IL" dirty="0"/>
          </a:p>
        </p:txBody>
      </p:sp>
    </p:spTree>
    <p:extLst>
      <p:ext uri="{BB962C8B-B14F-4D97-AF65-F5344CB8AC3E}">
        <p14:creationId xmlns:p14="http://schemas.microsoft.com/office/powerpoint/2010/main" val="394667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553266"/>
            <a:ext cx="9312836" cy="4170200"/>
          </a:xfrm>
        </p:spPr>
        <p:txBody>
          <a:bodyPr>
            <a:normAutofit/>
          </a:bodyPr>
          <a:lstStyle/>
          <a:p>
            <a:pPr>
              <a:buFont typeface="Arial" panose="020B0604020202020204" pitchFamily="34" charset="0"/>
              <a:buChar char="•"/>
            </a:pPr>
            <a:r>
              <a:rPr lang="en-US" dirty="0"/>
              <a:t>For reading lines from a file, you can loop over the file object. This is memory efficient, fast, and leads to simple code:</a:t>
            </a:r>
          </a:p>
          <a:p>
            <a:pPr>
              <a:buFont typeface="Arial" panose="020B0604020202020204" pitchFamily="34" charset="0"/>
              <a:buChar char="•"/>
            </a:pPr>
            <a:endParaRPr lang="en-US" dirty="0"/>
          </a:p>
          <a:p>
            <a:pPr marL="400050" lvl="1" indent="0">
              <a:buNone/>
            </a:pPr>
            <a:r>
              <a:rPr lang="en-US" b="1" dirty="0"/>
              <a:t>for</a:t>
            </a:r>
            <a:r>
              <a:rPr lang="en-US" dirty="0"/>
              <a:t> line </a:t>
            </a:r>
            <a:r>
              <a:rPr lang="en-US" b="1" dirty="0"/>
              <a:t>in</a:t>
            </a:r>
            <a:r>
              <a:rPr lang="en-US" dirty="0"/>
              <a:t> </a:t>
            </a:r>
            <a:r>
              <a:rPr lang="en-US" i="1" dirty="0" err="1"/>
              <a:t>file_object</a:t>
            </a:r>
            <a:r>
              <a:rPr lang="en-US" dirty="0"/>
              <a:t>: </a:t>
            </a:r>
          </a:p>
          <a:p>
            <a:pPr marL="857250" lvl="2" indent="0">
              <a:buNone/>
            </a:pPr>
            <a:r>
              <a:rPr lang="he-IL" dirty="0"/>
              <a:t>	</a:t>
            </a:r>
            <a:r>
              <a:rPr lang="en-US" dirty="0"/>
              <a:t>print (line)</a:t>
            </a:r>
          </a:p>
        </p:txBody>
      </p:sp>
      <p:sp>
        <p:nvSpPr>
          <p:cNvPr id="4" name="Title 3"/>
          <p:cNvSpPr>
            <a:spLocks noGrp="1"/>
          </p:cNvSpPr>
          <p:nvPr>
            <p:ph type="title"/>
          </p:nvPr>
        </p:nvSpPr>
        <p:spPr/>
        <p:txBody>
          <a:bodyPr/>
          <a:lstStyle/>
          <a:p>
            <a:r>
              <a:rPr lang="en-US" dirty="0"/>
              <a:t>File iterator</a:t>
            </a:r>
            <a:endParaRPr lang="he-IL" dirty="0"/>
          </a:p>
        </p:txBody>
      </p:sp>
    </p:spTree>
    <p:extLst>
      <p:ext uri="{BB962C8B-B14F-4D97-AF65-F5344CB8AC3E}">
        <p14:creationId xmlns:p14="http://schemas.microsoft.com/office/powerpoint/2010/main" val="31710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494000"/>
            <a:ext cx="9312836" cy="4678200"/>
          </a:xfrm>
        </p:spPr>
        <p:txBody>
          <a:bodyPr>
            <a:normAutofit/>
          </a:bodyPr>
          <a:lstStyle/>
          <a:p>
            <a:pPr>
              <a:buFont typeface="Arial" panose="020B0604020202020204" pitchFamily="34" charset="0"/>
              <a:buChar char="•"/>
            </a:pPr>
            <a:r>
              <a:rPr lang="en-US" i="1" dirty="0" err="1"/>
              <a:t>f</a:t>
            </a:r>
            <a:r>
              <a:rPr lang="en-US" sz="2800" i="1" dirty="0" err="1"/>
              <a:t>ile_object</a:t>
            </a:r>
            <a:r>
              <a:rPr lang="en-US" sz="2800" dirty="0" err="1"/>
              <a:t>.write</a:t>
            </a:r>
            <a:r>
              <a:rPr lang="en-US" sz="2800" dirty="0"/>
              <a:t>(string) -  writes the contents of </a:t>
            </a:r>
            <a:r>
              <a:rPr lang="en-US" sz="2800" i="1" dirty="0"/>
              <a:t>string</a:t>
            </a:r>
            <a:r>
              <a:rPr lang="en-US" sz="2800" dirty="0"/>
              <a:t> to the file</a:t>
            </a:r>
          </a:p>
          <a:p>
            <a:pPr>
              <a:buFont typeface="Arial" panose="020B0604020202020204" pitchFamily="34" charset="0"/>
              <a:buChar char="•"/>
            </a:pPr>
            <a:endParaRPr lang="en-US" sz="2800" dirty="0"/>
          </a:p>
          <a:p>
            <a:pPr marL="0" indent="0">
              <a:buNone/>
            </a:pPr>
            <a:r>
              <a:rPr lang="he-IL" dirty="0"/>
              <a:t>  </a:t>
            </a:r>
            <a:r>
              <a:rPr lang="en-US" sz="2800" dirty="0"/>
              <a:t>with open('out', 'w') as f: </a:t>
            </a:r>
          </a:p>
          <a:p>
            <a:pPr marL="0" indent="0">
              <a:buNone/>
            </a:pPr>
            <a:r>
              <a:rPr lang="he-IL" dirty="0"/>
              <a:t>	</a:t>
            </a:r>
            <a:r>
              <a:rPr lang="en-US" sz="2800" dirty="0" err="1"/>
              <a:t>f.write</a:t>
            </a:r>
            <a:r>
              <a:rPr lang="en-US" sz="2800" dirty="0"/>
              <a:t>('This is a test\n')</a:t>
            </a:r>
          </a:p>
        </p:txBody>
      </p:sp>
      <p:sp>
        <p:nvSpPr>
          <p:cNvPr id="4" name="Title 3"/>
          <p:cNvSpPr>
            <a:spLocks noGrp="1"/>
          </p:cNvSpPr>
          <p:nvPr>
            <p:ph type="title"/>
          </p:nvPr>
        </p:nvSpPr>
        <p:spPr/>
        <p:txBody>
          <a:bodyPr/>
          <a:lstStyle/>
          <a:p>
            <a:r>
              <a:rPr lang="en-US" dirty="0"/>
              <a:t>Writing to file</a:t>
            </a:r>
            <a:endParaRPr lang="he-IL" dirty="0"/>
          </a:p>
        </p:txBody>
      </p:sp>
    </p:spTree>
    <p:extLst>
      <p:ext uri="{BB962C8B-B14F-4D97-AF65-F5344CB8AC3E}">
        <p14:creationId xmlns:p14="http://schemas.microsoft.com/office/powerpoint/2010/main" val="309519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File Position</a:t>
            </a:r>
            <a:endParaRPr lang="he-IL" dirty="0"/>
          </a:p>
        </p:txBody>
      </p:sp>
      <p:sp>
        <p:nvSpPr>
          <p:cNvPr id="3" name="Content Placeholder 2"/>
          <p:cNvSpPr>
            <a:spLocks noGrp="1"/>
          </p:cNvSpPr>
          <p:nvPr>
            <p:ph idx="1"/>
          </p:nvPr>
        </p:nvSpPr>
        <p:spPr/>
        <p:txBody>
          <a:bodyPr vert="horz" lIns="91440" tIns="45720" rIns="91440" bIns="45720" rtlCol="0" anchor="t">
            <a:normAutofit/>
          </a:bodyPr>
          <a:lstStyle/>
          <a:p>
            <a:r>
              <a:rPr lang="en-US" b="1" dirty="0"/>
              <a:t>tell()</a:t>
            </a:r>
            <a:r>
              <a:rPr lang="en-US" dirty="0"/>
              <a:t>  - returns current position in the file, in bytes from the beginning of the file.</a:t>
            </a:r>
          </a:p>
          <a:p>
            <a:r>
              <a:rPr lang="en-US" dirty="0"/>
              <a:t>The </a:t>
            </a:r>
            <a:r>
              <a:rPr lang="en-US" b="1" i="1" dirty="0"/>
              <a:t>seek(offset, from=0)</a:t>
            </a:r>
            <a:r>
              <a:rPr lang="en-US" b="1" dirty="0"/>
              <a:t> </a:t>
            </a:r>
            <a:r>
              <a:rPr lang="en-US" dirty="0"/>
              <a:t>method changes the current file position. </a:t>
            </a:r>
          </a:p>
          <a:p>
            <a:pPr lvl="1"/>
            <a:r>
              <a:rPr lang="en-US" dirty="0"/>
              <a:t>The </a:t>
            </a:r>
            <a:r>
              <a:rPr lang="en-US" i="1" dirty="0"/>
              <a:t>offset</a:t>
            </a:r>
            <a:r>
              <a:rPr lang="en-US" dirty="0"/>
              <a:t> argument indicates the number of bytes to be moved. </a:t>
            </a:r>
          </a:p>
          <a:p>
            <a:pPr lvl="1"/>
            <a:r>
              <a:rPr lang="en-US" dirty="0"/>
              <a:t>The </a:t>
            </a:r>
            <a:r>
              <a:rPr lang="en-US" i="1" dirty="0"/>
              <a:t>from</a:t>
            </a:r>
            <a:r>
              <a:rPr lang="en-US" dirty="0"/>
              <a:t> argument specifies the reference position from where the bytes are to be moved:</a:t>
            </a:r>
            <a:endParaRPr lang="en-US" b="1" dirty="0"/>
          </a:p>
          <a:p>
            <a:pPr lvl="2"/>
            <a:r>
              <a:rPr lang="en-US" b="1" dirty="0" err="1"/>
              <a:t>io.SEEK_SET</a:t>
            </a:r>
            <a:r>
              <a:rPr lang="en-US" b="1" dirty="0"/>
              <a:t> (0) </a:t>
            </a:r>
            <a:r>
              <a:rPr lang="en-US" dirty="0"/>
              <a:t>– from the beginning of the file</a:t>
            </a:r>
          </a:p>
          <a:p>
            <a:pPr lvl="2"/>
            <a:r>
              <a:rPr lang="en-US" b="1" dirty="0" err="1"/>
              <a:t>io.SEEK_CUR</a:t>
            </a:r>
            <a:r>
              <a:rPr lang="en-US" b="1" dirty="0"/>
              <a:t> (1) </a:t>
            </a:r>
            <a:r>
              <a:rPr lang="en-US" dirty="0"/>
              <a:t>– from current file position</a:t>
            </a:r>
          </a:p>
          <a:p>
            <a:pPr lvl="2"/>
            <a:r>
              <a:rPr lang="en-US" b="1" dirty="0" err="1"/>
              <a:t>io.SEEK_END</a:t>
            </a:r>
            <a:r>
              <a:rPr lang="en-US" b="1" dirty="0"/>
              <a:t> (2) </a:t>
            </a:r>
            <a:r>
              <a:rPr lang="en-US" dirty="0"/>
              <a:t>– from the end of the file</a:t>
            </a:r>
          </a:p>
          <a:p>
            <a:pPr lvl="1"/>
            <a:r>
              <a:rPr lang="en-US" dirty="0"/>
              <a:t>offset must be zero for SEEK_CUR and SEEK_END in python 3.x</a:t>
            </a:r>
            <a:endParaRPr lang="he-IL" dirty="0"/>
          </a:p>
        </p:txBody>
      </p:sp>
    </p:spTree>
    <p:extLst>
      <p:ext uri="{BB962C8B-B14F-4D97-AF65-F5344CB8AC3E}">
        <p14:creationId xmlns:p14="http://schemas.microsoft.com/office/powerpoint/2010/main" val="7874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1641</Words>
  <Application>Microsoft Office PowerPoint</Application>
  <PresentationFormat>Widescreen</PresentationFormat>
  <Paragraphs>131</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Calibri</vt:lpstr>
      <vt:lpstr>Calibri Light</vt:lpstr>
      <vt:lpstr>Consolas</vt:lpstr>
      <vt:lpstr>Segoe</vt:lpstr>
      <vt:lpstr>Segoe Light</vt:lpstr>
      <vt:lpstr>Office Theme</vt:lpstr>
      <vt:lpstr>Module 07: Working with Files</vt:lpstr>
      <vt:lpstr>Agenda</vt:lpstr>
      <vt:lpstr>Open Files</vt:lpstr>
      <vt:lpstr>Close Files</vt:lpstr>
      <vt:lpstr>Reading data</vt:lpstr>
      <vt:lpstr>Reading data – cont’d</vt:lpstr>
      <vt:lpstr>File iterator</vt:lpstr>
      <vt:lpstr>Writing to file</vt:lpstr>
      <vt:lpstr>File Position</vt:lpstr>
      <vt:lpstr>File object attributes</vt:lpstr>
      <vt:lpstr>JSON</vt:lpstr>
      <vt:lpstr>JSON Examples</vt:lpstr>
      <vt:lpstr>JSON Examples</vt:lpstr>
      <vt:lpstr>JSON Examples</vt:lpstr>
      <vt:lpstr>Labs 01-03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07: Introduction to Classes</dc:title>
  <dc:creator>Tomer Avishar</dc:creator>
  <cp:lastModifiedBy>Alexandr Gotlib</cp:lastModifiedBy>
  <cp:revision>42</cp:revision>
  <dcterms:created xsi:type="dcterms:W3CDTF">2021-12-07T13:31:20Z</dcterms:created>
  <dcterms:modified xsi:type="dcterms:W3CDTF">2023-06-25T18:43:47Z</dcterms:modified>
</cp:coreProperties>
</file>