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9" r:id="rId3"/>
    <p:sldId id="261" r:id="rId4"/>
    <p:sldId id="262" r:id="rId5"/>
    <p:sldId id="263" r:id="rId6"/>
    <p:sldId id="264" r:id="rId7"/>
    <p:sldId id="266" r:id="rId8"/>
    <p:sldId id="268" r:id="rId9"/>
    <p:sldId id="270" r:id="rId10"/>
    <p:sldId id="273" r:id="rId11"/>
    <p:sldId id="275" r:id="rId12"/>
    <p:sldId id="278" r:id="rId13"/>
    <p:sldId id="279" r:id="rId14"/>
    <p:sldId id="281" r:id="rId15"/>
    <p:sldId id="283" r:id="rId16"/>
    <p:sldId id="285" r:id="rId17"/>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7E2DBD-CC44-21AB-B7B7-27790B8DC63F}" v="2" dt="2022-01-20T15:24:24.246"/>
    <p1510:client id="{EEFE6B62-9B57-2FC7-D416-8D43C8B0892F}" v="5" dt="2022-01-16T14:25:08.6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EEFE6B62-9B57-2FC7-D416-8D43C8B0892F}"/>
    <pc:docChg chg="modSld">
      <pc:chgData name="Tomer Avishar" userId="S::tomerav@sela.co.il::6f99e47e-5b46-447c-a55a-283bba137982" providerId="AD" clId="Web-{EEFE6B62-9B57-2FC7-D416-8D43C8B0892F}" dt="2022-01-16T14:25:08.679" v="5" actId="14100"/>
      <pc:docMkLst>
        <pc:docMk/>
      </pc:docMkLst>
      <pc:sldChg chg="addSp delSp modSp">
        <pc:chgData name="Tomer Avishar" userId="S::tomerav@sela.co.il::6f99e47e-5b46-447c-a55a-283bba137982" providerId="AD" clId="Web-{EEFE6B62-9B57-2FC7-D416-8D43C8B0892F}" dt="2022-01-16T14:25:08.679" v="5" actId="14100"/>
        <pc:sldMkLst>
          <pc:docMk/>
          <pc:sldMk cId="927001939" sldId="308"/>
        </pc:sldMkLst>
        <pc:spChg chg="add mod">
          <ac:chgData name="Tomer Avishar" userId="S::tomerav@sela.co.il::6f99e47e-5b46-447c-a55a-283bba137982" providerId="AD" clId="Web-{EEFE6B62-9B57-2FC7-D416-8D43C8B0892F}" dt="2022-01-16T14:25:08.679" v="5" actId="14100"/>
          <ac:spMkLst>
            <pc:docMk/>
            <pc:sldMk cId="927001939" sldId="308"/>
            <ac:spMk id="2" creationId="{A4D8F346-A204-4460-8B80-4437A72886CF}"/>
          </ac:spMkLst>
        </pc:spChg>
        <pc:picChg chg="del">
          <ac:chgData name="Tomer Avishar" userId="S::tomerav@sela.co.il::6f99e47e-5b46-447c-a55a-283bba137982" providerId="AD" clId="Web-{EEFE6B62-9B57-2FC7-D416-8D43C8B0892F}" dt="2022-01-16T14:25:00.882" v="2"/>
          <ac:picMkLst>
            <pc:docMk/>
            <pc:sldMk cId="927001939" sldId="308"/>
            <ac:picMk id="7" creationId="{AA69C018-80C1-4BF1-BE51-E6612004D865}"/>
          </ac:picMkLst>
        </pc:picChg>
      </pc:sldChg>
    </pc:docChg>
  </pc:docChgLst>
  <pc:docChgLst>
    <pc:chgData name="Dan Defrin" userId="S::dand@sela.co.il::d6af6d47-7f1d-4323-b764-b1431f09f0f1" providerId="AD" clId="Web-{367E2DBD-CC44-21AB-B7B7-27790B8DC63F}"/>
    <pc:docChg chg="modSld">
      <pc:chgData name="Dan Defrin" userId="S::dand@sela.co.il::d6af6d47-7f1d-4323-b764-b1431f09f0f1" providerId="AD" clId="Web-{367E2DBD-CC44-21AB-B7B7-27790B8DC63F}" dt="2022-01-20T15:39:01.610" v="328"/>
      <pc:docMkLst>
        <pc:docMk/>
      </pc:docMkLst>
      <pc:sldChg chg="modNotes">
        <pc:chgData name="Dan Defrin" userId="S::dand@sela.co.il::d6af6d47-7f1d-4323-b764-b1431f09f0f1" providerId="AD" clId="Web-{367E2DBD-CC44-21AB-B7B7-27790B8DC63F}" dt="2022-01-20T14:11:54.276" v="4"/>
        <pc:sldMkLst>
          <pc:docMk/>
          <pc:sldMk cId="1265926479" sldId="259"/>
        </pc:sldMkLst>
      </pc:sldChg>
      <pc:sldChg chg="modNotes">
        <pc:chgData name="Dan Defrin" userId="S::dand@sela.co.il::d6af6d47-7f1d-4323-b764-b1431f09f0f1" providerId="AD" clId="Web-{367E2DBD-CC44-21AB-B7B7-27790B8DC63F}" dt="2022-01-20T14:14:54.217" v="13"/>
        <pc:sldMkLst>
          <pc:docMk/>
          <pc:sldMk cId="1960207874" sldId="261"/>
        </pc:sldMkLst>
      </pc:sldChg>
      <pc:sldChg chg="modNotes">
        <pc:chgData name="Dan Defrin" userId="S::dand@sela.co.il::d6af6d47-7f1d-4323-b764-b1431f09f0f1" providerId="AD" clId="Web-{367E2DBD-CC44-21AB-B7B7-27790B8DC63F}" dt="2022-01-20T14:23:06.166" v="29"/>
        <pc:sldMkLst>
          <pc:docMk/>
          <pc:sldMk cId="4164008649" sldId="263"/>
        </pc:sldMkLst>
      </pc:sldChg>
      <pc:sldChg chg="modNotes">
        <pc:chgData name="Dan Defrin" userId="S::dand@sela.co.il::d6af6d47-7f1d-4323-b764-b1431f09f0f1" providerId="AD" clId="Web-{367E2DBD-CC44-21AB-B7B7-27790B8DC63F}" dt="2022-01-20T14:50:35.218" v="208"/>
        <pc:sldMkLst>
          <pc:docMk/>
          <pc:sldMk cId="2284701874" sldId="266"/>
        </pc:sldMkLst>
      </pc:sldChg>
      <pc:sldChg chg="modNotes">
        <pc:chgData name="Dan Defrin" userId="S::dand@sela.co.il::d6af6d47-7f1d-4323-b764-b1431f09f0f1" providerId="AD" clId="Web-{367E2DBD-CC44-21AB-B7B7-27790B8DC63F}" dt="2022-01-20T14:52:43.595" v="219"/>
        <pc:sldMkLst>
          <pc:docMk/>
          <pc:sldMk cId="858811802" sldId="268"/>
        </pc:sldMkLst>
      </pc:sldChg>
      <pc:sldChg chg="modNotes">
        <pc:chgData name="Dan Defrin" userId="S::dand@sela.co.il::d6af6d47-7f1d-4323-b764-b1431f09f0f1" providerId="AD" clId="Web-{367E2DBD-CC44-21AB-B7B7-27790B8DC63F}" dt="2022-01-20T14:54:17.082" v="225"/>
        <pc:sldMkLst>
          <pc:docMk/>
          <pc:sldMk cId="408067067" sldId="270"/>
        </pc:sldMkLst>
      </pc:sldChg>
      <pc:sldChg chg="modNotes">
        <pc:chgData name="Dan Defrin" userId="S::dand@sela.co.il::d6af6d47-7f1d-4323-b764-b1431f09f0f1" providerId="AD" clId="Web-{367E2DBD-CC44-21AB-B7B7-27790B8DC63F}" dt="2022-01-20T15:04:24.970" v="234"/>
        <pc:sldMkLst>
          <pc:docMk/>
          <pc:sldMk cId="547801088" sldId="273"/>
        </pc:sldMkLst>
      </pc:sldChg>
      <pc:sldChg chg="modNotes">
        <pc:chgData name="Dan Defrin" userId="S::dand@sela.co.il::d6af6d47-7f1d-4323-b764-b1431f09f0f1" providerId="AD" clId="Web-{367E2DBD-CC44-21AB-B7B7-27790B8DC63F}" dt="2022-01-20T15:08:20.757" v="251"/>
        <pc:sldMkLst>
          <pc:docMk/>
          <pc:sldMk cId="4030943770" sldId="279"/>
        </pc:sldMkLst>
      </pc:sldChg>
      <pc:sldChg chg="modNotes">
        <pc:chgData name="Dan Defrin" userId="S::dand@sela.co.il::d6af6d47-7f1d-4323-b764-b1431f09f0f1" providerId="AD" clId="Web-{367E2DBD-CC44-21AB-B7B7-27790B8DC63F}" dt="2022-01-20T15:09:25.649" v="254"/>
        <pc:sldMkLst>
          <pc:docMk/>
          <pc:sldMk cId="701332083" sldId="283"/>
        </pc:sldMkLst>
      </pc:sldChg>
      <pc:sldChg chg="modNotes">
        <pc:chgData name="Dan Defrin" userId="S::dand@sela.co.il::d6af6d47-7f1d-4323-b764-b1431f09f0f1" providerId="AD" clId="Web-{367E2DBD-CC44-21AB-B7B7-27790B8DC63F}" dt="2022-01-20T15:21:56.368" v="296"/>
        <pc:sldMkLst>
          <pc:docMk/>
          <pc:sldMk cId="678946894" sldId="285"/>
        </pc:sldMkLst>
      </pc:sldChg>
      <pc:sldChg chg="modNotes">
        <pc:chgData name="Dan Defrin" userId="S::dand@sela.co.il::d6af6d47-7f1d-4323-b764-b1431f09f0f1" providerId="AD" clId="Web-{367E2DBD-CC44-21AB-B7B7-27790B8DC63F}" dt="2022-01-20T15:24:22.403" v="297"/>
        <pc:sldMkLst>
          <pc:docMk/>
          <pc:sldMk cId="3608094555" sldId="287"/>
        </pc:sldMkLst>
      </pc:sldChg>
      <pc:sldChg chg="modNotes">
        <pc:chgData name="Dan Defrin" userId="S::dand@sela.co.il::d6af6d47-7f1d-4323-b764-b1431f09f0f1" providerId="AD" clId="Web-{367E2DBD-CC44-21AB-B7B7-27790B8DC63F}" dt="2022-01-20T15:27:20.704" v="309"/>
        <pc:sldMkLst>
          <pc:docMk/>
          <pc:sldMk cId="1055963554" sldId="304"/>
        </pc:sldMkLst>
      </pc:sldChg>
      <pc:sldChg chg="modNotes">
        <pc:chgData name="Dan Defrin" userId="S::dand@sela.co.il::d6af6d47-7f1d-4323-b764-b1431f09f0f1" providerId="AD" clId="Web-{367E2DBD-CC44-21AB-B7B7-27790B8DC63F}" dt="2022-01-20T15:29:26.331" v="313"/>
        <pc:sldMkLst>
          <pc:docMk/>
          <pc:sldMk cId="927001939" sldId="308"/>
        </pc:sldMkLst>
      </pc:sldChg>
      <pc:sldChg chg="modNotes">
        <pc:chgData name="Dan Defrin" userId="S::dand@sela.co.il::d6af6d47-7f1d-4323-b764-b1431f09f0f1" providerId="AD" clId="Web-{367E2DBD-CC44-21AB-B7B7-27790B8DC63F}" dt="2022-01-20T15:36:04.840" v="322"/>
        <pc:sldMkLst>
          <pc:docMk/>
          <pc:sldMk cId="4196927312" sldId="319"/>
        </pc:sldMkLst>
      </pc:sldChg>
      <pc:sldChg chg="modNotes">
        <pc:chgData name="Dan Defrin" userId="S::dand@sela.co.il::d6af6d47-7f1d-4323-b764-b1431f09f0f1" providerId="AD" clId="Web-{367E2DBD-CC44-21AB-B7B7-27790B8DC63F}" dt="2022-01-20T15:39:01.610" v="328"/>
        <pc:sldMkLst>
          <pc:docMk/>
          <pc:sldMk cId="3715073782" sldId="32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1D43D096-46E8-4CA0-A14E-854711339DA5}" type="datetimeFigureOut">
              <a:rPr lang="he-IL" smtClean="0"/>
              <a:t>ו'/תמוז/תשפ"ג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BB76B3F3-A009-4CE4-A3AE-558CB98C721C}" type="slidenum">
              <a:rPr lang="he-IL" smtClean="0"/>
              <a:t>‹#›</a:t>
            </a:fld>
            <a:endParaRPr lang="he-IL"/>
          </a:p>
        </p:txBody>
      </p:sp>
    </p:spTree>
    <p:extLst>
      <p:ext uri="{BB962C8B-B14F-4D97-AF65-F5344CB8AC3E}">
        <p14:creationId xmlns:p14="http://schemas.microsoft.com/office/powerpoint/2010/main" val="737154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solidFill>
                  <a:schemeClr val="tx1"/>
                </a:solidFill>
              </a:rPr>
              <a:t>This is</a:t>
            </a:r>
            <a:r>
              <a:rPr lang="en-US" baseline="0" dirty="0">
                <a:solidFill>
                  <a:schemeClr val="tx1"/>
                </a:solidFill>
              </a:rPr>
              <a:t> a straightforward solution for calculating the average of 2 numbers.</a:t>
            </a:r>
          </a:p>
          <a:p>
            <a:pPr eaLnBrk="1" hangingPunct="1">
              <a:spcBef>
                <a:spcPct val="0"/>
              </a:spcBef>
            </a:pPr>
            <a:r>
              <a:rPr lang="en-US" baseline="0" dirty="0">
                <a:solidFill>
                  <a:schemeClr val="tx1"/>
                </a:solidFill>
              </a:rPr>
              <a:t>Notice the code in lines </a:t>
            </a:r>
            <a:r>
              <a:rPr lang="en-US" dirty="0"/>
              <a:t>3-5</a:t>
            </a:r>
            <a:r>
              <a:rPr lang="en-US" baseline="0" dirty="0">
                <a:solidFill>
                  <a:schemeClr val="tx1"/>
                </a:solidFill>
              </a:rPr>
              <a:t>, </a:t>
            </a:r>
            <a:r>
              <a:rPr lang="en-US" b="1" baseline="0" dirty="0">
                <a:solidFill>
                  <a:schemeClr val="tx1"/>
                </a:solidFill>
              </a:rPr>
              <a:t>repeated </a:t>
            </a:r>
            <a:r>
              <a:rPr lang="en-US" baseline="0" dirty="0">
                <a:solidFill>
                  <a:schemeClr val="tx1"/>
                </a:solidFill>
              </a:rPr>
              <a:t>in lines </a:t>
            </a:r>
            <a:r>
              <a:rPr lang="en-US" dirty="0"/>
              <a:t>7-9</a:t>
            </a:r>
            <a:r>
              <a:rPr lang="en-US" baseline="0" dirty="0">
                <a:solidFill>
                  <a:schemeClr val="tx1"/>
                </a:solidFill>
              </a:rPr>
              <a:t>.</a:t>
            </a:r>
            <a:endParaRPr lang="he-IL" dirty="0">
              <a:solidFill>
                <a:schemeClr val="tx1"/>
              </a:solidFill>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a:t>
            </a:fld>
            <a:endParaRPr lang="en-US"/>
          </a:p>
        </p:txBody>
      </p:sp>
    </p:spTree>
    <p:extLst>
      <p:ext uri="{BB962C8B-B14F-4D97-AF65-F5344CB8AC3E}">
        <p14:creationId xmlns:p14="http://schemas.microsoft.com/office/powerpoint/2010/main" val="3476799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sz="1200" dirty="0"/>
              <a:t>How do we limit the number of times the loop is executed?</a:t>
            </a:r>
          </a:p>
          <a:p>
            <a:pPr eaLnBrk="1" hangingPunct="1"/>
            <a:r>
              <a:rPr lang="en-US" sz="1200" dirty="0"/>
              <a:t>In many</a:t>
            </a:r>
            <a:r>
              <a:rPr lang="en-US" sz="1200" baseline="0" dirty="0"/>
              <a:t> cases, like the one in this slide, w</a:t>
            </a:r>
            <a:r>
              <a:rPr lang="en-US" sz="1200" dirty="0"/>
              <a:t>e use a counter that increases with every iteration of the loop.</a:t>
            </a:r>
          </a:p>
          <a:p>
            <a:pPr eaLnBrk="1" hangingPunct="1"/>
            <a:r>
              <a:rPr lang="en-US" sz="1200" dirty="0"/>
              <a:t>At</a:t>
            </a:r>
            <a:r>
              <a:rPr lang="en-US" sz="1200" baseline="0" dirty="0"/>
              <a:t> some point, the counter causes the loop condition to become false.</a:t>
            </a:r>
          </a:p>
          <a:p>
            <a:pPr eaLnBrk="1" hangingPunct="1"/>
            <a:r>
              <a:rPr lang="en-US" sz="1200" baseline="0" dirty="0"/>
              <a:t>Is this a safe pattern?</a:t>
            </a:r>
          </a:p>
          <a:p>
            <a:pPr eaLnBrk="1" hangingPunct="1"/>
            <a:r>
              <a:rPr lang="en-US" sz="1200" baseline="0" dirty="0"/>
              <a:t>What would happen if we forget to increment the counter?</a:t>
            </a:r>
          </a:p>
          <a:p>
            <a:pPr eaLnBrk="1" hangingPunct="1"/>
            <a:r>
              <a:rPr lang="en-US" sz="1200" baseline="0" dirty="0"/>
              <a:t>The loop would iterate forever, and we will need to find that bug…</a:t>
            </a:r>
          </a:p>
          <a:p>
            <a:pPr eaLnBrk="1" hangingPunct="1"/>
            <a:endParaRPr lang="en-US" sz="1200" baseline="0" dirty="0"/>
          </a:p>
          <a:p>
            <a:pPr eaLnBrk="1" hangingPunct="1"/>
            <a:r>
              <a:rPr lang="en-US" sz="1200" baseline="0" dirty="0"/>
              <a:t>Is this problem avoidable in a different way than “don’t forget to increase the counter”?</a:t>
            </a:r>
            <a:endParaRPr lang="en-US" sz="1200"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4166924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For this purpose we can use a more suitable loop type</a:t>
            </a:r>
            <a:r>
              <a:rPr lang="en-US" baseline="0" dirty="0"/>
              <a:t> – </a:t>
            </a:r>
            <a:r>
              <a:rPr lang="en-US" dirty="0"/>
              <a:t>the </a:t>
            </a:r>
            <a:r>
              <a:rPr lang="en-US" b="1" i="0" dirty="0"/>
              <a:t>for</a:t>
            </a:r>
            <a:r>
              <a:rPr lang="en-US" dirty="0"/>
              <a:t> loop.</a:t>
            </a:r>
          </a:p>
          <a:p>
            <a:pPr>
              <a:spcBef>
                <a:spcPct val="0"/>
              </a:spcBef>
            </a:pPr>
            <a:r>
              <a:rPr lang="en-US" dirty="0"/>
              <a:t>In the </a:t>
            </a:r>
            <a:r>
              <a:rPr lang="en-US" b="1" i="0" dirty="0"/>
              <a:t>for </a:t>
            </a:r>
            <a:r>
              <a:rPr lang="en-US" i="0" dirty="0"/>
              <a:t>structure, we write the</a:t>
            </a:r>
            <a:r>
              <a:rPr lang="en-US" i="0" baseline="0" dirty="0"/>
              <a:t> initial state (count </a:t>
            </a:r>
            <a:r>
              <a:rPr lang="en-US" dirty="0"/>
              <a:t>in x</a:t>
            </a:r>
            <a:r>
              <a:rPr lang="en-US" i="0" baseline="0" dirty="0"/>
              <a:t>), the loop condition (count </a:t>
            </a:r>
            <a:r>
              <a:rPr lang="en-US" dirty="0"/>
              <a:t>&lt;</a:t>
            </a:r>
            <a:r>
              <a:rPr lang="en-US" i="0" baseline="0" dirty="0"/>
              <a:t> </a:t>
            </a:r>
            <a:r>
              <a:rPr lang="en-US" dirty="0"/>
              <a:t>x</a:t>
            </a:r>
            <a:r>
              <a:rPr lang="en-US" i="0" baseline="0" dirty="0"/>
              <a:t>), and the iteration change (count++) all in one line.</a:t>
            </a:r>
            <a:endParaRPr lang="en-US" i="0" baseline="0" dirty="0">
              <a:cs typeface="Calibri"/>
            </a:endParaRPr>
          </a:p>
          <a:p>
            <a:pPr eaLnBrk="1" hangingPunct="1">
              <a:spcBef>
                <a:spcPct val="0"/>
              </a:spcBef>
            </a:pPr>
            <a:r>
              <a:rPr lang="en-US" i="0" baseline="0" dirty="0"/>
              <a:t>This makes all the elements of the loop mechanism more visible.</a:t>
            </a:r>
          </a:p>
          <a:p>
            <a:pPr eaLnBrk="1" hangingPunct="1">
              <a:spcBef>
                <a:spcPct val="0"/>
              </a:spcBef>
            </a:pPr>
            <a:endParaRPr lang="en-US" i="0" baseline="0" dirty="0"/>
          </a:p>
          <a:p>
            <a:pPr eaLnBrk="1" hangingPunct="1">
              <a:spcBef>
                <a:spcPct val="0"/>
              </a:spcBef>
            </a:pPr>
            <a:r>
              <a:rPr lang="en-US" i="0" u="sng" baseline="0" dirty="0"/>
              <a:t>Note</a:t>
            </a:r>
          </a:p>
          <a:p>
            <a:pPr eaLnBrk="1" hangingPunct="1">
              <a:spcBef>
                <a:spcPct val="0"/>
              </a:spcBef>
            </a:pPr>
            <a:r>
              <a:rPr lang="en-US" i="0" u="none" baseline="0" dirty="0"/>
              <a:t>There is no difference in functionality between the </a:t>
            </a:r>
            <a:r>
              <a:rPr lang="en-US" b="1" i="0" u="none" baseline="0" dirty="0"/>
              <a:t>while </a:t>
            </a:r>
            <a:r>
              <a:rPr lang="en-US" i="0" u="none" baseline="0" dirty="0"/>
              <a:t>and the </a:t>
            </a:r>
            <a:r>
              <a:rPr lang="en-US" b="1" i="0" u="none" baseline="0" dirty="0"/>
              <a:t>for </a:t>
            </a:r>
            <a:r>
              <a:rPr lang="en-US" i="0" u="none" baseline="0" dirty="0"/>
              <a:t>loops.</a:t>
            </a:r>
          </a:p>
          <a:p>
            <a:pPr eaLnBrk="1" hangingPunct="1">
              <a:spcBef>
                <a:spcPct val="0"/>
              </a:spcBef>
            </a:pPr>
            <a:r>
              <a:rPr lang="en-US" i="0" u="none" baseline="0" dirty="0"/>
              <a:t>The only difference between them is in the way we write them.</a:t>
            </a:r>
            <a:endParaRPr lang="en-US" i="1" u="none" dirty="0"/>
          </a:p>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3748038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u="sng" dirty="0"/>
              <a:t>Notice in “for (expr1 ; expr2 ; expr3)”:</a:t>
            </a:r>
          </a:p>
          <a:p>
            <a:pPr marL="171450" marR="0" indent="-171450" algn="l" defTabSz="914400" rtl="0" eaLnBrk="1" fontAlgn="base" latinLnBrk="0" hangingPunct="1">
              <a:lnSpc>
                <a:spcPct val="100000"/>
              </a:lnSpc>
              <a:spcBef>
                <a:spcPct val="0"/>
              </a:spcBef>
              <a:spcAft>
                <a:spcPct val="0"/>
              </a:spcAft>
              <a:buClrTx/>
              <a:buSzTx/>
              <a:buFont typeface="Arial" pitchFamily="34" charset="0"/>
              <a:buChar char="•"/>
              <a:tabLst/>
              <a:defRPr/>
            </a:pPr>
            <a:r>
              <a:rPr lang="en-US" dirty="0"/>
              <a:t>expr1 is performed prior to the first iteration and only once during the entire execution of the loop.</a:t>
            </a:r>
          </a:p>
          <a:p>
            <a:pPr marL="171450" marR="0" indent="-171450" algn="l" defTabSz="914400" rtl="0" eaLnBrk="1" fontAlgn="base" latinLnBrk="0" hangingPunct="1">
              <a:lnSpc>
                <a:spcPct val="100000"/>
              </a:lnSpc>
              <a:spcBef>
                <a:spcPct val="0"/>
              </a:spcBef>
              <a:spcAft>
                <a:spcPct val="0"/>
              </a:spcAft>
              <a:buClrTx/>
              <a:buSzTx/>
              <a:buFont typeface="Arial" pitchFamily="34" charset="0"/>
              <a:buChar char="•"/>
              <a:tabLst/>
              <a:defRPr/>
            </a:pPr>
            <a:r>
              <a:rPr lang="en-US" dirty="0"/>
              <a:t>expr2 is evaluated before the beginning of every iteration.</a:t>
            </a:r>
          </a:p>
          <a:p>
            <a:pPr marL="171450" marR="0" indent="-171450" algn="l" defTabSz="914400" rtl="0" eaLnBrk="1" fontAlgn="base" latinLnBrk="0" hangingPunct="1">
              <a:lnSpc>
                <a:spcPct val="100000"/>
              </a:lnSpc>
              <a:spcBef>
                <a:spcPct val="0"/>
              </a:spcBef>
              <a:spcAft>
                <a:spcPct val="0"/>
              </a:spcAft>
              <a:buClrTx/>
              <a:buSzTx/>
              <a:buFont typeface="Arial" pitchFamily="34" charset="0"/>
              <a:buChar char="•"/>
              <a:tabLst/>
              <a:defRPr/>
            </a:pPr>
            <a:r>
              <a:rPr lang="en-US" dirty="0"/>
              <a:t>expr3 is performed after the completion of every iteration.</a:t>
            </a:r>
          </a:p>
          <a:p>
            <a:pPr marL="0" marR="0" indent="0" algn="l" defTabSz="914400" rtl="0" eaLnBrk="1" fontAlgn="base" latinLnBrk="0" hangingPunct="1">
              <a:lnSpc>
                <a:spcPct val="100000"/>
              </a:lnSpc>
              <a:spcBef>
                <a:spcPct val="0"/>
              </a:spcBef>
              <a:spcAft>
                <a:spcPct val="0"/>
              </a:spcAft>
              <a:buClrTx/>
              <a:buSzTx/>
              <a:buFont typeface="Arial" pitchFamily="34" charset="0"/>
              <a:buChar char="•"/>
              <a:tabLst/>
              <a:defRPr/>
            </a:pPr>
            <a:endParaRPr lang="en-US" dirty="0"/>
          </a:p>
          <a:p>
            <a:pPr marL="0" marR="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dirty="0"/>
              <a:t>The loop ends when expr2 is evaluated as false.</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14</a:t>
            </a:fld>
            <a:endParaRPr lang="en-US"/>
          </a:p>
        </p:txBody>
      </p:sp>
    </p:spTree>
    <p:extLst>
      <p:ext uri="{BB962C8B-B14F-4D97-AF65-F5344CB8AC3E}">
        <p14:creationId xmlns:p14="http://schemas.microsoft.com/office/powerpoint/2010/main" val="1181050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a:t>
            </a:r>
            <a:r>
              <a:rPr lang="en-US" baseline="0" dirty="0"/>
              <a:t> 10 iteration loop will be titled the same way (line </a:t>
            </a:r>
            <a:r>
              <a:rPr lang="en-US" dirty="0"/>
              <a:t>1</a:t>
            </a:r>
            <a:r>
              <a:rPr lang="en-US" baseline="0" dirty="0"/>
              <a:t>), regardless of the commands in the loop block.</a:t>
            </a:r>
            <a:endParaRPr lang="he-IL"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3119373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u="sng" dirty="0"/>
              <a:t>Notice</a:t>
            </a:r>
            <a:r>
              <a:rPr lang="en-US" u="sng" baseline="0" dirty="0"/>
              <a:t> that </a:t>
            </a:r>
          </a:p>
          <a:p>
            <a:pPr marL="171450" indent="-171450" eaLnBrk="1" hangingPunct="1">
              <a:spcBef>
                <a:spcPct val="0"/>
              </a:spcBef>
              <a:buFont typeface="Arial" pitchFamily="34" charset="0"/>
              <a:buChar char="•"/>
            </a:pPr>
            <a:r>
              <a:rPr lang="en-US" baseline="0" dirty="0"/>
              <a:t>the loop block (lines </a:t>
            </a:r>
            <a:r>
              <a:rPr lang="en-US" dirty="0"/>
              <a:t>3-5</a:t>
            </a:r>
            <a:r>
              <a:rPr lang="en-US" baseline="0" dirty="0"/>
              <a:t>) contains only program-related commands and no loop-related command.</a:t>
            </a:r>
            <a:br>
              <a:rPr lang="en-US" baseline="0" dirty="0">
                <a:cs typeface="+mn-lt"/>
              </a:rPr>
            </a:br>
            <a:r>
              <a:rPr lang="en-US" baseline="0" dirty="0"/>
              <a:t>This way, we won’t accidentally omit to increment the counter or perform any other loop-related statements.</a:t>
            </a:r>
          </a:p>
          <a:p>
            <a:pPr marL="171450" indent="-171450">
              <a:spcBef>
                <a:spcPct val="0"/>
              </a:spcBef>
              <a:buFont typeface="Arial" pitchFamily="34" charset="0"/>
              <a:buChar char="•"/>
            </a:pPr>
            <a:r>
              <a:rPr lang="en-US" b="1" dirty="0"/>
              <a:t>"</a:t>
            </a:r>
            <a:r>
              <a:rPr lang="en-US" b="1" dirty="0" err="1"/>
              <a:t>i</a:t>
            </a:r>
            <a:r>
              <a:rPr lang="en-US" b="1" dirty="0"/>
              <a:t>"</a:t>
            </a:r>
            <a:r>
              <a:rPr lang="en-US" baseline="0" dirty="0"/>
              <a:t> is initialized in the loop header (line </a:t>
            </a:r>
            <a:r>
              <a:rPr lang="en-US" dirty="0"/>
              <a:t>2</a:t>
            </a:r>
            <a:r>
              <a:rPr lang="en-US" baseline="0" dirty="0"/>
              <a:t>).</a:t>
            </a:r>
            <a:br>
              <a:rPr lang="en-US" baseline="0" dirty="0">
                <a:cs typeface="+mn-lt"/>
              </a:rPr>
            </a:br>
            <a:r>
              <a:rPr lang="en-US" baseline="0" dirty="0"/>
              <a:t>Therefore it does not need to be initialized in </a:t>
            </a:r>
            <a:r>
              <a:rPr lang="en-US" dirty="0"/>
              <a:t>a </a:t>
            </a:r>
            <a:r>
              <a:rPr lang="en-US" baseline="0" dirty="0"/>
              <a:t>declaration</a:t>
            </a:r>
            <a:r>
              <a:rPr lang="en-US" dirty="0"/>
              <a:t>.</a:t>
            </a:r>
            <a:endParaRPr lang="en-US" baseline="0" dirty="0">
              <a:cs typeface="+mn-lt"/>
            </a:endParaRPr>
          </a:p>
          <a:p>
            <a:pPr>
              <a:spcBef>
                <a:spcPct val="0"/>
              </a:spcBef>
            </a:pPr>
            <a:r>
              <a:rPr lang="en-US" baseline="0" dirty="0"/>
              <a:t>In that case, </a:t>
            </a:r>
            <a:r>
              <a:rPr lang="en-US" b="1" dirty="0" err="1"/>
              <a:t>i</a:t>
            </a:r>
            <a:r>
              <a:rPr lang="en-US" dirty="0"/>
              <a:t> </a:t>
            </a:r>
            <a:r>
              <a:rPr lang="en-US" baseline="0" dirty="0"/>
              <a:t>will be unrecognized when used outside the loop</a:t>
            </a:r>
            <a:r>
              <a:rPr lang="en-US" dirty="0"/>
              <a:t> </a:t>
            </a:r>
            <a:endParaRPr lang="en-US" baseline="0" dirty="0"/>
          </a:p>
          <a:p>
            <a:pPr eaLnBrk="1" hangingPunct="1">
              <a:spcBef>
                <a:spcPct val="0"/>
              </a:spcBef>
              <a:buFont typeface="Arial" pitchFamily="34" charset="0"/>
              <a:buNone/>
            </a:pPr>
            <a:r>
              <a:rPr lang="en-US" baseline="0" dirty="0"/>
              <a:t>(compile-time error).</a:t>
            </a:r>
          </a:p>
          <a:p>
            <a:pPr eaLnBrk="1" hangingPunct="1">
              <a:spcBef>
                <a:spcPct val="0"/>
              </a:spcBef>
              <a:buFont typeface="Arial" pitchFamily="34" charset="0"/>
              <a:buNone/>
            </a:pPr>
            <a:endParaRPr lang="en-US" baseline="0" dirty="0"/>
          </a:p>
          <a:p>
            <a:pPr eaLnBrk="1" hangingPunct="1">
              <a:spcBef>
                <a:spcPct val="0"/>
              </a:spcBef>
              <a:buFont typeface="Arial" pitchFamily="34" charset="0"/>
              <a:buNone/>
            </a:pPr>
            <a:r>
              <a:rPr lang="en-US" baseline="0" dirty="0"/>
              <a:t>Q: Why does </a:t>
            </a:r>
            <a:r>
              <a:rPr lang="en-US" b="1" baseline="0" dirty="0"/>
              <a:t>result</a:t>
            </a:r>
            <a:r>
              <a:rPr lang="en-US" baseline="0" dirty="0"/>
              <a:t> need to initialized upon declaration (line 6)?</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16</a:t>
            </a:fld>
            <a:endParaRPr lang="en-US"/>
          </a:p>
        </p:txBody>
      </p:sp>
    </p:spTree>
    <p:extLst>
      <p:ext uri="{BB962C8B-B14F-4D97-AF65-F5344CB8AC3E}">
        <p14:creationId xmlns:p14="http://schemas.microsoft.com/office/powerpoint/2010/main" val="115499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a:solidFill>
                  <a:schemeClr val="tx1"/>
                </a:solidFill>
              </a:rPr>
              <a:t>This is a straight forward solution for calculating the average of 10 numbers.</a:t>
            </a:r>
          </a:p>
          <a:p>
            <a:pPr>
              <a:defRPr/>
            </a:pPr>
            <a:r>
              <a:rPr lang="en-US" dirty="0">
                <a:solidFill>
                  <a:schemeClr val="tx1"/>
                </a:solidFill>
              </a:rPr>
              <a:t>Notice now the code in lines </a:t>
            </a:r>
            <a:r>
              <a:rPr lang="en-US" dirty="0"/>
              <a:t>4-6 </a:t>
            </a:r>
            <a:r>
              <a:rPr lang="en-US" b="1" dirty="0"/>
              <a:t>repeated</a:t>
            </a:r>
            <a:r>
              <a:rPr lang="en-US" dirty="0">
                <a:solidFill>
                  <a:schemeClr val="tx1"/>
                </a:solidFill>
              </a:rPr>
              <a:t> more than once (</a:t>
            </a:r>
            <a:r>
              <a:rPr lang="en-US" dirty="0"/>
              <a:t>3</a:t>
            </a:r>
            <a:r>
              <a:rPr lang="en-US" dirty="0">
                <a:solidFill>
                  <a:schemeClr val="tx1"/>
                </a:solidFill>
              </a:rPr>
              <a:t> times to be exact).</a:t>
            </a:r>
            <a:endParaRPr lang="en-US" dirty="0">
              <a:solidFill>
                <a:schemeClr val="tx1"/>
              </a:solidFill>
              <a:cs typeface="Calibri"/>
            </a:endParaRPr>
          </a:p>
          <a:p>
            <a:pPr eaLnBrk="1" fontAlgn="auto" hangingPunct="1">
              <a:spcBef>
                <a:spcPts val="0"/>
              </a:spcBef>
              <a:spcAft>
                <a:spcPts val="0"/>
              </a:spcAft>
              <a:defRPr/>
            </a:pPr>
            <a:endParaRPr lang="en-US" dirty="0">
              <a:solidFill>
                <a:schemeClr val="tx1"/>
              </a:solidFill>
            </a:endParaRPr>
          </a:p>
          <a:p>
            <a:pPr eaLnBrk="1" fontAlgn="auto" hangingPunct="1">
              <a:spcBef>
                <a:spcPts val="0"/>
              </a:spcBef>
              <a:spcAft>
                <a:spcPts val="0"/>
              </a:spcAft>
              <a:defRPr/>
            </a:pPr>
            <a:r>
              <a:rPr lang="en-US" dirty="0">
                <a:solidFill>
                  <a:schemeClr val="tx1"/>
                </a:solidFill>
              </a:rPr>
              <a:t>In real life, the size of data that programs deal with, is generally huge.</a:t>
            </a:r>
          </a:p>
          <a:p>
            <a:pPr eaLnBrk="1" fontAlgn="auto" hangingPunct="1">
              <a:spcBef>
                <a:spcPts val="0"/>
              </a:spcBef>
              <a:spcAft>
                <a:spcPts val="0"/>
              </a:spcAft>
              <a:defRPr/>
            </a:pPr>
            <a:r>
              <a:rPr lang="en-US" dirty="0">
                <a:solidFill>
                  <a:schemeClr val="tx1"/>
                </a:solidFill>
              </a:rPr>
              <a:t>For example:</a:t>
            </a:r>
          </a:p>
          <a:p>
            <a:pPr marL="171450" indent="-171450" eaLnBrk="1" fontAlgn="auto" hangingPunct="1">
              <a:spcBef>
                <a:spcPts val="0"/>
              </a:spcBef>
              <a:spcAft>
                <a:spcPts val="0"/>
              </a:spcAft>
              <a:buFont typeface="Arial" pitchFamily="34" charset="0"/>
              <a:buChar char="•"/>
              <a:defRPr/>
            </a:pPr>
            <a:r>
              <a:rPr lang="en-US" dirty="0">
                <a:solidFill>
                  <a:schemeClr val="tx1"/>
                </a:solidFill>
              </a:rPr>
              <a:t>Bank system calculations</a:t>
            </a:r>
          </a:p>
          <a:p>
            <a:pPr marL="171450" indent="-171450" eaLnBrk="1" fontAlgn="auto" hangingPunct="1">
              <a:spcBef>
                <a:spcPts val="0"/>
              </a:spcBef>
              <a:spcAft>
                <a:spcPts val="0"/>
              </a:spcAft>
              <a:buFont typeface="Arial" pitchFamily="34" charset="0"/>
              <a:buChar char="•"/>
              <a:defRPr/>
            </a:pPr>
            <a:r>
              <a:rPr lang="en-US" dirty="0">
                <a:solidFill>
                  <a:schemeClr val="tx1"/>
                </a:solidFill>
              </a:rPr>
              <a:t>Seeking information on the web.</a:t>
            </a:r>
          </a:p>
          <a:p>
            <a:pPr marL="171450" indent="-171450" eaLnBrk="1" fontAlgn="auto" hangingPunct="1">
              <a:spcBef>
                <a:spcPts val="0"/>
              </a:spcBef>
              <a:spcAft>
                <a:spcPts val="0"/>
              </a:spcAft>
              <a:buFont typeface="Arial" pitchFamily="34" charset="0"/>
              <a:buChar char="•"/>
              <a:defRPr/>
            </a:pPr>
            <a:r>
              <a:rPr lang="en-US" dirty="0">
                <a:solidFill>
                  <a:schemeClr val="tx1"/>
                </a:solidFill>
              </a:rPr>
              <a:t>Image processing </a:t>
            </a:r>
          </a:p>
          <a:p>
            <a:pPr marL="171450" indent="-171450" eaLnBrk="1" fontAlgn="auto" hangingPunct="1">
              <a:spcBef>
                <a:spcPts val="0"/>
              </a:spcBef>
              <a:spcAft>
                <a:spcPts val="0"/>
              </a:spcAft>
              <a:buFont typeface="Arial" pitchFamily="34" charset="0"/>
              <a:buChar char="•"/>
              <a:defRPr/>
            </a:pPr>
            <a:r>
              <a:rPr lang="en-US" dirty="0">
                <a:solidFill>
                  <a:schemeClr val="tx1"/>
                </a:solidFill>
              </a:rPr>
              <a:t>Network traffic monitoring </a:t>
            </a:r>
          </a:p>
          <a:p>
            <a:pPr marL="171450" indent="-171450" eaLnBrk="1" fontAlgn="auto" hangingPunct="1">
              <a:spcBef>
                <a:spcPts val="0"/>
              </a:spcBef>
              <a:spcAft>
                <a:spcPts val="0"/>
              </a:spcAft>
              <a:buFont typeface="Arial" pitchFamily="34" charset="0"/>
              <a:buChar char="•"/>
              <a:defRPr/>
            </a:pPr>
            <a:r>
              <a:rPr lang="en-US" dirty="0">
                <a:solidFill>
                  <a:schemeClr val="tx1"/>
                </a:solidFill>
              </a:rPr>
              <a:t>etc…</a:t>
            </a:r>
          </a:p>
          <a:p>
            <a:pPr eaLnBrk="1" fontAlgn="auto" hangingPunct="1">
              <a:spcBef>
                <a:spcPts val="0"/>
              </a:spcBef>
              <a:spcAft>
                <a:spcPts val="0"/>
              </a:spcAft>
              <a:defRPr/>
            </a:pPr>
            <a:endParaRPr lang="en-US" dirty="0">
              <a:solidFill>
                <a:schemeClr val="tx1"/>
              </a:solidFill>
            </a:endParaRPr>
          </a:p>
          <a:p>
            <a:pPr eaLnBrk="1" fontAlgn="auto" hangingPunct="1">
              <a:spcBef>
                <a:spcPts val="0"/>
              </a:spcBef>
              <a:spcAft>
                <a:spcPts val="0"/>
              </a:spcAft>
              <a:defRPr/>
            </a:pPr>
            <a:r>
              <a:rPr lang="en-US" dirty="0">
                <a:solidFill>
                  <a:schemeClr val="tx1"/>
                </a:solidFill>
              </a:rPr>
              <a:t>It would be impractical to repeat the same few commands dozens, or hundreds or thousands of times.</a:t>
            </a:r>
          </a:p>
          <a:p>
            <a:pPr eaLnBrk="1" fontAlgn="auto" hangingPunct="1">
              <a:spcBef>
                <a:spcPts val="0"/>
              </a:spcBef>
              <a:spcAft>
                <a:spcPts val="0"/>
              </a:spcAft>
              <a:defRPr/>
            </a:pPr>
            <a:r>
              <a:rPr lang="en-US" dirty="0">
                <a:solidFill>
                  <a:schemeClr val="tx1"/>
                </a:solidFill>
              </a:rPr>
              <a:t>Programs would become unreadable, error-prone and hard to fix.</a:t>
            </a:r>
          </a:p>
          <a:p>
            <a:pPr eaLnBrk="1" fontAlgn="auto" hangingPunct="1">
              <a:spcBef>
                <a:spcPts val="0"/>
              </a:spcBef>
              <a:spcAft>
                <a:spcPts val="0"/>
              </a:spcAft>
              <a:defRPr/>
            </a:pPr>
            <a:endParaRPr lang="en-US" dirty="0">
              <a:solidFill>
                <a:schemeClr val="tx1"/>
              </a:solidFill>
            </a:endParaRPr>
          </a:p>
          <a:p>
            <a:pPr eaLnBrk="1" fontAlgn="auto" hangingPunct="1">
              <a:spcBef>
                <a:spcPts val="0"/>
              </a:spcBef>
              <a:spcAft>
                <a:spcPts val="0"/>
              </a:spcAft>
              <a:defRPr/>
            </a:pPr>
            <a:r>
              <a:rPr lang="en-US" dirty="0">
                <a:solidFill>
                  <a:schemeClr val="tx1"/>
                </a:solidFill>
              </a:rPr>
              <a:t>There must be another solution for the repetition-of-similar-or-same-code problem!</a:t>
            </a:r>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658059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i="0" dirty="0">
                <a:solidFill>
                  <a:schemeClr val="tx1"/>
                </a:solidFill>
              </a:rPr>
              <a:t>A </a:t>
            </a:r>
            <a:r>
              <a:rPr lang="en-US" sz="1200" b="1" i="0" dirty="0">
                <a:solidFill>
                  <a:schemeClr val="tx1"/>
                </a:solidFill>
              </a:rPr>
              <a:t>loop</a:t>
            </a:r>
            <a:r>
              <a:rPr lang="en-US" sz="1200" b="1" i="0" baseline="0" dirty="0">
                <a:solidFill>
                  <a:schemeClr val="tx1"/>
                </a:solidFill>
              </a:rPr>
              <a:t> </a:t>
            </a:r>
            <a:r>
              <a:rPr lang="en-US" sz="1200" i="0" baseline="0" dirty="0">
                <a:solidFill>
                  <a:schemeClr val="tx1"/>
                </a:solidFill>
              </a:rPr>
              <a:t>is a mechanism for </a:t>
            </a:r>
            <a:r>
              <a:rPr lang="en-US" sz="1200" dirty="0">
                <a:solidFill>
                  <a:schemeClr val="tx1"/>
                </a:solidFill>
              </a:rPr>
              <a:t>defining</a:t>
            </a:r>
            <a:r>
              <a:rPr lang="en-US" sz="1200" baseline="0" dirty="0">
                <a:solidFill>
                  <a:schemeClr val="tx1"/>
                </a:solidFill>
              </a:rPr>
              <a:t> the repetition of a</a:t>
            </a:r>
            <a:r>
              <a:rPr lang="en-US" sz="1200" dirty="0">
                <a:solidFill>
                  <a:schemeClr val="tx1"/>
                </a:solidFill>
              </a:rPr>
              <a:t> code segment.</a:t>
            </a:r>
          </a:p>
          <a:p>
            <a:pPr rtl="0" eaLnBrk="1" hangingPunct="1"/>
            <a:r>
              <a:rPr lang="en-US" sz="1200" dirty="0">
                <a:solidFill>
                  <a:schemeClr val="tx1"/>
                </a:solidFill>
              </a:rPr>
              <a:t>Each repetition is called an </a:t>
            </a:r>
            <a:r>
              <a:rPr lang="en-US" sz="1200" b="1" i="0" dirty="0">
                <a:solidFill>
                  <a:schemeClr val="tx1"/>
                </a:solidFill>
              </a:rPr>
              <a:t>Iteration</a:t>
            </a:r>
            <a:r>
              <a:rPr lang="en-US" sz="1200" b="0" i="0" dirty="0">
                <a:solidFill>
                  <a:schemeClr val="tx1"/>
                </a:solidFill>
              </a:rPr>
              <a:t>.</a:t>
            </a:r>
          </a:p>
          <a:p>
            <a:pPr eaLnBrk="1" hangingPunct="1"/>
            <a:endParaRPr lang="en-US" sz="1200" i="1" dirty="0">
              <a:solidFill>
                <a:schemeClr val="tx1"/>
              </a:solidFill>
            </a:endParaRPr>
          </a:p>
          <a:p>
            <a:pPr eaLnBrk="1" hangingPunct="1"/>
            <a:r>
              <a:rPr lang="en-US" sz="1200" i="0" dirty="0">
                <a:solidFill>
                  <a:schemeClr val="tx1"/>
                </a:solidFill>
              </a:rPr>
              <a:t>In</a:t>
            </a:r>
            <a:r>
              <a:rPr lang="en-US" sz="1200" i="0" baseline="0" dirty="0">
                <a:solidFill>
                  <a:schemeClr val="tx1"/>
                </a:solidFill>
              </a:rPr>
              <a:t> this chapter we will learn about the following loop types:</a:t>
            </a:r>
          </a:p>
          <a:p>
            <a:pPr eaLnBrk="1" hangingPunct="1">
              <a:buFont typeface="Arial" pitchFamily="34" charset="0"/>
              <a:buChar char="•"/>
            </a:pPr>
            <a:r>
              <a:rPr lang="en-US" sz="1200" i="0" baseline="0" dirty="0">
                <a:solidFill>
                  <a:schemeClr val="tx1"/>
                </a:solidFill>
              </a:rPr>
              <a:t>The </a:t>
            </a:r>
            <a:r>
              <a:rPr lang="en-US" sz="1200" b="1" i="0" baseline="0" dirty="0">
                <a:solidFill>
                  <a:schemeClr val="tx1"/>
                </a:solidFill>
              </a:rPr>
              <a:t>while</a:t>
            </a:r>
            <a:r>
              <a:rPr lang="en-US" sz="1200" i="1" baseline="0" dirty="0">
                <a:solidFill>
                  <a:schemeClr val="tx1"/>
                </a:solidFill>
              </a:rPr>
              <a:t> </a:t>
            </a:r>
            <a:r>
              <a:rPr lang="en-US" sz="1200" i="0" baseline="0" dirty="0">
                <a:solidFill>
                  <a:schemeClr val="tx1"/>
                </a:solidFill>
              </a:rPr>
              <a:t>loop</a:t>
            </a:r>
          </a:p>
          <a:p>
            <a:pPr eaLnBrk="1" hangingPunct="1">
              <a:buFont typeface="Arial" pitchFamily="34" charset="0"/>
              <a:buChar char="•"/>
            </a:pPr>
            <a:r>
              <a:rPr lang="en-US" sz="1200" i="0" baseline="0" dirty="0">
                <a:solidFill>
                  <a:schemeClr val="tx1"/>
                </a:solidFill>
              </a:rPr>
              <a:t>The </a:t>
            </a:r>
            <a:r>
              <a:rPr lang="en-US" sz="1200" b="1" i="0" baseline="0" dirty="0">
                <a:solidFill>
                  <a:schemeClr val="tx1"/>
                </a:solidFill>
              </a:rPr>
              <a:t>for</a:t>
            </a:r>
            <a:r>
              <a:rPr lang="en-US" sz="1200" i="1" baseline="0" dirty="0">
                <a:solidFill>
                  <a:schemeClr val="tx1"/>
                </a:solidFill>
              </a:rPr>
              <a:t> </a:t>
            </a:r>
            <a:r>
              <a:rPr lang="en-US" sz="1200" i="0" baseline="0" dirty="0">
                <a:solidFill>
                  <a:schemeClr val="tx1"/>
                </a:solidFill>
              </a:rPr>
              <a:t>loop</a:t>
            </a:r>
            <a:endParaRPr lang="en-US" sz="1200" i="0" baseline="0" dirty="0">
              <a:solidFill>
                <a:schemeClr val="tx1"/>
              </a:solidFill>
              <a:cs typeface="Calibri" panose="020F0502020204030204"/>
            </a:endParaRPr>
          </a:p>
          <a:p>
            <a:pPr eaLnBrk="1" hangingPunct="1">
              <a:buFont typeface="Arial" pitchFamily="34" charset="0"/>
              <a:buChar char="•"/>
            </a:pPr>
            <a:endParaRPr lang="en-US" sz="1200" i="0" baseline="0" dirty="0">
              <a:solidFill>
                <a:schemeClr val="tx1"/>
              </a:solidFill>
              <a:cs typeface="Calibri" panose="020F0502020204030204"/>
            </a:endParaRPr>
          </a:p>
          <a:p>
            <a:pPr eaLnBrk="1" hangingPunct="1">
              <a:buFont typeface="Arial" pitchFamily="34" charset="0"/>
              <a:buNone/>
            </a:pPr>
            <a:r>
              <a:rPr lang="en-US" sz="1200" i="0" baseline="0" dirty="0">
                <a:solidFill>
                  <a:schemeClr val="tx1"/>
                </a:solidFill>
              </a:rPr>
              <a:t>These are not the only loop types in </a:t>
            </a:r>
            <a:r>
              <a:rPr lang="en-US" dirty="0"/>
              <a:t>Python,</a:t>
            </a:r>
            <a:r>
              <a:rPr lang="en-US" sz="1200" i="0" baseline="0" dirty="0">
                <a:solidFill>
                  <a:schemeClr val="tx1"/>
                </a:solidFill>
              </a:rPr>
              <a:t> but they are very common in most programming languages.</a:t>
            </a:r>
            <a:endParaRPr lang="en-US" sz="1200" i="1" dirty="0">
              <a:solidFill>
                <a:schemeClr val="tx1"/>
              </a:solidFill>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5</a:t>
            </a:fld>
            <a:endParaRPr lang="en-US"/>
          </a:p>
        </p:txBody>
      </p:sp>
    </p:spTree>
    <p:extLst>
      <p:ext uri="{BB962C8B-B14F-4D97-AF65-F5344CB8AC3E}">
        <p14:creationId xmlns:p14="http://schemas.microsoft.com/office/powerpoint/2010/main" val="814324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rtl="0">
              <a:spcBef>
                <a:spcPct val="20000"/>
              </a:spcBef>
              <a:buFont typeface="Arial" charset="0"/>
              <a:buNone/>
            </a:pPr>
            <a:r>
              <a:rPr lang="en-US" sz="1200" dirty="0">
                <a:solidFill>
                  <a:schemeClr val="tx1"/>
                </a:solidFill>
                <a:latin typeface="Tahoma" pitchFamily="34" charset="0"/>
                <a:cs typeface="Tahoma" pitchFamily="34" charset="0"/>
              </a:rPr>
              <a:t>The</a:t>
            </a:r>
            <a:r>
              <a:rPr lang="en-US" sz="1200" baseline="0" dirty="0">
                <a:solidFill>
                  <a:schemeClr val="tx1"/>
                </a:solidFill>
                <a:latin typeface="Tahoma" pitchFamily="34" charset="0"/>
                <a:cs typeface="Tahoma" pitchFamily="34" charset="0"/>
              </a:rPr>
              <a:t> </a:t>
            </a:r>
            <a:r>
              <a:rPr lang="en-US" sz="1200" b="1" i="0" baseline="0" dirty="0">
                <a:solidFill>
                  <a:schemeClr val="tx1"/>
                </a:solidFill>
                <a:latin typeface="Tahoma" pitchFamily="34" charset="0"/>
                <a:cs typeface="Tahoma" pitchFamily="34" charset="0"/>
              </a:rPr>
              <a:t>while</a:t>
            </a:r>
            <a:r>
              <a:rPr lang="en-US" sz="1200" b="0" i="0" baseline="0" dirty="0">
                <a:solidFill>
                  <a:schemeClr val="tx1"/>
                </a:solidFill>
                <a:latin typeface="Tahoma" pitchFamily="34" charset="0"/>
                <a:cs typeface="Tahoma" pitchFamily="34" charset="0"/>
              </a:rPr>
              <a:t> keyword </a:t>
            </a:r>
            <a:r>
              <a:rPr lang="en-US" sz="1200" i="0" baseline="0" dirty="0">
                <a:solidFill>
                  <a:schemeClr val="tx1"/>
                </a:solidFill>
                <a:latin typeface="Tahoma" pitchFamily="34" charset="0"/>
                <a:cs typeface="Tahoma" pitchFamily="34" charset="0"/>
              </a:rPr>
              <a:t>indicates the use of the </a:t>
            </a:r>
            <a:r>
              <a:rPr lang="en-US" sz="1200" b="1" i="0" baseline="0" dirty="0">
                <a:solidFill>
                  <a:schemeClr val="tx1"/>
                </a:solidFill>
                <a:latin typeface="Tahoma" pitchFamily="34" charset="0"/>
                <a:cs typeface="Tahoma" pitchFamily="34" charset="0"/>
              </a:rPr>
              <a:t>while loop</a:t>
            </a:r>
            <a:r>
              <a:rPr lang="en-US" sz="1200" i="1" baseline="0" dirty="0">
                <a:solidFill>
                  <a:schemeClr val="tx1"/>
                </a:solidFill>
                <a:latin typeface="Tahoma" pitchFamily="34" charset="0"/>
                <a:cs typeface="Tahoma" pitchFamily="34" charset="0"/>
              </a:rPr>
              <a:t>.</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A condition is checked.</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If the condition evaluates to true, a block of commands (enclosed in braces) is executed.</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When the program is done executing the block, the condition is checked again.</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The block will be executed again and again, as long as the condition </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evaluates to true.</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As soon as the condition turns to false the block is skipped.</a:t>
            </a:r>
            <a:endParaRPr lang="en-US" sz="1200" i="0" dirty="0">
              <a:solidFill>
                <a:schemeClr val="tx1"/>
              </a:solidFill>
              <a:latin typeface="Tahoma" pitchFamily="34" charset="0"/>
              <a:cs typeface="Tahoma" pitchFamily="34" charset="0"/>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6</a:t>
            </a:fld>
            <a:endParaRPr lang="en-US"/>
          </a:p>
        </p:txBody>
      </p:sp>
    </p:spTree>
    <p:extLst>
      <p:ext uri="{BB962C8B-B14F-4D97-AF65-F5344CB8AC3E}">
        <p14:creationId xmlns:p14="http://schemas.microsoft.com/office/powerpoint/2010/main" val="2973526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342900" indent="-342900" algn="l" rtl="0">
              <a:spcBef>
                <a:spcPct val="20000"/>
              </a:spcBef>
              <a:buFont typeface="Arial" charset="0"/>
              <a:buNone/>
            </a:pPr>
            <a:r>
              <a:rPr lang="en-US" sz="1200" u="sng" dirty="0">
                <a:solidFill>
                  <a:schemeClr val="tx1"/>
                </a:solidFill>
                <a:latin typeface="Tahoma" pitchFamily="34" charset="0"/>
                <a:cs typeface="Tahoma" pitchFamily="34" charset="0"/>
              </a:rPr>
              <a:t>Syntax</a:t>
            </a:r>
          </a:p>
          <a:p>
            <a:pPr marL="342900" indent="-342900">
              <a:spcBef>
                <a:spcPct val="20000"/>
              </a:spcBef>
            </a:pPr>
            <a:r>
              <a:rPr lang="en-US" sz="1200" b="1" i="0" u="none" dirty="0">
                <a:solidFill>
                  <a:schemeClr val="tx1"/>
                </a:solidFill>
                <a:latin typeface="Tahoma"/>
                <a:ea typeface="Tahoma"/>
                <a:cs typeface="Tahoma"/>
              </a:rPr>
              <a:t>while</a:t>
            </a:r>
            <a:r>
              <a:rPr lang="en-US" dirty="0">
                <a:latin typeface="Tahoma"/>
                <a:ea typeface="Tahoma"/>
                <a:cs typeface="Tahoma"/>
              </a:rPr>
              <a:t> 'condition'</a:t>
            </a:r>
            <a:r>
              <a:rPr lang="en-US" b="1" dirty="0">
                <a:latin typeface="Tahoma"/>
                <a:ea typeface="Tahoma"/>
                <a:cs typeface="Tahoma"/>
              </a:rPr>
              <a:t>: </a:t>
            </a:r>
            <a:r>
              <a:rPr lang="en-US" dirty="0">
                <a:latin typeface="Tahoma"/>
                <a:ea typeface="Tahoma"/>
                <a:cs typeface="Tahoma"/>
              </a:rPr>
              <a:t>    </a:t>
            </a:r>
            <a:r>
              <a:rPr lang="en-US" sz="1200" i="0" u="none" baseline="0" dirty="0">
                <a:solidFill>
                  <a:schemeClr val="tx1"/>
                </a:solidFill>
                <a:latin typeface="Tahoma"/>
                <a:ea typeface="Tahoma"/>
                <a:cs typeface="Tahoma"/>
              </a:rPr>
              <a:t> //</a:t>
            </a:r>
            <a:r>
              <a:rPr lang="en-US" dirty="0">
                <a:latin typeface="Tahoma"/>
                <a:ea typeface="Tahoma"/>
                <a:cs typeface="Tahoma"/>
              </a:rPr>
              <a:t>colons</a:t>
            </a:r>
            <a:r>
              <a:rPr lang="en-US" sz="1200" i="0" u="none" baseline="0" dirty="0">
                <a:solidFill>
                  <a:schemeClr val="tx1"/>
                </a:solidFill>
                <a:latin typeface="Tahoma"/>
                <a:ea typeface="Tahoma"/>
                <a:cs typeface="Tahoma"/>
              </a:rPr>
              <a:t> at the end of the line</a:t>
            </a:r>
            <a:r>
              <a:rPr lang="en-US" dirty="0">
                <a:latin typeface="Tahoma"/>
                <a:ea typeface="Tahoma"/>
                <a:cs typeface="Tahoma"/>
              </a:rPr>
              <a:t> to determine the beginning of the loop scope</a:t>
            </a:r>
            <a:endParaRPr lang="en-US" sz="1200" i="0" u="none" baseline="0" dirty="0">
              <a:solidFill>
                <a:schemeClr val="tx1"/>
              </a:solidFill>
              <a:latin typeface="Tahoma"/>
              <a:ea typeface="Tahoma"/>
              <a:cs typeface="Tahoma"/>
            </a:endParaRPr>
          </a:p>
          <a:p>
            <a:pPr marL="342900" indent="-342900" algn="l" rtl="0">
              <a:spcBef>
                <a:spcPct val="20000"/>
              </a:spcBef>
              <a:buFont typeface="Arial" charset="0"/>
              <a:buNone/>
            </a:pPr>
            <a:endParaRPr lang="en-US" sz="1200" i="0" u="none" baseline="0" dirty="0">
              <a:solidFill>
                <a:schemeClr val="tx1"/>
              </a:solidFill>
              <a:latin typeface="Tahoma" pitchFamily="34" charset="0"/>
              <a:ea typeface="Tahoma"/>
              <a:cs typeface="Tahoma" pitchFamily="34" charset="0"/>
            </a:endParaRPr>
          </a:p>
          <a:p>
            <a:pPr marL="342900" indent="-342900">
              <a:spcBef>
                <a:spcPct val="20000"/>
              </a:spcBef>
            </a:pPr>
            <a:r>
              <a:rPr lang="en-US" sz="1200" i="0" u="none" baseline="0" dirty="0">
                <a:solidFill>
                  <a:schemeClr val="tx1"/>
                </a:solidFill>
                <a:latin typeface="Tahoma"/>
                <a:ea typeface="Tahoma"/>
                <a:cs typeface="Tahoma"/>
              </a:rPr>
              <a:t>	one or more commands</a:t>
            </a:r>
            <a:r>
              <a:rPr lang="en-US" dirty="0">
                <a:latin typeface="Tahoma"/>
                <a:ea typeface="Tahoma"/>
                <a:cs typeface="Tahoma"/>
              </a:rPr>
              <a:t> //in a slight indentation to the right </a:t>
            </a:r>
            <a:endParaRPr lang="en-US" sz="1200" i="0" u="none" baseline="0" dirty="0">
              <a:solidFill>
                <a:schemeClr val="tx1"/>
              </a:solidFill>
              <a:latin typeface="Tahoma" pitchFamily="34" charset="0"/>
              <a:ea typeface="Tahoma"/>
              <a:cs typeface="Tahoma" pitchFamily="34" charset="0"/>
            </a:endParaRPr>
          </a:p>
          <a:p>
            <a:pPr marL="342900" indent="-342900" algn="l" rtl="0">
              <a:spcBef>
                <a:spcPct val="20000"/>
              </a:spcBef>
              <a:buFont typeface="Arial" charset="0"/>
              <a:buNone/>
            </a:pPr>
            <a:r>
              <a:rPr lang="en-US" sz="1200" i="0" u="none" baseline="0" dirty="0">
                <a:solidFill>
                  <a:schemeClr val="tx1"/>
                </a:solidFill>
                <a:latin typeface="Tahoma" pitchFamily="34" charset="0"/>
                <a:cs typeface="Tahoma" pitchFamily="34" charset="0"/>
              </a:rPr>
              <a:t>	…</a:t>
            </a:r>
          </a:p>
          <a:p>
            <a:pPr marL="342900" indent="-342900" algn="l" rtl="0">
              <a:spcBef>
                <a:spcPct val="20000"/>
              </a:spcBef>
              <a:buFont typeface="Arial" charset="0"/>
              <a:buNone/>
            </a:pPr>
            <a:endParaRPr lang="en-US" sz="1200" i="0" u="none" baseline="0" dirty="0">
              <a:solidFill>
                <a:schemeClr val="tx1"/>
              </a:solidFill>
              <a:latin typeface="Tahoma" pitchFamily="34" charset="0"/>
              <a:ea typeface="Tahoma"/>
              <a:cs typeface="Tahoma" pitchFamily="34" charset="0"/>
            </a:endParaRPr>
          </a:p>
          <a:p>
            <a:pPr marL="342900" indent="-342900" algn="l" rtl="0">
              <a:spcBef>
                <a:spcPct val="20000"/>
              </a:spcBef>
              <a:buFont typeface="Arial" charset="0"/>
              <a:buNone/>
            </a:pPr>
            <a:endParaRPr lang="en-US" sz="1200" i="0" u="none" baseline="0" dirty="0">
              <a:solidFill>
                <a:schemeClr val="tx1"/>
              </a:solidFill>
              <a:latin typeface="Tahoma" pitchFamily="34" charset="0"/>
              <a:cs typeface="Tahoma" pitchFamily="34" charset="0"/>
            </a:endParaRPr>
          </a:p>
          <a:p>
            <a:pPr marL="342900" indent="-342900">
              <a:spcBef>
                <a:spcPct val="20000"/>
              </a:spcBef>
            </a:pPr>
            <a:r>
              <a:rPr lang="en-US" sz="1200" i="0" u="none" baseline="0" dirty="0">
                <a:solidFill>
                  <a:schemeClr val="tx1"/>
                </a:solidFill>
                <a:latin typeface="Tahoma"/>
                <a:ea typeface="Tahoma"/>
                <a:cs typeface="Tahoma"/>
              </a:rPr>
              <a:t>The </a:t>
            </a:r>
            <a:r>
              <a:rPr lang="en-US" dirty="0">
                <a:latin typeface="Tahoma"/>
                <a:ea typeface="Tahoma"/>
                <a:cs typeface="Tahoma"/>
              </a:rPr>
              <a:t>slight indentation to the right defines all the </a:t>
            </a:r>
            <a:r>
              <a:rPr lang="en-US" sz="1200" i="0" u="none" baseline="0" dirty="0">
                <a:solidFill>
                  <a:schemeClr val="tx1"/>
                </a:solidFill>
                <a:latin typeface="Tahoma"/>
                <a:ea typeface="Tahoma"/>
                <a:cs typeface="Tahoma"/>
              </a:rPr>
              <a:t>commands meant for repetition into a</a:t>
            </a:r>
            <a:r>
              <a:rPr lang="en-US" dirty="0">
                <a:latin typeface="Tahoma"/>
                <a:ea typeface="Tahoma"/>
                <a:cs typeface="Tahoma"/>
              </a:rPr>
              <a:t> </a:t>
            </a:r>
            <a:endParaRPr lang="en-US" sz="1200" i="0" u="none" baseline="0" dirty="0">
              <a:solidFill>
                <a:schemeClr val="tx1"/>
              </a:solidFill>
              <a:latin typeface="Tahoma" pitchFamily="34" charset="0"/>
              <a:ea typeface="Tahoma"/>
              <a:cs typeface="Tahoma" pitchFamily="34" charset="0"/>
            </a:endParaRPr>
          </a:p>
          <a:p>
            <a:pPr marL="342900" indent="-342900" algn="l" rtl="0">
              <a:spcBef>
                <a:spcPct val="20000"/>
              </a:spcBef>
              <a:buFont typeface="Arial" charset="0"/>
              <a:buNone/>
            </a:pPr>
            <a:r>
              <a:rPr lang="en-US" sz="1200" i="0" u="none" baseline="0" dirty="0">
                <a:solidFill>
                  <a:schemeClr val="tx1"/>
                </a:solidFill>
                <a:latin typeface="Tahoma" pitchFamily="34" charset="0"/>
                <a:cs typeface="Tahoma" pitchFamily="34" charset="0"/>
              </a:rPr>
              <a:t>repeating block called the </a:t>
            </a:r>
            <a:r>
              <a:rPr lang="en-US" sz="1200" b="1" i="0" u="none" baseline="0" dirty="0">
                <a:solidFill>
                  <a:schemeClr val="tx1"/>
                </a:solidFill>
                <a:latin typeface="Tahoma" pitchFamily="34" charset="0"/>
                <a:cs typeface="Tahoma" pitchFamily="34" charset="0"/>
              </a:rPr>
              <a:t>loop block </a:t>
            </a:r>
            <a:r>
              <a:rPr lang="en-US" sz="1200" i="0" u="none" baseline="0" dirty="0">
                <a:solidFill>
                  <a:schemeClr val="tx1"/>
                </a:solidFill>
                <a:latin typeface="Tahoma" pitchFamily="34" charset="0"/>
                <a:cs typeface="Tahoma" pitchFamily="34" charset="0"/>
              </a:rPr>
              <a:t>(also known as </a:t>
            </a:r>
            <a:r>
              <a:rPr lang="en-US" sz="1200" b="1" i="0" u="none" baseline="0" dirty="0">
                <a:solidFill>
                  <a:schemeClr val="tx1"/>
                </a:solidFill>
                <a:latin typeface="Tahoma" pitchFamily="34" charset="0"/>
                <a:cs typeface="Tahoma" pitchFamily="34" charset="0"/>
              </a:rPr>
              <a:t>loop body</a:t>
            </a:r>
            <a:r>
              <a:rPr lang="en-US" sz="1200" i="0" u="none" baseline="0" dirty="0">
                <a:solidFill>
                  <a:schemeClr val="tx1"/>
                </a:solidFill>
                <a:latin typeface="Tahoma" pitchFamily="34" charset="0"/>
                <a:cs typeface="Tahoma" pitchFamily="34" charset="0"/>
              </a:rPr>
              <a:t>).</a:t>
            </a:r>
            <a:endParaRPr lang="en-US" sz="1200" i="1" u="none" baseline="0" dirty="0">
              <a:solidFill>
                <a:schemeClr val="tx1"/>
              </a:solidFill>
              <a:latin typeface="Tahoma" pitchFamily="34" charset="0"/>
              <a:cs typeface="Tahoma" pitchFamily="34" charset="0"/>
            </a:endParaRPr>
          </a:p>
          <a:p>
            <a:pPr marL="342900" indent="-342900" algn="l" rtl="0">
              <a:spcBef>
                <a:spcPct val="20000"/>
              </a:spcBef>
              <a:buFont typeface="Arial" charset="0"/>
              <a:buNone/>
            </a:pPr>
            <a:endParaRPr lang="en-US" sz="1200" i="0" u="none" baseline="0" dirty="0">
              <a:solidFill>
                <a:schemeClr val="tx1"/>
              </a:solidFill>
              <a:latin typeface="Tahoma" pitchFamily="34" charset="0"/>
              <a:cs typeface="Tahoma" pitchFamily="34" charset="0"/>
            </a:endParaRPr>
          </a:p>
          <a:p>
            <a:pPr marL="342900" indent="-342900" algn="l" rtl="0">
              <a:spcBef>
                <a:spcPct val="20000"/>
              </a:spcBef>
              <a:buFont typeface="Arial" charset="0"/>
              <a:buNone/>
            </a:pPr>
            <a:r>
              <a:rPr lang="en-US" sz="1200" i="0" u="sng" baseline="0" dirty="0">
                <a:solidFill>
                  <a:schemeClr val="tx1"/>
                </a:solidFill>
                <a:latin typeface="Tahoma" pitchFamily="34" charset="0"/>
                <a:cs typeface="Tahoma" pitchFamily="34" charset="0"/>
              </a:rPr>
              <a:t>Action</a:t>
            </a:r>
          </a:p>
          <a:p>
            <a:pPr marL="342900" indent="-342900" algn="l" rtl="0">
              <a:spcBef>
                <a:spcPct val="20000"/>
              </a:spcBef>
              <a:buFont typeface="Arial" charset="0"/>
              <a:buNone/>
            </a:pPr>
            <a:r>
              <a:rPr lang="en-US" sz="1200" dirty="0">
                <a:solidFill>
                  <a:schemeClr val="tx1"/>
                </a:solidFill>
                <a:latin typeface="Tahoma" pitchFamily="34" charset="0"/>
                <a:cs typeface="Tahoma" pitchFamily="34" charset="0"/>
              </a:rPr>
              <a:t>The loop continues to iterate as long as the value of the condition is true.</a:t>
            </a:r>
          </a:p>
          <a:p>
            <a:pPr marL="342900" indent="-342900" algn="l" rtl="0">
              <a:spcBef>
                <a:spcPct val="20000"/>
              </a:spcBef>
              <a:buFont typeface="Arial" charset="0"/>
              <a:buNone/>
            </a:pPr>
            <a:r>
              <a:rPr lang="en-US" sz="1200" dirty="0">
                <a:solidFill>
                  <a:schemeClr val="tx1"/>
                </a:solidFill>
                <a:latin typeface="Tahoma" pitchFamily="34" charset="0"/>
                <a:cs typeface="Tahoma" pitchFamily="34" charset="0"/>
              </a:rPr>
              <a:t>The condition is re-evaluated before each repetition</a:t>
            </a:r>
            <a:r>
              <a:rPr lang="en-US" sz="1200" baseline="0" dirty="0">
                <a:solidFill>
                  <a:schemeClr val="tx1"/>
                </a:solidFill>
                <a:latin typeface="Tahoma" pitchFamily="34" charset="0"/>
                <a:cs typeface="Tahoma" pitchFamily="34" charset="0"/>
              </a:rPr>
              <a:t> of the loop block.</a:t>
            </a:r>
            <a:endParaRPr lang="en-US" sz="1200" dirty="0">
              <a:solidFill>
                <a:schemeClr val="tx1"/>
              </a:solidFill>
              <a:latin typeface="Tahoma" pitchFamily="34" charset="0"/>
              <a:cs typeface="Tahoma" pitchFamily="34" charset="0"/>
            </a:endParaRPr>
          </a:p>
          <a:p>
            <a:pPr marL="342900" indent="-342900" algn="l" rtl="0">
              <a:spcBef>
                <a:spcPct val="20000"/>
              </a:spcBef>
              <a:buFont typeface="Arial" charset="0"/>
              <a:buNone/>
            </a:pPr>
            <a:r>
              <a:rPr lang="en-US" sz="1200" dirty="0">
                <a:solidFill>
                  <a:schemeClr val="tx1"/>
                </a:solidFill>
                <a:latin typeface="Tahoma"/>
                <a:ea typeface="Tahoma"/>
                <a:cs typeface="Tahoma"/>
              </a:rPr>
              <a:t>In this case the condition is (number &lt; 1000) and the loop block is in lines </a:t>
            </a:r>
            <a:r>
              <a:rPr lang="en-US" dirty="0">
                <a:latin typeface="Tahoma"/>
                <a:ea typeface="Tahoma"/>
                <a:cs typeface="Tahoma"/>
              </a:rPr>
              <a:t>3-4</a:t>
            </a:r>
            <a:r>
              <a:rPr lang="en-US" sz="1200" dirty="0">
                <a:solidFill>
                  <a:schemeClr val="tx1"/>
                </a:solidFill>
                <a:latin typeface="Tahoma"/>
                <a:ea typeface="Tahoma"/>
                <a:cs typeface="Tahoma"/>
              </a:rPr>
              <a:t>.</a:t>
            </a:r>
          </a:p>
          <a:p>
            <a:pPr marL="342900" indent="-342900" algn="l" rtl="0">
              <a:spcBef>
                <a:spcPct val="20000"/>
              </a:spcBef>
              <a:buFont typeface="Arial" charset="0"/>
              <a:buNone/>
            </a:pPr>
            <a:endParaRPr lang="en-US" sz="1200" dirty="0">
              <a:solidFill>
                <a:schemeClr val="tx1"/>
              </a:solidFill>
              <a:latin typeface="Tahoma" pitchFamily="34" charset="0"/>
              <a:cs typeface="Tahoma" pitchFamily="34" charset="0"/>
            </a:endParaRPr>
          </a:p>
          <a:p>
            <a:pPr marL="342900" indent="-342900" algn="l" rtl="0">
              <a:spcBef>
                <a:spcPct val="20000"/>
              </a:spcBef>
              <a:buFont typeface="Arial" charset="0"/>
              <a:buNone/>
            </a:pPr>
            <a:r>
              <a:rPr lang="en-US" sz="1200" b="1" u="sng" dirty="0">
                <a:solidFill>
                  <a:schemeClr val="tx1"/>
                </a:solidFill>
                <a:latin typeface="Tahoma" pitchFamily="34" charset="0"/>
                <a:cs typeface="Tahoma" pitchFamily="34" charset="0"/>
              </a:rPr>
              <a:t>Important</a:t>
            </a:r>
          </a:p>
          <a:p>
            <a:pPr marL="342900" indent="-342900" algn="l" rtl="0">
              <a:spcBef>
                <a:spcPct val="20000"/>
              </a:spcBef>
              <a:buFont typeface="Arial" charset="0"/>
              <a:buNone/>
            </a:pPr>
            <a:r>
              <a:rPr lang="en-US" sz="1200" b="0" dirty="0">
                <a:solidFill>
                  <a:schemeClr val="tx1"/>
                </a:solidFill>
                <a:latin typeface="Tahoma" pitchFamily="34" charset="0"/>
                <a:cs typeface="Tahoma" pitchFamily="34" charset="0"/>
              </a:rPr>
              <a:t>Consider a loop in action.</a:t>
            </a:r>
          </a:p>
          <a:p>
            <a:pPr marL="342900" indent="-342900" algn="l" rtl="0">
              <a:spcBef>
                <a:spcPct val="20000"/>
              </a:spcBef>
              <a:buFont typeface="Arial" charset="0"/>
              <a:buNone/>
            </a:pPr>
            <a:r>
              <a:rPr lang="en-US" sz="1200" dirty="0">
                <a:solidFill>
                  <a:schemeClr val="tx1"/>
                </a:solidFill>
                <a:latin typeface="Tahoma" pitchFamily="34" charset="0"/>
                <a:cs typeface="Tahoma" pitchFamily="34" charset="0"/>
              </a:rPr>
              <a:t>What makes it stop?</a:t>
            </a:r>
          </a:p>
          <a:p>
            <a:pPr marL="342900" indent="-342900" algn="l" rtl="0">
              <a:spcBef>
                <a:spcPct val="20000"/>
              </a:spcBef>
              <a:buFont typeface="Arial" charset="0"/>
              <a:buNone/>
            </a:pPr>
            <a:r>
              <a:rPr lang="en-US" sz="1200" dirty="0">
                <a:solidFill>
                  <a:schemeClr val="tx1"/>
                </a:solidFill>
                <a:latin typeface="Tahoma" pitchFamily="34" charset="0"/>
                <a:cs typeface="Tahoma" pitchFamily="34" charset="0"/>
              </a:rPr>
              <a:t>If</a:t>
            </a:r>
            <a:r>
              <a:rPr lang="en-US" sz="1200" baseline="0" dirty="0">
                <a:solidFill>
                  <a:schemeClr val="tx1"/>
                </a:solidFill>
                <a:latin typeface="Tahoma" pitchFamily="34" charset="0"/>
                <a:cs typeface="Tahoma" pitchFamily="34" charset="0"/>
              </a:rPr>
              <a:t> the program is executing the code in the loop, will it do so “forever”?</a:t>
            </a:r>
          </a:p>
          <a:p>
            <a:pPr marL="342900" indent="-342900" algn="l" rtl="0">
              <a:spcBef>
                <a:spcPct val="20000"/>
              </a:spcBef>
              <a:buFont typeface="Arial" charset="0"/>
              <a:buNone/>
            </a:pPr>
            <a:r>
              <a:rPr lang="en-US" sz="1200" baseline="0" dirty="0">
                <a:solidFill>
                  <a:schemeClr val="tx1"/>
                </a:solidFill>
                <a:latin typeface="Tahoma" pitchFamily="34" charset="0"/>
                <a:cs typeface="Tahoma" pitchFamily="34" charset="0"/>
              </a:rPr>
              <a:t>For the program to eventually exit the loop the condition must be false at some </a:t>
            </a:r>
            <a:r>
              <a:rPr lang="en-US" dirty="0">
                <a:latin typeface="Tahoma" pitchFamily="34" charset="0"/>
                <a:cs typeface="Tahoma" pitchFamily="34" charset="0"/>
              </a:rPr>
              <a:t>p</a:t>
            </a:r>
            <a:r>
              <a:rPr lang="en-US" sz="1200" baseline="0" dirty="0">
                <a:solidFill>
                  <a:schemeClr val="tx1"/>
                </a:solidFill>
                <a:latin typeface="Tahoma" pitchFamily="34" charset="0"/>
                <a:cs typeface="Tahoma" pitchFamily="34" charset="0"/>
              </a:rPr>
              <a:t>oint.</a:t>
            </a:r>
            <a:endParaRPr lang="en-US" sz="1200" dirty="0">
              <a:solidFill>
                <a:schemeClr val="tx1"/>
              </a:solidFill>
              <a:latin typeface="Tahoma" pitchFamily="34" charset="0"/>
              <a:cs typeface="Tahoma" pitchFamily="34" charset="0"/>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7</a:t>
            </a:fld>
            <a:endParaRPr lang="en-US"/>
          </a:p>
        </p:txBody>
      </p:sp>
    </p:spTree>
    <p:extLst>
      <p:ext uri="{BB962C8B-B14F-4D97-AF65-F5344CB8AC3E}">
        <p14:creationId xmlns:p14="http://schemas.microsoft.com/office/powerpoint/2010/main" val="1940927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The loop</a:t>
            </a:r>
            <a:r>
              <a:rPr lang="en-US" baseline="0" dirty="0"/>
              <a:t> block (lines </a:t>
            </a:r>
            <a:r>
              <a:rPr lang="en-US" dirty="0"/>
              <a:t>3-7</a:t>
            </a:r>
            <a:r>
              <a:rPr lang="en-US" baseline="0" dirty="0"/>
              <a:t>) consist of:</a:t>
            </a:r>
          </a:p>
          <a:p>
            <a:pPr marL="171450" indent="-171450" eaLnBrk="1" hangingPunct="1">
              <a:spcBef>
                <a:spcPct val="0"/>
              </a:spcBef>
              <a:buFont typeface="Arial" pitchFamily="34" charset="0"/>
              <a:buChar char="•"/>
            </a:pPr>
            <a:r>
              <a:rPr lang="en-US" baseline="0" dirty="0"/>
              <a:t>The commands the programmer wishes to repeat (lines </a:t>
            </a:r>
            <a:r>
              <a:rPr lang="en-US" dirty="0"/>
              <a:t>4-7</a:t>
            </a:r>
            <a:r>
              <a:rPr lang="en-US" baseline="0" dirty="0"/>
              <a:t>)</a:t>
            </a:r>
            <a:endParaRPr lang="en-US" baseline="0" dirty="0">
              <a:cs typeface="Calibri"/>
            </a:endParaRPr>
          </a:p>
          <a:p>
            <a:pPr marL="171450" indent="-171450" eaLnBrk="1" hangingPunct="1">
              <a:spcBef>
                <a:spcPct val="0"/>
              </a:spcBef>
              <a:buFont typeface="Arial" pitchFamily="34" charset="0"/>
              <a:buChar char="•"/>
            </a:pPr>
            <a:r>
              <a:rPr lang="en-US" baseline="0" dirty="0"/>
              <a:t>Commands to make changes that will eventually turn the condition from true to false (line </a:t>
            </a:r>
            <a:r>
              <a:rPr lang="en-US" dirty="0"/>
              <a:t>7</a:t>
            </a:r>
            <a:r>
              <a:rPr lang="en-US" baseline="0" dirty="0"/>
              <a:t>)</a:t>
            </a:r>
            <a:endParaRPr lang="en-US" baseline="0" dirty="0">
              <a:cs typeface="Calibri" panose="020F0502020204030204"/>
            </a:endParaRPr>
          </a:p>
          <a:p>
            <a:pPr eaLnBrk="1" hangingPunct="1">
              <a:spcBef>
                <a:spcPct val="0"/>
              </a:spcBef>
              <a:buFont typeface="Arial" pitchFamily="34" charset="0"/>
              <a:buChar char="•"/>
            </a:pPr>
            <a:endParaRPr lang="en-US" baseline="0" dirty="0"/>
          </a:p>
          <a:p>
            <a:pPr eaLnBrk="1" hangingPunct="1">
              <a:spcBef>
                <a:spcPct val="0"/>
              </a:spcBef>
              <a:buFont typeface="Arial" pitchFamily="34" charset="0"/>
              <a:buNone/>
            </a:pPr>
            <a:r>
              <a:rPr lang="en-US" baseline="0" dirty="0"/>
              <a:t>Now that we have the while loop in place, changing the number of times it is repeated (iterates) is very easy.</a:t>
            </a:r>
          </a:p>
          <a:p>
            <a:pPr eaLnBrk="1" hangingPunct="1">
              <a:spcBef>
                <a:spcPct val="0"/>
              </a:spcBef>
              <a:buFont typeface="Arial" pitchFamily="34" charset="0"/>
              <a:buNone/>
            </a:pPr>
            <a:r>
              <a:rPr lang="en-US" baseline="0" dirty="0"/>
              <a:t>All we need to do is the change the condition (in this case, line </a:t>
            </a:r>
            <a:r>
              <a:rPr lang="en-US" dirty="0"/>
              <a:t>3</a:t>
            </a:r>
            <a:r>
              <a:rPr lang="en-US" baseline="0" dirty="0"/>
              <a:t>) accordingly.</a:t>
            </a:r>
            <a:endParaRPr lang="en-US" baseline="0" dirty="0">
              <a:cs typeface="Calibri"/>
            </a:endParaRPr>
          </a:p>
          <a:p>
            <a:pPr eaLnBrk="1" hangingPunct="1">
              <a:spcBef>
                <a:spcPct val="0"/>
              </a:spcBef>
              <a:buFont typeface="Arial" pitchFamily="34" charset="0"/>
              <a:buNone/>
            </a:pPr>
            <a:r>
              <a:rPr lang="en-US" b="1" baseline="0" dirty="0"/>
              <a:t>No change in the loop block is needed.</a:t>
            </a: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3110746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In line 8, the loop condition involves </a:t>
            </a:r>
            <a:r>
              <a:rPr lang="en-US" b="1" dirty="0"/>
              <a:t>size</a:t>
            </a:r>
            <a:r>
              <a:rPr lang="en-US" dirty="0"/>
              <a:t> which is known only during run-time.</a:t>
            </a:r>
          </a:p>
          <a:p>
            <a:pPr eaLnBrk="1" hangingPunct="1">
              <a:spcBef>
                <a:spcPct val="0"/>
              </a:spcBef>
            </a:pPr>
            <a:r>
              <a:rPr lang="en-US" dirty="0"/>
              <a:t>Therefore, the</a:t>
            </a:r>
            <a:r>
              <a:rPr lang="en-US" baseline="0" dirty="0"/>
              <a:t> programmer has no knowledge how many iterations will actually take place.</a:t>
            </a:r>
          </a:p>
          <a:p>
            <a:pPr eaLnBrk="1" hangingPunct="1">
              <a:spcBef>
                <a:spcPct val="0"/>
              </a:spcBef>
            </a:pPr>
            <a:endParaRPr lang="en-US" baseline="0" dirty="0"/>
          </a:p>
          <a:p>
            <a:pPr eaLnBrk="1" hangingPunct="1">
              <a:spcBef>
                <a:spcPct val="0"/>
              </a:spcBef>
            </a:pPr>
            <a:r>
              <a:rPr lang="en-US" u="sng" baseline="0" dirty="0"/>
              <a:t>Question</a:t>
            </a:r>
          </a:p>
          <a:p>
            <a:pPr eaLnBrk="1" hangingPunct="1">
              <a:spcBef>
                <a:spcPct val="0"/>
              </a:spcBef>
            </a:pPr>
            <a:r>
              <a:rPr lang="en-US" u="none" baseline="0" dirty="0"/>
              <a:t>How many iterations will the while repeat if 0 (zero) is entered as input for </a:t>
            </a:r>
            <a:r>
              <a:rPr lang="en-US" b="1" u="none" baseline="0" dirty="0"/>
              <a:t>size</a:t>
            </a:r>
            <a:r>
              <a:rPr lang="en-US" u="none" baseline="0" dirty="0"/>
              <a:t> (line </a:t>
            </a:r>
            <a:r>
              <a:rPr lang="en-US" dirty="0"/>
              <a:t>7</a:t>
            </a:r>
            <a:r>
              <a:rPr lang="en-US" u="none" baseline="0" dirty="0"/>
              <a:t>)?</a:t>
            </a:r>
            <a:endParaRPr lang="en-US" u="none" baseline="0" dirty="0">
              <a:cs typeface="Calibri"/>
            </a:endParaRPr>
          </a:p>
          <a:p>
            <a:pPr eaLnBrk="1" hangingPunct="1">
              <a:spcBef>
                <a:spcPct val="0"/>
              </a:spcBef>
            </a:pPr>
            <a:endParaRPr lang="en-US" u="none" baseline="0" dirty="0"/>
          </a:p>
          <a:p>
            <a:pPr eaLnBrk="1" hangingPunct="1">
              <a:spcBef>
                <a:spcPct val="0"/>
              </a:spcBef>
            </a:pPr>
            <a:r>
              <a:rPr lang="en-US" u="sng" baseline="0" dirty="0"/>
              <a:t>Answer</a:t>
            </a:r>
          </a:p>
          <a:p>
            <a:pPr eaLnBrk="1" hangingPunct="1">
              <a:spcBef>
                <a:spcPct val="0"/>
              </a:spcBef>
            </a:pPr>
            <a:r>
              <a:rPr lang="en-US" u="none" baseline="0" dirty="0"/>
              <a:t>0 (zero) times.</a:t>
            </a:r>
          </a:p>
          <a:p>
            <a:pPr eaLnBrk="1" hangingPunct="1">
              <a:spcBef>
                <a:spcPct val="0"/>
              </a:spcBef>
            </a:pPr>
            <a:r>
              <a:rPr lang="en-US" u="none" baseline="0" dirty="0"/>
              <a:t>This is because the while loop checks the condition </a:t>
            </a:r>
            <a:r>
              <a:rPr lang="en-US" b="1" u="none" baseline="0" dirty="0"/>
              <a:t>counter &lt;= size</a:t>
            </a:r>
            <a:r>
              <a:rPr lang="en-US" u="none" baseline="0" dirty="0"/>
              <a:t> even before its first iteration.</a:t>
            </a:r>
          </a:p>
          <a:p>
            <a:pPr eaLnBrk="1" hangingPunct="1">
              <a:spcBef>
                <a:spcPct val="0"/>
              </a:spcBef>
            </a:pPr>
            <a:r>
              <a:rPr lang="en-US" u="none" baseline="0" dirty="0"/>
              <a:t>Since the condition evaluates to false, there will not be even a single iteration of the loop.</a:t>
            </a: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3307759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In this example, a</a:t>
            </a:r>
            <a:r>
              <a:rPr lang="en-US" baseline="0" dirty="0"/>
              <a:t> while loop is used for input-range check.</a:t>
            </a:r>
          </a:p>
          <a:p>
            <a:pPr eaLnBrk="1" hangingPunct="1">
              <a:spcBef>
                <a:spcPct val="0"/>
              </a:spcBef>
            </a:pPr>
            <a:r>
              <a:rPr lang="en-US" baseline="0" dirty="0"/>
              <a:t>The calculation that starts in line </a:t>
            </a:r>
            <a:r>
              <a:rPr lang="en-US" dirty="0"/>
              <a:t>3</a:t>
            </a:r>
            <a:r>
              <a:rPr lang="en-US" baseline="0" dirty="0"/>
              <a:t> assumes that the </a:t>
            </a:r>
            <a:r>
              <a:rPr lang="en-US" b="1" baseline="0" dirty="0"/>
              <a:t>score</a:t>
            </a:r>
            <a:r>
              <a:rPr lang="en-US" baseline="0" dirty="0"/>
              <a:t> is within a certain range (0..100).</a:t>
            </a:r>
          </a:p>
          <a:p>
            <a:pPr eaLnBrk="1" hangingPunct="1">
              <a:spcBef>
                <a:spcPct val="0"/>
              </a:spcBef>
            </a:pPr>
            <a:r>
              <a:rPr lang="en-US" baseline="0" dirty="0"/>
              <a:t>What if the input (line </a:t>
            </a:r>
            <a:r>
              <a:rPr lang="en-US" dirty="0"/>
              <a:t>2</a:t>
            </a:r>
            <a:r>
              <a:rPr lang="en-US" baseline="0" dirty="0"/>
              <a:t>) is outside that range, say </a:t>
            </a:r>
            <a:r>
              <a:rPr lang="en-US" b="1" baseline="0" dirty="0"/>
              <a:t>score = -5</a:t>
            </a:r>
            <a:r>
              <a:rPr lang="en-US" baseline="0" dirty="0"/>
              <a:t>?</a:t>
            </a:r>
          </a:p>
          <a:p>
            <a:pPr eaLnBrk="1" hangingPunct="1">
              <a:spcBef>
                <a:spcPct val="0"/>
              </a:spcBef>
            </a:pPr>
            <a:r>
              <a:rPr lang="en-US" baseline="0" dirty="0"/>
              <a:t>What is the meaning of line </a:t>
            </a:r>
            <a:r>
              <a:rPr lang="en-US" dirty="0"/>
              <a:t>6</a:t>
            </a:r>
            <a:r>
              <a:rPr lang="en-US" baseline="0" dirty="0"/>
              <a:t> then?</a:t>
            </a:r>
            <a:endParaRPr lang="en-US" baseline="0" dirty="0">
              <a:cs typeface="Calibri"/>
            </a:endParaRPr>
          </a:p>
          <a:p>
            <a:pPr eaLnBrk="1" hangingPunct="1">
              <a:spcBef>
                <a:spcPct val="0"/>
              </a:spcBef>
            </a:pPr>
            <a:r>
              <a:rPr lang="en-US" baseline="0" dirty="0"/>
              <a:t>In order to validate the intended processing which starts in line </a:t>
            </a:r>
            <a:r>
              <a:rPr lang="en-US" dirty="0"/>
              <a:t>7</a:t>
            </a:r>
            <a:r>
              <a:rPr lang="en-US" baseline="0" dirty="0"/>
              <a:t>, we use the while loop (lines </a:t>
            </a:r>
            <a:r>
              <a:rPr lang="en-US" dirty="0"/>
              <a:t>4-6</a:t>
            </a:r>
            <a:r>
              <a:rPr lang="en-US" baseline="0" dirty="0"/>
              <a:t>) to repeatedly receive inputs as long as it is invalid.</a:t>
            </a:r>
            <a:endParaRPr lang="he-IL" dirty="0"/>
          </a:p>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2915812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In this case, the while loop will iterate as many times as there are digits in </a:t>
            </a:r>
            <a:r>
              <a:rPr lang="en-US" b="1" dirty="0"/>
              <a:t>num</a:t>
            </a:r>
            <a:r>
              <a:rPr lang="en-US" dirty="0"/>
              <a:t>.</a:t>
            </a:r>
          </a:p>
          <a:p>
            <a:pPr eaLnBrk="1" hangingPunct="1">
              <a:spcBef>
                <a:spcPct val="0"/>
              </a:spcBef>
            </a:pPr>
            <a:r>
              <a:rPr lang="en-US" dirty="0"/>
              <a:t>This is because the operation </a:t>
            </a:r>
            <a:r>
              <a:rPr lang="en-US" b="1" dirty="0" err="1"/>
              <a:t>num</a:t>
            </a:r>
            <a:r>
              <a:rPr lang="en-US" b="1" dirty="0"/>
              <a:t> = </a:t>
            </a:r>
            <a:r>
              <a:rPr lang="en-US" b="1" dirty="0" err="1"/>
              <a:t>num</a:t>
            </a:r>
            <a:r>
              <a:rPr lang="en-US" b="1" dirty="0"/>
              <a:t> / 10</a:t>
            </a:r>
            <a:r>
              <a:rPr lang="en-US" baseline="0" dirty="0"/>
              <a:t> (line11) effectively eliminates </a:t>
            </a:r>
            <a:r>
              <a:rPr lang="en-US" b="1" baseline="0" dirty="0" err="1"/>
              <a:t>num</a:t>
            </a:r>
            <a:r>
              <a:rPr lang="en-US" baseline="0" dirty="0" err="1"/>
              <a:t>’s</a:t>
            </a:r>
            <a:r>
              <a:rPr lang="en-US" baseline="0" dirty="0"/>
              <a:t> least significant digit.</a:t>
            </a:r>
          </a:p>
          <a:p>
            <a:pPr eaLnBrk="1" hangingPunct="1">
              <a:spcBef>
                <a:spcPct val="0"/>
              </a:spcBef>
            </a:pPr>
            <a:r>
              <a:rPr lang="en-US" baseline="0" dirty="0"/>
              <a:t>This will continue until </a:t>
            </a:r>
            <a:r>
              <a:rPr lang="en-US" b="1" baseline="0" dirty="0" err="1"/>
              <a:t>num</a:t>
            </a:r>
            <a:r>
              <a:rPr lang="en-US" baseline="0" dirty="0"/>
              <a:t> has “no more digits”, meaning has the value of 0 (zero).</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3780130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B0F2-FB64-4E8F-BB3F-A19D298C44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1B8D41CC-CA75-4295-87C7-343DA29DB9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73C24C3B-5AAB-46D7-B981-3B59020B6481}"/>
              </a:ext>
            </a:extLst>
          </p:cNvPr>
          <p:cNvSpPr>
            <a:spLocks noGrp="1"/>
          </p:cNvSpPr>
          <p:nvPr>
            <p:ph type="dt" sz="half" idx="10"/>
          </p:nvPr>
        </p:nvSpPr>
        <p:spPr/>
        <p:txBody>
          <a:bodyPr/>
          <a:lstStyle/>
          <a:p>
            <a:fld id="{C33ED46B-FB1B-41EE-8223-593D733C943A}" type="datetimeFigureOut">
              <a:rPr lang="he-IL" smtClean="0"/>
              <a:t>ו'/תמוז/תשפ"ג</a:t>
            </a:fld>
            <a:endParaRPr lang="he-IL"/>
          </a:p>
        </p:txBody>
      </p:sp>
      <p:sp>
        <p:nvSpPr>
          <p:cNvPr id="5" name="Footer Placeholder 4">
            <a:extLst>
              <a:ext uri="{FF2B5EF4-FFF2-40B4-BE49-F238E27FC236}">
                <a16:creationId xmlns:a16="http://schemas.microsoft.com/office/drawing/2014/main" id="{0841607B-DB89-4447-9198-D7534D5591B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4BBDF857-58ED-47A2-BA33-F1C75F210796}"/>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2230096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5CABB-90F0-4CAC-99D9-CF862B4B22C1}"/>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8515B73C-70C3-4E4F-8F47-EE2F117EE5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52495D79-586E-4095-BD26-9F5E6ECDA402}"/>
              </a:ext>
            </a:extLst>
          </p:cNvPr>
          <p:cNvSpPr>
            <a:spLocks noGrp="1"/>
          </p:cNvSpPr>
          <p:nvPr>
            <p:ph type="dt" sz="half" idx="10"/>
          </p:nvPr>
        </p:nvSpPr>
        <p:spPr/>
        <p:txBody>
          <a:bodyPr/>
          <a:lstStyle/>
          <a:p>
            <a:fld id="{C33ED46B-FB1B-41EE-8223-593D733C943A}" type="datetimeFigureOut">
              <a:rPr lang="he-IL" smtClean="0"/>
              <a:t>ו'/תמוז/תשפ"ג</a:t>
            </a:fld>
            <a:endParaRPr lang="he-IL"/>
          </a:p>
        </p:txBody>
      </p:sp>
      <p:sp>
        <p:nvSpPr>
          <p:cNvPr id="5" name="Footer Placeholder 4">
            <a:extLst>
              <a:ext uri="{FF2B5EF4-FFF2-40B4-BE49-F238E27FC236}">
                <a16:creationId xmlns:a16="http://schemas.microsoft.com/office/drawing/2014/main" id="{D21063DB-97FB-4F8D-B30A-09E75DCC9B9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3EA39E6-B4C1-455D-8959-BE7B11896481}"/>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1697620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43EC1D-A4B2-43F2-8AF1-8B252D322A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C1D2BEBE-E518-4011-B43C-5D8DC3E4CD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D42CB2F-BB7A-4670-8B03-6D614189844F}"/>
              </a:ext>
            </a:extLst>
          </p:cNvPr>
          <p:cNvSpPr>
            <a:spLocks noGrp="1"/>
          </p:cNvSpPr>
          <p:nvPr>
            <p:ph type="dt" sz="half" idx="10"/>
          </p:nvPr>
        </p:nvSpPr>
        <p:spPr/>
        <p:txBody>
          <a:bodyPr/>
          <a:lstStyle/>
          <a:p>
            <a:fld id="{C33ED46B-FB1B-41EE-8223-593D733C943A}" type="datetimeFigureOut">
              <a:rPr lang="he-IL" smtClean="0"/>
              <a:t>ו'/תמוז/תשפ"ג</a:t>
            </a:fld>
            <a:endParaRPr lang="he-IL"/>
          </a:p>
        </p:txBody>
      </p:sp>
      <p:sp>
        <p:nvSpPr>
          <p:cNvPr id="5" name="Footer Placeholder 4">
            <a:extLst>
              <a:ext uri="{FF2B5EF4-FFF2-40B4-BE49-F238E27FC236}">
                <a16:creationId xmlns:a16="http://schemas.microsoft.com/office/drawing/2014/main" id="{72EF140D-8D73-4AA2-B85C-1DA80B0E86E6}"/>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EAE3F1E3-4418-4289-A845-5701D28A36D2}"/>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4080290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endParaRPr lang="en-US" dirty="0"/>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dirty="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dirty="0" err="1">
                <a:solidFill>
                  <a:schemeClr val="tx1">
                    <a:lumMod val="85000"/>
                    <a:lumOff val="15000"/>
                  </a:schemeClr>
                </a:solidFill>
                <a:latin typeface="Segoe" panose="020B0502040504020203" pitchFamily="34" charset="0"/>
                <a:ea typeface="+mn-ea"/>
                <a:cs typeface="+mn-cs"/>
              </a:rPr>
              <a:t>Bnei</a:t>
            </a:r>
            <a:r>
              <a:rPr lang="en-US" sz="1100" kern="1200" dirty="0">
                <a:solidFill>
                  <a:schemeClr val="tx1">
                    <a:lumMod val="85000"/>
                    <a:lumOff val="15000"/>
                  </a:schemeClr>
                </a:solidFill>
                <a:latin typeface="Segoe" panose="020B0502040504020203" pitchFamily="34" charset="0"/>
                <a:ea typeface="+mn-ea"/>
                <a:cs typeface="+mn-cs"/>
              </a:rPr>
              <a:t> </a:t>
            </a:r>
            <a:r>
              <a:rPr lang="en-US" sz="1100" kern="1200" dirty="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dirty="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1706352275"/>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deSnippets">
    <p:spTree>
      <p:nvGrpSpPr>
        <p:cNvPr id="1" name=""/>
        <p:cNvGrpSpPr/>
        <p:nvPr/>
      </p:nvGrpSpPr>
      <p:grpSpPr>
        <a:xfrm>
          <a:off x="0" y="0"/>
          <a:ext cx="0" cy="0"/>
          <a:chOff x="0" y="0"/>
          <a:chExt cx="0" cy="0"/>
        </a:xfrm>
      </p:grpSpPr>
      <p:sp>
        <p:nvSpPr>
          <p:cNvPr id="13" name="Text Placeholder 12"/>
          <p:cNvSpPr>
            <a:spLocks noGrp="1"/>
          </p:cNvSpPr>
          <p:nvPr>
            <p:ph type="body" sz="quarter" idx="15"/>
          </p:nvPr>
        </p:nvSpPr>
        <p:spPr>
          <a:xfrm>
            <a:off x="815413" y="1494000"/>
            <a:ext cx="10656920" cy="2286000"/>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15" name="Text Placeholder 14"/>
          <p:cNvSpPr>
            <a:spLocks noGrp="1"/>
          </p:cNvSpPr>
          <p:nvPr>
            <p:ph type="body" sz="quarter" idx="16"/>
          </p:nvPr>
        </p:nvSpPr>
        <p:spPr bwMode="blackWhite">
          <a:xfrm>
            <a:off x="803574" y="3873732"/>
            <a:ext cx="10668420" cy="2277687"/>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1591129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ulkCode">
    <p:spTree>
      <p:nvGrpSpPr>
        <p:cNvPr id="1" name=""/>
        <p:cNvGrpSpPr/>
        <p:nvPr/>
      </p:nvGrpSpPr>
      <p:grpSpPr>
        <a:xfrm>
          <a:off x="0" y="0"/>
          <a:ext cx="0" cy="0"/>
          <a:chOff x="0" y="0"/>
          <a:chExt cx="0" cy="0"/>
        </a:xfrm>
      </p:grpSpPr>
      <p:sp>
        <p:nvSpPr>
          <p:cNvPr id="5" name="Text Placeholder 14"/>
          <p:cNvSpPr>
            <a:spLocks noGrp="1"/>
          </p:cNvSpPr>
          <p:nvPr>
            <p:ph type="body" sz="quarter" idx="16"/>
          </p:nvPr>
        </p:nvSpPr>
        <p:spPr bwMode="blackWhite">
          <a:xfrm>
            <a:off x="803574" y="1492161"/>
            <a:ext cx="10668420" cy="4659258"/>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335833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CodeSnippet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
        <p:nvSpPr>
          <p:cNvPr id="8" name="Text Placeholder 12"/>
          <p:cNvSpPr>
            <a:spLocks noGrp="1"/>
          </p:cNvSpPr>
          <p:nvPr>
            <p:ph type="body" sz="quarter" idx="15"/>
          </p:nvPr>
        </p:nvSpPr>
        <p:spPr>
          <a:xfrm>
            <a:off x="815413" y="1494177"/>
            <a:ext cx="10673019" cy="1070904"/>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algn="l" rtl="0">
              <a:buFontTx/>
              <a:buBlip>
                <a:blip r:embed="rId3"/>
              </a:buBlip>
              <a:defRPr>
                <a:latin typeface="Segoe" panose="020B0502040504020203" pitchFamily="34" charset="0"/>
              </a:defRPr>
            </a:lvl3pPr>
            <a:lvl4pPr algn="l" rtl="0">
              <a:buFontTx/>
              <a:buBlip>
                <a:blip r:embed="rId3"/>
              </a:buBlip>
              <a:defRPr>
                <a:latin typeface="Segoe" panose="020B0502040504020203" pitchFamily="34" charset="0"/>
              </a:defRPr>
            </a:lvl4pPr>
            <a:lvl5pPr algn="l" rtl="0">
              <a:buFontTx/>
              <a:buBlip>
                <a:blip r:embed="rId3"/>
              </a:buBlip>
              <a:defRPr>
                <a:latin typeface="Segoe" panose="020B0502040504020203" pitchFamily="34" charset="0"/>
              </a:defRPr>
            </a:lvl5pPr>
          </a:lstStyle>
          <a:p>
            <a:pPr lvl="0"/>
            <a:r>
              <a:rPr lang="en-US"/>
              <a:t>Click to edit Master text styles</a:t>
            </a:r>
          </a:p>
        </p:txBody>
      </p:sp>
      <p:sp>
        <p:nvSpPr>
          <p:cNvPr id="9" name="Text Placeholder 14"/>
          <p:cNvSpPr>
            <a:spLocks noGrp="1"/>
          </p:cNvSpPr>
          <p:nvPr>
            <p:ph type="body" sz="quarter" idx="16"/>
          </p:nvPr>
        </p:nvSpPr>
        <p:spPr bwMode="blackWhite">
          <a:xfrm>
            <a:off x="815413" y="2630517"/>
            <a:ext cx="10684536" cy="1139423"/>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10" name="Text Placeholder 2"/>
          <p:cNvSpPr>
            <a:spLocks noGrp="1"/>
          </p:cNvSpPr>
          <p:nvPr>
            <p:ph type="body" sz="quarter" idx="17"/>
          </p:nvPr>
        </p:nvSpPr>
        <p:spPr>
          <a:xfrm>
            <a:off x="815016" y="3835374"/>
            <a:ext cx="10684933" cy="1073150"/>
          </a:xfrm>
          <a:prstGeom prst="rect">
            <a:avLst/>
          </a:prstGeom>
          <a:solidFill>
            <a:schemeClr val="bg1"/>
          </a:solidFill>
        </p:spPr>
        <p:txBody>
          <a:bodyPr/>
          <a:lstStyle>
            <a:lvl1pPr marL="0" indent="0">
              <a:buNone/>
              <a:defRPr lang="en-US" sz="2800" kern="1200" baseline="0" dirty="0">
                <a:solidFill>
                  <a:schemeClr val="tx1"/>
                </a:solidFill>
                <a:latin typeface="Segoe" panose="020B0502040504020203" pitchFamily="34" charset="0"/>
                <a:ea typeface="+mn-ea"/>
                <a:cs typeface="+mn-cs"/>
              </a:defRPr>
            </a:lvl1pPr>
            <a:lvl2pPr marL="342900" indent="-342900">
              <a:defRPr/>
            </a:lvl2pPr>
            <a:lvl3pPr marL="342900" indent="-342900">
              <a:defRPr/>
            </a:lvl3pPr>
            <a:lvl4pPr marL="342900" indent="-342900">
              <a:defRPr/>
            </a:lvl4pPr>
            <a:lvl5pPr marL="342900" indent="-342900">
              <a:defRPr/>
            </a:lvl5pPr>
          </a:lstStyle>
          <a:p>
            <a:pPr marL="342900" lvl="0" indent="-342900" algn="l" defTabSz="914400" rtl="0" eaLnBrk="1" latinLnBrk="0" hangingPunct="1">
              <a:spcBef>
                <a:spcPct val="20000"/>
              </a:spcBef>
              <a:buFontTx/>
              <a:buBlip>
                <a:blip r:embed="rId2"/>
              </a:buBlip>
            </a:pPr>
            <a:r>
              <a:rPr lang="en-US"/>
              <a:t>Click to edit Master text styles</a:t>
            </a:r>
          </a:p>
        </p:txBody>
      </p:sp>
      <p:sp>
        <p:nvSpPr>
          <p:cNvPr id="11" name="Text Placeholder 4"/>
          <p:cNvSpPr>
            <a:spLocks noGrp="1"/>
          </p:cNvSpPr>
          <p:nvPr>
            <p:ph type="body" sz="quarter" idx="18"/>
          </p:nvPr>
        </p:nvSpPr>
        <p:spPr>
          <a:xfrm>
            <a:off x="815016" y="4973960"/>
            <a:ext cx="10684933" cy="1119187"/>
          </a:xfrm>
          <a:prstGeom prst="rect">
            <a:avLst/>
          </a:prstGeom>
          <a:solidFill>
            <a:schemeClr val="accent1">
              <a:alpha val="50000"/>
            </a:schemeClr>
          </a:solidFill>
        </p:spPr>
        <p:txBody>
          <a:bodyPr/>
          <a:lstStyle>
            <a:lvl1pPr marL="0" indent="0">
              <a:defRPr lang="en-US" sz="1800" b="0" kern="1200" dirty="0" smtClean="0">
                <a:solidFill>
                  <a:schemeClr val="tx1"/>
                </a:solidFill>
                <a:latin typeface="Consolas" pitchFamily="49" charset="0"/>
                <a:ea typeface="+mn-ea"/>
                <a:cs typeface="Courier New" pitchFamily="49" charset="0"/>
              </a:defRPr>
            </a:lvl1pPr>
            <a:lvl2pPr marL="0" indent="0">
              <a:defRPr/>
            </a:lvl2pPr>
            <a:lvl3pPr marL="0" indent="0">
              <a:defRPr/>
            </a:lvl3pPr>
            <a:lvl4pPr marL="0" indent="0">
              <a:defRPr/>
            </a:lvl4pPr>
            <a:lvl5pPr marL="0" indent="0">
              <a:defRPr/>
            </a:lvl5pPr>
          </a:lstStyle>
          <a:p>
            <a:pPr marL="342900" lvl="0" indent="-342900" algn="l" defTabSz="914400" rtl="0" eaLnBrk="1" latinLnBrk="0" hangingPunct="1">
              <a:spcBef>
                <a:spcPct val="20000"/>
              </a:spcBef>
              <a:buFont typeface="Arial" pitchFamily="34" charset="0"/>
              <a:buNone/>
            </a:pPr>
            <a:r>
              <a:rPr lang="en-US"/>
              <a:t>Click to edit Master text styles</a:t>
            </a:r>
          </a:p>
        </p:txBody>
      </p:sp>
    </p:spTree>
    <p:extLst>
      <p:ext uri="{BB962C8B-B14F-4D97-AF65-F5344CB8AC3E}">
        <p14:creationId xmlns:p14="http://schemas.microsoft.com/office/powerpoint/2010/main" val="425653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FC92F-E71A-4B3C-9FB7-FD5F2D2A7C23}"/>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EDB5F956-1930-40AF-AC91-B04C921AD6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0F16CA94-68BF-4843-8DB8-D656E05CBC0F}"/>
              </a:ext>
            </a:extLst>
          </p:cNvPr>
          <p:cNvSpPr>
            <a:spLocks noGrp="1"/>
          </p:cNvSpPr>
          <p:nvPr>
            <p:ph type="dt" sz="half" idx="10"/>
          </p:nvPr>
        </p:nvSpPr>
        <p:spPr/>
        <p:txBody>
          <a:bodyPr/>
          <a:lstStyle/>
          <a:p>
            <a:fld id="{C33ED46B-FB1B-41EE-8223-593D733C943A}" type="datetimeFigureOut">
              <a:rPr lang="he-IL" smtClean="0"/>
              <a:t>ו'/תמוז/תשפ"ג</a:t>
            </a:fld>
            <a:endParaRPr lang="he-IL"/>
          </a:p>
        </p:txBody>
      </p:sp>
      <p:sp>
        <p:nvSpPr>
          <p:cNvPr id="5" name="Footer Placeholder 4">
            <a:extLst>
              <a:ext uri="{FF2B5EF4-FFF2-40B4-BE49-F238E27FC236}">
                <a16:creationId xmlns:a16="http://schemas.microsoft.com/office/drawing/2014/main" id="{959C3BA5-DF95-4EF6-A6DC-4B8BD5E4EE8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F9DB53C2-C736-41FD-8DDA-6AC8298601DE}"/>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204248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517C9-70B4-49E7-998E-58BB73D50C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37EDF904-515F-4D1E-92E9-83FF29D6F2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7FF6C4-568D-422B-89D5-71B2A673C08A}"/>
              </a:ext>
            </a:extLst>
          </p:cNvPr>
          <p:cNvSpPr>
            <a:spLocks noGrp="1"/>
          </p:cNvSpPr>
          <p:nvPr>
            <p:ph type="dt" sz="half" idx="10"/>
          </p:nvPr>
        </p:nvSpPr>
        <p:spPr/>
        <p:txBody>
          <a:bodyPr/>
          <a:lstStyle/>
          <a:p>
            <a:fld id="{C33ED46B-FB1B-41EE-8223-593D733C943A}" type="datetimeFigureOut">
              <a:rPr lang="he-IL" smtClean="0"/>
              <a:t>ו'/תמוז/תשפ"ג</a:t>
            </a:fld>
            <a:endParaRPr lang="he-IL"/>
          </a:p>
        </p:txBody>
      </p:sp>
      <p:sp>
        <p:nvSpPr>
          <p:cNvPr id="5" name="Footer Placeholder 4">
            <a:extLst>
              <a:ext uri="{FF2B5EF4-FFF2-40B4-BE49-F238E27FC236}">
                <a16:creationId xmlns:a16="http://schemas.microsoft.com/office/drawing/2014/main" id="{CA40FC27-5D16-4C73-9DFF-D2C5BED38AB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5FCA36-6734-4DE0-8F31-3949C711C9B2}"/>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884636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541E-DFE3-42F7-AC9A-1181BDFA68F5}"/>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1ECA132A-D5A7-4D16-93CB-BA38C68654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F2E16354-9777-4E7C-8333-59D198C4ED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998798FD-778A-4003-B406-01ABA83920AD}"/>
              </a:ext>
            </a:extLst>
          </p:cNvPr>
          <p:cNvSpPr>
            <a:spLocks noGrp="1"/>
          </p:cNvSpPr>
          <p:nvPr>
            <p:ph type="dt" sz="half" idx="10"/>
          </p:nvPr>
        </p:nvSpPr>
        <p:spPr/>
        <p:txBody>
          <a:bodyPr/>
          <a:lstStyle/>
          <a:p>
            <a:fld id="{C33ED46B-FB1B-41EE-8223-593D733C943A}" type="datetimeFigureOut">
              <a:rPr lang="he-IL" smtClean="0"/>
              <a:t>ו'/תמוז/תשפ"ג</a:t>
            </a:fld>
            <a:endParaRPr lang="he-IL"/>
          </a:p>
        </p:txBody>
      </p:sp>
      <p:sp>
        <p:nvSpPr>
          <p:cNvPr id="6" name="Footer Placeholder 5">
            <a:extLst>
              <a:ext uri="{FF2B5EF4-FFF2-40B4-BE49-F238E27FC236}">
                <a16:creationId xmlns:a16="http://schemas.microsoft.com/office/drawing/2014/main" id="{0DA068E0-6C1D-43A7-AACA-12495B5A0721}"/>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66C07070-5A56-49D5-8CE2-361FD2AF46D3}"/>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103334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7E4AA-67D8-4F8C-B165-7EB00EE33E88}"/>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B96395CB-0E2F-4977-A6CD-979DD2B6A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5E862D-7E7C-4DF3-83D8-AA842A6DBC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159613CE-F13A-4238-9715-2997ABB05E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379CE5-16C4-464A-98DF-E0619E7A8E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A84C8A89-5D57-4B11-85DE-65897A0D262E}"/>
              </a:ext>
            </a:extLst>
          </p:cNvPr>
          <p:cNvSpPr>
            <a:spLocks noGrp="1"/>
          </p:cNvSpPr>
          <p:nvPr>
            <p:ph type="dt" sz="half" idx="10"/>
          </p:nvPr>
        </p:nvSpPr>
        <p:spPr/>
        <p:txBody>
          <a:bodyPr/>
          <a:lstStyle/>
          <a:p>
            <a:fld id="{C33ED46B-FB1B-41EE-8223-593D733C943A}" type="datetimeFigureOut">
              <a:rPr lang="he-IL" smtClean="0"/>
              <a:t>ו'/תמוז/תשפ"ג</a:t>
            </a:fld>
            <a:endParaRPr lang="he-IL"/>
          </a:p>
        </p:txBody>
      </p:sp>
      <p:sp>
        <p:nvSpPr>
          <p:cNvPr id="8" name="Footer Placeholder 7">
            <a:extLst>
              <a:ext uri="{FF2B5EF4-FFF2-40B4-BE49-F238E27FC236}">
                <a16:creationId xmlns:a16="http://schemas.microsoft.com/office/drawing/2014/main" id="{7492AD8F-AB13-46CD-B575-96D8C417B8EF}"/>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13C44A75-88DE-4B77-A83A-A073EEB1063E}"/>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3041267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72D48-F611-4C20-A501-E42D55EA7872}"/>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73B4F494-C301-474D-9820-F43EE37C3B7D}"/>
              </a:ext>
            </a:extLst>
          </p:cNvPr>
          <p:cNvSpPr>
            <a:spLocks noGrp="1"/>
          </p:cNvSpPr>
          <p:nvPr>
            <p:ph type="dt" sz="half" idx="10"/>
          </p:nvPr>
        </p:nvSpPr>
        <p:spPr/>
        <p:txBody>
          <a:bodyPr/>
          <a:lstStyle/>
          <a:p>
            <a:fld id="{C33ED46B-FB1B-41EE-8223-593D733C943A}" type="datetimeFigureOut">
              <a:rPr lang="he-IL" smtClean="0"/>
              <a:t>ו'/תמוז/תשפ"ג</a:t>
            </a:fld>
            <a:endParaRPr lang="he-IL"/>
          </a:p>
        </p:txBody>
      </p:sp>
      <p:sp>
        <p:nvSpPr>
          <p:cNvPr id="4" name="Footer Placeholder 3">
            <a:extLst>
              <a:ext uri="{FF2B5EF4-FFF2-40B4-BE49-F238E27FC236}">
                <a16:creationId xmlns:a16="http://schemas.microsoft.com/office/drawing/2014/main" id="{B2F81368-25F8-4419-B068-E991F4F72D8C}"/>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0A0A1445-9351-453D-ADE8-B23F82E75268}"/>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2303546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61087C-2A85-4795-906C-9E4A11D0F159}"/>
              </a:ext>
            </a:extLst>
          </p:cNvPr>
          <p:cNvSpPr>
            <a:spLocks noGrp="1"/>
          </p:cNvSpPr>
          <p:nvPr>
            <p:ph type="dt" sz="half" idx="10"/>
          </p:nvPr>
        </p:nvSpPr>
        <p:spPr/>
        <p:txBody>
          <a:bodyPr/>
          <a:lstStyle/>
          <a:p>
            <a:fld id="{C33ED46B-FB1B-41EE-8223-593D733C943A}" type="datetimeFigureOut">
              <a:rPr lang="he-IL" smtClean="0"/>
              <a:t>ו'/תמוז/תשפ"ג</a:t>
            </a:fld>
            <a:endParaRPr lang="he-IL"/>
          </a:p>
        </p:txBody>
      </p:sp>
      <p:sp>
        <p:nvSpPr>
          <p:cNvPr id="3" name="Footer Placeholder 2">
            <a:extLst>
              <a:ext uri="{FF2B5EF4-FFF2-40B4-BE49-F238E27FC236}">
                <a16:creationId xmlns:a16="http://schemas.microsoft.com/office/drawing/2014/main" id="{904C3394-336E-4B3F-89F6-921C4F98D86D}"/>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E6C1EDD6-3A56-407F-8F48-87F6F5B07EAB}"/>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4103879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A264-67D7-4B94-A6AC-39187DA941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4C40E8F-A94E-4B95-AD75-E0D50C9513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BD708130-AA4E-4D68-AD93-02289A0F6F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2EB825-0DFD-4F27-BB41-128D0BECFAE5}"/>
              </a:ext>
            </a:extLst>
          </p:cNvPr>
          <p:cNvSpPr>
            <a:spLocks noGrp="1"/>
          </p:cNvSpPr>
          <p:nvPr>
            <p:ph type="dt" sz="half" idx="10"/>
          </p:nvPr>
        </p:nvSpPr>
        <p:spPr/>
        <p:txBody>
          <a:bodyPr/>
          <a:lstStyle/>
          <a:p>
            <a:fld id="{C33ED46B-FB1B-41EE-8223-593D733C943A}" type="datetimeFigureOut">
              <a:rPr lang="he-IL" smtClean="0"/>
              <a:t>ו'/תמוז/תשפ"ג</a:t>
            </a:fld>
            <a:endParaRPr lang="he-IL"/>
          </a:p>
        </p:txBody>
      </p:sp>
      <p:sp>
        <p:nvSpPr>
          <p:cNvPr id="6" name="Footer Placeholder 5">
            <a:extLst>
              <a:ext uri="{FF2B5EF4-FFF2-40B4-BE49-F238E27FC236}">
                <a16:creationId xmlns:a16="http://schemas.microsoft.com/office/drawing/2014/main" id="{1A2C910A-B4B6-4CB3-ABC9-8AFEAEC97011}"/>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85C7C1B1-8DE8-46D1-A124-C2A0FBC2CF5C}"/>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3975885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8995F-5804-4D85-8F9B-2349FAF18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21093F4D-0A05-4EBE-A003-69979427FB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137F715B-BC89-4028-B736-0085C5DB77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AA3DD-ED4A-496E-94ED-5E0A5D0F0E8B}"/>
              </a:ext>
            </a:extLst>
          </p:cNvPr>
          <p:cNvSpPr>
            <a:spLocks noGrp="1"/>
          </p:cNvSpPr>
          <p:nvPr>
            <p:ph type="dt" sz="half" idx="10"/>
          </p:nvPr>
        </p:nvSpPr>
        <p:spPr/>
        <p:txBody>
          <a:bodyPr/>
          <a:lstStyle/>
          <a:p>
            <a:fld id="{C33ED46B-FB1B-41EE-8223-593D733C943A}" type="datetimeFigureOut">
              <a:rPr lang="he-IL" smtClean="0"/>
              <a:t>ו'/תמוז/תשפ"ג</a:t>
            </a:fld>
            <a:endParaRPr lang="he-IL"/>
          </a:p>
        </p:txBody>
      </p:sp>
      <p:sp>
        <p:nvSpPr>
          <p:cNvPr id="6" name="Footer Placeholder 5">
            <a:extLst>
              <a:ext uri="{FF2B5EF4-FFF2-40B4-BE49-F238E27FC236}">
                <a16:creationId xmlns:a16="http://schemas.microsoft.com/office/drawing/2014/main" id="{744B99CD-F854-40E9-8BB0-9600360EDD7B}"/>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23C224B2-4AB5-4DD7-8CC3-82B76EF57004}"/>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3159783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17DD1B-1AEF-4E83-A8DA-6A2D8EF490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531B0EF4-AFB9-44DC-9EEC-3BF165DC31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69AAFEE-DC44-4A3D-AD88-E54095D1A5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ED46B-FB1B-41EE-8223-593D733C943A}" type="datetimeFigureOut">
              <a:rPr lang="he-IL" smtClean="0"/>
              <a:t>ו'/תמוז/תשפ"ג</a:t>
            </a:fld>
            <a:endParaRPr lang="he-IL"/>
          </a:p>
        </p:txBody>
      </p:sp>
      <p:sp>
        <p:nvSpPr>
          <p:cNvPr id="5" name="Footer Placeholder 4">
            <a:extLst>
              <a:ext uri="{FF2B5EF4-FFF2-40B4-BE49-F238E27FC236}">
                <a16:creationId xmlns:a16="http://schemas.microsoft.com/office/drawing/2014/main" id="{6E470E03-7AD6-48C5-B6F8-6F4D70276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F0265880-C070-4F27-8FD0-6A42E42A15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01D955-8D9E-4895-B433-F1B9D10F71CB}" type="slidenum">
              <a:rPr lang="he-IL" smtClean="0"/>
              <a:t>‹#›</a:t>
            </a:fld>
            <a:endParaRPr lang="he-IL"/>
          </a:p>
        </p:txBody>
      </p:sp>
    </p:spTree>
    <p:extLst>
      <p:ext uri="{BB962C8B-B14F-4D97-AF65-F5344CB8AC3E}">
        <p14:creationId xmlns:p14="http://schemas.microsoft.com/office/powerpoint/2010/main" val="580859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4" r:id="rId14"/>
    <p:sldLayoutId id="214748366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eiDyK_ofPPM&amp;t=0s"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hyperlink" Target="https://python.plainenglish.io/cohesion-coupling-in-python-f332da3745f8"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Modular_programming"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SOLID"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7.jpeg"/><Relationship Id="rId4" Type="http://schemas.openxmlformats.org/officeDocument/2006/relationships/hyperlink" Target="https://en.wikipedia.org/wiki/Separation_of_concern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552" y="1700808"/>
            <a:ext cx="7388072" cy="536365"/>
          </a:xfrm>
        </p:spPr>
        <p:txBody>
          <a:bodyPr>
            <a:normAutofit/>
          </a:bodyPr>
          <a:lstStyle/>
          <a:p>
            <a:r>
              <a:rPr lang="en-US" b="1" i="0" dirty="0">
                <a:solidFill>
                  <a:srgbClr val="292929"/>
                </a:solidFill>
                <a:effectLst/>
                <a:latin typeface="sohne"/>
              </a:rPr>
              <a:t>Cohesion &amp; Coupling in Python</a:t>
            </a:r>
            <a:endParaRPr lang="he-IL" dirty="0"/>
          </a:p>
        </p:txBody>
      </p:sp>
      <p:pic>
        <p:nvPicPr>
          <p:cNvPr id="3" name="Picture 2">
            <a:extLst>
              <a:ext uri="{FF2B5EF4-FFF2-40B4-BE49-F238E27FC236}">
                <a16:creationId xmlns:a16="http://schemas.microsoft.com/office/drawing/2014/main" id="{E339FF3B-12C9-4373-ADF3-FEFDDE844F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573" y="1700808"/>
            <a:ext cx="33337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174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i="0" dirty="0">
                <a:solidFill>
                  <a:srgbClr val="292929"/>
                </a:solidFill>
                <a:effectLst/>
                <a:latin typeface="source-serif-pro"/>
              </a:rPr>
              <a:t>Logical cohesion</a:t>
            </a:r>
            <a:endParaRPr lang="he-IL" dirty="0"/>
          </a:p>
        </p:txBody>
      </p:sp>
      <p:sp>
        <p:nvSpPr>
          <p:cNvPr id="3" name="TextBox 2">
            <a:extLst>
              <a:ext uri="{FF2B5EF4-FFF2-40B4-BE49-F238E27FC236}">
                <a16:creationId xmlns:a16="http://schemas.microsoft.com/office/drawing/2014/main" id="{2E459FE7-61C7-4C40-89B7-923478C0002A}"/>
              </a:ext>
            </a:extLst>
          </p:cNvPr>
          <p:cNvSpPr txBox="1"/>
          <p:nvPr/>
        </p:nvSpPr>
        <p:spPr>
          <a:xfrm>
            <a:off x="815414" y="1731146"/>
            <a:ext cx="10485860" cy="1200329"/>
          </a:xfrm>
          <a:prstGeom prst="rect">
            <a:avLst/>
          </a:prstGeom>
          <a:noFill/>
        </p:spPr>
        <p:txBody>
          <a:bodyPr wrap="square" rtlCol="0">
            <a:spAutoFit/>
          </a:bodyPr>
          <a:lstStyle/>
          <a:p>
            <a:r>
              <a:rPr lang="en-US" b="0" i="0">
                <a:solidFill>
                  <a:srgbClr val="292929"/>
                </a:solidFill>
                <a:effectLst/>
                <a:latin typeface="source-serif-pro"/>
              </a:rPr>
              <a:t>They are classes that are brought together by thinking that they are about the same concept, even though they are different in reality. Better than coincidental, there is at least a low level of semantic relation. All the methods in the below class are related to reading, but there is no semantic unity between them. Which object reads both the article and the database?</a:t>
            </a:r>
            <a:endParaRPr lang="en-US" dirty="0"/>
          </a:p>
        </p:txBody>
      </p:sp>
      <p:sp>
        <p:nvSpPr>
          <p:cNvPr id="5" name="Rectangle 1">
            <a:extLst>
              <a:ext uri="{FF2B5EF4-FFF2-40B4-BE49-F238E27FC236}">
                <a16:creationId xmlns:a16="http://schemas.microsoft.com/office/drawing/2014/main" id="{52587703-5232-4FB3-AA14-13F134614CB9}"/>
              </a:ext>
            </a:extLst>
          </p:cNvPr>
          <p:cNvSpPr>
            <a:spLocks noChangeArrowheads="1"/>
          </p:cNvSpPr>
          <p:nvPr/>
        </p:nvSpPr>
        <p:spPr bwMode="auto">
          <a:xfrm>
            <a:off x="815414" y="3077666"/>
            <a:ext cx="7458574" cy="32316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7832"/>
                </a:solidFill>
                <a:effectLst/>
                <a:latin typeface="Arial Unicode MS"/>
              </a:rPr>
              <a:t>class </a:t>
            </a:r>
            <a:r>
              <a:rPr kumimoji="0" lang="en-US" altLang="en-US" sz="1200" b="0" i="0" u="none" strike="noStrike" cap="none" normalizeH="0" baseline="0" dirty="0">
                <a:ln>
                  <a:noFill/>
                </a:ln>
                <a:solidFill>
                  <a:srgbClr val="A9B7C6"/>
                </a:solidFill>
                <a:effectLst/>
                <a:latin typeface="Arial Unicode MS"/>
              </a:rPr>
              <a:t>Reader(ABC):</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@abstractmethod</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def </a:t>
            </a:r>
            <a:r>
              <a:rPr kumimoji="0" lang="en-US" altLang="en-US" sz="1200" b="0" i="0" u="none" strike="noStrike" cap="none" normalizeH="0" baseline="0" dirty="0" err="1">
                <a:ln>
                  <a:noFill/>
                </a:ln>
                <a:solidFill>
                  <a:srgbClr val="A9B7C6"/>
                </a:solidFill>
                <a:effectLst/>
                <a:latin typeface="Arial Unicode MS"/>
              </a:rPr>
              <a:t>read_paper</a:t>
            </a:r>
            <a:r>
              <a:rPr kumimoji="0" lang="en-US" altLang="en-US" sz="1200" b="0" i="0" u="none" strike="noStrike" cap="none" normalizeH="0" baseline="0" dirty="0">
                <a:ln>
                  <a:noFill/>
                </a:ln>
                <a:solidFill>
                  <a:srgbClr val="A9B7C6"/>
                </a:solidFill>
                <a:effectLst/>
                <a:latin typeface="Arial Unicode MS"/>
              </a:rPr>
              <a:t>(self):</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pass</a:t>
            </a:r>
            <a:br>
              <a:rPr kumimoji="0" lang="en-US" altLang="en-US" sz="1200" b="0" i="0" u="none" strike="noStrike" cap="none" normalizeH="0" baseline="0" dirty="0">
                <a:ln>
                  <a:noFill/>
                </a:ln>
                <a:solidFill>
                  <a:srgbClr val="CC7832"/>
                </a:solidFill>
                <a:effectLst/>
                <a:latin typeface="Arial Unicode MS"/>
              </a:rPr>
            </a:br>
            <a:br>
              <a:rPr kumimoji="0" lang="en-US" altLang="en-US" sz="1200" b="0" i="0" u="none" strike="noStrike" cap="none" normalizeH="0" baseline="0" dirty="0">
                <a:ln>
                  <a:noFill/>
                </a:ln>
                <a:solidFill>
                  <a:srgbClr val="CC7832"/>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@abstractmethod</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def </a:t>
            </a:r>
            <a:r>
              <a:rPr kumimoji="0" lang="en-US" altLang="en-US" sz="1200" b="0" i="0" u="none" strike="noStrike" cap="none" normalizeH="0" baseline="0" dirty="0" err="1">
                <a:ln>
                  <a:noFill/>
                </a:ln>
                <a:solidFill>
                  <a:srgbClr val="A9B7C6"/>
                </a:solidFill>
                <a:effectLst/>
                <a:latin typeface="Arial Unicode MS"/>
              </a:rPr>
              <a:t>read_from_database</a:t>
            </a:r>
            <a:r>
              <a:rPr kumimoji="0" lang="en-US" altLang="en-US" sz="1200" b="0" i="0" u="none" strike="noStrike" cap="none" normalizeH="0" baseline="0" dirty="0">
                <a:ln>
                  <a:noFill/>
                </a:ln>
                <a:solidFill>
                  <a:srgbClr val="A9B7C6"/>
                </a:solidFill>
                <a:effectLst/>
                <a:latin typeface="Arial Unicode MS"/>
              </a:rPr>
              <a:t>(self):</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pass</a:t>
            </a:r>
            <a:br>
              <a:rPr kumimoji="0" lang="en-US" altLang="en-US" sz="1200" b="0" i="0" u="none" strike="noStrike" cap="none" normalizeH="0" baseline="0" dirty="0">
                <a:ln>
                  <a:noFill/>
                </a:ln>
                <a:solidFill>
                  <a:srgbClr val="CC7832"/>
                </a:solidFill>
                <a:effectLst/>
                <a:latin typeface="Arial Unicode MS"/>
              </a:rPr>
            </a:br>
            <a:br>
              <a:rPr kumimoji="0" lang="en-US" altLang="en-US" sz="1200" b="0" i="0" u="none" strike="noStrike" cap="none" normalizeH="0" baseline="0" dirty="0">
                <a:ln>
                  <a:noFill/>
                </a:ln>
                <a:solidFill>
                  <a:srgbClr val="CC7832"/>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@abstractmethod</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def </a:t>
            </a:r>
            <a:r>
              <a:rPr kumimoji="0" lang="en-US" altLang="en-US" sz="1200" b="0" i="0" u="none" strike="noStrike" cap="none" normalizeH="0" baseline="0" dirty="0" err="1">
                <a:ln>
                  <a:noFill/>
                </a:ln>
                <a:solidFill>
                  <a:srgbClr val="A9B7C6"/>
                </a:solidFill>
                <a:effectLst/>
                <a:latin typeface="Arial Unicode MS"/>
              </a:rPr>
              <a:t>read_article</a:t>
            </a:r>
            <a:r>
              <a:rPr kumimoji="0" lang="en-US" altLang="en-US" sz="1200" b="0" i="0" u="none" strike="noStrike" cap="none" normalizeH="0" baseline="0" dirty="0">
                <a:ln>
                  <a:noFill/>
                </a:ln>
                <a:solidFill>
                  <a:srgbClr val="A9B7C6"/>
                </a:solidFill>
                <a:effectLst/>
                <a:latin typeface="Arial Unicode MS"/>
              </a:rPr>
              <a:t>(self):</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pass</a:t>
            </a:r>
            <a:br>
              <a:rPr kumimoji="0" lang="en-US" altLang="en-US" sz="1200" b="0" i="0" u="none" strike="noStrike" cap="none" normalizeH="0" baseline="0" dirty="0">
                <a:ln>
                  <a:noFill/>
                </a:ln>
                <a:solidFill>
                  <a:srgbClr val="CC7832"/>
                </a:solidFill>
                <a:effectLst/>
                <a:latin typeface="Arial Unicode MS"/>
              </a:rPr>
            </a:br>
            <a:br>
              <a:rPr kumimoji="0" lang="en-US" altLang="en-US" sz="1200" b="0" i="0" u="none" strike="noStrike" cap="none" normalizeH="0" baseline="0" dirty="0">
                <a:ln>
                  <a:noFill/>
                </a:ln>
                <a:solidFill>
                  <a:srgbClr val="CC7832"/>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@abstractmethod</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def </a:t>
            </a:r>
            <a:r>
              <a:rPr kumimoji="0" lang="en-US" altLang="en-US" sz="1200" b="0" i="0" u="none" strike="noStrike" cap="none" normalizeH="0" baseline="0" dirty="0" err="1">
                <a:ln>
                  <a:noFill/>
                </a:ln>
                <a:solidFill>
                  <a:srgbClr val="A9B7C6"/>
                </a:solidFill>
                <a:effectLst/>
                <a:latin typeface="Arial Unicode MS"/>
              </a:rPr>
              <a:t>read_exams</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94558D"/>
                </a:solidFill>
                <a:effectLst/>
                <a:latin typeface="Arial Unicode MS"/>
              </a:rPr>
              <a:t>self</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pass</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7801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i="0" dirty="0">
                <a:solidFill>
                  <a:srgbClr val="292929"/>
                </a:solidFill>
                <a:effectLst/>
                <a:latin typeface="source-serif-pro"/>
              </a:rPr>
              <a:t>Temporal cohesion</a:t>
            </a:r>
            <a:endParaRPr lang="he-IL" dirty="0"/>
          </a:p>
        </p:txBody>
      </p:sp>
      <p:sp>
        <p:nvSpPr>
          <p:cNvPr id="6" name="TextBox 5">
            <a:extLst>
              <a:ext uri="{FF2B5EF4-FFF2-40B4-BE49-F238E27FC236}">
                <a16:creationId xmlns:a16="http://schemas.microsoft.com/office/drawing/2014/main" id="{64006C40-5A8F-406F-AF43-37B4BA545094}"/>
              </a:ext>
            </a:extLst>
          </p:cNvPr>
          <p:cNvSpPr txBox="1"/>
          <p:nvPr/>
        </p:nvSpPr>
        <p:spPr>
          <a:xfrm>
            <a:off x="815414" y="1591733"/>
            <a:ext cx="4544237" cy="3785652"/>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292929"/>
                </a:solidFill>
                <a:effectLst/>
                <a:latin typeface="source-serif-pro"/>
              </a:rPr>
              <a:t>The elements are related by their timing involved. In a module connected with temporal cohesion, all the tasks must be executed in the same period. For example, there may be a situation where a method trying to perform a calculation catches the exception thrown when it fails to perform the calculation for some reason, logs the situation, generates the necessary warnings, and continue to calculate in other ways.</a:t>
            </a:r>
            <a:endParaRPr lang="en-US" sz="2000" dirty="0"/>
          </a:p>
        </p:txBody>
      </p:sp>
      <p:sp>
        <p:nvSpPr>
          <p:cNvPr id="2" name="Rectangle 1">
            <a:extLst>
              <a:ext uri="{FF2B5EF4-FFF2-40B4-BE49-F238E27FC236}">
                <a16:creationId xmlns:a16="http://schemas.microsoft.com/office/drawing/2014/main" id="{D9FDECC1-84D1-461C-AAD4-25E3C7C536BA}"/>
              </a:ext>
            </a:extLst>
          </p:cNvPr>
          <p:cNvSpPr>
            <a:spLocks noChangeArrowheads="1"/>
          </p:cNvSpPr>
          <p:nvPr/>
        </p:nvSpPr>
        <p:spPr bwMode="auto">
          <a:xfrm>
            <a:off x="6200905" y="1591733"/>
            <a:ext cx="5175681" cy="47089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7832"/>
                </a:solidFill>
                <a:effectLst/>
                <a:latin typeface="Arial Unicode MS"/>
              </a:rPr>
              <a:t>class </a:t>
            </a:r>
            <a:r>
              <a:rPr kumimoji="0" lang="en-US" altLang="en-US" sz="1200" b="0" i="0" u="none" strike="noStrike" cap="none" normalizeH="0" baseline="0" dirty="0">
                <a:ln>
                  <a:noFill/>
                </a:ln>
                <a:solidFill>
                  <a:srgbClr val="A9B7C6"/>
                </a:solidFill>
                <a:effectLst/>
                <a:latin typeface="Arial Unicode MS"/>
              </a:rPr>
              <a:t>Calculation(ABC):</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BBB529"/>
                </a:solidFill>
                <a:effectLst/>
                <a:latin typeface="Arial Unicode MS"/>
              </a:rPr>
              <a:t>@abstractmethod</a:t>
            </a:r>
            <a:br>
              <a:rPr kumimoji="0" lang="en-US" altLang="en-US" sz="1200" b="0" i="0" u="none" strike="noStrike" cap="none" normalizeH="0" baseline="0" dirty="0">
                <a:ln>
                  <a:noFill/>
                </a:ln>
                <a:solidFill>
                  <a:srgbClr val="BBB529"/>
                </a:solidFill>
                <a:effectLst/>
                <a:latin typeface="Arial Unicode MS"/>
              </a:rPr>
            </a:br>
            <a:r>
              <a:rPr kumimoji="0" lang="en-US" altLang="en-US" sz="1200" b="0" i="0" u="none" strike="noStrike" cap="none" normalizeH="0" baseline="0" dirty="0">
                <a:ln>
                  <a:noFill/>
                </a:ln>
                <a:solidFill>
                  <a:srgbClr val="BBB529"/>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def </a:t>
            </a:r>
            <a:r>
              <a:rPr kumimoji="0" lang="en-US" altLang="en-US" sz="1200" b="0" i="0" u="none" strike="noStrike" cap="none" normalizeH="0" baseline="0" dirty="0" err="1">
                <a:ln>
                  <a:noFill/>
                </a:ln>
                <a:solidFill>
                  <a:srgbClr val="FFC66D"/>
                </a:solidFill>
                <a:effectLst/>
                <a:latin typeface="Arial Unicode MS"/>
              </a:rPr>
              <a:t>final_result</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94558D"/>
                </a:solidFill>
                <a:effectLst/>
                <a:latin typeface="Arial Unicode MS"/>
              </a:rPr>
              <a:t>self</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pass</a:t>
            </a:r>
            <a:br>
              <a:rPr kumimoji="0" lang="en-US" altLang="en-US" sz="1200" b="0" i="0" u="none" strike="noStrike" cap="none" normalizeH="0" baseline="0" dirty="0">
                <a:ln>
                  <a:noFill/>
                </a:ln>
                <a:solidFill>
                  <a:srgbClr val="CC7832"/>
                </a:solidFill>
                <a:effectLst/>
                <a:latin typeface="Arial Unicode MS"/>
              </a:rPr>
            </a:br>
            <a:br>
              <a:rPr kumimoji="0" lang="en-US" altLang="en-US" sz="1200" b="0" i="0" u="none" strike="noStrike" cap="none" normalizeH="0" baseline="0" dirty="0">
                <a:ln>
                  <a:noFill/>
                </a:ln>
                <a:solidFill>
                  <a:srgbClr val="CC7832"/>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BBB529"/>
                </a:solidFill>
                <a:effectLst/>
                <a:latin typeface="Arial Unicode MS"/>
              </a:rPr>
              <a:t>@abstractmethod</a:t>
            </a:r>
            <a:br>
              <a:rPr kumimoji="0" lang="en-US" altLang="en-US" sz="1200" b="0" i="0" u="none" strike="noStrike" cap="none" normalizeH="0" baseline="0" dirty="0">
                <a:ln>
                  <a:noFill/>
                </a:ln>
                <a:solidFill>
                  <a:srgbClr val="BBB529"/>
                </a:solidFill>
                <a:effectLst/>
                <a:latin typeface="Arial Unicode MS"/>
              </a:rPr>
            </a:br>
            <a:r>
              <a:rPr kumimoji="0" lang="en-US" altLang="en-US" sz="1200" b="0" i="0" u="none" strike="noStrike" cap="none" normalizeH="0" baseline="0" dirty="0">
                <a:ln>
                  <a:noFill/>
                </a:ln>
                <a:solidFill>
                  <a:srgbClr val="BBB529"/>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def </a:t>
            </a:r>
            <a:r>
              <a:rPr kumimoji="0" lang="en-US" altLang="en-US" sz="1200" b="0" i="0" u="none" strike="noStrike" cap="none" normalizeH="0" baseline="0" dirty="0" err="1">
                <a:ln>
                  <a:noFill/>
                </a:ln>
                <a:solidFill>
                  <a:srgbClr val="FFC66D"/>
                </a:solidFill>
                <a:effectLst/>
                <a:latin typeface="Arial Unicode MS"/>
              </a:rPr>
              <a:t>temperature_failure</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94558D"/>
                </a:solidFill>
                <a:effectLst/>
                <a:latin typeface="Arial Unicode MS"/>
              </a:rPr>
              <a:t>self</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pass</a:t>
            </a:r>
            <a:br>
              <a:rPr kumimoji="0" lang="en-US" altLang="en-US" sz="1200" b="0" i="0" u="none" strike="noStrike" cap="none" normalizeH="0" baseline="0" dirty="0">
                <a:ln>
                  <a:noFill/>
                </a:ln>
                <a:solidFill>
                  <a:srgbClr val="CC7832"/>
                </a:solidFill>
                <a:effectLst/>
                <a:latin typeface="Arial Unicode MS"/>
              </a:rPr>
            </a:br>
            <a:br>
              <a:rPr kumimoji="0" lang="en-US" altLang="en-US" sz="1200" b="0" i="0" u="none" strike="noStrike" cap="none" normalizeH="0" baseline="0" dirty="0">
                <a:ln>
                  <a:noFill/>
                </a:ln>
                <a:solidFill>
                  <a:srgbClr val="CC7832"/>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BBB529"/>
                </a:solidFill>
                <a:effectLst/>
                <a:latin typeface="Arial Unicode MS"/>
              </a:rPr>
              <a:t>@abstractmethod</a:t>
            </a:r>
            <a:br>
              <a:rPr kumimoji="0" lang="en-US" altLang="en-US" sz="1200" b="0" i="0" u="none" strike="noStrike" cap="none" normalizeH="0" baseline="0" dirty="0">
                <a:ln>
                  <a:noFill/>
                </a:ln>
                <a:solidFill>
                  <a:srgbClr val="BBB529"/>
                </a:solidFill>
                <a:effectLst/>
                <a:latin typeface="Arial Unicode MS"/>
              </a:rPr>
            </a:br>
            <a:r>
              <a:rPr kumimoji="0" lang="en-US" altLang="en-US" sz="1200" b="0" i="0" u="none" strike="noStrike" cap="none" normalizeH="0" baseline="0" dirty="0">
                <a:ln>
                  <a:noFill/>
                </a:ln>
                <a:solidFill>
                  <a:srgbClr val="BBB529"/>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def </a:t>
            </a:r>
            <a:r>
              <a:rPr kumimoji="0" lang="en-US" altLang="en-US" sz="1200" b="0" i="0" u="none" strike="noStrike" cap="none" normalizeH="0" baseline="0" dirty="0" err="1">
                <a:ln>
                  <a:noFill/>
                </a:ln>
                <a:solidFill>
                  <a:srgbClr val="FFC66D"/>
                </a:solidFill>
                <a:effectLst/>
                <a:latin typeface="Arial Unicode MS"/>
              </a:rPr>
              <a:t>log_temperature_failure</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94558D"/>
                </a:solidFill>
                <a:effectLst/>
                <a:latin typeface="Arial Unicode MS"/>
              </a:rPr>
              <a:t>self</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pass</a:t>
            </a:r>
            <a:br>
              <a:rPr kumimoji="0" lang="en-US" altLang="en-US" sz="1200" b="0" i="0" u="none" strike="noStrike" cap="none" normalizeH="0" baseline="0" dirty="0">
                <a:ln>
                  <a:noFill/>
                </a:ln>
                <a:solidFill>
                  <a:srgbClr val="CC7832"/>
                </a:solidFill>
                <a:effectLst/>
                <a:latin typeface="Arial Unicode MS"/>
              </a:rPr>
            </a:br>
            <a:br>
              <a:rPr kumimoji="0" lang="en-US" altLang="en-US" sz="1200" b="0" i="0" u="none" strike="noStrike" cap="none" normalizeH="0" baseline="0" dirty="0">
                <a:ln>
                  <a:noFill/>
                </a:ln>
                <a:solidFill>
                  <a:srgbClr val="CC7832"/>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BBB529"/>
                </a:solidFill>
                <a:effectLst/>
                <a:latin typeface="Arial Unicode MS"/>
              </a:rPr>
              <a:t>@abstractmethod</a:t>
            </a:r>
            <a:br>
              <a:rPr kumimoji="0" lang="en-US" altLang="en-US" sz="1200" b="0" i="0" u="none" strike="noStrike" cap="none" normalizeH="0" baseline="0" dirty="0">
                <a:ln>
                  <a:noFill/>
                </a:ln>
                <a:solidFill>
                  <a:srgbClr val="BBB529"/>
                </a:solidFill>
                <a:effectLst/>
                <a:latin typeface="Arial Unicode MS"/>
              </a:rPr>
            </a:br>
            <a:r>
              <a:rPr kumimoji="0" lang="en-US" altLang="en-US" sz="1200" b="0" i="0" u="none" strike="noStrike" cap="none" normalizeH="0" baseline="0" dirty="0">
                <a:ln>
                  <a:noFill/>
                </a:ln>
                <a:solidFill>
                  <a:srgbClr val="BBB529"/>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def </a:t>
            </a:r>
            <a:r>
              <a:rPr kumimoji="0" lang="en-US" altLang="en-US" sz="1200" b="0" i="0" u="none" strike="noStrike" cap="none" normalizeH="0" baseline="0" dirty="0" err="1">
                <a:ln>
                  <a:noFill/>
                </a:ln>
                <a:solidFill>
                  <a:srgbClr val="FFC66D"/>
                </a:solidFill>
                <a:effectLst/>
                <a:latin typeface="Arial Unicode MS"/>
              </a:rPr>
              <a:t>throw_exception_temperature_failure</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94558D"/>
                </a:solidFill>
                <a:effectLst/>
                <a:latin typeface="Arial Unicode MS"/>
              </a:rPr>
              <a:t>self</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pass</a:t>
            </a:r>
            <a:br>
              <a:rPr kumimoji="0" lang="en-US" altLang="en-US" sz="1200" b="0" i="0" u="none" strike="noStrike" cap="none" normalizeH="0" baseline="0" dirty="0">
                <a:ln>
                  <a:noFill/>
                </a:ln>
                <a:solidFill>
                  <a:srgbClr val="CC7832"/>
                </a:solidFill>
                <a:effectLst/>
                <a:latin typeface="Arial Unicode MS"/>
              </a:rPr>
            </a:br>
            <a:br>
              <a:rPr kumimoji="0" lang="en-US" altLang="en-US" sz="1200" b="0" i="0" u="none" strike="noStrike" cap="none" normalizeH="0" baseline="0" dirty="0">
                <a:ln>
                  <a:noFill/>
                </a:ln>
                <a:solidFill>
                  <a:srgbClr val="CC7832"/>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BBB529"/>
                </a:solidFill>
                <a:effectLst/>
                <a:latin typeface="Arial Unicode MS"/>
              </a:rPr>
              <a:t>@abstractmethod</a:t>
            </a:r>
            <a:br>
              <a:rPr kumimoji="0" lang="en-US" altLang="en-US" sz="1200" b="0" i="0" u="none" strike="noStrike" cap="none" normalizeH="0" baseline="0" dirty="0">
                <a:ln>
                  <a:noFill/>
                </a:ln>
                <a:solidFill>
                  <a:srgbClr val="BBB529"/>
                </a:solidFill>
                <a:effectLst/>
                <a:latin typeface="Arial Unicode MS"/>
              </a:rPr>
            </a:br>
            <a:r>
              <a:rPr kumimoji="0" lang="en-US" altLang="en-US" sz="1200" b="0" i="0" u="none" strike="noStrike" cap="none" normalizeH="0" baseline="0" dirty="0">
                <a:ln>
                  <a:noFill/>
                </a:ln>
                <a:solidFill>
                  <a:srgbClr val="BBB529"/>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def </a:t>
            </a:r>
            <a:r>
              <a:rPr kumimoji="0" lang="en-US" altLang="en-US" sz="1200" b="0" i="0" u="none" strike="noStrike" cap="none" normalizeH="0" baseline="0" dirty="0" err="1">
                <a:ln>
                  <a:noFill/>
                </a:ln>
                <a:solidFill>
                  <a:srgbClr val="FFC66D"/>
                </a:solidFill>
                <a:effectLst/>
                <a:latin typeface="Arial Unicode MS"/>
              </a:rPr>
              <a:t>warn_user_temperature_failure</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94558D"/>
                </a:solidFill>
                <a:effectLst/>
                <a:latin typeface="Arial Unicode MS"/>
              </a:rPr>
              <a:t>self</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pass</a:t>
            </a:r>
            <a:br>
              <a:rPr kumimoji="0" lang="en-US" altLang="en-US" sz="1200" b="0" i="0" u="none" strike="noStrike" cap="none" normalizeH="0" baseline="0" dirty="0">
                <a:ln>
                  <a:noFill/>
                </a:ln>
                <a:solidFill>
                  <a:srgbClr val="CC7832"/>
                </a:solidFill>
                <a:effectLst/>
                <a:latin typeface="Arial Unicode MS"/>
              </a:rPr>
            </a:br>
            <a:br>
              <a:rPr kumimoji="0" lang="en-US" altLang="en-US" sz="1200" b="0" i="0" u="none" strike="noStrike" cap="none" normalizeH="0" baseline="0" dirty="0">
                <a:ln>
                  <a:noFill/>
                </a:ln>
                <a:solidFill>
                  <a:srgbClr val="CC7832"/>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BBB529"/>
                </a:solidFill>
                <a:effectLst/>
                <a:latin typeface="Arial Unicode MS"/>
              </a:rPr>
              <a:t>@abstractmethod</a:t>
            </a:r>
            <a:br>
              <a:rPr kumimoji="0" lang="en-US" altLang="en-US" sz="1200" b="0" i="0" u="none" strike="noStrike" cap="none" normalizeH="0" baseline="0" dirty="0">
                <a:ln>
                  <a:noFill/>
                </a:ln>
                <a:solidFill>
                  <a:srgbClr val="BBB529"/>
                </a:solidFill>
                <a:effectLst/>
                <a:latin typeface="Arial Unicode MS"/>
              </a:rPr>
            </a:br>
            <a:r>
              <a:rPr kumimoji="0" lang="en-US" altLang="en-US" sz="1200" b="0" i="0" u="none" strike="noStrike" cap="none" normalizeH="0" baseline="0" dirty="0">
                <a:ln>
                  <a:noFill/>
                </a:ln>
                <a:solidFill>
                  <a:srgbClr val="BBB529"/>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def </a:t>
            </a:r>
            <a:r>
              <a:rPr kumimoji="0" lang="en-US" altLang="en-US" sz="1200" b="0" i="0" u="none" strike="noStrike" cap="none" normalizeH="0" baseline="0" dirty="0" err="1">
                <a:ln>
                  <a:noFill/>
                </a:ln>
                <a:solidFill>
                  <a:srgbClr val="FFC66D"/>
                </a:solidFill>
                <a:effectLst/>
                <a:latin typeface="Arial Unicode MS"/>
              </a:rPr>
              <a:t>final_result_temperature_failure_case</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94558D"/>
                </a:solidFill>
                <a:effectLst/>
                <a:latin typeface="Arial Unicode MS"/>
              </a:rPr>
              <a:t>self</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pass</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2790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i="0" dirty="0">
                <a:solidFill>
                  <a:srgbClr val="292929"/>
                </a:solidFill>
                <a:effectLst/>
                <a:latin typeface="source-serif-pro"/>
              </a:rPr>
              <a:t>Procedural cohesion</a:t>
            </a:r>
            <a:endParaRPr lang="he-IL" dirty="0"/>
          </a:p>
        </p:txBody>
      </p:sp>
      <p:sp>
        <p:nvSpPr>
          <p:cNvPr id="7" name="TextBox 6">
            <a:extLst>
              <a:ext uri="{FF2B5EF4-FFF2-40B4-BE49-F238E27FC236}">
                <a16:creationId xmlns:a16="http://schemas.microsoft.com/office/drawing/2014/main" id="{E7819D83-20D1-4E09-A5B5-15AEB9F8530E}"/>
              </a:ext>
            </a:extLst>
          </p:cNvPr>
          <p:cNvSpPr txBox="1"/>
          <p:nvPr/>
        </p:nvSpPr>
        <p:spPr>
          <a:xfrm>
            <a:off x="368775" y="1670750"/>
            <a:ext cx="10561173" cy="646331"/>
          </a:xfrm>
          <a:prstGeom prst="rect">
            <a:avLst/>
          </a:prstGeom>
          <a:noFill/>
        </p:spPr>
        <p:txBody>
          <a:bodyPr wrap="square" rtlCol="0">
            <a:spAutoFit/>
          </a:bodyPr>
          <a:lstStyle/>
          <a:p>
            <a:pPr marL="457200" lvl="1" indent="0">
              <a:buNone/>
            </a:pPr>
            <a:r>
              <a:rPr lang="en-US" b="1" i="0" dirty="0">
                <a:solidFill>
                  <a:srgbClr val="292929"/>
                </a:solidFill>
                <a:effectLst/>
                <a:latin typeface="source-serif-pro"/>
              </a:rPr>
              <a:t> </a:t>
            </a:r>
            <a:r>
              <a:rPr lang="en-US" b="0" i="0" dirty="0">
                <a:solidFill>
                  <a:srgbClr val="292929"/>
                </a:solidFill>
                <a:effectLst/>
                <a:latin typeface="source-serif-pro"/>
              </a:rPr>
              <a:t>It is the functional separation of works related to a subject from top to bottom and bringing them all together in a class.</a:t>
            </a:r>
            <a:endParaRPr lang="he-IL" dirty="0"/>
          </a:p>
        </p:txBody>
      </p:sp>
      <p:sp>
        <p:nvSpPr>
          <p:cNvPr id="3" name="Rectangle 1">
            <a:extLst>
              <a:ext uri="{FF2B5EF4-FFF2-40B4-BE49-F238E27FC236}">
                <a16:creationId xmlns:a16="http://schemas.microsoft.com/office/drawing/2014/main" id="{95AB5B26-66E6-4921-89CB-AB6C1E2ABF4B}"/>
              </a:ext>
            </a:extLst>
          </p:cNvPr>
          <p:cNvSpPr>
            <a:spLocks noChangeArrowheads="1"/>
          </p:cNvSpPr>
          <p:nvPr/>
        </p:nvSpPr>
        <p:spPr bwMode="auto">
          <a:xfrm>
            <a:off x="1032095" y="2523668"/>
            <a:ext cx="461726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C7832"/>
                </a:solidFill>
                <a:effectLst/>
                <a:latin typeface="Arial Unicode MS"/>
              </a:rPr>
              <a:t>class </a:t>
            </a:r>
            <a:r>
              <a:rPr kumimoji="0" lang="en-US" altLang="en-US" sz="1000" b="0" i="0" u="none" strike="noStrike" cap="none" normalizeH="0" baseline="0">
                <a:ln>
                  <a:noFill/>
                </a:ln>
                <a:solidFill>
                  <a:srgbClr val="A9B7C6"/>
                </a:solidFill>
                <a:effectLst/>
                <a:latin typeface="Arial Unicode MS"/>
              </a:rPr>
              <a:t>Runner(ABC):</a:t>
            </a:r>
            <a:br>
              <a:rPr kumimoji="0" lang="en-US" altLang="en-US" sz="1000" b="0" i="0" u="none" strike="noStrike" cap="none" normalizeH="0" baseline="0">
                <a:ln>
                  <a:noFill/>
                </a:ln>
                <a:solidFill>
                  <a:srgbClr val="A9B7C6"/>
                </a:solidFill>
                <a:effectLst/>
                <a:latin typeface="Arial Unicode MS"/>
              </a:rPr>
            </a:b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@abstractmethod</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def </a:t>
            </a:r>
            <a:r>
              <a:rPr kumimoji="0" lang="en-US" altLang="en-US" sz="1000" b="0" i="0" u="none" strike="noStrike" cap="none" normalizeH="0" baseline="0">
                <a:ln>
                  <a:noFill/>
                </a:ln>
                <a:solidFill>
                  <a:srgbClr val="A9B7C6"/>
                </a:solidFill>
                <a:effectLst/>
                <a:latin typeface="Arial Unicode MS"/>
              </a:rPr>
              <a:t>read_input(self):</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pass</a:t>
            </a:r>
            <a:br>
              <a:rPr kumimoji="0" lang="en-US" altLang="en-US" sz="1000" b="0" i="0" u="none" strike="noStrike" cap="none" normalizeH="0" baseline="0">
                <a:ln>
                  <a:noFill/>
                </a:ln>
                <a:solidFill>
                  <a:srgbClr val="CC7832"/>
                </a:solidFill>
                <a:effectLst/>
                <a:latin typeface="Arial Unicode MS"/>
              </a:rPr>
            </a:br>
            <a:br>
              <a:rPr kumimoji="0" lang="en-US" altLang="en-US" sz="1000" b="0" i="0" u="none" strike="noStrike" cap="none" normalizeH="0" baseline="0">
                <a:ln>
                  <a:noFill/>
                </a:ln>
                <a:solidFill>
                  <a:srgbClr val="CC7832"/>
                </a:solidFill>
                <a:effectLst/>
                <a:latin typeface="Arial Unicode MS"/>
              </a:rPr>
            </a:b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@abstractmethod</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def </a:t>
            </a:r>
            <a:r>
              <a:rPr kumimoji="0" lang="en-US" altLang="en-US" sz="1000" b="0" i="0" u="none" strike="noStrike" cap="none" normalizeH="0" baseline="0">
                <a:ln>
                  <a:noFill/>
                </a:ln>
                <a:solidFill>
                  <a:srgbClr val="A9B7C6"/>
                </a:solidFill>
                <a:effectLst/>
                <a:latin typeface="Arial Unicode MS"/>
              </a:rPr>
              <a:t>validate(self):</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pass</a:t>
            </a:r>
            <a:br>
              <a:rPr kumimoji="0" lang="en-US" altLang="en-US" sz="1000" b="0" i="0" u="none" strike="noStrike" cap="none" normalizeH="0" baseline="0">
                <a:ln>
                  <a:noFill/>
                </a:ln>
                <a:solidFill>
                  <a:srgbClr val="CC7832"/>
                </a:solidFill>
                <a:effectLst/>
                <a:latin typeface="Arial Unicode MS"/>
              </a:rPr>
            </a:br>
            <a:br>
              <a:rPr kumimoji="0" lang="en-US" altLang="en-US" sz="1000" b="0" i="0" u="none" strike="noStrike" cap="none" normalizeH="0" baseline="0">
                <a:ln>
                  <a:noFill/>
                </a:ln>
                <a:solidFill>
                  <a:srgbClr val="CC7832"/>
                </a:solidFill>
                <a:effectLst/>
                <a:latin typeface="Arial Unicode MS"/>
              </a:rPr>
            </a:b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@abstractmethod</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def </a:t>
            </a:r>
            <a:r>
              <a:rPr kumimoji="0" lang="en-US" altLang="en-US" sz="1000" b="0" i="0" u="none" strike="noStrike" cap="none" normalizeH="0" baseline="0">
                <a:ln>
                  <a:noFill/>
                </a:ln>
                <a:solidFill>
                  <a:srgbClr val="A9B7C6"/>
                </a:solidFill>
                <a:effectLst/>
                <a:latin typeface="Arial Unicode MS"/>
              </a:rPr>
              <a:t>convert_units(self):</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pass</a:t>
            </a:r>
            <a:br>
              <a:rPr kumimoji="0" lang="en-US" altLang="en-US" sz="1000" b="0" i="0" u="none" strike="noStrike" cap="none" normalizeH="0" baseline="0">
                <a:ln>
                  <a:noFill/>
                </a:ln>
                <a:solidFill>
                  <a:srgbClr val="CC7832"/>
                </a:solidFill>
                <a:effectLst/>
                <a:latin typeface="Arial Unicode MS"/>
              </a:rPr>
            </a:br>
            <a:br>
              <a:rPr kumimoji="0" lang="en-US" altLang="en-US" sz="1000" b="0" i="0" u="none" strike="noStrike" cap="none" normalizeH="0" baseline="0">
                <a:ln>
                  <a:noFill/>
                </a:ln>
                <a:solidFill>
                  <a:srgbClr val="CC7832"/>
                </a:solidFill>
                <a:effectLst/>
                <a:latin typeface="Arial Unicode MS"/>
              </a:rPr>
            </a:b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@abstractmethod</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def </a:t>
            </a:r>
            <a:r>
              <a:rPr kumimoji="0" lang="en-US" altLang="en-US" sz="1000" b="0" i="0" u="none" strike="noStrike" cap="none" normalizeH="0" baseline="0">
                <a:ln>
                  <a:noFill/>
                </a:ln>
                <a:solidFill>
                  <a:srgbClr val="A9B7C6"/>
                </a:solidFill>
                <a:effectLst/>
                <a:latin typeface="Arial Unicode MS"/>
              </a:rPr>
              <a:t>calculate_temperature(self):</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pass</a:t>
            </a:r>
            <a:br>
              <a:rPr kumimoji="0" lang="en-US" altLang="en-US" sz="1000" b="0" i="0" u="none" strike="noStrike" cap="none" normalizeH="0" baseline="0">
                <a:ln>
                  <a:noFill/>
                </a:ln>
                <a:solidFill>
                  <a:srgbClr val="CC7832"/>
                </a:solidFill>
                <a:effectLst/>
                <a:latin typeface="Arial Unicode MS"/>
              </a:rPr>
            </a:br>
            <a:br>
              <a:rPr kumimoji="0" lang="en-US" altLang="en-US" sz="1000" b="0" i="0" u="none" strike="noStrike" cap="none" normalizeH="0" baseline="0">
                <a:ln>
                  <a:noFill/>
                </a:ln>
                <a:solidFill>
                  <a:srgbClr val="CC7832"/>
                </a:solidFill>
                <a:effectLst/>
                <a:latin typeface="Arial Unicode MS"/>
              </a:rPr>
            </a:b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@abstractmethod</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def </a:t>
            </a:r>
            <a:r>
              <a:rPr kumimoji="0" lang="en-US" altLang="en-US" sz="1000" b="0" i="0" u="none" strike="noStrike" cap="none" normalizeH="0" baseline="0">
                <a:ln>
                  <a:noFill/>
                </a:ln>
                <a:solidFill>
                  <a:srgbClr val="A9B7C6"/>
                </a:solidFill>
                <a:effectLst/>
                <a:latin typeface="Arial Unicode MS"/>
              </a:rPr>
              <a:t>decide_state(self</a:t>
            </a: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temp):</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if </a:t>
            </a:r>
            <a:r>
              <a:rPr kumimoji="0" lang="en-US" altLang="en-US" sz="1000" b="0" i="0" u="none" strike="noStrike" cap="none" normalizeH="0" baseline="0">
                <a:ln>
                  <a:noFill/>
                </a:ln>
                <a:solidFill>
                  <a:srgbClr val="A9B7C6"/>
                </a:solidFill>
                <a:effectLst/>
                <a:latin typeface="Arial Unicode MS"/>
              </a:rPr>
              <a:t>temp == </a:t>
            </a:r>
            <a:r>
              <a:rPr kumimoji="0" lang="en-US" altLang="en-US" sz="1000" b="0" i="0" u="none" strike="noStrike" cap="none" normalizeH="0" baseline="0">
                <a:ln>
                  <a:noFill/>
                </a:ln>
                <a:solidFill>
                  <a:srgbClr val="6A8759"/>
                </a:solidFill>
                <a:effectLst/>
                <a:latin typeface="Arial Unicode MS"/>
              </a:rPr>
              <a:t>"case_1"</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do_1()</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elif </a:t>
            </a:r>
            <a:r>
              <a:rPr kumimoji="0" lang="en-US" altLang="en-US" sz="1000" b="0" i="0" u="none" strike="noStrike" cap="none" normalizeH="0" baseline="0">
                <a:ln>
                  <a:noFill/>
                </a:ln>
                <a:solidFill>
                  <a:srgbClr val="A9B7C6"/>
                </a:solidFill>
                <a:effectLst/>
                <a:latin typeface="Arial Unicode MS"/>
              </a:rPr>
              <a:t>temp == </a:t>
            </a:r>
            <a:r>
              <a:rPr kumimoji="0" lang="en-US" altLang="en-US" sz="1000" b="0" i="0" u="none" strike="noStrike" cap="none" normalizeH="0" baseline="0">
                <a:ln>
                  <a:noFill/>
                </a:ln>
                <a:solidFill>
                  <a:srgbClr val="6A8759"/>
                </a:solidFill>
                <a:effectLst/>
                <a:latin typeface="Arial Unicode MS"/>
              </a:rPr>
              <a:t>"case_2"</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do_2()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8661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i="0" dirty="0">
                <a:solidFill>
                  <a:srgbClr val="292929"/>
                </a:solidFill>
                <a:effectLst/>
                <a:latin typeface="source-serif-pro"/>
              </a:rPr>
              <a:t>Sequential cohesion</a:t>
            </a:r>
            <a:endParaRPr lang="he-IL" dirty="0"/>
          </a:p>
        </p:txBody>
      </p:sp>
      <p:sp>
        <p:nvSpPr>
          <p:cNvPr id="12" name="TextBox 11">
            <a:extLst>
              <a:ext uri="{FF2B5EF4-FFF2-40B4-BE49-F238E27FC236}">
                <a16:creationId xmlns:a16="http://schemas.microsoft.com/office/drawing/2014/main" id="{9FB85A98-FA6F-433C-9172-7B4C69EF6DC2}"/>
              </a:ext>
            </a:extLst>
          </p:cNvPr>
          <p:cNvSpPr txBox="1"/>
          <p:nvPr/>
        </p:nvSpPr>
        <p:spPr>
          <a:xfrm>
            <a:off x="742455" y="1541344"/>
            <a:ext cx="4415472" cy="2308324"/>
          </a:xfrm>
          <a:prstGeom prst="rect">
            <a:avLst/>
          </a:prstGeom>
          <a:noFill/>
        </p:spPr>
        <p:txBody>
          <a:bodyPr wrap="square" rtlCol="0">
            <a:spAutoFit/>
          </a:bodyPr>
          <a:lstStyle/>
          <a:p>
            <a:pPr algn="l"/>
            <a:r>
              <a:rPr lang="en-US" sz="2400" b="0" i="0" dirty="0">
                <a:solidFill>
                  <a:srgbClr val="292929"/>
                </a:solidFill>
                <a:effectLst/>
                <a:latin typeface="source-serif-pro"/>
              </a:rPr>
              <a:t>They are classes that combine functions that work in form of pipes, where the output of one feeds the other at the class level.</a:t>
            </a:r>
          </a:p>
          <a:p>
            <a:br>
              <a:rPr lang="en-US" sz="2400" dirty="0">
                <a:effectLst/>
              </a:rPr>
            </a:br>
            <a:endParaRPr lang="en-US" sz="2400" dirty="0"/>
          </a:p>
        </p:txBody>
      </p:sp>
      <p:sp>
        <p:nvSpPr>
          <p:cNvPr id="3" name="Rectangle 1">
            <a:extLst>
              <a:ext uri="{FF2B5EF4-FFF2-40B4-BE49-F238E27FC236}">
                <a16:creationId xmlns:a16="http://schemas.microsoft.com/office/drawing/2014/main" id="{812A9FAE-9D7E-4D1A-806D-FD49E40EC811}"/>
              </a:ext>
            </a:extLst>
          </p:cNvPr>
          <p:cNvSpPr>
            <a:spLocks noChangeArrowheads="1"/>
          </p:cNvSpPr>
          <p:nvPr/>
        </p:nvSpPr>
        <p:spPr bwMode="auto">
          <a:xfrm>
            <a:off x="6096000" y="1600339"/>
            <a:ext cx="4554245" cy="47089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7832"/>
                </a:solidFill>
                <a:effectLst/>
                <a:latin typeface="Arial Unicode MS"/>
              </a:rPr>
              <a:t>class </a:t>
            </a:r>
            <a:r>
              <a:rPr kumimoji="0" lang="en-US" altLang="en-US" sz="1200" b="0" i="0" u="none" strike="noStrike" cap="none" normalizeH="0" baseline="0" dirty="0">
                <a:ln>
                  <a:noFill/>
                </a:ln>
                <a:solidFill>
                  <a:srgbClr val="A9B7C6"/>
                </a:solidFill>
                <a:effectLst/>
                <a:latin typeface="Arial Unicode MS"/>
              </a:rPr>
              <a:t>Compiler(ABC):</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@abstractmethod</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def </a:t>
            </a:r>
            <a:r>
              <a:rPr kumimoji="0" lang="en-US" altLang="en-US" sz="1200" b="0" i="0" u="none" strike="noStrike" cap="none" normalizeH="0" baseline="0" dirty="0" err="1">
                <a:ln>
                  <a:noFill/>
                </a:ln>
                <a:solidFill>
                  <a:srgbClr val="A9B7C6"/>
                </a:solidFill>
                <a:effectLst/>
                <a:latin typeface="Arial Unicode MS"/>
              </a:rPr>
              <a:t>read_file</a:t>
            </a:r>
            <a:r>
              <a:rPr kumimoji="0" lang="en-US" altLang="en-US" sz="1200" b="0" i="0" u="none" strike="noStrike" cap="none" normalizeH="0" baseline="0" dirty="0">
                <a:ln>
                  <a:noFill/>
                </a:ln>
                <a:solidFill>
                  <a:srgbClr val="A9B7C6"/>
                </a:solidFill>
                <a:effectLst/>
                <a:latin typeface="Arial Unicode MS"/>
              </a:rPr>
              <a:t>(self):</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pass</a:t>
            </a:r>
            <a:br>
              <a:rPr kumimoji="0" lang="en-US" altLang="en-US" sz="1200" b="0" i="0" u="none" strike="noStrike" cap="none" normalizeH="0" baseline="0" dirty="0">
                <a:ln>
                  <a:noFill/>
                </a:ln>
                <a:solidFill>
                  <a:srgbClr val="CC7832"/>
                </a:solidFill>
                <a:effectLst/>
                <a:latin typeface="Arial Unicode MS"/>
              </a:rPr>
            </a:br>
            <a:br>
              <a:rPr kumimoji="0" lang="en-US" altLang="en-US" sz="1200" b="0" i="0" u="none" strike="noStrike" cap="none" normalizeH="0" baseline="0" dirty="0">
                <a:ln>
                  <a:noFill/>
                </a:ln>
                <a:solidFill>
                  <a:srgbClr val="CC7832"/>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@abstractmethod</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def </a:t>
            </a:r>
            <a:r>
              <a:rPr kumimoji="0" lang="en-US" altLang="en-US" sz="1200" b="0" i="0" u="none" strike="noStrike" cap="none" normalizeH="0" baseline="0" dirty="0">
                <a:ln>
                  <a:noFill/>
                </a:ln>
                <a:solidFill>
                  <a:srgbClr val="A9B7C6"/>
                </a:solidFill>
                <a:effectLst/>
                <a:latin typeface="Arial Unicode MS"/>
              </a:rPr>
              <a:t>parse(self):</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pass</a:t>
            </a:r>
            <a:br>
              <a:rPr kumimoji="0" lang="en-US" altLang="en-US" sz="1200" b="0" i="0" u="none" strike="noStrike" cap="none" normalizeH="0" baseline="0" dirty="0">
                <a:ln>
                  <a:noFill/>
                </a:ln>
                <a:solidFill>
                  <a:srgbClr val="CC7832"/>
                </a:solidFill>
                <a:effectLst/>
                <a:latin typeface="Arial Unicode MS"/>
              </a:rPr>
            </a:br>
            <a:br>
              <a:rPr kumimoji="0" lang="en-US" altLang="en-US" sz="1200" b="0" i="0" u="none" strike="noStrike" cap="none" normalizeH="0" baseline="0" dirty="0">
                <a:ln>
                  <a:noFill/>
                </a:ln>
                <a:solidFill>
                  <a:srgbClr val="CC7832"/>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@abstractmethod</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def </a:t>
            </a:r>
            <a:r>
              <a:rPr kumimoji="0" lang="en-US" altLang="en-US" sz="1200" b="0" i="0" u="none" strike="noStrike" cap="none" normalizeH="0" baseline="0" dirty="0" err="1">
                <a:ln>
                  <a:noFill/>
                </a:ln>
                <a:solidFill>
                  <a:srgbClr val="A9B7C6"/>
                </a:solidFill>
                <a:effectLst/>
                <a:latin typeface="Arial Unicode MS"/>
              </a:rPr>
              <a:t>do_semantic_analysis</a:t>
            </a:r>
            <a:r>
              <a:rPr kumimoji="0" lang="en-US" altLang="en-US" sz="1200" b="0" i="0" u="none" strike="noStrike" cap="none" normalizeH="0" baseline="0" dirty="0">
                <a:ln>
                  <a:noFill/>
                </a:ln>
                <a:solidFill>
                  <a:srgbClr val="A9B7C6"/>
                </a:solidFill>
                <a:effectLst/>
                <a:latin typeface="Arial Unicode MS"/>
              </a:rPr>
              <a:t>(self):</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pass</a:t>
            </a:r>
            <a:br>
              <a:rPr kumimoji="0" lang="en-US" altLang="en-US" sz="1200" b="0" i="0" u="none" strike="noStrike" cap="none" normalizeH="0" baseline="0" dirty="0">
                <a:ln>
                  <a:noFill/>
                </a:ln>
                <a:solidFill>
                  <a:srgbClr val="CC7832"/>
                </a:solidFill>
                <a:effectLst/>
                <a:latin typeface="Arial Unicode MS"/>
              </a:rPr>
            </a:br>
            <a:br>
              <a:rPr kumimoji="0" lang="en-US" altLang="en-US" sz="1200" b="0" i="0" u="none" strike="noStrike" cap="none" normalizeH="0" baseline="0" dirty="0">
                <a:ln>
                  <a:noFill/>
                </a:ln>
                <a:solidFill>
                  <a:srgbClr val="CC7832"/>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@abstractmethod</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def </a:t>
            </a:r>
            <a:r>
              <a:rPr kumimoji="0" lang="en-US" altLang="en-US" sz="1200" b="0" i="0" u="none" strike="noStrike" cap="none" normalizeH="0" baseline="0" dirty="0" err="1">
                <a:ln>
                  <a:noFill/>
                </a:ln>
                <a:solidFill>
                  <a:srgbClr val="A9B7C6"/>
                </a:solidFill>
                <a:effectLst/>
                <a:latin typeface="Arial Unicode MS"/>
              </a:rPr>
              <a:t>generate_intermediate_code</a:t>
            </a:r>
            <a:r>
              <a:rPr kumimoji="0" lang="en-US" altLang="en-US" sz="1200" b="0" i="0" u="none" strike="noStrike" cap="none" normalizeH="0" baseline="0" dirty="0">
                <a:ln>
                  <a:noFill/>
                </a:ln>
                <a:solidFill>
                  <a:srgbClr val="A9B7C6"/>
                </a:solidFill>
                <a:effectLst/>
                <a:latin typeface="Arial Unicode MS"/>
              </a:rPr>
              <a:t>(self):</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pass</a:t>
            </a:r>
            <a:br>
              <a:rPr kumimoji="0" lang="en-US" altLang="en-US" sz="1200" b="0" i="0" u="none" strike="noStrike" cap="none" normalizeH="0" baseline="0" dirty="0">
                <a:ln>
                  <a:noFill/>
                </a:ln>
                <a:solidFill>
                  <a:srgbClr val="CC7832"/>
                </a:solidFill>
                <a:effectLst/>
                <a:latin typeface="Arial Unicode MS"/>
              </a:rPr>
            </a:br>
            <a:br>
              <a:rPr kumimoji="0" lang="en-US" altLang="en-US" sz="1200" b="0" i="0" u="none" strike="noStrike" cap="none" normalizeH="0" baseline="0" dirty="0">
                <a:ln>
                  <a:noFill/>
                </a:ln>
                <a:solidFill>
                  <a:srgbClr val="CC7832"/>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@abstractmethod</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def </a:t>
            </a:r>
            <a:r>
              <a:rPr kumimoji="0" lang="en-US" altLang="en-US" sz="1200" b="0" i="0" u="none" strike="noStrike" cap="none" normalizeH="0" baseline="0" dirty="0" err="1">
                <a:ln>
                  <a:noFill/>
                </a:ln>
                <a:solidFill>
                  <a:srgbClr val="A9B7C6"/>
                </a:solidFill>
                <a:effectLst/>
                <a:latin typeface="Arial Unicode MS"/>
              </a:rPr>
              <a:t>optimize_intermediate_code</a:t>
            </a:r>
            <a:r>
              <a:rPr kumimoji="0" lang="en-US" altLang="en-US" sz="1200" b="0" i="0" u="none" strike="noStrike" cap="none" normalizeH="0" baseline="0" dirty="0">
                <a:ln>
                  <a:noFill/>
                </a:ln>
                <a:solidFill>
                  <a:srgbClr val="A9B7C6"/>
                </a:solidFill>
                <a:effectLst/>
                <a:latin typeface="Arial Unicode MS"/>
              </a:rPr>
              <a:t>(self):</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pass</a:t>
            </a:r>
            <a:br>
              <a:rPr kumimoji="0" lang="en-US" altLang="en-US" sz="1200" b="0" i="0" u="none" strike="noStrike" cap="none" normalizeH="0" baseline="0" dirty="0">
                <a:ln>
                  <a:noFill/>
                </a:ln>
                <a:solidFill>
                  <a:srgbClr val="CC7832"/>
                </a:solidFill>
                <a:effectLst/>
                <a:latin typeface="Arial Unicode MS"/>
              </a:rPr>
            </a:br>
            <a:br>
              <a:rPr kumimoji="0" lang="en-US" altLang="en-US" sz="1200" b="0" i="0" u="none" strike="noStrike" cap="none" normalizeH="0" baseline="0" dirty="0">
                <a:ln>
                  <a:noFill/>
                </a:ln>
                <a:solidFill>
                  <a:srgbClr val="CC7832"/>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@abstractmethod</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def </a:t>
            </a:r>
            <a:r>
              <a:rPr kumimoji="0" lang="en-US" altLang="en-US" sz="1200" b="0" i="0" u="none" strike="noStrike" cap="none" normalizeH="0" baseline="0" dirty="0" err="1">
                <a:ln>
                  <a:noFill/>
                </a:ln>
                <a:solidFill>
                  <a:srgbClr val="A9B7C6"/>
                </a:solidFill>
                <a:effectLst/>
                <a:latin typeface="Arial Unicode MS"/>
              </a:rPr>
              <a:t>generate_code</a:t>
            </a:r>
            <a:r>
              <a:rPr kumimoji="0" lang="en-US" altLang="en-US" sz="1200" b="0" i="0" u="none" strike="noStrike" cap="none" normalizeH="0" baseline="0" dirty="0">
                <a:ln>
                  <a:noFill/>
                </a:ln>
                <a:solidFill>
                  <a:srgbClr val="A9B7C6"/>
                </a:solidFill>
                <a:effectLst/>
                <a:latin typeface="Arial Unicode MS"/>
              </a:rPr>
              <a:t>(self):</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pass</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0943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0" dirty="0">
                <a:solidFill>
                  <a:srgbClr val="292929"/>
                </a:solidFill>
                <a:effectLst/>
                <a:latin typeface="sohne"/>
              </a:rPr>
              <a:t>Conclusion</a:t>
            </a:r>
            <a:endParaRPr lang="he-IL" dirty="0"/>
          </a:p>
        </p:txBody>
      </p:sp>
      <p:sp>
        <p:nvSpPr>
          <p:cNvPr id="3" name="TextBox 2">
            <a:extLst>
              <a:ext uri="{FF2B5EF4-FFF2-40B4-BE49-F238E27FC236}">
                <a16:creationId xmlns:a16="http://schemas.microsoft.com/office/drawing/2014/main" id="{9683D49A-E3E4-42F7-9AA0-CC2C5760C5FF}"/>
              </a:ext>
            </a:extLst>
          </p:cNvPr>
          <p:cNvSpPr txBox="1"/>
          <p:nvPr/>
        </p:nvSpPr>
        <p:spPr>
          <a:xfrm>
            <a:off x="838200" y="1881243"/>
            <a:ext cx="9795933" cy="4154984"/>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solidFill>
                  <a:srgbClr val="292929"/>
                </a:solidFill>
                <a:effectLst/>
                <a:latin typeface="source-serif-pro"/>
              </a:rPr>
              <a:t>We want</a:t>
            </a:r>
            <a:r>
              <a:rPr lang="en-US" sz="2400" b="1" i="0" dirty="0">
                <a:solidFill>
                  <a:srgbClr val="292929"/>
                </a:solidFill>
                <a:effectLst/>
                <a:latin typeface="source-serif-pro"/>
              </a:rPr>
              <a:t> low coupling and high cohesion </a:t>
            </a:r>
            <a:r>
              <a:rPr lang="en-US" sz="2400" b="0" i="0" dirty="0">
                <a:solidFill>
                  <a:srgbClr val="292929"/>
                </a:solidFill>
                <a:effectLst/>
                <a:latin typeface="source-serif-pro"/>
              </a:rPr>
              <a:t>at the end of the day. For the components that do the jobs to be highly cohesive and low-coupling, the structures must be subdivided appropriately into atomic works. These atomic works will be not able to break down into smaller sub-parts. They should have only one task and each must do one exact task successfully. They should have a lower relationship with each other.</a:t>
            </a:r>
          </a:p>
          <a:p>
            <a:pPr marL="342900" indent="-342900" algn="l">
              <a:buFont typeface="Arial" panose="020B0604020202020204" pitchFamily="34" charset="0"/>
              <a:buChar char="•"/>
            </a:pPr>
            <a:endParaRPr lang="en-US" sz="2400" b="0" i="0" dirty="0">
              <a:solidFill>
                <a:srgbClr val="292929"/>
              </a:solidFill>
              <a:effectLst/>
              <a:latin typeface="source-serif-pro"/>
            </a:endParaRPr>
          </a:p>
          <a:p>
            <a:pPr marL="342900" indent="-342900" algn="l">
              <a:buFont typeface="Arial" panose="020B0604020202020204" pitchFamily="34" charset="0"/>
              <a:buChar char="•"/>
            </a:pPr>
            <a:r>
              <a:rPr lang="en-US" sz="2400" b="0" i="0" dirty="0">
                <a:solidFill>
                  <a:srgbClr val="292929"/>
                </a:solidFill>
                <a:effectLst/>
                <a:latin typeface="source-serif-pro"/>
              </a:rPr>
              <a:t>Structures with high-level methods responsible for coordination that manage the output of multiple atomic works and translate them into a process are also required. This coordination is also a coupling and should be minimal. This is how we create work hierarchies.</a:t>
            </a:r>
          </a:p>
        </p:txBody>
      </p:sp>
    </p:spTree>
    <p:extLst>
      <p:ext uri="{BB962C8B-B14F-4D97-AF65-F5344CB8AC3E}">
        <p14:creationId xmlns:p14="http://schemas.microsoft.com/office/powerpoint/2010/main" val="163460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53BB2D36-273A-4E14-BA88-25E6BE0E2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0941" y="1069505"/>
            <a:ext cx="9050118" cy="4718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332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Additional information</a:t>
            </a:r>
            <a:endParaRPr lang="he-IL" dirty="0"/>
          </a:p>
        </p:txBody>
      </p:sp>
      <p:sp>
        <p:nvSpPr>
          <p:cNvPr id="2" name="TextBox 1">
            <a:extLst>
              <a:ext uri="{FF2B5EF4-FFF2-40B4-BE49-F238E27FC236}">
                <a16:creationId xmlns:a16="http://schemas.microsoft.com/office/drawing/2014/main" id="{358A8DA5-BEAE-4059-8D89-6E30AA57EDAA}"/>
              </a:ext>
            </a:extLst>
          </p:cNvPr>
          <p:cNvSpPr txBox="1"/>
          <p:nvPr/>
        </p:nvSpPr>
        <p:spPr>
          <a:xfrm>
            <a:off x="956124" y="1695635"/>
            <a:ext cx="10561173" cy="2031325"/>
          </a:xfrm>
          <a:prstGeom prst="rect">
            <a:avLst/>
          </a:prstGeom>
          <a:noFill/>
        </p:spPr>
        <p:txBody>
          <a:bodyPr wrap="square" rtlCol="0">
            <a:spAutoFit/>
          </a:bodyPr>
          <a:lstStyle/>
          <a:p>
            <a:r>
              <a:rPr lang="en-US" b="1" i="0" dirty="0">
                <a:solidFill>
                  <a:srgbClr val="0F0F0F"/>
                </a:solidFill>
                <a:effectLst/>
                <a:latin typeface="YouTube Sans"/>
              </a:rPr>
              <a:t>Cohesion and coupling: write BETTER PYTHON CODE Part 1</a:t>
            </a:r>
          </a:p>
          <a:p>
            <a:r>
              <a:rPr lang="en-US" i="0" dirty="0">
                <a:solidFill>
                  <a:srgbClr val="0F0F0F"/>
                </a:solidFill>
                <a:effectLst/>
                <a:latin typeface="YouTube Sans"/>
              </a:rPr>
              <a:t>	</a:t>
            </a:r>
            <a:r>
              <a:rPr lang="en-US" i="0" dirty="0">
                <a:solidFill>
                  <a:srgbClr val="0F0F0F"/>
                </a:solidFill>
                <a:effectLst/>
                <a:latin typeface="YouTube Sans"/>
                <a:hlinkClick r:id="rId3"/>
              </a:rPr>
              <a:t>https://www.youtube.com/watch?v=eiDyK_ofPPM&amp;t=0s</a:t>
            </a:r>
            <a:endParaRPr lang="en-US" i="0" dirty="0">
              <a:solidFill>
                <a:srgbClr val="0F0F0F"/>
              </a:solidFill>
              <a:effectLst/>
              <a:latin typeface="YouTube Sans"/>
            </a:endParaRPr>
          </a:p>
          <a:p>
            <a:endParaRPr lang="en-US" dirty="0">
              <a:solidFill>
                <a:srgbClr val="0F0F0F"/>
              </a:solidFill>
              <a:latin typeface="YouTube Sans"/>
            </a:endParaRPr>
          </a:p>
          <a:p>
            <a:pPr algn="l"/>
            <a:r>
              <a:rPr lang="en-US" b="1" i="0" dirty="0">
                <a:solidFill>
                  <a:srgbClr val="292929"/>
                </a:solidFill>
                <a:effectLst/>
                <a:latin typeface="sohne"/>
              </a:rPr>
              <a:t>Cohesion &amp; Coupling in Python</a:t>
            </a:r>
          </a:p>
          <a:p>
            <a:pPr algn="l"/>
            <a:r>
              <a:rPr lang="en-US" b="1" i="0" dirty="0">
                <a:effectLst/>
                <a:latin typeface="sohne"/>
              </a:rPr>
              <a:t>An Explanation of the Two Important Quality Metrics in OOP</a:t>
            </a:r>
          </a:p>
          <a:p>
            <a:pPr algn="l"/>
            <a:r>
              <a:rPr lang="en-US" dirty="0">
                <a:latin typeface="sohne"/>
              </a:rPr>
              <a:t>	</a:t>
            </a:r>
            <a:r>
              <a:rPr lang="en-US" dirty="0">
                <a:latin typeface="sohne"/>
                <a:hlinkClick r:id="rId4"/>
              </a:rPr>
              <a:t>https://python.plainenglish.io/cohesion-coupling-in-python-f332da3745f8</a:t>
            </a:r>
            <a:endParaRPr lang="en-US" dirty="0">
              <a:latin typeface="sohne"/>
            </a:endParaRPr>
          </a:p>
          <a:p>
            <a:pPr algn="l"/>
            <a:endParaRPr lang="en-US" i="0" dirty="0">
              <a:effectLst/>
              <a:latin typeface="sohne"/>
            </a:endParaRPr>
          </a:p>
        </p:txBody>
      </p:sp>
    </p:spTree>
    <p:extLst>
      <p:ext uri="{BB962C8B-B14F-4D97-AF65-F5344CB8AC3E}">
        <p14:creationId xmlns:p14="http://schemas.microsoft.com/office/powerpoint/2010/main" val="678946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99581E-1496-4118-A38C-D3CB0A781467}"/>
              </a:ext>
            </a:extLst>
          </p:cNvPr>
          <p:cNvSpPr txBox="1"/>
          <p:nvPr/>
        </p:nvSpPr>
        <p:spPr>
          <a:xfrm>
            <a:off x="115410" y="1891009"/>
            <a:ext cx="7865615" cy="4154984"/>
          </a:xfrm>
          <a:prstGeom prst="rect">
            <a:avLst/>
          </a:prstGeom>
          <a:noFill/>
        </p:spPr>
        <p:txBody>
          <a:bodyPr wrap="square" rtlCol="0">
            <a:spAutoFit/>
          </a:bodyPr>
          <a:lstStyle/>
          <a:p>
            <a:r>
              <a:rPr lang="en-US" sz="2400" b="0" i="0" u="sng" dirty="0">
                <a:effectLst/>
                <a:latin typeface="source-serif-pro"/>
                <a:hlinkClick r:id="rId3"/>
              </a:rPr>
              <a:t>Modular programming</a:t>
            </a:r>
            <a:r>
              <a:rPr lang="en-US" sz="2400" b="0" i="0" dirty="0">
                <a:solidFill>
                  <a:srgbClr val="292929"/>
                </a:solidFill>
                <a:effectLst/>
                <a:latin typeface="source-serif-pro"/>
              </a:rPr>
              <a:t> (according to Wikipedia) is a software design technique that emphasizes separating the functionality of a program into independent, interchangeable </a:t>
            </a:r>
            <a:r>
              <a:rPr lang="en-US" sz="2400" b="1" i="0" dirty="0">
                <a:solidFill>
                  <a:srgbClr val="292929"/>
                </a:solidFill>
                <a:effectLst/>
                <a:latin typeface="source-serif-pro"/>
              </a:rPr>
              <a:t>modules</a:t>
            </a:r>
            <a:r>
              <a:rPr lang="en-US" sz="2400" b="0" i="0" dirty="0">
                <a:solidFill>
                  <a:srgbClr val="292929"/>
                </a:solidFill>
                <a:effectLst/>
                <a:latin typeface="source-serif-pro"/>
              </a:rPr>
              <a:t>, such that each contains everything necessary to execute only one aspect of the desired functionality. This means that if you are not writing the new Star Wars Movie script, and if you are developing software, you do not write the whole software script in one file like the Iliad. By dividing the whole concept into smaller parts, modules, you deal with them separately and construct the communication of these modules with each other while creating the whole.</a:t>
            </a:r>
            <a:endParaRPr lang="en-US" sz="2400" dirty="0"/>
          </a:p>
        </p:txBody>
      </p:sp>
      <p:pic>
        <p:nvPicPr>
          <p:cNvPr id="1028" name="Picture 4">
            <a:extLst>
              <a:ext uri="{FF2B5EF4-FFF2-40B4-BE49-F238E27FC236}">
                <a16:creationId xmlns:a16="http://schemas.microsoft.com/office/drawing/2014/main" id="{4208F65A-34B9-4F9A-A47E-8F8C29A698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8919" y="1891009"/>
            <a:ext cx="4187671" cy="2775828"/>
          </a:xfrm>
          <a:prstGeom prst="rect">
            <a:avLst/>
          </a:prstGeom>
          <a:noFill/>
          <a:extLst>
            <a:ext uri="{909E8E84-426E-40DD-AFC4-6F175D3DCCD1}">
              <a14:hiddenFill xmlns:a14="http://schemas.microsoft.com/office/drawing/2010/main">
                <a:solidFill>
                  <a:srgbClr val="FFFFFF"/>
                </a:solidFill>
              </a14:hiddenFill>
            </a:ext>
          </a:extLst>
        </p:spPr>
      </p:pic>
      <p:sp>
        <p:nvSpPr>
          <p:cNvPr id="9" name="Title 3">
            <a:extLst>
              <a:ext uri="{FF2B5EF4-FFF2-40B4-BE49-F238E27FC236}">
                <a16:creationId xmlns:a16="http://schemas.microsoft.com/office/drawing/2014/main" id="{669C2955-E20E-4E96-8E21-AFFFFF6FBC42}"/>
              </a:ext>
            </a:extLst>
          </p:cNvPr>
          <p:cNvSpPr>
            <a:spLocks noGrp="1"/>
          </p:cNvSpPr>
          <p:nvPr>
            <p:ph type="title"/>
          </p:nvPr>
        </p:nvSpPr>
        <p:spPr>
          <a:xfrm>
            <a:off x="115410" y="619701"/>
            <a:ext cx="10561173" cy="720000"/>
          </a:xfrm>
        </p:spPr>
        <p:txBody>
          <a:bodyPr>
            <a:normAutofit/>
          </a:bodyPr>
          <a:lstStyle/>
          <a:p>
            <a:r>
              <a:rPr lang="en-US" dirty="0"/>
              <a:t>Introduction</a:t>
            </a:r>
            <a:endParaRPr lang="he-IL" dirty="0"/>
          </a:p>
        </p:txBody>
      </p:sp>
    </p:spTree>
    <p:extLst>
      <p:ext uri="{BB962C8B-B14F-4D97-AF65-F5344CB8AC3E}">
        <p14:creationId xmlns:p14="http://schemas.microsoft.com/office/powerpoint/2010/main" val="1265926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1024467" y="1494000"/>
            <a:ext cx="10352120" cy="494840"/>
          </a:xfrm>
        </p:spPr>
        <p:txBody>
          <a:bodyPr>
            <a:noAutofit/>
          </a:bodyPr>
          <a:lstStyle/>
          <a:p>
            <a:pPr algn="l"/>
            <a:r>
              <a:rPr lang="en-US" sz="1600" b="0" i="0" dirty="0">
                <a:solidFill>
                  <a:srgbClr val="292929"/>
                </a:solidFill>
                <a:effectLst/>
                <a:latin typeface="source-serif-pro"/>
              </a:rPr>
              <a:t>The main purpose of </a:t>
            </a:r>
            <a:r>
              <a:rPr lang="en-US" sz="1600" b="1" i="0" dirty="0">
                <a:solidFill>
                  <a:srgbClr val="292929"/>
                </a:solidFill>
                <a:effectLst/>
                <a:latin typeface="source-serif-pro"/>
              </a:rPr>
              <a:t>modularization</a:t>
            </a:r>
            <a:r>
              <a:rPr lang="en-US" sz="1600" b="0" i="0" dirty="0">
                <a:solidFill>
                  <a:srgbClr val="292929"/>
                </a:solidFill>
                <a:effectLst/>
                <a:latin typeface="source-serif-pro"/>
              </a:rPr>
              <a:t> is to make the software project simpler and more manageable and scalable. Let’s modulate the benefits:</a:t>
            </a:r>
          </a:p>
          <a:p>
            <a:pPr algn="l"/>
            <a:r>
              <a:rPr lang="en-US" sz="1600" b="0" i="0" dirty="0">
                <a:solidFill>
                  <a:srgbClr val="292929"/>
                </a:solidFill>
                <a:effectLst/>
                <a:latin typeface="source-serif-pro"/>
              </a:rPr>
              <a:t>Your code will be easier to </a:t>
            </a:r>
            <a:r>
              <a:rPr lang="en-US" sz="1600" b="1" i="0" dirty="0">
                <a:solidFill>
                  <a:srgbClr val="292929"/>
                </a:solidFill>
                <a:effectLst/>
                <a:latin typeface="source-serif-pro"/>
              </a:rPr>
              <a:t>read</a:t>
            </a:r>
            <a:r>
              <a:rPr lang="en-US" sz="1600" b="0" i="0" dirty="0">
                <a:solidFill>
                  <a:srgbClr val="292929"/>
                </a:solidFill>
                <a:effectLst/>
                <a:latin typeface="source-serif-pro"/>
              </a:rPr>
              <a:t>. Code blocks will become smaller and narrower, therefore it will be easier to understand what they do in a narrow sense, and what is their role in the bigger picture.</a:t>
            </a:r>
          </a:p>
          <a:p>
            <a:pPr algn="l"/>
            <a:r>
              <a:rPr lang="en-US" sz="1600" b="0" i="0" dirty="0">
                <a:solidFill>
                  <a:srgbClr val="292929"/>
                </a:solidFill>
                <a:effectLst/>
                <a:latin typeface="source-serif-pro"/>
              </a:rPr>
              <a:t>You will </a:t>
            </a:r>
            <a:r>
              <a:rPr lang="en-US" sz="1600" b="1" i="0" dirty="0">
                <a:solidFill>
                  <a:srgbClr val="292929"/>
                </a:solidFill>
                <a:effectLst/>
                <a:latin typeface="source-serif-pro"/>
              </a:rPr>
              <a:t>test</a:t>
            </a:r>
            <a:r>
              <a:rPr lang="en-US" sz="1600" b="0" i="0" dirty="0">
                <a:solidFill>
                  <a:srgbClr val="292929"/>
                </a:solidFill>
                <a:effectLst/>
                <a:latin typeface="source-serif-pro"/>
              </a:rPr>
              <a:t> your code easily. The function volumes will be smaller, it will be easier to write and manage the tests. Since you deal with the small parts in the whole closely, a much more detailed test will be implemented in total.</a:t>
            </a:r>
          </a:p>
          <a:p>
            <a:pPr algn="l"/>
            <a:r>
              <a:rPr lang="en-US" sz="1600" b="0" i="0" dirty="0">
                <a:solidFill>
                  <a:srgbClr val="292929"/>
                </a:solidFill>
                <a:effectLst/>
                <a:latin typeface="source-serif-pro"/>
              </a:rPr>
              <a:t>In fact, since we also categorize the responsibilities in modularization, you will be able to easily </a:t>
            </a:r>
            <a:r>
              <a:rPr lang="en-US" sz="1600" b="1" i="0" dirty="0">
                <a:solidFill>
                  <a:srgbClr val="292929"/>
                </a:solidFill>
                <a:effectLst/>
                <a:latin typeface="source-serif-pro"/>
              </a:rPr>
              <a:t>access</a:t>
            </a:r>
            <a:r>
              <a:rPr lang="en-US" sz="1600" b="0" i="0" dirty="0">
                <a:solidFill>
                  <a:srgbClr val="292929"/>
                </a:solidFill>
                <a:effectLst/>
                <a:latin typeface="source-serif-pro"/>
              </a:rPr>
              <a:t> a code snippet or function that you are looking for.</a:t>
            </a:r>
          </a:p>
          <a:p>
            <a:pPr algn="l"/>
            <a:r>
              <a:rPr lang="en-US" sz="1600" b="1" i="0" dirty="0">
                <a:solidFill>
                  <a:srgbClr val="292929"/>
                </a:solidFill>
                <a:effectLst/>
                <a:latin typeface="source-serif-pro"/>
              </a:rPr>
              <a:t>Reusability</a:t>
            </a:r>
            <a:r>
              <a:rPr lang="en-US" sz="1600" b="0" i="0" dirty="0">
                <a:solidFill>
                  <a:srgbClr val="292929"/>
                </a:solidFill>
                <a:effectLst/>
                <a:latin typeface="source-serif-pro"/>
              </a:rPr>
              <a:t>. You will not need to write the same code again and again. Just take the one you have already written, and use it somewhere else.</a:t>
            </a:r>
          </a:p>
          <a:p>
            <a:pPr algn="l"/>
            <a:r>
              <a:rPr lang="en-US" sz="1600" b="0" i="0" dirty="0">
                <a:solidFill>
                  <a:srgbClr val="292929"/>
                </a:solidFill>
                <a:effectLst/>
                <a:latin typeface="source-serif-pro"/>
              </a:rPr>
              <a:t>If a function is problematic, then you will just </a:t>
            </a:r>
            <a:r>
              <a:rPr lang="en-US" sz="1600" b="1" i="0" dirty="0">
                <a:solidFill>
                  <a:srgbClr val="292929"/>
                </a:solidFill>
                <a:effectLst/>
                <a:latin typeface="source-serif-pro"/>
              </a:rPr>
              <a:t>fix</a:t>
            </a:r>
            <a:r>
              <a:rPr lang="en-US" sz="1600" b="0" i="0" dirty="0">
                <a:solidFill>
                  <a:srgbClr val="292929"/>
                </a:solidFill>
                <a:effectLst/>
                <a:latin typeface="source-serif-pro"/>
              </a:rPr>
              <a:t> that specific function. You do not need to visit all parts of the software which are using this function.</a:t>
            </a:r>
          </a:p>
          <a:p>
            <a:pPr algn="l"/>
            <a:r>
              <a:rPr lang="en-US" sz="1600" b="0" i="0" dirty="0">
                <a:solidFill>
                  <a:srgbClr val="292929"/>
                </a:solidFill>
                <a:effectLst/>
                <a:latin typeface="source-serif-pro"/>
              </a:rPr>
              <a:t>It will be very easier to </a:t>
            </a:r>
            <a:r>
              <a:rPr lang="en-US" sz="1600" b="1" i="0" dirty="0">
                <a:solidFill>
                  <a:srgbClr val="292929"/>
                </a:solidFill>
                <a:effectLst/>
                <a:latin typeface="source-serif-pro"/>
              </a:rPr>
              <a:t>refactor</a:t>
            </a:r>
            <a:r>
              <a:rPr lang="en-US" sz="1600" b="0" i="0" dirty="0">
                <a:solidFill>
                  <a:srgbClr val="292929"/>
                </a:solidFill>
                <a:effectLst/>
                <a:latin typeface="source-serif-pro"/>
              </a:rPr>
              <a:t> your code. Besides, it will be easier to work together with </a:t>
            </a:r>
            <a:r>
              <a:rPr lang="en-US" sz="1600" b="1" i="0" dirty="0">
                <a:solidFill>
                  <a:srgbClr val="292929"/>
                </a:solidFill>
                <a:effectLst/>
                <a:latin typeface="source-serif-pro"/>
              </a:rPr>
              <a:t>team</a:t>
            </a:r>
            <a:r>
              <a:rPr lang="en-US" sz="1600" b="0" i="0" dirty="0">
                <a:solidFill>
                  <a:srgbClr val="292929"/>
                </a:solidFill>
                <a:effectLst/>
                <a:latin typeface="source-serif-pro"/>
              </a:rPr>
              <a:t> members. Each person can work on a different module, etc.</a:t>
            </a:r>
          </a:p>
          <a:p>
            <a:pPr algn="l"/>
            <a:r>
              <a:rPr lang="en-US" sz="1600" b="1" i="0" dirty="0">
                <a:solidFill>
                  <a:srgbClr val="292929"/>
                </a:solidFill>
                <a:effectLst/>
                <a:latin typeface="source-serif-pro"/>
              </a:rPr>
              <a:t>Coupling</a:t>
            </a:r>
            <a:r>
              <a:rPr lang="en-US" sz="1600" b="0" i="0" dirty="0">
                <a:solidFill>
                  <a:srgbClr val="292929"/>
                </a:solidFill>
                <a:effectLst/>
                <a:latin typeface="source-serif-pro"/>
              </a:rPr>
              <a:t> </a:t>
            </a:r>
            <a:r>
              <a:rPr lang="en-US" sz="1600" b="1" i="0" dirty="0">
                <a:solidFill>
                  <a:srgbClr val="292929"/>
                </a:solidFill>
                <a:effectLst/>
                <a:latin typeface="source-serif-pro"/>
              </a:rPr>
              <a:t>and</a:t>
            </a:r>
            <a:r>
              <a:rPr lang="en-US" sz="1600" b="0" i="0" dirty="0">
                <a:solidFill>
                  <a:srgbClr val="292929"/>
                </a:solidFill>
                <a:effectLst/>
                <a:latin typeface="source-serif-pro"/>
              </a:rPr>
              <a:t> </a:t>
            </a:r>
            <a:r>
              <a:rPr lang="en-US" sz="1600" b="1" i="0" dirty="0">
                <a:solidFill>
                  <a:srgbClr val="292929"/>
                </a:solidFill>
                <a:effectLst/>
                <a:latin typeface="source-serif-pro"/>
              </a:rPr>
              <a:t>cohesion</a:t>
            </a:r>
            <a:r>
              <a:rPr lang="en-US" sz="1600" b="0" i="0" dirty="0">
                <a:solidFill>
                  <a:srgbClr val="292929"/>
                </a:solidFill>
                <a:effectLst/>
                <a:latin typeface="source-serif-pro"/>
              </a:rPr>
              <a:t> are two higher-level terms that we should consider when constructing the inter-module and intra-module structure in a software design. They give information about how easily your code can be changed or extended.</a:t>
            </a:r>
          </a:p>
        </p:txBody>
      </p:sp>
      <p:sp>
        <p:nvSpPr>
          <p:cNvPr id="4" name="Title 3"/>
          <p:cNvSpPr>
            <a:spLocks noGrp="1"/>
          </p:cNvSpPr>
          <p:nvPr>
            <p:ph type="title"/>
          </p:nvPr>
        </p:nvSpPr>
        <p:spPr/>
        <p:txBody>
          <a:bodyPr>
            <a:normAutofit/>
          </a:bodyPr>
          <a:lstStyle/>
          <a:p>
            <a:r>
              <a:rPr lang="en-US" dirty="0"/>
              <a:t>Modularization</a:t>
            </a:r>
            <a:endParaRPr lang="he-IL" dirty="0"/>
          </a:p>
        </p:txBody>
      </p:sp>
    </p:spTree>
    <p:extLst>
      <p:ext uri="{BB962C8B-B14F-4D97-AF65-F5344CB8AC3E}">
        <p14:creationId xmlns:p14="http://schemas.microsoft.com/office/powerpoint/2010/main" val="1960207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7B48B7B9-B543-445B-9A20-1EF52488F646}"/>
              </a:ext>
            </a:extLst>
          </p:cNvPr>
          <p:cNvSpPr>
            <a:spLocks noGrp="1"/>
          </p:cNvSpPr>
          <p:nvPr>
            <p:ph type="title"/>
          </p:nvPr>
        </p:nvSpPr>
        <p:spPr>
          <a:xfrm>
            <a:off x="815414" y="548680"/>
            <a:ext cx="10561173" cy="720000"/>
          </a:xfrm>
        </p:spPr>
        <p:txBody>
          <a:bodyPr>
            <a:normAutofit/>
          </a:bodyPr>
          <a:lstStyle/>
          <a:p>
            <a:pPr algn="l"/>
            <a:r>
              <a:rPr lang="en-US" b="1" i="0" dirty="0">
                <a:solidFill>
                  <a:srgbClr val="292929"/>
                </a:solidFill>
                <a:effectLst/>
                <a:latin typeface="sohne"/>
              </a:rPr>
              <a:t>Coupling</a:t>
            </a:r>
          </a:p>
        </p:txBody>
      </p:sp>
      <p:sp>
        <p:nvSpPr>
          <p:cNvPr id="4" name="TextBox 3">
            <a:extLst>
              <a:ext uri="{FF2B5EF4-FFF2-40B4-BE49-F238E27FC236}">
                <a16:creationId xmlns:a16="http://schemas.microsoft.com/office/drawing/2014/main" id="{976B8F7B-E636-48F9-A6AC-57D33610DE43}"/>
              </a:ext>
            </a:extLst>
          </p:cNvPr>
          <p:cNvSpPr txBox="1"/>
          <p:nvPr/>
        </p:nvSpPr>
        <p:spPr>
          <a:xfrm>
            <a:off x="897467" y="1564243"/>
            <a:ext cx="5778541" cy="5293757"/>
          </a:xfrm>
          <a:prstGeom prst="rect">
            <a:avLst/>
          </a:prstGeom>
          <a:noFill/>
        </p:spPr>
        <p:txBody>
          <a:bodyPr wrap="square" rtlCol="0">
            <a:spAutoFit/>
          </a:bodyPr>
          <a:lstStyle/>
          <a:p>
            <a:pPr algn="l"/>
            <a:r>
              <a:rPr lang="en-US" sz="2000" b="0" i="0" dirty="0">
                <a:solidFill>
                  <a:srgbClr val="292929"/>
                </a:solidFill>
                <a:effectLst/>
                <a:latin typeface="source-serif-pro"/>
              </a:rPr>
              <a:t>Coupling is the degree of interdependence between software modules. It specifies how much information one class has about another class. If information is transferred from one class to another directly, we can say that coupling is tight here, however, if there is an interface between them, then we can say that it is loosely coupled. We should make our structure</a:t>
            </a:r>
            <a:r>
              <a:rPr lang="en-US" sz="2000" b="1" i="0" dirty="0">
                <a:solidFill>
                  <a:srgbClr val="292929"/>
                </a:solidFill>
                <a:effectLst/>
                <a:latin typeface="source-serif-pro"/>
              </a:rPr>
              <a:t> as loosely as possible.</a:t>
            </a:r>
          </a:p>
          <a:p>
            <a:pPr algn="l"/>
            <a:endParaRPr lang="en-US" sz="2000" b="0" i="0" dirty="0">
              <a:solidFill>
                <a:srgbClr val="292929"/>
              </a:solidFill>
              <a:effectLst/>
              <a:latin typeface="source-serif-pro"/>
            </a:endParaRPr>
          </a:p>
          <a:p>
            <a:pPr algn="l"/>
            <a:r>
              <a:rPr lang="en-US" sz="2000" b="0" i="0" dirty="0">
                <a:solidFill>
                  <a:srgbClr val="292929"/>
                </a:solidFill>
                <a:effectLst/>
                <a:latin typeface="source-serif-pro"/>
              </a:rPr>
              <a:t>Having high coupling is problematic because changing something in one part of your program means you need to change things in multiple places. Of course, there will be some portion of coupling in your code because various parts of your program need to work together, but the more coupling you introduce, the more complicated things will be.</a:t>
            </a:r>
          </a:p>
          <a:p>
            <a:endParaRPr lang="en-US" dirty="0"/>
          </a:p>
        </p:txBody>
      </p:sp>
      <p:pic>
        <p:nvPicPr>
          <p:cNvPr id="3074" name="Picture 2">
            <a:extLst>
              <a:ext uri="{FF2B5EF4-FFF2-40B4-BE49-F238E27FC236}">
                <a16:creationId xmlns:a16="http://schemas.microsoft.com/office/drawing/2014/main" id="{4009DE99-41FC-4C76-B866-575893B95A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6008" y="2164446"/>
            <a:ext cx="4863668" cy="2529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54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292929"/>
                </a:solidFill>
                <a:effectLst/>
                <a:latin typeface="source-serif-pro"/>
              </a:rPr>
              <a:t>Content coupling</a:t>
            </a:r>
            <a:endParaRPr lang="he-IL" dirty="0"/>
          </a:p>
        </p:txBody>
      </p:sp>
      <p:sp>
        <p:nvSpPr>
          <p:cNvPr id="3" name="Content Placeholder 2"/>
          <p:cNvSpPr>
            <a:spLocks noGrp="1"/>
          </p:cNvSpPr>
          <p:nvPr>
            <p:ph idx="1"/>
          </p:nvPr>
        </p:nvSpPr>
        <p:spPr>
          <a:xfrm>
            <a:off x="838200" y="1825625"/>
            <a:ext cx="5257800" cy="4351338"/>
          </a:xfrm>
        </p:spPr>
        <p:txBody>
          <a:bodyPr>
            <a:normAutofit/>
          </a:bodyPr>
          <a:lstStyle/>
          <a:p>
            <a:pPr algn="l"/>
            <a:r>
              <a:rPr lang="en-US" sz="2000" b="0" i="0" dirty="0">
                <a:solidFill>
                  <a:srgbClr val="292929"/>
                </a:solidFill>
                <a:effectLst/>
                <a:latin typeface="source-serif-pro"/>
              </a:rPr>
              <a:t>Cases where classes are dependent on each other’s internal structures &amp; their implementations, happen because of wrong abstractions. It creates the problem of updating / changing together. A change in one causes a change in the other one. As the program grows, this problem becomes inextricable.</a:t>
            </a:r>
          </a:p>
          <a:p>
            <a:pPr algn="l"/>
            <a:r>
              <a:rPr lang="en-US" sz="2000" b="0" i="0" dirty="0">
                <a:solidFill>
                  <a:srgbClr val="292929"/>
                </a:solidFill>
                <a:effectLst/>
                <a:latin typeface="source-serif-pro"/>
              </a:rPr>
              <a:t>In the example below, if we change </a:t>
            </a:r>
            <a:r>
              <a:rPr lang="en-US" sz="2000" b="0" i="1" dirty="0" err="1">
                <a:solidFill>
                  <a:srgbClr val="292929"/>
                </a:solidFill>
                <a:effectLst/>
                <a:latin typeface="source-serif-pro"/>
              </a:rPr>
              <a:t>KeyReader</a:t>
            </a:r>
            <a:r>
              <a:rPr lang="en-US" sz="2000" b="0" i="0" dirty="0">
                <a:solidFill>
                  <a:srgbClr val="292929"/>
                </a:solidFill>
                <a:effectLst/>
                <a:latin typeface="source-serif-pro"/>
              </a:rPr>
              <a:t> class, we have to change related </a:t>
            </a:r>
            <a:r>
              <a:rPr lang="en-US" sz="2000" b="0" i="1" dirty="0">
                <a:solidFill>
                  <a:srgbClr val="292929"/>
                </a:solidFill>
                <a:effectLst/>
                <a:latin typeface="source-serif-pro"/>
              </a:rPr>
              <a:t>Console</a:t>
            </a:r>
            <a:r>
              <a:rPr lang="en-US" sz="2000" b="0" i="0" dirty="0">
                <a:solidFill>
                  <a:srgbClr val="292929"/>
                </a:solidFill>
                <a:effectLst/>
                <a:latin typeface="source-serif-pro"/>
              </a:rPr>
              <a:t> behaviors since they are linked to each other.</a:t>
            </a:r>
          </a:p>
        </p:txBody>
      </p:sp>
      <p:sp>
        <p:nvSpPr>
          <p:cNvPr id="4" name="Rectangle 1">
            <a:extLst>
              <a:ext uri="{FF2B5EF4-FFF2-40B4-BE49-F238E27FC236}">
                <a16:creationId xmlns:a16="http://schemas.microsoft.com/office/drawing/2014/main" id="{AEE5A47B-985A-474C-A37C-BC4B8098EAEB}"/>
              </a:ext>
            </a:extLst>
          </p:cNvPr>
          <p:cNvSpPr>
            <a:spLocks noChangeArrowheads="1"/>
          </p:cNvSpPr>
          <p:nvPr/>
        </p:nvSpPr>
        <p:spPr bwMode="auto">
          <a:xfrm>
            <a:off x="6826927" y="1690688"/>
            <a:ext cx="4971496"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7832"/>
                </a:solidFill>
                <a:effectLst/>
                <a:latin typeface="Arial Unicode MS"/>
              </a:rPr>
              <a:t>from </a:t>
            </a:r>
            <a:r>
              <a:rPr kumimoji="0" lang="en-US" altLang="en-US" sz="1200" b="0" i="0" u="none" strike="noStrike" cap="none" normalizeH="0" baseline="0" dirty="0" err="1">
                <a:ln>
                  <a:noFill/>
                </a:ln>
                <a:solidFill>
                  <a:srgbClr val="A9B7C6"/>
                </a:solidFill>
                <a:effectLst/>
                <a:latin typeface="Arial Unicode MS"/>
              </a:rPr>
              <a:t>abc</a:t>
            </a: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import </a:t>
            </a:r>
            <a:r>
              <a:rPr kumimoji="0" lang="en-US" altLang="en-US" sz="1200" b="0" i="0" u="none" strike="noStrike" cap="none" normalizeH="0" baseline="0" dirty="0">
                <a:ln>
                  <a:noFill/>
                </a:ln>
                <a:solidFill>
                  <a:srgbClr val="A9B7C6"/>
                </a:solidFill>
                <a:effectLst/>
                <a:latin typeface="Arial Unicode MS"/>
              </a:rPr>
              <a:t>ABC</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err="1">
                <a:ln>
                  <a:noFill/>
                </a:ln>
                <a:solidFill>
                  <a:srgbClr val="A9B7C6"/>
                </a:solidFill>
                <a:effectLst/>
                <a:latin typeface="Arial Unicode MS"/>
              </a:rPr>
              <a:t>abstractmethod</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from </a:t>
            </a:r>
            <a:r>
              <a:rPr kumimoji="0" lang="en-US" altLang="en-US" sz="1200" b="0" i="0" u="none" strike="noStrike" cap="none" normalizeH="0" baseline="0" dirty="0" err="1">
                <a:ln>
                  <a:noFill/>
                </a:ln>
                <a:solidFill>
                  <a:srgbClr val="A9B7C6"/>
                </a:solidFill>
                <a:effectLst/>
                <a:latin typeface="Arial Unicode MS"/>
              </a:rPr>
              <a:t>dataclasses</a:t>
            </a: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import </a:t>
            </a:r>
            <a:r>
              <a:rPr kumimoji="0" lang="en-US" altLang="en-US" sz="1200" b="0" i="0" u="none" strike="noStrike" cap="none" normalizeH="0" baseline="0" dirty="0" err="1">
                <a:ln>
                  <a:noFill/>
                </a:ln>
                <a:solidFill>
                  <a:srgbClr val="A9B7C6"/>
                </a:solidFill>
                <a:effectLst/>
                <a:latin typeface="Arial Unicode MS"/>
              </a:rPr>
              <a:t>dataclass</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BBB529"/>
                </a:solidFill>
                <a:effectLst/>
                <a:latin typeface="Arial Unicode MS"/>
              </a:rPr>
              <a:t>@dataclass</a:t>
            </a:r>
            <a:br>
              <a:rPr kumimoji="0" lang="en-US" altLang="en-US" sz="1200" b="0" i="0" u="none" strike="noStrike" cap="none" normalizeH="0" baseline="0" dirty="0">
                <a:ln>
                  <a:noFill/>
                </a:ln>
                <a:solidFill>
                  <a:srgbClr val="BBB529"/>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class </a:t>
            </a:r>
            <a:r>
              <a:rPr kumimoji="0" lang="en-US" altLang="en-US" sz="1200" b="0" i="0" u="none" strike="noStrike" cap="none" normalizeH="0" baseline="0" dirty="0" err="1">
                <a:ln>
                  <a:noFill/>
                </a:ln>
                <a:solidFill>
                  <a:srgbClr val="A9B7C6"/>
                </a:solidFill>
                <a:effectLst/>
                <a:latin typeface="Arial Unicode MS"/>
              </a:rPr>
              <a:t>KeyReader</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err="1">
                <a:ln>
                  <a:noFill/>
                </a:ln>
                <a:solidFill>
                  <a:srgbClr val="A9B7C6"/>
                </a:solidFill>
                <a:effectLst/>
                <a:latin typeface="Arial Unicode MS"/>
              </a:rPr>
              <a:t>no_key</a:t>
            </a: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8888C6"/>
                </a:solidFill>
                <a:effectLst/>
                <a:latin typeface="Arial Unicode MS"/>
              </a:rPr>
              <a:t>bool</a:t>
            </a:r>
            <a:br>
              <a:rPr kumimoji="0" lang="en-US" altLang="en-US" sz="1200" b="0" i="0" u="none" strike="noStrike" cap="none" normalizeH="0" baseline="0" dirty="0">
                <a:ln>
                  <a:noFill/>
                </a:ln>
                <a:solidFill>
                  <a:srgbClr val="8888C6"/>
                </a:solidFill>
                <a:effectLst/>
                <a:latin typeface="Arial Unicode MS"/>
              </a:rPr>
            </a:br>
            <a:r>
              <a:rPr kumimoji="0" lang="en-US" altLang="en-US" sz="1200" b="0" i="0" u="none" strike="noStrike" cap="none" normalizeH="0" baseline="0" dirty="0">
                <a:ln>
                  <a:noFill/>
                </a:ln>
                <a:solidFill>
                  <a:srgbClr val="8888C6"/>
                </a:solidFill>
                <a:effectLst/>
                <a:latin typeface="Arial Unicode MS"/>
              </a:rPr>
              <a:t>    </a:t>
            </a:r>
            <a:r>
              <a:rPr kumimoji="0" lang="en-US" altLang="en-US" sz="1200" b="0" i="0" u="none" strike="noStrike" cap="none" normalizeH="0" baseline="0" dirty="0" err="1">
                <a:ln>
                  <a:noFill/>
                </a:ln>
                <a:solidFill>
                  <a:srgbClr val="A9B7C6"/>
                </a:solidFill>
                <a:effectLst/>
                <a:latin typeface="Arial Unicode MS"/>
              </a:rPr>
              <a:t>key_inside</a:t>
            </a:r>
            <a:r>
              <a:rPr kumimoji="0" lang="en-US" altLang="en-US" sz="1200" b="0" i="0" u="none" strike="noStrike" cap="none" normalizeH="0" baseline="0" dirty="0">
                <a:ln>
                  <a:noFill/>
                </a:ln>
                <a:solidFill>
                  <a:srgbClr val="A9B7C6"/>
                </a:solidFill>
                <a:effectLst/>
                <a:latin typeface="Arial Unicode MS"/>
              </a:rPr>
              <a:t> = </a:t>
            </a:r>
            <a:r>
              <a:rPr kumimoji="0" lang="en-US" altLang="en-US" sz="1200" b="0" i="0" u="none" strike="noStrike" cap="none" normalizeH="0" baseline="0" dirty="0">
                <a:ln>
                  <a:noFill/>
                </a:ln>
                <a:solidFill>
                  <a:srgbClr val="8888C6"/>
                </a:solidFill>
                <a:effectLst/>
                <a:latin typeface="Arial Unicode MS"/>
              </a:rPr>
              <a:t>bool</a:t>
            </a:r>
            <a:br>
              <a:rPr kumimoji="0" lang="en-US" altLang="en-US" sz="1200" b="0" i="0" u="none" strike="noStrike" cap="none" normalizeH="0" baseline="0" dirty="0">
                <a:ln>
                  <a:noFill/>
                </a:ln>
                <a:solidFill>
                  <a:srgbClr val="8888C6"/>
                </a:solidFill>
                <a:effectLst/>
                <a:latin typeface="Arial Unicode MS"/>
              </a:rPr>
            </a:br>
            <a:r>
              <a:rPr kumimoji="0" lang="en-US" altLang="en-US" sz="1200" b="0" i="0" u="none" strike="noStrike" cap="none" normalizeH="0" baseline="0" dirty="0">
                <a:ln>
                  <a:noFill/>
                </a:ln>
                <a:solidFill>
                  <a:srgbClr val="8888C6"/>
                </a:solidFill>
                <a:effectLst/>
                <a:latin typeface="Arial Unicode MS"/>
              </a:rPr>
              <a:t>    </a:t>
            </a:r>
            <a:r>
              <a:rPr kumimoji="0" lang="en-US" altLang="en-US" sz="1200" b="0" i="0" u="none" strike="noStrike" cap="none" normalizeH="0" baseline="0" dirty="0" err="1">
                <a:ln>
                  <a:noFill/>
                </a:ln>
                <a:solidFill>
                  <a:srgbClr val="A9B7C6"/>
                </a:solidFill>
                <a:effectLst/>
                <a:latin typeface="Arial Unicode MS"/>
              </a:rPr>
              <a:t>key_turned</a:t>
            </a:r>
            <a:r>
              <a:rPr kumimoji="0" lang="en-US" altLang="en-US" sz="1200" b="0" i="0" u="none" strike="noStrike" cap="none" normalizeH="0" baseline="0" dirty="0">
                <a:ln>
                  <a:noFill/>
                </a:ln>
                <a:solidFill>
                  <a:srgbClr val="A9B7C6"/>
                </a:solidFill>
                <a:effectLst/>
                <a:latin typeface="Arial Unicode MS"/>
              </a:rPr>
              <a:t> = </a:t>
            </a:r>
            <a:r>
              <a:rPr kumimoji="0" lang="en-US" altLang="en-US" sz="1200" b="0" i="0" u="none" strike="noStrike" cap="none" normalizeH="0" baseline="0" dirty="0">
                <a:ln>
                  <a:noFill/>
                </a:ln>
                <a:solidFill>
                  <a:srgbClr val="8888C6"/>
                </a:solidFill>
                <a:effectLst/>
                <a:latin typeface="Arial Unicode MS"/>
              </a:rPr>
              <a:t>bool</a:t>
            </a:r>
            <a:br>
              <a:rPr kumimoji="0" lang="en-US" altLang="en-US" sz="1200" b="0" i="0" u="none" strike="noStrike" cap="none" normalizeH="0" baseline="0" dirty="0">
                <a:ln>
                  <a:noFill/>
                </a:ln>
                <a:solidFill>
                  <a:srgbClr val="8888C6"/>
                </a:solidFill>
                <a:effectLst/>
                <a:latin typeface="Arial Unicode MS"/>
              </a:rPr>
            </a:br>
            <a:r>
              <a:rPr kumimoji="0" lang="en-US" altLang="en-US" sz="1200" b="0" i="0" u="none" strike="noStrike" cap="none" normalizeH="0" baseline="0" dirty="0">
                <a:ln>
                  <a:noFill/>
                </a:ln>
                <a:solidFill>
                  <a:srgbClr val="8888C6"/>
                </a:solidFill>
                <a:effectLst/>
                <a:latin typeface="Arial Unicode MS"/>
              </a:rPr>
              <a:t>    </a:t>
            </a:r>
            <a:r>
              <a:rPr kumimoji="0" lang="en-US" altLang="en-US" sz="1200" b="0" i="0" u="none" strike="noStrike" cap="none" normalizeH="0" baseline="0" dirty="0" err="1">
                <a:ln>
                  <a:noFill/>
                </a:ln>
                <a:solidFill>
                  <a:srgbClr val="A9B7C6"/>
                </a:solidFill>
                <a:effectLst/>
                <a:latin typeface="Arial Unicode MS"/>
              </a:rPr>
              <a:t>key_ejected</a:t>
            </a:r>
            <a:r>
              <a:rPr kumimoji="0" lang="en-US" altLang="en-US" sz="1200" b="0" i="0" u="none" strike="noStrike" cap="none" normalizeH="0" baseline="0" dirty="0">
                <a:ln>
                  <a:noFill/>
                </a:ln>
                <a:solidFill>
                  <a:srgbClr val="A9B7C6"/>
                </a:solidFill>
                <a:effectLst/>
                <a:latin typeface="Arial Unicode MS"/>
              </a:rPr>
              <a:t> = </a:t>
            </a:r>
            <a:r>
              <a:rPr kumimoji="0" lang="en-US" altLang="en-US" sz="1200" b="0" i="0" u="none" strike="noStrike" cap="none" normalizeH="0" baseline="0" dirty="0">
                <a:ln>
                  <a:noFill/>
                </a:ln>
                <a:solidFill>
                  <a:srgbClr val="8888C6"/>
                </a:solidFill>
                <a:effectLst/>
                <a:latin typeface="Arial Unicode MS"/>
              </a:rPr>
              <a:t>bool</a:t>
            </a:r>
            <a:br>
              <a:rPr kumimoji="0" lang="en-US" altLang="en-US" sz="1200" b="0" i="0" u="none" strike="noStrike" cap="none" normalizeH="0" baseline="0" dirty="0">
                <a:ln>
                  <a:noFill/>
                </a:ln>
                <a:solidFill>
                  <a:srgbClr val="8888C6"/>
                </a:solidFill>
                <a:effectLst/>
                <a:latin typeface="Arial Unicode MS"/>
              </a:rPr>
            </a:br>
            <a:br>
              <a:rPr kumimoji="0" lang="en-US" altLang="en-US" sz="1200" b="0" i="0" u="none" strike="noStrike" cap="none" normalizeH="0" baseline="0" dirty="0">
                <a:ln>
                  <a:noFill/>
                </a:ln>
                <a:solidFill>
                  <a:srgbClr val="8888C6"/>
                </a:solidFill>
                <a:effectLst/>
                <a:latin typeface="Arial Unicode MS"/>
              </a:rPr>
            </a:br>
            <a:br>
              <a:rPr kumimoji="0" lang="en-US" altLang="en-US" sz="1200" b="0" i="0" u="none" strike="noStrike" cap="none" normalizeH="0" baseline="0" dirty="0">
                <a:ln>
                  <a:noFill/>
                </a:ln>
                <a:solidFill>
                  <a:srgbClr val="8888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class </a:t>
            </a:r>
            <a:r>
              <a:rPr kumimoji="0" lang="en-US" altLang="en-US" sz="1200" b="0" i="0" u="none" strike="noStrike" cap="none" normalizeH="0" baseline="0" dirty="0">
                <a:ln>
                  <a:noFill/>
                </a:ln>
                <a:solidFill>
                  <a:srgbClr val="A9B7C6"/>
                </a:solidFill>
                <a:effectLst/>
                <a:latin typeface="Arial Unicode MS"/>
              </a:rPr>
              <a:t>Console():</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def </a:t>
            </a:r>
            <a:r>
              <a:rPr kumimoji="0" lang="en-US" altLang="en-US" sz="1200" b="0" i="0" u="none" strike="noStrike" cap="none" normalizeH="0" baseline="0" dirty="0">
                <a:ln>
                  <a:noFill/>
                </a:ln>
                <a:solidFill>
                  <a:srgbClr val="B200B2"/>
                </a:solidFill>
                <a:effectLst/>
                <a:latin typeface="Arial Unicode MS"/>
              </a:rPr>
              <a:t>__</a:t>
            </a:r>
            <a:r>
              <a:rPr kumimoji="0" lang="en-US" altLang="en-US" sz="1200" b="0" i="0" u="none" strike="noStrike" cap="none" normalizeH="0" baseline="0" dirty="0" err="1">
                <a:ln>
                  <a:noFill/>
                </a:ln>
                <a:solidFill>
                  <a:srgbClr val="B200B2"/>
                </a:solidFill>
                <a:effectLst/>
                <a:latin typeface="Arial Unicode MS"/>
              </a:rPr>
              <a:t>init</a:t>
            </a:r>
            <a:r>
              <a:rPr kumimoji="0" lang="en-US" altLang="en-US" sz="1200" b="0" i="0" u="none" strike="noStrike" cap="none" normalizeH="0" baseline="0" dirty="0">
                <a:ln>
                  <a:noFill/>
                </a:ln>
                <a:solidFill>
                  <a:srgbClr val="B200B2"/>
                </a:solidFill>
                <a:effectLst/>
                <a:latin typeface="Arial Unicode MS"/>
              </a:rPr>
              <a:t>__</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94558D"/>
                </a:solidFill>
                <a:effectLst/>
                <a:latin typeface="Arial Unicode MS"/>
              </a:rPr>
              <a:t>self</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err="1">
                <a:ln>
                  <a:noFill/>
                </a:ln>
                <a:solidFill>
                  <a:srgbClr val="94558D"/>
                </a:solidFill>
                <a:effectLst/>
                <a:latin typeface="Arial Unicode MS"/>
              </a:rPr>
              <a:t>self</a:t>
            </a:r>
            <a:r>
              <a:rPr kumimoji="0" lang="en-US" altLang="en-US" sz="1200" b="0" i="0" u="none" strike="noStrike" cap="none" normalizeH="0" baseline="0" dirty="0" err="1">
                <a:ln>
                  <a:noFill/>
                </a:ln>
                <a:solidFill>
                  <a:srgbClr val="A9B7C6"/>
                </a:solidFill>
                <a:effectLst/>
                <a:latin typeface="Arial Unicode MS"/>
              </a:rPr>
              <a:t>.state</a:t>
            </a:r>
            <a:r>
              <a:rPr kumimoji="0" lang="en-US" altLang="en-US" sz="1200" b="0" i="0" u="none" strike="noStrike" cap="none" normalizeH="0" baseline="0" dirty="0">
                <a:ln>
                  <a:noFill/>
                </a:ln>
                <a:solidFill>
                  <a:srgbClr val="A9B7C6"/>
                </a:solidFill>
                <a:effectLst/>
                <a:latin typeface="Arial Unicode MS"/>
              </a:rPr>
              <a:t> = </a:t>
            </a:r>
            <a:r>
              <a:rPr kumimoji="0" lang="en-US" altLang="en-US" sz="1200" b="0" i="0" u="none" strike="noStrike" cap="none" normalizeH="0" baseline="0" dirty="0">
                <a:ln>
                  <a:noFill/>
                </a:ln>
                <a:solidFill>
                  <a:srgbClr val="6A8759"/>
                </a:solidFill>
                <a:effectLst/>
                <a:latin typeface="Arial Unicode MS"/>
              </a:rPr>
              <a:t>"ON"</a:t>
            </a:r>
            <a:br>
              <a:rPr kumimoji="0" lang="en-US" altLang="en-US" sz="1200" b="0" i="0" u="none" strike="noStrike" cap="none" normalizeH="0" baseline="0" dirty="0">
                <a:ln>
                  <a:noFill/>
                </a:ln>
                <a:solidFill>
                  <a:srgbClr val="6A8759"/>
                </a:solidFill>
                <a:effectLst/>
                <a:latin typeface="Arial Unicode MS"/>
              </a:rPr>
            </a:br>
            <a:r>
              <a:rPr kumimoji="0" lang="en-US" altLang="en-US" sz="1200" b="0" i="0" u="none" strike="noStrike" cap="none" normalizeH="0" baseline="0" dirty="0">
                <a:ln>
                  <a:noFill/>
                </a:ln>
                <a:solidFill>
                  <a:srgbClr val="6A8759"/>
                </a:solidFill>
                <a:effectLst/>
                <a:latin typeface="Arial Unicode MS"/>
              </a:rPr>
              <a:t>        </a:t>
            </a:r>
            <a:r>
              <a:rPr kumimoji="0" lang="en-US" altLang="en-US" sz="1200" b="0" i="0" u="none" strike="noStrike" cap="none" normalizeH="0" baseline="0" dirty="0" err="1">
                <a:ln>
                  <a:noFill/>
                </a:ln>
                <a:solidFill>
                  <a:srgbClr val="94558D"/>
                </a:solidFill>
                <a:effectLst/>
                <a:latin typeface="Arial Unicode MS"/>
              </a:rPr>
              <a:t>self</a:t>
            </a:r>
            <a:r>
              <a:rPr kumimoji="0" lang="en-US" altLang="en-US" sz="1200" b="0" i="0" u="none" strike="noStrike" cap="none" normalizeH="0" baseline="0" dirty="0" err="1">
                <a:ln>
                  <a:noFill/>
                </a:ln>
                <a:solidFill>
                  <a:srgbClr val="A9B7C6"/>
                </a:solidFill>
                <a:effectLst/>
                <a:latin typeface="Arial Unicode MS"/>
              </a:rPr>
              <a:t>.status</a:t>
            </a:r>
            <a:r>
              <a:rPr kumimoji="0" lang="en-US" altLang="en-US" sz="1200" b="0" i="0" u="none" strike="noStrike" cap="none" normalizeH="0" baseline="0" dirty="0">
                <a:ln>
                  <a:noFill/>
                </a:ln>
                <a:solidFill>
                  <a:srgbClr val="A9B7C6"/>
                </a:solidFill>
                <a:effectLst/>
                <a:latin typeface="Arial Unicode MS"/>
              </a:rPr>
              <a:t> = </a:t>
            </a:r>
            <a:r>
              <a:rPr kumimoji="0" lang="en-US" altLang="en-US" sz="1200" b="0" i="0" u="none" strike="noStrike" cap="none" normalizeH="0" baseline="0" dirty="0">
                <a:ln>
                  <a:noFill/>
                </a:ln>
                <a:solidFill>
                  <a:srgbClr val="CC7832"/>
                </a:solidFill>
                <a:effectLst/>
                <a:latin typeface="Arial Unicode MS"/>
              </a:rPr>
              <a:t>None</a:t>
            </a:r>
            <a:br>
              <a:rPr kumimoji="0" lang="en-US" altLang="en-US" sz="1200" b="0" i="0" u="none" strike="noStrike" cap="none" normalizeH="0" baseline="0" dirty="0">
                <a:ln>
                  <a:noFill/>
                </a:ln>
                <a:solidFill>
                  <a:srgbClr val="CC7832"/>
                </a:solidFill>
                <a:effectLst/>
                <a:latin typeface="Arial Unicode MS"/>
              </a:rPr>
            </a:br>
            <a:br>
              <a:rPr kumimoji="0" lang="en-US" altLang="en-US" sz="1200" b="0" i="0" u="none" strike="noStrike" cap="none" normalizeH="0" baseline="0" dirty="0">
                <a:ln>
                  <a:noFill/>
                </a:ln>
                <a:solidFill>
                  <a:srgbClr val="CC7832"/>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    def </a:t>
            </a:r>
            <a:r>
              <a:rPr kumimoji="0" lang="en-US" altLang="en-US" sz="1200" b="0" i="0" u="none" strike="noStrike" cap="none" normalizeH="0" baseline="0" dirty="0">
                <a:ln>
                  <a:noFill/>
                </a:ln>
                <a:solidFill>
                  <a:srgbClr val="FFC66D"/>
                </a:solidFill>
                <a:effectLst/>
                <a:latin typeface="Arial Unicode MS"/>
              </a:rPr>
              <a:t>service</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94558D"/>
                </a:solidFill>
                <a:effectLst/>
                <a:latin typeface="Arial Unicode MS"/>
              </a:rPr>
              <a:t>self</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72737A"/>
                </a:solidFill>
                <a:effectLst/>
                <a:latin typeface="Arial Unicode MS"/>
              </a:rPr>
              <a:t>state</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K = </a:t>
            </a:r>
            <a:r>
              <a:rPr kumimoji="0" lang="en-US" altLang="en-US" sz="1200" b="0" i="0" u="none" strike="noStrike" cap="none" normalizeH="0" baseline="0" dirty="0" err="1">
                <a:ln>
                  <a:noFill/>
                </a:ln>
                <a:solidFill>
                  <a:srgbClr val="A9B7C6"/>
                </a:solidFill>
                <a:effectLst/>
                <a:latin typeface="Arial Unicode MS"/>
              </a:rPr>
              <a:t>KeyReader</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while </a:t>
            </a:r>
            <a:r>
              <a:rPr kumimoji="0" lang="en-US" altLang="en-US" sz="1200" b="0" i="0" u="none" strike="noStrike" cap="none" normalizeH="0" baseline="0" dirty="0" err="1">
                <a:ln>
                  <a:noFill/>
                </a:ln>
                <a:solidFill>
                  <a:srgbClr val="94558D"/>
                </a:solidFill>
                <a:effectLst/>
                <a:latin typeface="Arial Unicode MS"/>
              </a:rPr>
              <a:t>self</a:t>
            </a:r>
            <a:r>
              <a:rPr kumimoji="0" lang="en-US" altLang="en-US" sz="1200" b="0" i="0" u="none" strike="noStrike" cap="none" normalizeH="0" baseline="0" dirty="0" err="1">
                <a:ln>
                  <a:noFill/>
                </a:ln>
                <a:solidFill>
                  <a:srgbClr val="A9B7C6"/>
                </a:solidFill>
                <a:effectLst/>
                <a:latin typeface="Arial Unicode MS"/>
              </a:rPr>
              <a:t>.state</a:t>
            </a:r>
            <a:r>
              <a:rPr kumimoji="0" lang="en-US" altLang="en-US" sz="1200" b="0" i="0" u="none" strike="noStrike" cap="none" normalizeH="0" baseline="0" dirty="0">
                <a:ln>
                  <a:noFill/>
                </a:ln>
                <a:solidFill>
                  <a:srgbClr val="A9B7C6"/>
                </a:solidFill>
                <a:effectLst/>
                <a:latin typeface="Arial Unicode MS"/>
              </a:rPr>
              <a:t> == </a:t>
            </a:r>
            <a:r>
              <a:rPr kumimoji="0" lang="en-US" altLang="en-US" sz="1200" b="0" i="0" u="none" strike="noStrike" cap="none" normalizeH="0" baseline="0" dirty="0">
                <a:ln>
                  <a:noFill/>
                </a:ln>
                <a:solidFill>
                  <a:srgbClr val="6A8759"/>
                </a:solidFill>
                <a:effectLst/>
                <a:latin typeface="Arial Unicode MS"/>
              </a:rPr>
              <a:t>"ON"</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err="1">
                <a:ln>
                  <a:noFill/>
                </a:ln>
                <a:solidFill>
                  <a:srgbClr val="94558D"/>
                </a:solidFill>
                <a:effectLst/>
                <a:latin typeface="Arial Unicode MS"/>
              </a:rPr>
              <a:t>self</a:t>
            </a:r>
            <a:r>
              <a:rPr kumimoji="0" lang="en-US" altLang="en-US" sz="1200" b="0" i="0" u="none" strike="noStrike" cap="none" normalizeH="0" baseline="0" dirty="0" err="1">
                <a:ln>
                  <a:noFill/>
                </a:ln>
                <a:solidFill>
                  <a:srgbClr val="A9B7C6"/>
                </a:solidFill>
                <a:effectLst/>
                <a:latin typeface="Arial Unicode MS"/>
              </a:rPr>
              <a:t>.status</a:t>
            </a:r>
            <a:r>
              <a:rPr kumimoji="0" lang="en-US" altLang="en-US" sz="1200" b="0" i="0" u="none" strike="noStrike" cap="none" normalizeH="0" baseline="0" dirty="0">
                <a:ln>
                  <a:noFill/>
                </a:ln>
                <a:solidFill>
                  <a:srgbClr val="A9B7C6"/>
                </a:solidFill>
                <a:effectLst/>
                <a:latin typeface="Arial Unicode MS"/>
              </a:rPr>
              <a:t> = </a:t>
            </a:r>
            <a:r>
              <a:rPr kumimoji="0" lang="en-US" altLang="en-US" sz="1200" b="0" i="0" u="none" strike="noStrike" cap="none" normalizeH="0" baseline="0" dirty="0" err="1">
                <a:ln>
                  <a:noFill/>
                </a:ln>
                <a:solidFill>
                  <a:srgbClr val="A9B7C6"/>
                </a:solidFill>
                <a:effectLst/>
                <a:latin typeface="Arial Unicode MS"/>
              </a:rPr>
              <a:t>K.no_key</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808080"/>
                </a:solidFill>
                <a:effectLst/>
                <a:latin typeface="Arial Unicode MS"/>
              </a:rPr>
              <a:t># ...</a:t>
            </a:r>
            <a:br>
              <a:rPr kumimoji="0" lang="en-US" altLang="en-US" sz="1200" b="0" i="0" u="none" strike="noStrike" cap="none" normalizeH="0" baseline="0" dirty="0">
                <a:ln>
                  <a:noFill/>
                </a:ln>
                <a:solidFill>
                  <a:srgbClr val="808080"/>
                </a:solidFill>
                <a:effectLst/>
                <a:latin typeface="Arial Unicode MS"/>
              </a:rPr>
            </a:b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4008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0" dirty="0">
                <a:solidFill>
                  <a:srgbClr val="292929"/>
                </a:solidFill>
                <a:effectLst/>
                <a:latin typeface="source-serif-pro"/>
              </a:rPr>
              <a:t>Content coupling</a:t>
            </a:r>
            <a:r>
              <a:rPr lang="en-US" dirty="0">
                <a:solidFill>
                  <a:srgbClr val="292929"/>
                </a:solidFill>
                <a:latin typeface="source-serif-pro"/>
              </a:rPr>
              <a:t> – cont’d</a:t>
            </a:r>
            <a:endParaRPr lang="he-IL" dirty="0"/>
          </a:p>
        </p:txBody>
      </p:sp>
      <p:sp>
        <p:nvSpPr>
          <p:cNvPr id="3" name="TextBox 2">
            <a:extLst>
              <a:ext uri="{FF2B5EF4-FFF2-40B4-BE49-F238E27FC236}">
                <a16:creationId xmlns:a16="http://schemas.microsoft.com/office/drawing/2014/main" id="{E33C3AF4-C00C-40F8-AC9B-196EF7FA9637}"/>
              </a:ext>
            </a:extLst>
          </p:cNvPr>
          <p:cNvSpPr txBox="1"/>
          <p:nvPr/>
        </p:nvSpPr>
        <p:spPr>
          <a:xfrm>
            <a:off x="838200" y="1690688"/>
            <a:ext cx="10295467" cy="5078313"/>
          </a:xfrm>
          <a:prstGeom prst="rect">
            <a:avLst/>
          </a:prstGeom>
          <a:noFill/>
        </p:spPr>
        <p:txBody>
          <a:bodyPr wrap="square" rtlCol="0">
            <a:spAutoFit/>
          </a:bodyPr>
          <a:lstStyle/>
          <a:p>
            <a:pPr algn="l"/>
            <a:r>
              <a:rPr lang="en-US" sz="2000" b="1" i="0" dirty="0">
                <a:solidFill>
                  <a:srgbClr val="292929"/>
                </a:solidFill>
                <a:effectLst/>
                <a:latin typeface="source-serif-pro"/>
              </a:rPr>
              <a:t>Common coupling</a:t>
            </a:r>
            <a:r>
              <a:rPr lang="en-US" sz="2000" b="0" i="0" dirty="0">
                <a:solidFill>
                  <a:srgbClr val="292929"/>
                </a:solidFill>
                <a:effectLst/>
                <a:latin typeface="source-serif-pro"/>
              </a:rPr>
              <a:t>: Dependencies on global data and variables. If you change the global variable, everything related will be affected.</a:t>
            </a:r>
          </a:p>
          <a:p>
            <a:pPr algn="l"/>
            <a:endParaRPr lang="en-US" sz="2000" b="0" i="0" dirty="0">
              <a:solidFill>
                <a:srgbClr val="292929"/>
              </a:solidFill>
              <a:effectLst/>
              <a:latin typeface="source-serif-pro"/>
            </a:endParaRPr>
          </a:p>
          <a:p>
            <a:pPr algn="l"/>
            <a:r>
              <a:rPr lang="en-US" sz="2000" b="1" i="0" dirty="0">
                <a:solidFill>
                  <a:srgbClr val="292929"/>
                </a:solidFill>
                <a:effectLst/>
                <a:latin typeface="source-serif-pro"/>
              </a:rPr>
              <a:t>External coupling:</a:t>
            </a:r>
            <a:r>
              <a:rPr lang="en-US" sz="2000" b="0" i="0" dirty="0">
                <a:solidFill>
                  <a:srgbClr val="292929"/>
                </a:solidFill>
                <a:effectLst/>
                <a:latin typeface="source-serif-pro"/>
              </a:rPr>
              <a:t> If the component or system they use in common along the structures imposes format, interface, data structure, </a:t>
            </a:r>
            <a:r>
              <a:rPr lang="en-US" sz="2000" b="0" i="0" dirty="0" err="1">
                <a:solidFill>
                  <a:srgbClr val="292929"/>
                </a:solidFill>
                <a:effectLst/>
                <a:latin typeface="source-serif-pro"/>
              </a:rPr>
              <a:t>etc</a:t>
            </a:r>
            <a:r>
              <a:rPr lang="en-US" sz="2000" b="0" i="0" dirty="0">
                <a:solidFill>
                  <a:srgbClr val="292929"/>
                </a:solidFill>
                <a:effectLst/>
                <a:latin typeface="source-serif-pro"/>
              </a:rPr>
              <a:t>, this will cause external coupling.</a:t>
            </a:r>
          </a:p>
          <a:p>
            <a:pPr algn="l"/>
            <a:endParaRPr lang="en-US" sz="2000" b="0" i="0" dirty="0">
              <a:solidFill>
                <a:srgbClr val="292929"/>
              </a:solidFill>
              <a:effectLst/>
              <a:latin typeface="source-serif-pro"/>
            </a:endParaRPr>
          </a:p>
          <a:p>
            <a:pPr algn="l"/>
            <a:r>
              <a:rPr lang="en-US" sz="2000" b="1" i="0" dirty="0">
                <a:solidFill>
                  <a:srgbClr val="292929"/>
                </a:solidFill>
                <a:effectLst/>
                <a:latin typeface="source-serif-pro"/>
              </a:rPr>
              <a:t>Control coupling</a:t>
            </a:r>
            <a:r>
              <a:rPr lang="en-US" sz="2000" b="0" i="0" dirty="0">
                <a:solidFill>
                  <a:srgbClr val="292929"/>
                </a:solidFill>
                <a:effectLst/>
                <a:latin typeface="source-serif-pro"/>
              </a:rPr>
              <a:t>: A dependency in which structures control each other’s flows by passing flags. It is a special case of data coupling.</a:t>
            </a:r>
          </a:p>
          <a:p>
            <a:pPr algn="l"/>
            <a:endParaRPr lang="en-US" sz="2000" b="0" i="0" dirty="0">
              <a:solidFill>
                <a:srgbClr val="292929"/>
              </a:solidFill>
              <a:effectLst/>
              <a:latin typeface="source-serif-pro"/>
            </a:endParaRPr>
          </a:p>
          <a:p>
            <a:pPr algn="l"/>
            <a:r>
              <a:rPr lang="en-US" sz="2000" b="1" i="0" dirty="0">
                <a:solidFill>
                  <a:srgbClr val="292929"/>
                </a:solidFill>
                <a:effectLst/>
                <a:latin typeface="source-serif-pro"/>
              </a:rPr>
              <a:t>Data-structured coupling</a:t>
            </a:r>
            <a:r>
              <a:rPr lang="en-US" sz="2000" b="0" i="0" dirty="0">
                <a:solidFill>
                  <a:srgbClr val="292929"/>
                </a:solidFill>
                <a:effectLst/>
                <a:latin typeface="source-serif-pro"/>
              </a:rPr>
              <a:t>: It is the dependency that structures create by passing complex data structures to each other. What is sent is a data structure, not an object.</a:t>
            </a:r>
          </a:p>
          <a:p>
            <a:pPr algn="l"/>
            <a:endParaRPr lang="en-US" sz="2000" b="0" i="0" dirty="0">
              <a:solidFill>
                <a:srgbClr val="292929"/>
              </a:solidFill>
              <a:effectLst/>
              <a:latin typeface="source-serif-pro"/>
            </a:endParaRPr>
          </a:p>
          <a:p>
            <a:pPr algn="l"/>
            <a:r>
              <a:rPr lang="en-US" sz="2000" b="1" i="0" dirty="0">
                <a:solidFill>
                  <a:srgbClr val="292929"/>
                </a:solidFill>
                <a:effectLst/>
                <a:latin typeface="source-serif-pro"/>
              </a:rPr>
              <a:t>Data coupling</a:t>
            </a:r>
            <a:r>
              <a:rPr lang="en-US" sz="2000" b="0" i="0" dirty="0">
                <a:solidFill>
                  <a:srgbClr val="292929"/>
                </a:solidFill>
                <a:effectLst/>
                <a:latin typeface="source-serif-pro"/>
              </a:rPr>
              <a:t>: It is the dependency that structures create by passing primitive data to each other, for example, integers. It is a simpler version of data-structured coupling. Passing too many parameters to a method is a common symptom of this coupling.</a:t>
            </a:r>
          </a:p>
          <a:p>
            <a:endParaRPr lang="en-US" sz="2400" dirty="0"/>
          </a:p>
        </p:txBody>
      </p:sp>
    </p:spTree>
    <p:extLst>
      <p:ext uri="{BB962C8B-B14F-4D97-AF65-F5344CB8AC3E}">
        <p14:creationId xmlns:p14="http://schemas.microsoft.com/office/powerpoint/2010/main" val="1498785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i="0" dirty="0">
                <a:solidFill>
                  <a:srgbClr val="292929"/>
                </a:solidFill>
                <a:effectLst/>
                <a:latin typeface="source-serif-pro"/>
              </a:rPr>
              <a:t>Content coupling</a:t>
            </a:r>
            <a:r>
              <a:rPr lang="en-US" dirty="0">
                <a:solidFill>
                  <a:srgbClr val="292929"/>
                </a:solidFill>
                <a:latin typeface="source-serif-pro"/>
              </a:rPr>
              <a:t> – cont’d</a:t>
            </a:r>
            <a:endParaRPr lang="he-IL" dirty="0"/>
          </a:p>
        </p:txBody>
      </p:sp>
      <p:sp>
        <p:nvSpPr>
          <p:cNvPr id="5" name="TextBox 4">
            <a:extLst>
              <a:ext uri="{FF2B5EF4-FFF2-40B4-BE49-F238E27FC236}">
                <a16:creationId xmlns:a16="http://schemas.microsoft.com/office/drawing/2014/main" id="{D3FF3733-EF79-468E-BD05-1F3869837112}"/>
              </a:ext>
            </a:extLst>
          </p:cNvPr>
          <p:cNvSpPr txBox="1"/>
          <p:nvPr/>
        </p:nvSpPr>
        <p:spPr>
          <a:xfrm>
            <a:off x="815414" y="1757779"/>
            <a:ext cx="9820035" cy="3970318"/>
          </a:xfrm>
          <a:prstGeom prst="rect">
            <a:avLst/>
          </a:prstGeom>
          <a:noFill/>
        </p:spPr>
        <p:txBody>
          <a:bodyPr wrap="square" rtlCol="0">
            <a:spAutoFit/>
          </a:bodyPr>
          <a:lstStyle/>
          <a:p>
            <a:pPr algn="l"/>
            <a:r>
              <a:rPr lang="en-US" b="1" i="0" dirty="0">
                <a:solidFill>
                  <a:srgbClr val="292929"/>
                </a:solidFill>
                <a:effectLst/>
                <a:latin typeface="source-serif-pro"/>
              </a:rPr>
              <a:t>Message coupling</a:t>
            </a:r>
            <a:r>
              <a:rPr lang="en-US" b="0" i="0" dirty="0">
                <a:solidFill>
                  <a:srgbClr val="292929"/>
                </a:solidFill>
                <a:effectLst/>
                <a:latin typeface="source-serif-pro"/>
              </a:rPr>
              <a:t>: Best case. It is a form of coupling that does not require any knowledge other than the interface of an object. The coupling must be over the interfaces of the methods, methods that the classes offer to each other.</a:t>
            </a:r>
          </a:p>
          <a:p>
            <a:pPr algn="l"/>
            <a:endParaRPr lang="en-US" b="0" i="0" dirty="0">
              <a:solidFill>
                <a:srgbClr val="292929"/>
              </a:solidFill>
              <a:effectLst/>
              <a:latin typeface="source-serif-pro"/>
            </a:endParaRPr>
          </a:p>
          <a:p>
            <a:pPr algn="l"/>
            <a:r>
              <a:rPr lang="en-US" b="0" i="0" dirty="0">
                <a:solidFill>
                  <a:srgbClr val="292929"/>
                </a:solidFill>
                <a:effectLst/>
                <a:latin typeface="source-serif-pro"/>
              </a:rPr>
              <a:t>Objects with message coupling provide services to each other, data remains only as material in the provision of this service. There is no direct access to the data. That is, it is not an exchange of data, </a:t>
            </a:r>
            <a:r>
              <a:rPr lang="en-US" b="1" i="0" dirty="0">
                <a:solidFill>
                  <a:srgbClr val="292929"/>
                </a:solidFill>
                <a:effectLst/>
                <a:latin typeface="source-serif-pro"/>
              </a:rPr>
              <a:t>it is an exchange of services</a:t>
            </a:r>
            <a:r>
              <a:rPr lang="en-US" b="0" i="0" dirty="0">
                <a:solidFill>
                  <a:srgbClr val="292929"/>
                </a:solidFill>
                <a:effectLst/>
                <a:latin typeface="source-serif-pro"/>
              </a:rPr>
              <a:t>.</a:t>
            </a:r>
          </a:p>
          <a:p>
            <a:pPr algn="l"/>
            <a:endParaRPr lang="en-US" b="0" i="0" dirty="0">
              <a:solidFill>
                <a:srgbClr val="292929"/>
              </a:solidFill>
              <a:effectLst/>
              <a:latin typeface="source-serif-pro"/>
            </a:endParaRPr>
          </a:p>
          <a:p>
            <a:pPr algn="l"/>
            <a:r>
              <a:rPr lang="en-US" b="1" i="0" dirty="0">
                <a:solidFill>
                  <a:srgbClr val="292929"/>
                </a:solidFill>
                <a:effectLst/>
                <a:latin typeface="source-serif-pro"/>
              </a:rPr>
              <a:t>No coupling:</a:t>
            </a:r>
            <a:r>
              <a:rPr lang="en-US" b="0" i="0" dirty="0">
                <a:solidFill>
                  <a:srgbClr val="292929"/>
                </a:solidFill>
                <a:effectLst/>
                <a:latin typeface="source-serif-pro"/>
              </a:rPr>
              <a:t> There is no coupling. Completely different units.</a:t>
            </a:r>
          </a:p>
          <a:p>
            <a:pPr algn="l"/>
            <a:r>
              <a:rPr lang="en-US" b="0" i="0" dirty="0">
                <a:solidFill>
                  <a:srgbClr val="292929"/>
                </a:solidFill>
                <a:effectLst/>
                <a:latin typeface="source-serif-pro"/>
              </a:rPr>
              <a:t>There are other coupling types in OOP:</a:t>
            </a:r>
          </a:p>
          <a:p>
            <a:pPr algn="l"/>
            <a:endParaRPr lang="en-US" b="0" i="0" dirty="0">
              <a:solidFill>
                <a:srgbClr val="292929"/>
              </a:solidFill>
              <a:effectLst/>
              <a:latin typeface="source-serif-pro"/>
            </a:endParaRPr>
          </a:p>
          <a:p>
            <a:pPr algn="l"/>
            <a:r>
              <a:rPr lang="en-US" b="1" i="0" dirty="0">
                <a:solidFill>
                  <a:srgbClr val="292929"/>
                </a:solidFill>
                <a:effectLst/>
                <a:latin typeface="source-serif-pro"/>
              </a:rPr>
              <a:t>Inheritance coupling</a:t>
            </a:r>
            <a:r>
              <a:rPr lang="en-US" b="0" i="0" dirty="0">
                <a:solidFill>
                  <a:srgbClr val="292929"/>
                </a:solidFill>
                <a:effectLst/>
                <a:latin typeface="source-serif-pro"/>
              </a:rPr>
              <a:t>: is-a coupling.</a:t>
            </a:r>
          </a:p>
          <a:p>
            <a:pPr algn="l"/>
            <a:endParaRPr lang="en-US" b="0" i="0" dirty="0">
              <a:solidFill>
                <a:srgbClr val="292929"/>
              </a:solidFill>
              <a:effectLst/>
              <a:latin typeface="source-serif-pro"/>
            </a:endParaRPr>
          </a:p>
          <a:p>
            <a:pPr algn="l"/>
            <a:r>
              <a:rPr lang="en-US" b="1" i="0" dirty="0">
                <a:solidFill>
                  <a:srgbClr val="292929"/>
                </a:solidFill>
                <a:effectLst/>
                <a:latin typeface="source-serif-pro"/>
              </a:rPr>
              <a:t>Abstract coupling</a:t>
            </a:r>
            <a:r>
              <a:rPr lang="en-US" b="0" i="0" dirty="0">
                <a:solidFill>
                  <a:srgbClr val="292929"/>
                </a:solidFill>
                <a:effectLst/>
                <a:latin typeface="source-serif-pro"/>
              </a:rPr>
              <a:t>: coupling to abstract classes. Can be both is-a and has-a coupling (polymorphism).</a:t>
            </a:r>
          </a:p>
        </p:txBody>
      </p:sp>
    </p:spTree>
    <p:extLst>
      <p:ext uri="{BB962C8B-B14F-4D97-AF65-F5344CB8AC3E}">
        <p14:creationId xmlns:p14="http://schemas.microsoft.com/office/powerpoint/2010/main" val="2284701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i="0" dirty="0">
                <a:solidFill>
                  <a:srgbClr val="292929"/>
                </a:solidFill>
                <a:effectLst/>
                <a:latin typeface="sohne"/>
              </a:rPr>
              <a:t>Cohesion</a:t>
            </a:r>
          </a:p>
        </p:txBody>
      </p:sp>
      <p:sp>
        <p:nvSpPr>
          <p:cNvPr id="3" name="TextBox 2">
            <a:extLst>
              <a:ext uri="{FF2B5EF4-FFF2-40B4-BE49-F238E27FC236}">
                <a16:creationId xmlns:a16="http://schemas.microsoft.com/office/drawing/2014/main" id="{7DF03071-8BF0-4BB5-9DC4-512B9D5A9150}"/>
              </a:ext>
            </a:extLst>
          </p:cNvPr>
          <p:cNvSpPr txBox="1"/>
          <p:nvPr/>
        </p:nvSpPr>
        <p:spPr>
          <a:xfrm>
            <a:off x="815415" y="1651247"/>
            <a:ext cx="5280586" cy="4247317"/>
          </a:xfrm>
          <a:prstGeom prst="rect">
            <a:avLst/>
          </a:prstGeom>
          <a:noFill/>
        </p:spPr>
        <p:txBody>
          <a:bodyPr wrap="square" rtlCol="0">
            <a:spAutoFit/>
          </a:bodyPr>
          <a:lstStyle/>
          <a:p>
            <a:pPr algn="l"/>
            <a:r>
              <a:rPr lang="en-US" b="0" i="0" dirty="0">
                <a:solidFill>
                  <a:srgbClr val="292929"/>
                </a:solidFill>
                <a:effectLst/>
                <a:latin typeface="source-serif-pro"/>
              </a:rPr>
              <a:t>Cohesion is the extent to which two or more parts of a system are related and how they work together to create something more valuable than the individual parts. “The whole is greater than the sum of the parts.”. We definitely want more cohesive structures.</a:t>
            </a:r>
          </a:p>
          <a:p>
            <a:pPr algn="l"/>
            <a:endParaRPr lang="en-US" b="0" i="0" dirty="0">
              <a:solidFill>
                <a:srgbClr val="292929"/>
              </a:solidFill>
              <a:effectLst/>
              <a:latin typeface="source-serif-pro"/>
            </a:endParaRPr>
          </a:p>
          <a:p>
            <a:pPr algn="l"/>
            <a:r>
              <a:rPr lang="en-US" b="0" i="0" dirty="0">
                <a:solidFill>
                  <a:srgbClr val="292929"/>
                </a:solidFill>
                <a:effectLst/>
                <a:latin typeface="source-serif-pro"/>
              </a:rPr>
              <a:t>A strong cohesive structure has a clear responsibility, it is being focused on a single task. Single responsibility in </a:t>
            </a:r>
            <a:r>
              <a:rPr lang="en-US" b="0" i="0" u="sng" dirty="0">
                <a:solidFill>
                  <a:srgbClr val="292929"/>
                </a:solidFill>
                <a:effectLst/>
                <a:latin typeface="source-serif-pro"/>
                <a:hlinkClick r:id="rId3"/>
              </a:rPr>
              <a:t>Solid</a:t>
            </a:r>
            <a:r>
              <a:rPr lang="en-US" b="0" i="0" dirty="0">
                <a:solidFill>
                  <a:srgbClr val="292929"/>
                </a:solidFill>
                <a:effectLst/>
                <a:latin typeface="source-serif-pro"/>
              </a:rPr>
              <a:t> principles is actually about how cohesive we are, and how high or low the level of cohesion is. Each part of the design addresses a </a:t>
            </a:r>
            <a:r>
              <a:rPr lang="en-US" b="0" i="0" u="sng" dirty="0">
                <a:solidFill>
                  <a:srgbClr val="292929"/>
                </a:solidFill>
                <a:effectLst/>
                <a:latin typeface="source-serif-pro"/>
                <a:hlinkClick r:id="rId4"/>
              </a:rPr>
              <a:t>separate concern</a:t>
            </a:r>
            <a:r>
              <a:rPr lang="en-US" b="0" i="0" dirty="0">
                <a:solidFill>
                  <a:srgbClr val="292929"/>
                </a:solidFill>
                <a:effectLst/>
                <a:latin typeface="source-serif-pro"/>
              </a:rPr>
              <a:t>, a set of information that affects the code of a computer program. If all the structures and functions of a class are for the same common purpose, the cohesion of that class is high.</a:t>
            </a:r>
          </a:p>
        </p:txBody>
      </p:sp>
      <p:pic>
        <p:nvPicPr>
          <p:cNvPr id="5122" name="Picture 2">
            <a:extLst>
              <a:ext uri="{FF2B5EF4-FFF2-40B4-BE49-F238E27FC236}">
                <a16:creationId xmlns:a16="http://schemas.microsoft.com/office/drawing/2014/main" id="{F85838C9-388D-4129-8293-D4C89B170A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5767" y="2136975"/>
            <a:ext cx="4920818" cy="3275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811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i="0" dirty="0">
                <a:solidFill>
                  <a:srgbClr val="292929"/>
                </a:solidFill>
                <a:effectLst/>
                <a:latin typeface="source-serif-pro"/>
              </a:rPr>
              <a:t>Coincidental cohesion</a:t>
            </a:r>
            <a:endParaRPr lang="he-IL" dirty="0"/>
          </a:p>
        </p:txBody>
      </p:sp>
      <p:sp>
        <p:nvSpPr>
          <p:cNvPr id="6" name="TextBox 5">
            <a:extLst>
              <a:ext uri="{FF2B5EF4-FFF2-40B4-BE49-F238E27FC236}">
                <a16:creationId xmlns:a16="http://schemas.microsoft.com/office/drawing/2014/main" id="{383F5BBC-4355-48F2-8DD0-928E87A56D3F}"/>
              </a:ext>
            </a:extLst>
          </p:cNvPr>
          <p:cNvSpPr txBox="1"/>
          <p:nvPr/>
        </p:nvSpPr>
        <p:spPr>
          <a:xfrm>
            <a:off x="880533" y="1524000"/>
            <a:ext cx="9804400" cy="1785104"/>
          </a:xfrm>
          <a:prstGeom prst="rect">
            <a:avLst/>
          </a:prstGeom>
          <a:noFill/>
        </p:spPr>
        <p:txBody>
          <a:bodyPr wrap="square" rtlCol="0">
            <a:spAutoFit/>
          </a:bodyPr>
          <a:lstStyle/>
          <a:p>
            <a:pPr algn="l"/>
            <a:r>
              <a:rPr lang="en-US" sz="2000" b="0" i="0" dirty="0">
                <a:solidFill>
                  <a:srgbClr val="292929"/>
                </a:solidFill>
                <a:effectLst/>
                <a:latin typeface="source-serif-pro"/>
              </a:rPr>
              <a:t>No conceptual relationship between elements. It is accidental and the worst form of cohesion. This one is very common in utility classes. For example, in the class below, there are unrelated methods together.</a:t>
            </a:r>
          </a:p>
          <a:p>
            <a:br>
              <a:rPr lang="en-US" sz="3200" dirty="0">
                <a:effectLst/>
              </a:rPr>
            </a:br>
            <a:endParaRPr lang="en-US" dirty="0"/>
          </a:p>
        </p:txBody>
      </p:sp>
      <p:sp>
        <p:nvSpPr>
          <p:cNvPr id="2" name="Rectangle 1">
            <a:extLst>
              <a:ext uri="{FF2B5EF4-FFF2-40B4-BE49-F238E27FC236}">
                <a16:creationId xmlns:a16="http://schemas.microsoft.com/office/drawing/2014/main" id="{9544151F-EBC4-4FD3-A40A-69B787FDB708}"/>
              </a:ext>
            </a:extLst>
          </p:cNvPr>
          <p:cNvSpPr>
            <a:spLocks noChangeArrowheads="1"/>
          </p:cNvSpPr>
          <p:nvPr/>
        </p:nvSpPr>
        <p:spPr bwMode="auto">
          <a:xfrm>
            <a:off x="949911" y="2769890"/>
            <a:ext cx="5788240"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from </a:t>
            </a:r>
            <a:r>
              <a:rPr kumimoji="0" lang="en-US" altLang="en-US" sz="1400" b="0" i="0" u="none" strike="noStrike" cap="none" normalizeH="0" baseline="0" dirty="0" err="1">
                <a:ln>
                  <a:noFill/>
                </a:ln>
                <a:solidFill>
                  <a:srgbClr val="A9B7C6"/>
                </a:solidFill>
                <a:effectLst/>
                <a:latin typeface="Arial Unicode MS"/>
              </a:rPr>
              <a:t>abc</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a:ln>
                  <a:noFill/>
                </a:ln>
                <a:solidFill>
                  <a:srgbClr val="A9B7C6"/>
                </a:solidFill>
                <a:effectLst/>
                <a:latin typeface="Arial Unicode MS"/>
              </a:rPr>
              <a:t>ABC</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abstractmethod</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class </a:t>
            </a:r>
            <a:r>
              <a:rPr kumimoji="0" lang="en-US" altLang="en-US" sz="1400" b="0" i="0" u="none" strike="noStrike" cap="none" normalizeH="0" baseline="0" dirty="0">
                <a:ln>
                  <a:noFill/>
                </a:ln>
                <a:solidFill>
                  <a:srgbClr val="A9B7C6"/>
                </a:solidFill>
                <a:effectLst/>
                <a:latin typeface="Arial Unicode MS"/>
              </a:rPr>
              <a:t>Utility(ABC):</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@abstractmethod</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err="1">
                <a:ln>
                  <a:noFill/>
                </a:ln>
                <a:solidFill>
                  <a:srgbClr val="A9B7C6"/>
                </a:solidFill>
                <a:effectLst/>
                <a:latin typeface="Arial Unicode MS"/>
              </a:rPr>
              <a:t>check_currency</a:t>
            </a:r>
            <a:r>
              <a:rPr kumimoji="0" lang="en-US" altLang="en-US" sz="1400" b="0" i="0" u="none" strike="noStrike" cap="none" normalizeH="0" baseline="0" dirty="0">
                <a:ln>
                  <a:noFill/>
                </a:ln>
                <a:solidFill>
                  <a:srgbClr val="A9B7C6"/>
                </a:solidFill>
                <a:effectLst/>
                <a:latin typeface="Arial Unicode MS"/>
              </a:rPr>
              <a:t>(self):</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pass</a:t>
            </a:r>
            <a:br>
              <a:rPr kumimoji="0" lang="en-US" altLang="en-US" sz="1400" b="0" i="0" u="none" strike="noStrike" cap="none" normalizeH="0" baseline="0" dirty="0">
                <a:ln>
                  <a:noFill/>
                </a:ln>
                <a:solidFill>
                  <a:srgbClr val="CC7832"/>
                </a:solidFill>
                <a:effectLst/>
                <a:latin typeface="Arial Unicode MS"/>
              </a:rPr>
            </a:br>
            <a:br>
              <a:rPr kumimoji="0" lang="en-US" altLang="en-US" sz="1400" b="0" i="0" u="none" strike="noStrike" cap="none" normalizeH="0" baseline="0" dirty="0">
                <a:ln>
                  <a:noFill/>
                </a:ln>
                <a:solidFill>
                  <a:srgbClr val="CC7832"/>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@abstractmethod</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err="1">
                <a:ln>
                  <a:noFill/>
                </a:ln>
                <a:solidFill>
                  <a:srgbClr val="A9B7C6"/>
                </a:solidFill>
                <a:effectLst/>
                <a:latin typeface="Arial Unicode MS"/>
              </a:rPr>
              <a:t>parse_user_entry</a:t>
            </a:r>
            <a:r>
              <a:rPr kumimoji="0" lang="en-US" altLang="en-US" sz="1400" b="0" i="0" u="none" strike="noStrike" cap="none" normalizeH="0" baseline="0" dirty="0">
                <a:ln>
                  <a:noFill/>
                </a:ln>
                <a:solidFill>
                  <a:srgbClr val="A9B7C6"/>
                </a:solidFill>
                <a:effectLst/>
                <a:latin typeface="Arial Unicode MS"/>
              </a:rPr>
              <a:t>(self):</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pass</a:t>
            </a:r>
            <a:br>
              <a:rPr kumimoji="0" lang="en-US" altLang="en-US" sz="1400" b="0" i="0" u="none" strike="noStrike" cap="none" normalizeH="0" baseline="0" dirty="0">
                <a:ln>
                  <a:noFill/>
                </a:ln>
                <a:solidFill>
                  <a:srgbClr val="CC7832"/>
                </a:solidFill>
                <a:effectLst/>
                <a:latin typeface="Arial Unicode MS"/>
              </a:rPr>
            </a:br>
            <a:br>
              <a:rPr kumimoji="0" lang="en-US" altLang="en-US" sz="1400" b="0" i="0" u="none" strike="noStrike" cap="none" normalizeH="0" baseline="0" dirty="0">
                <a:ln>
                  <a:noFill/>
                </a:ln>
                <a:solidFill>
                  <a:srgbClr val="CC7832"/>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@abstractmethod</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err="1">
                <a:ln>
                  <a:noFill/>
                </a:ln>
                <a:solidFill>
                  <a:srgbClr val="A9B7C6"/>
                </a:solidFill>
                <a:effectLst/>
                <a:latin typeface="Arial Unicode MS"/>
              </a:rPr>
              <a:t>convert_list_to_string</a:t>
            </a:r>
            <a:r>
              <a:rPr kumimoji="0" lang="en-US" altLang="en-US" sz="1400" b="0" i="0" u="none" strike="noStrike" cap="none" normalizeH="0" baseline="0" dirty="0">
                <a:ln>
                  <a:noFill/>
                </a:ln>
                <a:solidFill>
                  <a:srgbClr val="A9B7C6"/>
                </a:solidFill>
                <a:effectLst/>
                <a:latin typeface="Arial Unicode MS"/>
              </a:rPr>
              <a:t>(self):</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pass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067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TotalTime>
  <Words>3257</Words>
  <Application>Microsoft Office PowerPoint</Application>
  <PresentationFormat>Widescreen</PresentationFormat>
  <Paragraphs>193</Paragraphs>
  <Slides>16</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Arial Unicode MS</vt:lpstr>
      <vt:lpstr>Calibri</vt:lpstr>
      <vt:lpstr>Calibri Light</vt:lpstr>
      <vt:lpstr>Consolas</vt:lpstr>
      <vt:lpstr>Segoe</vt:lpstr>
      <vt:lpstr>sohne</vt:lpstr>
      <vt:lpstr>source-serif-pro</vt:lpstr>
      <vt:lpstr>Tahoma</vt:lpstr>
      <vt:lpstr>YouTube Sans</vt:lpstr>
      <vt:lpstr>Office Theme</vt:lpstr>
      <vt:lpstr>Cohesion &amp; Coupling in Python</vt:lpstr>
      <vt:lpstr>Introduction</vt:lpstr>
      <vt:lpstr>Modularization</vt:lpstr>
      <vt:lpstr>Coupling</vt:lpstr>
      <vt:lpstr>Content coupling</vt:lpstr>
      <vt:lpstr>Content coupling – cont’d</vt:lpstr>
      <vt:lpstr>Content coupling – cont’d</vt:lpstr>
      <vt:lpstr>Cohesion</vt:lpstr>
      <vt:lpstr>Coincidental cohesion</vt:lpstr>
      <vt:lpstr>Logical cohesion</vt:lpstr>
      <vt:lpstr>Temporal cohesion</vt:lpstr>
      <vt:lpstr>Procedural cohesion</vt:lpstr>
      <vt:lpstr>Sequential cohesion</vt:lpstr>
      <vt:lpstr>Conclusion</vt:lpstr>
      <vt:lpstr>PowerPoint Presentation</vt:lpstr>
      <vt:lpstr>Additional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 Loops</dc:title>
  <dc:creator>Tomer Avishar</dc:creator>
  <cp:lastModifiedBy>Alexandr Gotlib</cp:lastModifiedBy>
  <cp:revision>128</cp:revision>
  <dcterms:created xsi:type="dcterms:W3CDTF">2021-12-07T07:23:56Z</dcterms:created>
  <dcterms:modified xsi:type="dcterms:W3CDTF">2023-06-25T19:05:05Z</dcterms:modified>
</cp:coreProperties>
</file>