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9" r:id="rId3"/>
    <p:sldId id="261" r:id="rId4"/>
    <p:sldId id="302" r:id="rId5"/>
    <p:sldId id="263" r:id="rId6"/>
    <p:sldId id="264" r:id="rId7"/>
    <p:sldId id="270" r:id="rId8"/>
    <p:sldId id="300" r:id="rId9"/>
    <p:sldId id="303" r:id="rId10"/>
    <p:sldId id="273" r:id="rId11"/>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F8DE7C-5555-4EE6-BBFF-BA202E1C1107}" v="15" dt="2023-06-30T06:45:28.4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ce Alison Yurkov" userId="b81c3101a651c776" providerId="LiveId" clId="{F4F8DE7C-5555-4EE6-BBFF-BA202E1C1107}"/>
    <pc:docChg chg="custSel addSld delSld modSld">
      <pc:chgData name="Grace Alison Yurkov" userId="b81c3101a651c776" providerId="LiveId" clId="{F4F8DE7C-5555-4EE6-BBFF-BA202E1C1107}" dt="2023-06-30T06:45:42.850" v="160"/>
      <pc:docMkLst>
        <pc:docMk/>
      </pc:docMkLst>
      <pc:sldChg chg="modSp mod">
        <pc:chgData name="Grace Alison Yurkov" userId="b81c3101a651c776" providerId="LiveId" clId="{F4F8DE7C-5555-4EE6-BBFF-BA202E1C1107}" dt="2023-06-30T06:32:39.295" v="28" actId="20577"/>
        <pc:sldMkLst>
          <pc:docMk/>
          <pc:sldMk cId="2309174585" sldId="256"/>
        </pc:sldMkLst>
        <pc:spChg chg="mod">
          <ac:chgData name="Grace Alison Yurkov" userId="b81c3101a651c776" providerId="LiveId" clId="{F4F8DE7C-5555-4EE6-BBFF-BA202E1C1107}" dt="2023-06-30T06:32:39.295" v="28" actId="20577"/>
          <ac:spMkLst>
            <pc:docMk/>
            <pc:sldMk cId="2309174585" sldId="256"/>
            <ac:spMk id="2" creationId="{00000000-0000-0000-0000-000000000000}"/>
          </ac:spMkLst>
        </pc:spChg>
      </pc:sldChg>
      <pc:sldChg chg="modSp mod">
        <pc:chgData name="Grace Alison Yurkov" userId="b81c3101a651c776" providerId="LiveId" clId="{F4F8DE7C-5555-4EE6-BBFF-BA202E1C1107}" dt="2023-06-30T06:36:07.008" v="30"/>
        <pc:sldMkLst>
          <pc:docMk/>
          <pc:sldMk cId="1265926479" sldId="259"/>
        </pc:sldMkLst>
        <pc:spChg chg="mod">
          <ac:chgData name="Grace Alison Yurkov" userId="b81c3101a651c776" providerId="LiveId" clId="{F4F8DE7C-5555-4EE6-BBFF-BA202E1C1107}" dt="2023-06-30T06:36:07.008" v="30"/>
          <ac:spMkLst>
            <pc:docMk/>
            <pc:sldMk cId="1265926479" sldId="259"/>
            <ac:spMk id="6" creationId="{A299581E-1496-4118-A38C-D3CB0A781467}"/>
          </ac:spMkLst>
        </pc:spChg>
      </pc:sldChg>
      <pc:sldChg chg="addSp modSp mod">
        <pc:chgData name="Grace Alison Yurkov" userId="b81c3101a651c776" providerId="LiveId" clId="{F4F8DE7C-5555-4EE6-BBFF-BA202E1C1107}" dt="2023-06-30T06:38:28.392" v="60" actId="1076"/>
        <pc:sldMkLst>
          <pc:docMk/>
          <pc:sldMk cId="1960207874" sldId="261"/>
        </pc:sldMkLst>
        <pc:spChg chg="add mod">
          <ac:chgData name="Grace Alison Yurkov" userId="b81c3101a651c776" providerId="LiveId" clId="{F4F8DE7C-5555-4EE6-BBFF-BA202E1C1107}" dt="2023-06-30T06:38:19.669" v="59" actId="115"/>
          <ac:spMkLst>
            <pc:docMk/>
            <pc:sldMk cId="1960207874" sldId="261"/>
            <ac:spMk id="2" creationId="{239CB368-6370-ADC9-3707-63E137D4F11A}"/>
          </ac:spMkLst>
        </pc:spChg>
        <pc:spChg chg="mod">
          <ac:chgData name="Grace Alison Yurkov" userId="b81c3101a651c776" providerId="LiveId" clId="{F4F8DE7C-5555-4EE6-BBFF-BA202E1C1107}" dt="2023-06-30T06:38:28.392" v="60" actId="1076"/>
          <ac:spMkLst>
            <pc:docMk/>
            <pc:sldMk cId="1960207874" sldId="261"/>
            <ac:spMk id="5" creationId="{00000000-0000-0000-0000-000000000000}"/>
          </ac:spMkLst>
        </pc:spChg>
      </pc:sldChg>
      <pc:sldChg chg="modSp mod">
        <pc:chgData name="Grace Alison Yurkov" userId="b81c3101a651c776" providerId="LiveId" clId="{F4F8DE7C-5555-4EE6-BBFF-BA202E1C1107}" dt="2023-06-30T06:40:55.202" v="94" actId="20577"/>
        <pc:sldMkLst>
          <pc:docMk/>
          <pc:sldMk cId="4164008649" sldId="263"/>
        </pc:sldMkLst>
        <pc:spChg chg="mod">
          <ac:chgData name="Grace Alison Yurkov" userId="b81c3101a651c776" providerId="LiveId" clId="{F4F8DE7C-5555-4EE6-BBFF-BA202E1C1107}" dt="2023-06-30T06:39:42.509" v="78"/>
          <ac:spMkLst>
            <pc:docMk/>
            <pc:sldMk cId="4164008649" sldId="263"/>
            <ac:spMk id="2" creationId="{00000000-0000-0000-0000-000000000000}"/>
          </ac:spMkLst>
        </pc:spChg>
        <pc:spChg chg="mod">
          <ac:chgData name="Grace Alison Yurkov" userId="b81c3101a651c776" providerId="LiveId" clId="{F4F8DE7C-5555-4EE6-BBFF-BA202E1C1107}" dt="2023-06-30T06:40:55.202" v="94" actId="20577"/>
          <ac:spMkLst>
            <pc:docMk/>
            <pc:sldMk cId="4164008649" sldId="263"/>
            <ac:spMk id="4" creationId="{176CF516-C861-4ECA-9387-67340CCBAF7C}"/>
          </ac:spMkLst>
        </pc:spChg>
      </pc:sldChg>
      <pc:sldChg chg="addSp delSp modSp mod">
        <pc:chgData name="Grace Alison Yurkov" userId="b81c3101a651c776" providerId="LiveId" clId="{F4F8DE7C-5555-4EE6-BBFF-BA202E1C1107}" dt="2023-06-30T06:42:12.610" v="115" actId="20577"/>
        <pc:sldMkLst>
          <pc:docMk/>
          <pc:sldMk cId="1498785572" sldId="264"/>
        </pc:sldMkLst>
        <pc:spChg chg="mod">
          <ac:chgData name="Grace Alison Yurkov" userId="b81c3101a651c776" providerId="LiveId" clId="{F4F8DE7C-5555-4EE6-BBFF-BA202E1C1107}" dt="2023-06-30T06:41:20.218" v="95"/>
          <ac:spMkLst>
            <pc:docMk/>
            <pc:sldMk cId="1498785572" sldId="264"/>
            <ac:spMk id="2" creationId="{00000000-0000-0000-0000-000000000000}"/>
          </ac:spMkLst>
        </pc:spChg>
        <pc:spChg chg="add del mod">
          <ac:chgData name="Grace Alison Yurkov" userId="b81c3101a651c776" providerId="LiveId" clId="{F4F8DE7C-5555-4EE6-BBFF-BA202E1C1107}" dt="2023-06-30T06:41:55.083" v="103" actId="478"/>
          <ac:spMkLst>
            <pc:docMk/>
            <pc:sldMk cId="1498785572" sldId="264"/>
            <ac:spMk id="3" creationId="{1A0E7070-1B79-3513-08E8-128E292FB751}"/>
          </ac:spMkLst>
        </pc:spChg>
        <pc:spChg chg="mod">
          <ac:chgData name="Grace Alison Yurkov" userId="b81c3101a651c776" providerId="LiveId" clId="{F4F8DE7C-5555-4EE6-BBFF-BA202E1C1107}" dt="2023-06-30T06:42:12.610" v="115" actId="20577"/>
          <ac:spMkLst>
            <pc:docMk/>
            <pc:sldMk cId="1498785572" sldId="264"/>
            <ac:spMk id="4" creationId="{8FD41903-A246-4CBA-90EA-2DFCD09A83FC}"/>
          </ac:spMkLst>
        </pc:spChg>
        <pc:spChg chg="del">
          <ac:chgData name="Grace Alison Yurkov" userId="b81c3101a651c776" providerId="LiveId" clId="{F4F8DE7C-5555-4EE6-BBFF-BA202E1C1107}" dt="2023-06-30T06:41:33.474" v="97" actId="478"/>
          <ac:spMkLst>
            <pc:docMk/>
            <pc:sldMk cId="1498785572" sldId="264"/>
            <ac:spMk id="7" creationId="{AC482D12-91EA-4940-A610-E1E18B03A4E0}"/>
          </ac:spMkLst>
        </pc:spChg>
      </pc:sldChg>
      <pc:sldChg chg="del">
        <pc:chgData name="Grace Alison Yurkov" userId="b81c3101a651c776" providerId="LiveId" clId="{F4F8DE7C-5555-4EE6-BBFF-BA202E1C1107}" dt="2023-06-30T06:42:26.919" v="116" actId="47"/>
        <pc:sldMkLst>
          <pc:docMk/>
          <pc:sldMk cId="2284701874" sldId="266"/>
        </pc:sldMkLst>
      </pc:sldChg>
      <pc:sldChg chg="del">
        <pc:chgData name="Grace Alison Yurkov" userId="b81c3101a651c776" providerId="LiveId" clId="{F4F8DE7C-5555-4EE6-BBFF-BA202E1C1107}" dt="2023-06-30T06:42:26.919" v="116" actId="47"/>
        <pc:sldMkLst>
          <pc:docMk/>
          <pc:sldMk cId="858811802" sldId="268"/>
        </pc:sldMkLst>
      </pc:sldChg>
      <pc:sldChg chg="modSp mod">
        <pc:chgData name="Grace Alison Yurkov" userId="b81c3101a651c776" providerId="LiveId" clId="{F4F8DE7C-5555-4EE6-BBFF-BA202E1C1107}" dt="2023-06-30T06:43:19.470" v="130" actId="20577"/>
        <pc:sldMkLst>
          <pc:docMk/>
          <pc:sldMk cId="408067067" sldId="270"/>
        </pc:sldMkLst>
        <pc:spChg chg="mod">
          <ac:chgData name="Grace Alison Yurkov" userId="b81c3101a651c776" providerId="LiveId" clId="{F4F8DE7C-5555-4EE6-BBFF-BA202E1C1107}" dt="2023-06-30T06:42:46.894" v="117"/>
          <ac:spMkLst>
            <pc:docMk/>
            <pc:sldMk cId="408067067" sldId="270"/>
            <ac:spMk id="4" creationId="{00000000-0000-0000-0000-000000000000}"/>
          </ac:spMkLst>
        </pc:spChg>
        <pc:spChg chg="mod">
          <ac:chgData name="Grace Alison Yurkov" userId="b81c3101a651c776" providerId="LiveId" clId="{F4F8DE7C-5555-4EE6-BBFF-BA202E1C1107}" dt="2023-06-30T06:43:19.470" v="130" actId="20577"/>
          <ac:spMkLst>
            <pc:docMk/>
            <pc:sldMk cId="408067067" sldId="270"/>
            <ac:spMk id="5" creationId="{43714B0E-DD48-4088-BA32-974E103D4336}"/>
          </ac:spMkLst>
        </pc:spChg>
      </pc:sldChg>
      <pc:sldChg chg="modSp mod">
        <pc:chgData name="Grace Alison Yurkov" userId="b81c3101a651c776" providerId="LiveId" clId="{F4F8DE7C-5555-4EE6-BBFF-BA202E1C1107}" dt="2023-06-30T06:45:42.850" v="160"/>
        <pc:sldMkLst>
          <pc:docMk/>
          <pc:sldMk cId="547801088" sldId="273"/>
        </pc:sldMkLst>
        <pc:spChg chg="mod">
          <ac:chgData name="Grace Alison Yurkov" userId="b81c3101a651c776" providerId="LiveId" clId="{F4F8DE7C-5555-4EE6-BBFF-BA202E1C1107}" dt="2023-06-30T06:45:42.850" v="160"/>
          <ac:spMkLst>
            <pc:docMk/>
            <pc:sldMk cId="547801088" sldId="273"/>
            <ac:spMk id="3" creationId="{2E459FE7-61C7-4C40-89B7-923478C0002A}"/>
          </ac:spMkLst>
        </pc:spChg>
      </pc:sldChg>
      <pc:sldChg chg="del">
        <pc:chgData name="Grace Alison Yurkov" userId="b81c3101a651c776" providerId="LiveId" clId="{F4F8DE7C-5555-4EE6-BBFF-BA202E1C1107}" dt="2023-06-30T06:45:31.901" v="159" actId="47"/>
        <pc:sldMkLst>
          <pc:docMk/>
          <pc:sldMk cId="678946894" sldId="285"/>
        </pc:sldMkLst>
      </pc:sldChg>
      <pc:sldChg chg="delSp modSp mod">
        <pc:chgData name="Grace Alison Yurkov" userId="b81c3101a651c776" providerId="LiveId" clId="{F4F8DE7C-5555-4EE6-BBFF-BA202E1C1107}" dt="2023-06-30T06:44:17.176" v="147" actId="20577"/>
        <pc:sldMkLst>
          <pc:docMk/>
          <pc:sldMk cId="247975831" sldId="300"/>
        </pc:sldMkLst>
        <pc:spChg chg="mod">
          <ac:chgData name="Grace Alison Yurkov" userId="b81c3101a651c776" providerId="LiveId" clId="{F4F8DE7C-5555-4EE6-BBFF-BA202E1C1107}" dt="2023-06-30T06:43:41.832" v="131"/>
          <ac:spMkLst>
            <pc:docMk/>
            <pc:sldMk cId="247975831" sldId="300"/>
            <ac:spMk id="4" creationId="{00000000-0000-0000-0000-000000000000}"/>
          </ac:spMkLst>
        </pc:spChg>
        <pc:spChg chg="mod">
          <ac:chgData name="Grace Alison Yurkov" userId="b81c3101a651c776" providerId="LiveId" clId="{F4F8DE7C-5555-4EE6-BBFF-BA202E1C1107}" dt="2023-06-30T06:44:17.176" v="147" actId="20577"/>
          <ac:spMkLst>
            <pc:docMk/>
            <pc:sldMk cId="247975831" sldId="300"/>
            <ac:spMk id="5" creationId="{23E62E77-EF86-43A5-8D9B-46B514A74A90}"/>
          </ac:spMkLst>
        </pc:spChg>
        <pc:spChg chg="del">
          <ac:chgData name="Grace Alison Yurkov" userId="b81c3101a651c776" providerId="LiveId" clId="{F4F8DE7C-5555-4EE6-BBFF-BA202E1C1107}" dt="2023-06-30T06:43:45.322" v="132" actId="478"/>
          <ac:spMkLst>
            <pc:docMk/>
            <pc:sldMk cId="247975831" sldId="300"/>
            <ac:spMk id="6" creationId="{C8BED62D-698E-4CC5-BF82-E8EB0A83CD5F}"/>
          </ac:spMkLst>
        </pc:spChg>
      </pc:sldChg>
      <pc:sldChg chg="modSp mod">
        <pc:chgData name="Grace Alison Yurkov" userId="b81c3101a651c776" providerId="LiveId" clId="{F4F8DE7C-5555-4EE6-BBFF-BA202E1C1107}" dt="2023-06-30T06:39:18.967" v="77" actId="20577"/>
        <pc:sldMkLst>
          <pc:docMk/>
          <pc:sldMk cId="3236220660" sldId="302"/>
        </pc:sldMkLst>
        <pc:spChg chg="mod">
          <ac:chgData name="Grace Alison Yurkov" userId="b81c3101a651c776" providerId="LiveId" clId="{F4F8DE7C-5555-4EE6-BBFF-BA202E1C1107}" dt="2023-06-30T06:38:46.987" v="61"/>
          <ac:spMkLst>
            <pc:docMk/>
            <pc:sldMk cId="3236220660" sldId="302"/>
            <ac:spMk id="2" creationId="{00000000-0000-0000-0000-000000000000}"/>
          </ac:spMkLst>
        </pc:spChg>
        <pc:spChg chg="mod">
          <ac:chgData name="Grace Alison Yurkov" userId="b81c3101a651c776" providerId="LiveId" clId="{F4F8DE7C-5555-4EE6-BBFF-BA202E1C1107}" dt="2023-06-30T06:39:18.967" v="77" actId="20577"/>
          <ac:spMkLst>
            <pc:docMk/>
            <pc:sldMk cId="3236220660" sldId="302"/>
            <ac:spMk id="4" creationId="{176CF516-C861-4ECA-9387-67340CCBAF7C}"/>
          </ac:spMkLst>
        </pc:spChg>
      </pc:sldChg>
      <pc:sldChg chg="modSp add mod">
        <pc:chgData name="Grace Alison Yurkov" userId="b81c3101a651c776" providerId="LiveId" clId="{F4F8DE7C-5555-4EE6-BBFF-BA202E1C1107}" dt="2023-06-30T06:45:28.477" v="158" actId="20577"/>
        <pc:sldMkLst>
          <pc:docMk/>
          <pc:sldMk cId="2363295038" sldId="303"/>
        </pc:sldMkLst>
        <pc:spChg chg="mod">
          <ac:chgData name="Grace Alison Yurkov" userId="b81c3101a651c776" providerId="LiveId" clId="{F4F8DE7C-5555-4EE6-BBFF-BA202E1C1107}" dt="2023-06-30T06:44:46.063" v="149"/>
          <ac:spMkLst>
            <pc:docMk/>
            <pc:sldMk cId="2363295038" sldId="303"/>
            <ac:spMk id="4" creationId="{00000000-0000-0000-0000-000000000000}"/>
          </ac:spMkLst>
        </pc:spChg>
        <pc:spChg chg="mod">
          <ac:chgData name="Grace Alison Yurkov" userId="b81c3101a651c776" providerId="LiveId" clId="{F4F8DE7C-5555-4EE6-BBFF-BA202E1C1107}" dt="2023-06-30T06:45:28.477" v="158" actId="20577"/>
          <ac:spMkLst>
            <pc:docMk/>
            <pc:sldMk cId="2363295038" sldId="303"/>
            <ac:spMk id="5" creationId="{23E62E77-EF86-43A5-8D9B-46B514A74A90}"/>
          </ac:spMkLst>
        </pc:spChg>
      </pc:sldChg>
    </pc:docChg>
  </pc:docChgLst>
  <pc:docChgLst>
    <pc:chgData name="Tomer Avishar" userId="S::tomerav@sela.co.il::6f99e47e-5b46-447c-a55a-283bba137982" providerId="AD" clId="Web-{EEFE6B62-9B57-2FC7-D416-8D43C8B0892F}"/>
    <pc:docChg chg="modSld">
      <pc:chgData name="Tomer Avishar" userId="S::tomerav@sela.co.il::6f99e47e-5b46-447c-a55a-283bba137982" providerId="AD" clId="Web-{EEFE6B62-9B57-2FC7-D416-8D43C8B0892F}" dt="2022-01-16T14:25:08.679" v="5" actId="14100"/>
      <pc:docMkLst>
        <pc:docMk/>
      </pc:docMkLst>
      <pc:sldChg chg="addSp delSp modSp">
        <pc:chgData name="Tomer Avishar" userId="S::tomerav@sela.co.il::6f99e47e-5b46-447c-a55a-283bba137982" providerId="AD" clId="Web-{EEFE6B62-9B57-2FC7-D416-8D43C8B0892F}" dt="2022-01-16T14:25:08.679" v="5" actId="14100"/>
        <pc:sldMkLst>
          <pc:docMk/>
          <pc:sldMk cId="927001939" sldId="308"/>
        </pc:sldMkLst>
        <pc:spChg chg="add mod">
          <ac:chgData name="Tomer Avishar" userId="S::tomerav@sela.co.il::6f99e47e-5b46-447c-a55a-283bba137982" providerId="AD" clId="Web-{EEFE6B62-9B57-2FC7-D416-8D43C8B0892F}" dt="2022-01-16T14:25:08.679" v="5" actId="14100"/>
          <ac:spMkLst>
            <pc:docMk/>
            <pc:sldMk cId="927001939" sldId="308"/>
            <ac:spMk id="2" creationId="{A4D8F346-A204-4460-8B80-4437A72886CF}"/>
          </ac:spMkLst>
        </pc:spChg>
        <pc:picChg chg="del">
          <ac:chgData name="Tomer Avishar" userId="S::tomerav@sela.co.il::6f99e47e-5b46-447c-a55a-283bba137982" providerId="AD" clId="Web-{EEFE6B62-9B57-2FC7-D416-8D43C8B0892F}" dt="2022-01-16T14:25:00.882" v="2"/>
          <ac:picMkLst>
            <pc:docMk/>
            <pc:sldMk cId="927001939" sldId="308"/>
            <ac:picMk id="7" creationId="{AA69C018-80C1-4BF1-BE51-E6612004D865}"/>
          </ac:picMkLst>
        </pc:picChg>
      </pc:sldChg>
    </pc:docChg>
  </pc:docChgLst>
  <pc:docChgLst>
    <pc:chgData name="Dan Defrin" userId="S::dand@sela.co.il::d6af6d47-7f1d-4323-b764-b1431f09f0f1" providerId="AD" clId="Web-{367E2DBD-CC44-21AB-B7B7-27790B8DC63F}"/>
    <pc:docChg chg="modSld">
      <pc:chgData name="Dan Defrin" userId="S::dand@sela.co.il::d6af6d47-7f1d-4323-b764-b1431f09f0f1" providerId="AD" clId="Web-{367E2DBD-CC44-21AB-B7B7-27790B8DC63F}" dt="2022-01-20T15:39:01.610" v="328"/>
      <pc:docMkLst>
        <pc:docMk/>
      </pc:docMkLst>
      <pc:sldChg chg="modNotes">
        <pc:chgData name="Dan Defrin" userId="S::dand@sela.co.il::d6af6d47-7f1d-4323-b764-b1431f09f0f1" providerId="AD" clId="Web-{367E2DBD-CC44-21AB-B7B7-27790B8DC63F}" dt="2022-01-20T14:11:54.276" v="4"/>
        <pc:sldMkLst>
          <pc:docMk/>
          <pc:sldMk cId="1265926479" sldId="259"/>
        </pc:sldMkLst>
      </pc:sldChg>
      <pc:sldChg chg="modNotes">
        <pc:chgData name="Dan Defrin" userId="S::dand@sela.co.il::d6af6d47-7f1d-4323-b764-b1431f09f0f1" providerId="AD" clId="Web-{367E2DBD-CC44-21AB-B7B7-27790B8DC63F}" dt="2022-01-20T14:14:54.217" v="13"/>
        <pc:sldMkLst>
          <pc:docMk/>
          <pc:sldMk cId="1960207874" sldId="261"/>
        </pc:sldMkLst>
      </pc:sldChg>
      <pc:sldChg chg="modNotes">
        <pc:chgData name="Dan Defrin" userId="S::dand@sela.co.il::d6af6d47-7f1d-4323-b764-b1431f09f0f1" providerId="AD" clId="Web-{367E2DBD-CC44-21AB-B7B7-27790B8DC63F}" dt="2022-01-20T14:23:06.166" v="29"/>
        <pc:sldMkLst>
          <pc:docMk/>
          <pc:sldMk cId="4164008649" sldId="263"/>
        </pc:sldMkLst>
      </pc:sldChg>
      <pc:sldChg chg="modNotes">
        <pc:chgData name="Dan Defrin" userId="S::dand@sela.co.il::d6af6d47-7f1d-4323-b764-b1431f09f0f1" providerId="AD" clId="Web-{367E2DBD-CC44-21AB-B7B7-27790B8DC63F}" dt="2022-01-20T14:50:35.218" v="208"/>
        <pc:sldMkLst>
          <pc:docMk/>
          <pc:sldMk cId="2284701874" sldId="266"/>
        </pc:sldMkLst>
      </pc:sldChg>
      <pc:sldChg chg="modNotes">
        <pc:chgData name="Dan Defrin" userId="S::dand@sela.co.il::d6af6d47-7f1d-4323-b764-b1431f09f0f1" providerId="AD" clId="Web-{367E2DBD-CC44-21AB-B7B7-27790B8DC63F}" dt="2022-01-20T14:52:43.595" v="219"/>
        <pc:sldMkLst>
          <pc:docMk/>
          <pc:sldMk cId="858811802" sldId="268"/>
        </pc:sldMkLst>
      </pc:sldChg>
      <pc:sldChg chg="modNotes">
        <pc:chgData name="Dan Defrin" userId="S::dand@sela.co.il::d6af6d47-7f1d-4323-b764-b1431f09f0f1" providerId="AD" clId="Web-{367E2DBD-CC44-21AB-B7B7-27790B8DC63F}" dt="2022-01-20T14:54:17.082" v="225"/>
        <pc:sldMkLst>
          <pc:docMk/>
          <pc:sldMk cId="408067067" sldId="270"/>
        </pc:sldMkLst>
      </pc:sldChg>
      <pc:sldChg chg="modNotes">
        <pc:chgData name="Dan Defrin" userId="S::dand@sela.co.il::d6af6d47-7f1d-4323-b764-b1431f09f0f1" providerId="AD" clId="Web-{367E2DBD-CC44-21AB-B7B7-27790B8DC63F}" dt="2022-01-20T15:04:24.970" v="234"/>
        <pc:sldMkLst>
          <pc:docMk/>
          <pc:sldMk cId="547801088" sldId="273"/>
        </pc:sldMkLst>
      </pc:sldChg>
      <pc:sldChg chg="modNotes">
        <pc:chgData name="Dan Defrin" userId="S::dand@sela.co.il::d6af6d47-7f1d-4323-b764-b1431f09f0f1" providerId="AD" clId="Web-{367E2DBD-CC44-21AB-B7B7-27790B8DC63F}" dt="2022-01-20T15:08:20.757" v="251"/>
        <pc:sldMkLst>
          <pc:docMk/>
          <pc:sldMk cId="4030943770" sldId="279"/>
        </pc:sldMkLst>
      </pc:sldChg>
      <pc:sldChg chg="modNotes">
        <pc:chgData name="Dan Defrin" userId="S::dand@sela.co.il::d6af6d47-7f1d-4323-b764-b1431f09f0f1" providerId="AD" clId="Web-{367E2DBD-CC44-21AB-B7B7-27790B8DC63F}" dt="2022-01-20T15:09:25.649" v="254"/>
        <pc:sldMkLst>
          <pc:docMk/>
          <pc:sldMk cId="701332083" sldId="283"/>
        </pc:sldMkLst>
      </pc:sldChg>
      <pc:sldChg chg="modNotes">
        <pc:chgData name="Dan Defrin" userId="S::dand@sela.co.il::d6af6d47-7f1d-4323-b764-b1431f09f0f1" providerId="AD" clId="Web-{367E2DBD-CC44-21AB-B7B7-27790B8DC63F}" dt="2022-01-20T15:21:56.368" v="296"/>
        <pc:sldMkLst>
          <pc:docMk/>
          <pc:sldMk cId="678946894" sldId="285"/>
        </pc:sldMkLst>
      </pc:sldChg>
      <pc:sldChg chg="modNotes">
        <pc:chgData name="Dan Defrin" userId="S::dand@sela.co.il::d6af6d47-7f1d-4323-b764-b1431f09f0f1" providerId="AD" clId="Web-{367E2DBD-CC44-21AB-B7B7-27790B8DC63F}" dt="2022-01-20T15:24:22.403" v="297"/>
        <pc:sldMkLst>
          <pc:docMk/>
          <pc:sldMk cId="3608094555" sldId="287"/>
        </pc:sldMkLst>
      </pc:sldChg>
      <pc:sldChg chg="modNotes">
        <pc:chgData name="Dan Defrin" userId="S::dand@sela.co.il::d6af6d47-7f1d-4323-b764-b1431f09f0f1" providerId="AD" clId="Web-{367E2DBD-CC44-21AB-B7B7-27790B8DC63F}" dt="2022-01-20T15:27:20.704" v="309"/>
        <pc:sldMkLst>
          <pc:docMk/>
          <pc:sldMk cId="1055963554" sldId="304"/>
        </pc:sldMkLst>
      </pc:sldChg>
      <pc:sldChg chg="modNotes">
        <pc:chgData name="Dan Defrin" userId="S::dand@sela.co.il::d6af6d47-7f1d-4323-b764-b1431f09f0f1" providerId="AD" clId="Web-{367E2DBD-CC44-21AB-B7B7-27790B8DC63F}" dt="2022-01-20T15:29:26.331" v="313"/>
        <pc:sldMkLst>
          <pc:docMk/>
          <pc:sldMk cId="927001939" sldId="308"/>
        </pc:sldMkLst>
      </pc:sldChg>
      <pc:sldChg chg="modNotes">
        <pc:chgData name="Dan Defrin" userId="S::dand@sela.co.il::d6af6d47-7f1d-4323-b764-b1431f09f0f1" providerId="AD" clId="Web-{367E2DBD-CC44-21AB-B7B7-27790B8DC63F}" dt="2022-01-20T15:36:04.840" v="322"/>
        <pc:sldMkLst>
          <pc:docMk/>
          <pc:sldMk cId="4196927312" sldId="319"/>
        </pc:sldMkLst>
      </pc:sldChg>
      <pc:sldChg chg="modNotes">
        <pc:chgData name="Dan Defrin" userId="S::dand@sela.co.il::d6af6d47-7f1d-4323-b764-b1431f09f0f1" providerId="AD" clId="Web-{367E2DBD-CC44-21AB-B7B7-27790B8DC63F}" dt="2022-01-20T15:39:01.610" v="328"/>
        <pc:sldMkLst>
          <pc:docMk/>
          <pc:sldMk cId="3715073782" sldId="32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1D43D096-46E8-4CA0-A14E-854711339DA5}" type="datetimeFigureOut">
              <a:rPr lang="he-IL" smtClean="0"/>
              <a:t>י"א/תמוז/תשפ"ג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BB76B3F3-A009-4CE4-A3AE-558CB98C721C}" type="slidenum">
              <a:rPr lang="he-IL" smtClean="0"/>
              <a:t>‹#›</a:t>
            </a:fld>
            <a:endParaRPr lang="he-IL"/>
          </a:p>
        </p:txBody>
      </p:sp>
    </p:spTree>
    <p:extLst>
      <p:ext uri="{BB962C8B-B14F-4D97-AF65-F5344CB8AC3E}">
        <p14:creationId xmlns:p14="http://schemas.microsoft.com/office/powerpoint/2010/main" val="737154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solidFill>
                  <a:schemeClr val="tx1"/>
                </a:solidFill>
              </a:rPr>
              <a:t>This is</a:t>
            </a:r>
            <a:r>
              <a:rPr lang="en-US" baseline="0" dirty="0">
                <a:solidFill>
                  <a:schemeClr val="tx1"/>
                </a:solidFill>
              </a:rPr>
              <a:t> a straightforward solution for calculating the average of 2 numbers.</a:t>
            </a:r>
          </a:p>
          <a:p>
            <a:pPr eaLnBrk="1" hangingPunct="1">
              <a:spcBef>
                <a:spcPct val="0"/>
              </a:spcBef>
            </a:pPr>
            <a:r>
              <a:rPr lang="en-US" baseline="0" dirty="0">
                <a:solidFill>
                  <a:schemeClr val="tx1"/>
                </a:solidFill>
              </a:rPr>
              <a:t>Notice the code in lines </a:t>
            </a:r>
            <a:r>
              <a:rPr lang="en-US" dirty="0"/>
              <a:t>3-5</a:t>
            </a:r>
            <a:r>
              <a:rPr lang="en-US" baseline="0" dirty="0">
                <a:solidFill>
                  <a:schemeClr val="tx1"/>
                </a:solidFill>
              </a:rPr>
              <a:t>, </a:t>
            </a:r>
            <a:r>
              <a:rPr lang="en-US" b="1" baseline="0" dirty="0">
                <a:solidFill>
                  <a:schemeClr val="tx1"/>
                </a:solidFill>
              </a:rPr>
              <a:t>repeated </a:t>
            </a:r>
            <a:r>
              <a:rPr lang="en-US" baseline="0" dirty="0">
                <a:solidFill>
                  <a:schemeClr val="tx1"/>
                </a:solidFill>
              </a:rPr>
              <a:t>in lines </a:t>
            </a:r>
            <a:r>
              <a:rPr lang="en-US" dirty="0"/>
              <a:t>7-9</a:t>
            </a:r>
            <a:r>
              <a:rPr lang="en-US" baseline="0" dirty="0">
                <a:solidFill>
                  <a:schemeClr val="tx1"/>
                </a:solidFill>
              </a:rPr>
              <a:t>.</a:t>
            </a:r>
            <a:endParaRPr lang="he-IL" dirty="0">
              <a:solidFill>
                <a:schemeClr val="tx1"/>
              </a:solidFill>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a:t>
            </a:fld>
            <a:endParaRPr lang="en-US"/>
          </a:p>
        </p:txBody>
      </p:sp>
    </p:spTree>
    <p:extLst>
      <p:ext uri="{BB962C8B-B14F-4D97-AF65-F5344CB8AC3E}">
        <p14:creationId xmlns:p14="http://schemas.microsoft.com/office/powerpoint/2010/main" val="3476799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a:solidFill>
                  <a:schemeClr val="tx1"/>
                </a:solidFill>
              </a:rPr>
              <a:t>This is a straight forward solution for calculating the average of 10 numbers.</a:t>
            </a:r>
          </a:p>
          <a:p>
            <a:pPr>
              <a:defRPr/>
            </a:pPr>
            <a:r>
              <a:rPr lang="en-US" dirty="0">
                <a:solidFill>
                  <a:schemeClr val="tx1"/>
                </a:solidFill>
              </a:rPr>
              <a:t>Notice now the code in lines </a:t>
            </a:r>
            <a:r>
              <a:rPr lang="en-US" dirty="0"/>
              <a:t>4-6 </a:t>
            </a:r>
            <a:r>
              <a:rPr lang="en-US" b="1" dirty="0"/>
              <a:t>repeated</a:t>
            </a:r>
            <a:r>
              <a:rPr lang="en-US" dirty="0">
                <a:solidFill>
                  <a:schemeClr val="tx1"/>
                </a:solidFill>
              </a:rPr>
              <a:t> more than once (</a:t>
            </a:r>
            <a:r>
              <a:rPr lang="en-US" dirty="0"/>
              <a:t>3</a:t>
            </a:r>
            <a:r>
              <a:rPr lang="en-US" dirty="0">
                <a:solidFill>
                  <a:schemeClr val="tx1"/>
                </a:solidFill>
              </a:rPr>
              <a:t> times to be exact).</a:t>
            </a:r>
            <a:endParaRPr lang="en-US" dirty="0">
              <a:solidFill>
                <a:schemeClr val="tx1"/>
              </a:solidFill>
              <a:cs typeface="Calibri"/>
            </a:endParaRPr>
          </a:p>
          <a:p>
            <a:pPr eaLnBrk="1" fontAlgn="auto" hangingPunct="1">
              <a:spcBef>
                <a:spcPts val="0"/>
              </a:spcBef>
              <a:spcAft>
                <a:spcPts val="0"/>
              </a:spcAft>
              <a:defRPr/>
            </a:pPr>
            <a:endParaRPr lang="en-US" dirty="0">
              <a:solidFill>
                <a:schemeClr val="tx1"/>
              </a:solidFill>
            </a:endParaRPr>
          </a:p>
          <a:p>
            <a:pPr eaLnBrk="1" fontAlgn="auto" hangingPunct="1">
              <a:spcBef>
                <a:spcPts val="0"/>
              </a:spcBef>
              <a:spcAft>
                <a:spcPts val="0"/>
              </a:spcAft>
              <a:defRPr/>
            </a:pPr>
            <a:r>
              <a:rPr lang="en-US" dirty="0">
                <a:solidFill>
                  <a:schemeClr val="tx1"/>
                </a:solidFill>
              </a:rPr>
              <a:t>In real life, the size of data that programs deal with, is generally huge.</a:t>
            </a:r>
          </a:p>
          <a:p>
            <a:pPr eaLnBrk="1" fontAlgn="auto" hangingPunct="1">
              <a:spcBef>
                <a:spcPts val="0"/>
              </a:spcBef>
              <a:spcAft>
                <a:spcPts val="0"/>
              </a:spcAft>
              <a:defRPr/>
            </a:pPr>
            <a:r>
              <a:rPr lang="en-US" dirty="0">
                <a:solidFill>
                  <a:schemeClr val="tx1"/>
                </a:solidFill>
              </a:rPr>
              <a:t>For example:</a:t>
            </a:r>
          </a:p>
          <a:p>
            <a:pPr marL="171450" indent="-171450" eaLnBrk="1" fontAlgn="auto" hangingPunct="1">
              <a:spcBef>
                <a:spcPts val="0"/>
              </a:spcBef>
              <a:spcAft>
                <a:spcPts val="0"/>
              </a:spcAft>
              <a:buFont typeface="Arial" pitchFamily="34" charset="0"/>
              <a:buChar char="•"/>
              <a:defRPr/>
            </a:pPr>
            <a:r>
              <a:rPr lang="en-US" dirty="0">
                <a:solidFill>
                  <a:schemeClr val="tx1"/>
                </a:solidFill>
              </a:rPr>
              <a:t>Bank system calculations</a:t>
            </a:r>
          </a:p>
          <a:p>
            <a:pPr marL="171450" indent="-171450" eaLnBrk="1" fontAlgn="auto" hangingPunct="1">
              <a:spcBef>
                <a:spcPts val="0"/>
              </a:spcBef>
              <a:spcAft>
                <a:spcPts val="0"/>
              </a:spcAft>
              <a:buFont typeface="Arial" pitchFamily="34" charset="0"/>
              <a:buChar char="•"/>
              <a:defRPr/>
            </a:pPr>
            <a:r>
              <a:rPr lang="en-US" dirty="0">
                <a:solidFill>
                  <a:schemeClr val="tx1"/>
                </a:solidFill>
              </a:rPr>
              <a:t>Seeking information on the web.</a:t>
            </a:r>
          </a:p>
          <a:p>
            <a:pPr marL="171450" indent="-171450" eaLnBrk="1" fontAlgn="auto" hangingPunct="1">
              <a:spcBef>
                <a:spcPts val="0"/>
              </a:spcBef>
              <a:spcAft>
                <a:spcPts val="0"/>
              </a:spcAft>
              <a:buFont typeface="Arial" pitchFamily="34" charset="0"/>
              <a:buChar char="•"/>
              <a:defRPr/>
            </a:pPr>
            <a:r>
              <a:rPr lang="en-US" dirty="0">
                <a:solidFill>
                  <a:schemeClr val="tx1"/>
                </a:solidFill>
              </a:rPr>
              <a:t>Image processing </a:t>
            </a:r>
          </a:p>
          <a:p>
            <a:pPr marL="171450" indent="-171450" eaLnBrk="1" fontAlgn="auto" hangingPunct="1">
              <a:spcBef>
                <a:spcPts val="0"/>
              </a:spcBef>
              <a:spcAft>
                <a:spcPts val="0"/>
              </a:spcAft>
              <a:buFont typeface="Arial" pitchFamily="34" charset="0"/>
              <a:buChar char="•"/>
              <a:defRPr/>
            </a:pPr>
            <a:r>
              <a:rPr lang="en-US" dirty="0">
                <a:solidFill>
                  <a:schemeClr val="tx1"/>
                </a:solidFill>
              </a:rPr>
              <a:t>Network traffic monitoring </a:t>
            </a:r>
          </a:p>
          <a:p>
            <a:pPr marL="171450" indent="-171450" eaLnBrk="1" fontAlgn="auto" hangingPunct="1">
              <a:spcBef>
                <a:spcPts val="0"/>
              </a:spcBef>
              <a:spcAft>
                <a:spcPts val="0"/>
              </a:spcAft>
              <a:buFont typeface="Arial" pitchFamily="34" charset="0"/>
              <a:buChar char="•"/>
              <a:defRPr/>
            </a:pPr>
            <a:r>
              <a:rPr lang="en-US" dirty="0">
                <a:solidFill>
                  <a:schemeClr val="tx1"/>
                </a:solidFill>
              </a:rPr>
              <a:t>etc…</a:t>
            </a:r>
          </a:p>
          <a:p>
            <a:pPr eaLnBrk="1" fontAlgn="auto" hangingPunct="1">
              <a:spcBef>
                <a:spcPts val="0"/>
              </a:spcBef>
              <a:spcAft>
                <a:spcPts val="0"/>
              </a:spcAft>
              <a:defRPr/>
            </a:pPr>
            <a:endParaRPr lang="en-US" dirty="0">
              <a:solidFill>
                <a:schemeClr val="tx1"/>
              </a:solidFill>
            </a:endParaRPr>
          </a:p>
          <a:p>
            <a:pPr eaLnBrk="1" fontAlgn="auto" hangingPunct="1">
              <a:spcBef>
                <a:spcPts val="0"/>
              </a:spcBef>
              <a:spcAft>
                <a:spcPts val="0"/>
              </a:spcAft>
              <a:defRPr/>
            </a:pPr>
            <a:r>
              <a:rPr lang="en-US" dirty="0">
                <a:solidFill>
                  <a:schemeClr val="tx1"/>
                </a:solidFill>
              </a:rPr>
              <a:t>It would be impractical to repeat the same few commands dozens, or hundreds or thousands of times.</a:t>
            </a:r>
          </a:p>
          <a:p>
            <a:pPr eaLnBrk="1" fontAlgn="auto" hangingPunct="1">
              <a:spcBef>
                <a:spcPts val="0"/>
              </a:spcBef>
              <a:spcAft>
                <a:spcPts val="0"/>
              </a:spcAft>
              <a:defRPr/>
            </a:pPr>
            <a:r>
              <a:rPr lang="en-US" dirty="0">
                <a:solidFill>
                  <a:schemeClr val="tx1"/>
                </a:solidFill>
              </a:rPr>
              <a:t>Programs would become unreadable, error-prone and hard to fix.</a:t>
            </a:r>
          </a:p>
          <a:p>
            <a:pPr eaLnBrk="1" fontAlgn="auto" hangingPunct="1">
              <a:spcBef>
                <a:spcPts val="0"/>
              </a:spcBef>
              <a:spcAft>
                <a:spcPts val="0"/>
              </a:spcAft>
              <a:defRPr/>
            </a:pPr>
            <a:endParaRPr lang="en-US" dirty="0">
              <a:solidFill>
                <a:schemeClr val="tx1"/>
              </a:solidFill>
            </a:endParaRPr>
          </a:p>
          <a:p>
            <a:pPr eaLnBrk="1" fontAlgn="auto" hangingPunct="1">
              <a:spcBef>
                <a:spcPts val="0"/>
              </a:spcBef>
              <a:spcAft>
                <a:spcPts val="0"/>
              </a:spcAft>
              <a:defRPr/>
            </a:pPr>
            <a:r>
              <a:rPr lang="en-US" dirty="0">
                <a:solidFill>
                  <a:schemeClr val="tx1"/>
                </a:solidFill>
              </a:rPr>
              <a:t>There must be another solution for the repetition-of-similar-or-same-code problem!</a:t>
            </a:r>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3658059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i="0" dirty="0">
                <a:solidFill>
                  <a:schemeClr val="tx1"/>
                </a:solidFill>
              </a:rPr>
              <a:t>A </a:t>
            </a:r>
            <a:r>
              <a:rPr lang="en-US" sz="1200" b="1" i="0" dirty="0">
                <a:solidFill>
                  <a:schemeClr val="tx1"/>
                </a:solidFill>
              </a:rPr>
              <a:t>loop</a:t>
            </a:r>
            <a:r>
              <a:rPr lang="en-US" sz="1200" b="1" i="0" baseline="0" dirty="0">
                <a:solidFill>
                  <a:schemeClr val="tx1"/>
                </a:solidFill>
              </a:rPr>
              <a:t> </a:t>
            </a:r>
            <a:r>
              <a:rPr lang="en-US" sz="1200" i="0" baseline="0" dirty="0">
                <a:solidFill>
                  <a:schemeClr val="tx1"/>
                </a:solidFill>
              </a:rPr>
              <a:t>is a mechanism for </a:t>
            </a:r>
            <a:r>
              <a:rPr lang="en-US" sz="1200" dirty="0">
                <a:solidFill>
                  <a:schemeClr val="tx1"/>
                </a:solidFill>
              </a:rPr>
              <a:t>defining</a:t>
            </a:r>
            <a:r>
              <a:rPr lang="en-US" sz="1200" baseline="0" dirty="0">
                <a:solidFill>
                  <a:schemeClr val="tx1"/>
                </a:solidFill>
              </a:rPr>
              <a:t> the repetition of a</a:t>
            </a:r>
            <a:r>
              <a:rPr lang="en-US" sz="1200" dirty="0">
                <a:solidFill>
                  <a:schemeClr val="tx1"/>
                </a:solidFill>
              </a:rPr>
              <a:t> code segment.</a:t>
            </a:r>
          </a:p>
          <a:p>
            <a:pPr rtl="0" eaLnBrk="1" hangingPunct="1"/>
            <a:r>
              <a:rPr lang="en-US" sz="1200" dirty="0">
                <a:solidFill>
                  <a:schemeClr val="tx1"/>
                </a:solidFill>
              </a:rPr>
              <a:t>Each repetition is called an </a:t>
            </a:r>
            <a:r>
              <a:rPr lang="en-US" sz="1200" b="1" i="0" dirty="0">
                <a:solidFill>
                  <a:schemeClr val="tx1"/>
                </a:solidFill>
              </a:rPr>
              <a:t>Iteration</a:t>
            </a:r>
            <a:r>
              <a:rPr lang="en-US" sz="1200" b="0" i="0" dirty="0">
                <a:solidFill>
                  <a:schemeClr val="tx1"/>
                </a:solidFill>
              </a:rPr>
              <a:t>.</a:t>
            </a:r>
          </a:p>
          <a:p>
            <a:pPr eaLnBrk="1" hangingPunct="1"/>
            <a:endParaRPr lang="en-US" sz="1200" i="1" dirty="0">
              <a:solidFill>
                <a:schemeClr val="tx1"/>
              </a:solidFill>
            </a:endParaRPr>
          </a:p>
          <a:p>
            <a:pPr eaLnBrk="1" hangingPunct="1"/>
            <a:r>
              <a:rPr lang="en-US" sz="1200" i="0" dirty="0">
                <a:solidFill>
                  <a:schemeClr val="tx1"/>
                </a:solidFill>
              </a:rPr>
              <a:t>In</a:t>
            </a:r>
            <a:r>
              <a:rPr lang="en-US" sz="1200" i="0" baseline="0" dirty="0">
                <a:solidFill>
                  <a:schemeClr val="tx1"/>
                </a:solidFill>
              </a:rPr>
              <a:t> this chapter we will learn about the following loop types:</a:t>
            </a:r>
          </a:p>
          <a:p>
            <a:pPr eaLnBrk="1" hangingPunct="1">
              <a:buFont typeface="Arial" pitchFamily="34" charset="0"/>
              <a:buChar char="•"/>
            </a:pPr>
            <a:r>
              <a:rPr lang="en-US" sz="1200" i="0" baseline="0" dirty="0">
                <a:solidFill>
                  <a:schemeClr val="tx1"/>
                </a:solidFill>
              </a:rPr>
              <a:t>The </a:t>
            </a:r>
            <a:r>
              <a:rPr lang="en-US" sz="1200" b="1" i="0" baseline="0" dirty="0">
                <a:solidFill>
                  <a:schemeClr val="tx1"/>
                </a:solidFill>
              </a:rPr>
              <a:t>while</a:t>
            </a:r>
            <a:r>
              <a:rPr lang="en-US" sz="1200" i="1" baseline="0" dirty="0">
                <a:solidFill>
                  <a:schemeClr val="tx1"/>
                </a:solidFill>
              </a:rPr>
              <a:t> </a:t>
            </a:r>
            <a:r>
              <a:rPr lang="en-US" sz="1200" i="0" baseline="0" dirty="0">
                <a:solidFill>
                  <a:schemeClr val="tx1"/>
                </a:solidFill>
              </a:rPr>
              <a:t>loop</a:t>
            </a:r>
          </a:p>
          <a:p>
            <a:pPr eaLnBrk="1" hangingPunct="1">
              <a:buFont typeface="Arial" pitchFamily="34" charset="0"/>
              <a:buChar char="•"/>
            </a:pPr>
            <a:r>
              <a:rPr lang="en-US" sz="1200" i="0" baseline="0" dirty="0">
                <a:solidFill>
                  <a:schemeClr val="tx1"/>
                </a:solidFill>
              </a:rPr>
              <a:t>The </a:t>
            </a:r>
            <a:r>
              <a:rPr lang="en-US" sz="1200" b="1" i="0" baseline="0" dirty="0">
                <a:solidFill>
                  <a:schemeClr val="tx1"/>
                </a:solidFill>
              </a:rPr>
              <a:t>for</a:t>
            </a:r>
            <a:r>
              <a:rPr lang="en-US" sz="1200" i="1" baseline="0" dirty="0">
                <a:solidFill>
                  <a:schemeClr val="tx1"/>
                </a:solidFill>
              </a:rPr>
              <a:t> </a:t>
            </a:r>
            <a:r>
              <a:rPr lang="en-US" sz="1200" i="0" baseline="0" dirty="0">
                <a:solidFill>
                  <a:schemeClr val="tx1"/>
                </a:solidFill>
              </a:rPr>
              <a:t>loop</a:t>
            </a:r>
            <a:endParaRPr lang="en-US" sz="1200" i="0" baseline="0" dirty="0">
              <a:solidFill>
                <a:schemeClr val="tx1"/>
              </a:solidFill>
              <a:cs typeface="Calibri" panose="020F0502020204030204"/>
            </a:endParaRPr>
          </a:p>
          <a:p>
            <a:pPr eaLnBrk="1" hangingPunct="1">
              <a:buFont typeface="Arial" pitchFamily="34" charset="0"/>
              <a:buChar char="•"/>
            </a:pPr>
            <a:endParaRPr lang="en-US" sz="1200" i="0" baseline="0" dirty="0">
              <a:solidFill>
                <a:schemeClr val="tx1"/>
              </a:solidFill>
              <a:cs typeface="Calibri" panose="020F0502020204030204"/>
            </a:endParaRPr>
          </a:p>
          <a:p>
            <a:pPr eaLnBrk="1" hangingPunct="1">
              <a:buFont typeface="Arial" pitchFamily="34" charset="0"/>
              <a:buNone/>
            </a:pPr>
            <a:r>
              <a:rPr lang="en-US" sz="1200" i="0" baseline="0" dirty="0">
                <a:solidFill>
                  <a:schemeClr val="tx1"/>
                </a:solidFill>
              </a:rPr>
              <a:t>These are not the only loop types in </a:t>
            </a:r>
            <a:r>
              <a:rPr lang="en-US" dirty="0"/>
              <a:t>Python,</a:t>
            </a:r>
            <a:r>
              <a:rPr lang="en-US" sz="1200" i="0" baseline="0" dirty="0">
                <a:solidFill>
                  <a:schemeClr val="tx1"/>
                </a:solidFill>
              </a:rPr>
              <a:t> but they are very common in most programming languages.</a:t>
            </a:r>
            <a:endParaRPr lang="en-US" sz="1200" i="1" dirty="0">
              <a:solidFill>
                <a:schemeClr val="tx1"/>
              </a:solidFill>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4</a:t>
            </a:fld>
            <a:endParaRPr lang="en-US"/>
          </a:p>
        </p:txBody>
      </p:sp>
    </p:spTree>
    <p:extLst>
      <p:ext uri="{BB962C8B-B14F-4D97-AF65-F5344CB8AC3E}">
        <p14:creationId xmlns:p14="http://schemas.microsoft.com/office/powerpoint/2010/main" val="4011830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i="0" dirty="0">
                <a:solidFill>
                  <a:schemeClr val="tx1"/>
                </a:solidFill>
              </a:rPr>
              <a:t>A </a:t>
            </a:r>
            <a:r>
              <a:rPr lang="en-US" sz="1200" b="1" i="0" dirty="0">
                <a:solidFill>
                  <a:schemeClr val="tx1"/>
                </a:solidFill>
              </a:rPr>
              <a:t>loop</a:t>
            </a:r>
            <a:r>
              <a:rPr lang="en-US" sz="1200" b="1" i="0" baseline="0" dirty="0">
                <a:solidFill>
                  <a:schemeClr val="tx1"/>
                </a:solidFill>
              </a:rPr>
              <a:t> </a:t>
            </a:r>
            <a:r>
              <a:rPr lang="en-US" sz="1200" i="0" baseline="0" dirty="0">
                <a:solidFill>
                  <a:schemeClr val="tx1"/>
                </a:solidFill>
              </a:rPr>
              <a:t>is a mechanism for </a:t>
            </a:r>
            <a:r>
              <a:rPr lang="en-US" sz="1200" dirty="0">
                <a:solidFill>
                  <a:schemeClr val="tx1"/>
                </a:solidFill>
              </a:rPr>
              <a:t>defining</a:t>
            </a:r>
            <a:r>
              <a:rPr lang="en-US" sz="1200" baseline="0" dirty="0">
                <a:solidFill>
                  <a:schemeClr val="tx1"/>
                </a:solidFill>
              </a:rPr>
              <a:t> the repetition of a</a:t>
            </a:r>
            <a:r>
              <a:rPr lang="en-US" sz="1200" dirty="0">
                <a:solidFill>
                  <a:schemeClr val="tx1"/>
                </a:solidFill>
              </a:rPr>
              <a:t> code segment.</a:t>
            </a:r>
          </a:p>
          <a:p>
            <a:pPr rtl="0" eaLnBrk="1" hangingPunct="1"/>
            <a:r>
              <a:rPr lang="en-US" sz="1200" dirty="0">
                <a:solidFill>
                  <a:schemeClr val="tx1"/>
                </a:solidFill>
              </a:rPr>
              <a:t>Each repetition is called an </a:t>
            </a:r>
            <a:r>
              <a:rPr lang="en-US" sz="1200" b="1" i="0" dirty="0">
                <a:solidFill>
                  <a:schemeClr val="tx1"/>
                </a:solidFill>
              </a:rPr>
              <a:t>Iteration</a:t>
            </a:r>
            <a:r>
              <a:rPr lang="en-US" sz="1200" b="0" i="0" dirty="0">
                <a:solidFill>
                  <a:schemeClr val="tx1"/>
                </a:solidFill>
              </a:rPr>
              <a:t>.</a:t>
            </a:r>
          </a:p>
          <a:p>
            <a:pPr eaLnBrk="1" hangingPunct="1"/>
            <a:endParaRPr lang="en-US" sz="1200" i="1" dirty="0">
              <a:solidFill>
                <a:schemeClr val="tx1"/>
              </a:solidFill>
            </a:endParaRPr>
          </a:p>
          <a:p>
            <a:pPr eaLnBrk="1" hangingPunct="1"/>
            <a:r>
              <a:rPr lang="en-US" sz="1200" i="0" dirty="0">
                <a:solidFill>
                  <a:schemeClr val="tx1"/>
                </a:solidFill>
              </a:rPr>
              <a:t>In</a:t>
            </a:r>
            <a:r>
              <a:rPr lang="en-US" sz="1200" i="0" baseline="0" dirty="0">
                <a:solidFill>
                  <a:schemeClr val="tx1"/>
                </a:solidFill>
              </a:rPr>
              <a:t> this chapter we will learn about the following loop types:</a:t>
            </a:r>
          </a:p>
          <a:p>
            <a:pPr eaLnBrk="1" hangingPunct="1">
              <a:buFont typeface="Arial" pitchFamily="34" charset="0"/>
              <a:buChar char="•"/>
            </a:pPr>
            <a:r>
              <a:rPr lang="en-US" sz="1200" i="0" baseline="0" dirty="0">
                <a:solidFill>
                  <a:schemeClr val="tx1"/>
                </a:solidFill>
              </a:rPr>
              <a:t>The </a:t>
            </a:r>
            <a:r>
              <a:rPr lang="en-US" sz="1200" b="1" i="0" baseline="0" dirty="0">
                <a:solidFill>
                  <a:schemeClr val="tx1"/>
                </a:solidFill>
              </a:rPr>
              <a:t>while</a:t>
            </a:r>
            <a:r>
              <a:rPr lang="en-US" sz="1200" i="1" baseline="0" dirty="0">
                <a:solidFill>
                  <a:schemeClr val="tx1"/>
                </a:solidFill>
              </a:rPr>
              <a:t> </a:t>
            </a:r>
            <a:r>
              <a:rPr lang="en-US" sz="1200" i="0" baseline="0" dirty="0">
                <a:solidFill>
                  <a:schemeClr val="tx1"/>
                </a:solidFill>
              </a:rPr>
              <a:t>loop</a:t>
            </a:r>
          </a:p>
          <a:p>
            <a:pPr eaLnBrk="1" hangingPunct="1">
              <a:buFont typeface="Arial" pitchFamily="34" charset="0"/>
              <a:buChar char="•"/>
            </a:pPr>
            <a:r>
              <a:rPr lang="en-US" sz="1200" i="0" baseline="0" dirty="0">
                <a:solidFill>
                  <a:schemeClr val="tx1"/>
                </a:solidFill>
              </a:rPr>
              <a:t>The </a:t>
            </a:r>
            <a:r>
              <a:rPr lang="en-US" sz="1200" b="1" i="0" baseline="0" dirty="0">
                <a:solidFill>
                  <a:schemeClr val="tx1"/>
                </a:solidFill>
              </a:rPr>
              <a:t>for</a:t>
            </a:r>
            <a:r>
              <a:rPr lang="en-US" sz="1200" i="1" baseline="0" dirty="0">
                <a:solidFill>
                  <a:schemeClr val="tx1"/>
                </a:solidFill>
              </a:rPr>
              <a:t> </a:t>
            </a:r>
            <a:r>
              <a:rPr lang="en-US" sz="1200" i="0" baseline="0" dirty="0">
                <a:solidFill>
                  <a:schemeClr val="tx1"/>
                </a:solidFill>
              </a:rPr>
              <a:t>loop</a:t>
            </a:r>
            <a:endParaRPr lang="en-US" sz="1200" i="0" baseline="0" dirty="0">
              <a:solidFill>
                <a:schemeClr val="tx1"/>
              </a:solidFill>
              <a:cs typeface="Calibri" panose="020F0502020204030204"/>
            </a:endParaRPr>
          </a:p>
          <a:p>
            <a:pPr eaLnBrk="1" hangingPunct="1">
              <a:buFont typeface="Arial" pitchFamily="34" charset="0"/>
              <a:buChar char="•"/>
            </a:pPr>
            <a:endParaRPr lang="en-US" sz="1200" i="0" baseline="0" dirty="0">
              <a:solidFill>
                <a:schemeClr val="tx1"/>
              </a:solidFill>
              <a:cs typeface="Calibri" panose="020F0502020204030204"/>
            </a:endParaRPr>
          </a:p>
          <a:p>
            <a:pPr eaLnBrk="1" hangingPunct="1">
              <a:buFont typeface="Arial" pitchFamily="34" charset="0"/>
              <a:buNone/>
            </a:pPr>
            <a:r>
              <a:rPr lang="en-US" sz="1200" i="0" baseline="0" dirty="0">
                <a:solidFill>
                  <a:schemeClr val="tx1"/>
                </a:solidFill>
              </a:rPr>
              <a:t>These are not the only loop types in </a:t>
            </a:r>
            <a:r>
              <a:rPr lang="en-US" dirty="0"/>
              <a:t>Python,</a:t>
            </a:r>
            <a:r>
              <a:rPr lang="en-US" sz="1200" i="0" baseline="0" dirty="0">
                <a:solidFill>
                  <a:schemeClr val="tx1"/>
                </a:solidFill>
              </a:rPr>
              <a:t> but they are very common in most programming languages.</a:t>
            </a:r>
            <a:endParaRPr lang="en-US" sz="1200" i="1" dirty="0">
              <a:solidFill>
                <a:schemeClr val="tx1"/>
              </a:solidFill>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5</a:t>
            </a:fld>
            <a:endParaRPr lang="en-US"/>
          </a:p>
        </p:txBody>
      </p:sp>
    </p:spTree>
    <p:extLst>
      <p:ext uri="{BB962C8B-B14F-4D97-AF65-F5344CB8AC3E}">
        <p14:creationId xmlns:p14="http://schemas.microsoft.com/office/powerpoint/2010/main" val="814324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rtl="0">
              <a:spcBef>
                <a:spcPct val="20000"/>
              </a:spcBef>
              <a:buFont typeface="Arial" charset="0"/>
              <a:buNone/>
            </a:pPr>
            <a:r>
              <a:rPr lang="en-US" sz="1200" dirty="0">
                <a:solidFill>
                  <a:schemeClr val="tx1"/>
                </a:solidFill>
                <a:latin typeface="Tahoma" pitchFamily="34" charset="0"/>
                <a:cs typeface="Tahoma" pitchFamily="34" charset="0"/>
              </a:rPr>
              <a:t>The</a:t>
            </a:r>
            <a:r>
              <a:rPr lang="en-US" sz="1200" baseline="0" dirty="0">
                <a:solidFill>
                  <a:schemeClr val="tx1"/>
                </a:solidFill>
                <a:latin typeface="Tahoma" pitchFamily="34" charset="0"/>
                <a:cs typeface="Tahoma" pitchFamily="34" charset="0"/>
              </a:rPr>
              <a:t> </a:t>
            </a:r>
            <a:r>
              <a:rPr lang="en-US" sz="1200" b="1" i="0" baseline="0" dirty="0">
                <a:solidFill>
                  <a:schemeClr val="tx1"/>
                </a:solidFill>
                <a:latin typeface="Tahoma" pitchFamily="34" charset="0"/>
                <a:cs typeface="Tahoma" pitchFamily="34" charset="0"/>
              </a:rPr>
              <a:t>while</a:t>
            </a:r>
            <a:r>
              <a:rPr lang="en-US" sz="1200" b="0" i="0" baseline="0" dirty="0">
                <a:solidFill>
                  <a:schemeClr val="tx1"/>
                </a:solidFill>
                <a:latin typeface="Tahoma" pitchFamily="34" charset="0"/>
                <a:cs typeface="Tahoma" pitchFamily="34" charset="0"/>
              </a:rPr>
              <a:t> keyword </a:t>
            </a:r>
            <a:r>
              <a:rPr lang="en-US" sz="1200" i="0" baseline="0" dirty="0">
                <a:solidFill>
                  <a:schemeClr val="tx1"/>
                </a:solidFill>
                <a:latin typeface="Tahoma" pitchFamily="34" charset="0"/>
                <a:cs typeface="Tahoma" pitchFamily="34" charset="0"/>
              </a:rPr>
              <a:t>indicates the use of the </a:t>
            </a:r>
            <a:r>
              <a:rPr lang="en-US" sz="1200" b="1" i="0" baseline="0" dirty="0">
                <a:solidFill>
                  <a:schemeClr val="tx1"/>
                </a:solidFill>
                <a:latin typeface="Tahoma" pitchFamily="34" charset="0"/>
                <a:cs typeface="Tahoma" pitchFamily="34" charset="0"/>
              </a:rPr>
              <a:t>while loop</a:t>
            </a:r>
            <a:r>
              <a:rPr lang="en-US" sz="1200" i="1" baseline="0" dirty="0">
                <a:solidFill>
                  <a:schemeClr val="tx1"/>
                </a:solidFill>
                <a:latin typeface="Tahoma" pitchFamily="34" charset="0"/>
                <a:cs typeface="Tahoma" pitchFamily="34" charset="0"/>
              </a:rPr>
              <a:t>.</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A condition is checked.</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If the condition evaluates to true, a block of commands (enclosed in braces) is executed.</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When the program is done executing the block, the condition is checked again.</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The block will be executed again and again, as long as the condition </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evaluates to true.</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As soon as the condition turns to false the block is skipped.</a:t>
            </a:r>
            <a:endParaRPr lang="en-US" sz="1200" i="0" dirty="0">
              <a:solidFill>
                <a:schemeClr val="tx1"/>
              </a:solidFill>
              <a:latin typeface="Tahoma" pitchFamily="34" charset="0"/>
              <a:cs typeface="Tahoma" pitchFamily="34" charset="0"/>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6</a:t>
            </a:fld>
            <a:endParaRPr lang="en-US"/>
          </a:p>
        </p:txBody>
      </p:sp>
    </p:spTree>
    <p:extLst>
      <p:ext uri="{BB962C8B-B14F-4D97-AF65-F5344CB8AC3E}">
        <p14:creationId xmlns:p14="http://schemas.microsoft.com/office/powerpoint/2010/main" val="2973526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a:t>In line 8, the loop condition involves </a:t>
            </a:r>
            <a:r>
              <a:rPr lang="en-US" b="1" dirty="0"/>
              <a:t>size</a:t>
            </a:r>
            <a:r>
              <a:rPr lang="en-US" dirty="0"/>
              <a:t> which is known only during run-time.</a:t>
            </a:r>
          </a:p>
          <a:p>
            <a:pPr eaLnBrk="1" hangingPunct="1">
              <a:spcBef>
                <a:spcPct val="0"/>
              </a:spcBef>
            </a:pPr>
            <a:r>
              <a:rPr lang="en-US" dirty="0"/>
              <a:t>Therefore, the</a:t>
            </a:r>
            <a:r>
              <a:rPr lang="en-US" baseline="0" dirty="0"/>
              <a:t> programmer has no knowledge how many iterations will actually take place.</a:t>
            </a:r>
          </a:p>
          <a:p>
            <a:pPr eaLnBrk="1" hangingPunct="1">
              <a:spcBef>
                <a:spcPct val="0"/>
              </a:spcBef>
            </a:pPr>
            <a:endParaRPr lang="en-US" baseline="0" dirty="0"/>
          </a:p>
          <a:p>
            <a:pPr eaLnBrk="1" hangingPunct="1">
              <a:spcBef>
                <a:spcPct val="0"/>
              </a:spcBef>
            </a:pPr>
            <a:r>
              <a:rPr lang="en-US" u="sng" baseline="0" dirty="0"/>
              <a:t>Question</a:t>
            </a:r>
          </a:p>
          <a:p>
            <a:pPr eaLnBrk="1" hangingPunct="1">
              <a:spcBef>
                <a:spcPct val="0"/>
              </a:spcBef>
            </a:pPr>
            <a:r>
              <a:rPr lang="en-US" u="none" baseline="0" dirty="0"/>
              <a:t>How many iterations will the while repeat if 0 (zero) is entered as input for </a:t>
            </a:r>
            <a:r>
              <a:rPr lang="en-US" b="1" u="none" baseline="0" dirty="0"/>
              <a:t>size</a:t>
            </a:r>
            <a:r>
              <a:rPr lang="en-US" u="none" baseline="0" dirty="0"/>
              <a:t> (line </a:t>
            </a:r>
            <a:r>
              <a:rPr lang="en-US" dirty="0"/>
              <a:t>7</a:t>
            </a:r>
            <a:r>
              <a:rPr lang="en-US" u="none" baseline="0" dirty="0"/>
              <a:t>)?</a:t>
            </a:r>
            <a:endParaRPr lang="en-US" u="none" baseline="0" dirty="0">
              <a:cs typeface="Calibri"/>
            </a:endParaRPr>
          </a:p>
          <a:p>
            <a:pPr eaLnBrk="1" hangingPunct="1">
              <a:spcBef>
                <a:spcPct val="0"/>
              </a:spcBef>
            </a:pPr>
            <a:endParaRPr lang="en-US" u="none" baseline="0" dirty="0"/>
          </a:p>
          <a:p>
            <a:pPr eaLnBrk="1" hangingPunct="1">
              <a:spcBef>
                <a:spcPct val="0"/>
              </a:spcBef>
            </a:pPr>
            <a:r>
              <a:rPr lang="en-US" u="sng" baseline="0" dirty="0"/>
              <a:t>Answer</a:t>
            </a:r>
          </a:p>
          <a:p>
            <a:pPr eaLnBrk="1" hangingPunct="1">
              <a:spcBef>
                <a:spcPct val="0"/>
              </a:spcBef>
            </a:pPr>
            <a:r>
              <a:rPr lang="en-US" u="none" baseline="0" dirty="0"/>
              <a:t>0 (zero) times.</a:t>
            </a:r>
          </a:p>
          <a:p>
            <a:pPr eaLnBrk="1" hangingPunct="1">
              <a:spcBef>
                <a:spcPct val="0"/>
              </a:spcBef>
            </a:pPr>
            <a:r>
              <a:rPr lang="en-US" u="none" baseline="0" dirty="0"/>
              <a:t>This is because the while loop checks the condition </a:t>
            </a:r>
            <a:r>
              <a:rPr lang="en-US" b="1" u="none" baseline="0" dirty="0"/>
              <a:t>counter &lt;= size</a:t>
            </a:r>
            <a:r>
              <a:rPr lang="en-US" u="none" baseline="0" dirty="0"/>
              <a:t> even before its first iteration.</a:t>
            </a:r>
          </a:p>
          <a:p>
            <a:pPr eaLnBrk="1" hangingPunct="1">
              <a:spcBef>
                <a:spcPct val="0"/>
              </a:spcBef>
            </a:pPr>
            <a:r>
              <a:rPr lang="en-US" u="none" baseline="0" dirty="0"/>
              <a:t>Since the condition evaluates to false, there will not be even a single iteration of the loop.</a:t>
            </a:r>
          </a:p>
        </p:txBody>
      </p:sp>
      <p:sp>
        <p:nvSpPr>
          <p:cNvPr id="4" name="Slide Number Placeholder 3"/>
          <p:cNvSpPr>
            <a:spLocks noGrp="1"/>
          </p:cNvSpPr>
          <p:nvPr>
            <p:ph type="sldNum" sz="quarter" idx="10"/>
          </p:nvPr>
        </p:nvSpPr>
        <p:spPr/>
        <p:txBody>
          <a:bodyPr/>
          <a:lstStyle/>
          <a:p>
            <a:fld id="{C18343ED-3762-4D46-A439-B4D407E13EF8}" type="slidenum">
              <a:rPr lang="en-US" smtClean="0"/>
              <a:pPr/>
              <a:t>7</a:t>
            </a:fld>
            <a:endParaRPr lang="en-US"/>
          </a:p>
        </p:txBody>
      </p:sp>
    </p:spTree>
    <p:extLst>
      <p:ext uri="{BB962C8B-B14F-4D97-AF65-F5344CB8AC3E}">
        <p14:creationId xmlns:p14="http://schemas.microsoft.com/office/powerpoint/2010/main" val="3307759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a:t>In line 8, the loop condition involves </a:t>
            </a:r>
            <a:r>
              <a:rPr lang="en-US" b="1" dirty="0"/>
              <a:t>size</a:t>
            </a:r>
            <a:r>
              <a:rPr lang="en-US" dirty="0"/>
              <a:t> which is known only during run-time.</a:t>
            </a:r>
          </a:p>
          <a:p>
            <a:pPr eaLnBrk="1" hangingPunct="1">
              <a:spcBef>
                <a:spcPct val="0"/>
              </a:spcBef>
            </a:pPr>
            <a:r>
              <a:rPr lang="en-US" dirty="0"/>
              <a:t>Therefore, the</a:t>
            </a:r>
            <a:r>
              <a:rPr lang="en-US" baseline="0" dirty="0"/>
              <a:t> programmer has no knowledge how many iterations will actually take place.</a:t>
            </a:r>
          </a:p>
          <a:p>
            <a:pPr eaLnBrk="1" hangingPunct="1">
              <a:spcBef>
                <a:spcPct val="0"/>
              </a:spcBef>
            </a:pPr>
            <a:endParaRPr lang="en-US" baseline="0" dirty="0"/>
          </a:p>
          <a:p>
            <a:pPr eaLnBrk="1" hangingPunct="1">
              <a:spcBef>
                <a:spcPct val="0"/>
              </a:spcBef>
            </a:pPr>
            <a:r>
              <a:rPr lang="en-US" u="sng" baseline="0" dirty="0"/>
              <a:t>Question</a:t>
            </a:r>
          </a:p>
          <a:p>
            <a:pPr eaLnBrk="1" hangingPunct="1">
              <a:spcBef>
                <a:spcPct val="0"/>
              </a:spcBef>
            </a:pPr>
            <a:r>
              <a:rPr lang="en-US" u="none" baseline="0" dirty="0"/>
              <a:t>How many iterations will the while repeat if 0 (zero) is entered as input for </a:t>
            </a:r>
            <a:r>
              <a:rPr lang="en-US" b="1" u="none" baseline="0" dirty="0"/>
              <a:t>size</a:t>
            </a:r>
            <a:r>
              <a:rPr lang="en-US" u="none" baseline="0" dirty="0"/>
              <a:t> (line </a:t>
            </a:r>
            <a:r>
              <a:rPr lang="en-US" dirty="0"/>
              <a:t>7</a:t>
            </a:r>
            <a:r>
              <a:rPr lang="en-US" u="none" baseline="0" dirty="0"/>
              <a:t>)?</a:t>
            </a:r>
            <a:endParaRPr lang="en-US" u="none" baseline="0" dirty="0">
              <a:cs typeface="Calibri"/>
            </a:endParaRPr>
          </a:p>
          <a:p>
            <a:pPr eaLnBrk="1" hangingPunct="1">
              <a:spcBef>
                <a:spcPct val="0"/>
              </a:spcBef>
            </a:pPr>
            <a:endParaRPr lang="en-US" u="none" baseline="0" dirty="0"/>
          </a:p>
          <a:p>
            <a:pPr eaLnBrk="1" hangingPunct="1">
              <a:spcBef>
                <a:spcPct val="0"/>
              </a:spcBef>
            </a:pPr>
            <a:r>
              <a:rPr lang="en-US" u="sng" baseline="0" dirty="0"/>
              <a:t>Answer</a:t>
            </a:r>
          </a:p>
          <a:p>
            <a:pPr eaLnBrk="1" hangingPunct="1">
              <a:spcBef>
                <a:spcPct val="0"/>
              </a:spcBef>
            </a:pPr>
            <a:r>
              <a:rPr lang="en-US" u="none" baseline="0" dirty="0"/>
              <a:t>0 (zero) times.</a:t>
            </a:r>
          </a:p>
          <a:p>
            <a:pPr eaLnBrk="1" hangingPunct="1">
              <a:spcBef>
                <a:spcPct val="0"/>
              </a:spcBef>
            </a:pPr>
            <a:r>
              <a:rPr lang="en-US" u="none" baseline="0" dirty="0"/>
              <a:t>This is because the while loop checks the condition </a:t>
            </a:r>
            <a:r>
              <a:rPr lang="en-US" b="1" u="none" baseline="0" dirty="0"/>
              <a:t>counter &lt;= size</a:t>
            </a:r>
            <a:r>
              <a:rPr lang="en-US" u="none" baseline="0" dirty="0"/>
              <a:t> even before its first iteration.</a:t>
            </a:r>
          </a:p>
          <a:p>
            <a:pPr eaLnBrk="1" hangingPunct="1">
              <a:spcBef>
                <a:spcPct val="0"/>
              </a:spcBef>
            </a:pPr>
            <a:r>
              <a:rPr lang="en-US" u="none" baseline="0" dirty="0"/>
              <a:t>Since the condition evaluates to false, there will not be even a single iteration of the loop.</a:t>
            </a:r>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2859212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a:t>In line 8, the loop condition involves </a:t>
            </a:r>
            <a:r>
              <a:rPr lang="en-US" b="1" dirty="0"/>
              <a:t>size</a:t>
            </a:r>
            <a:r>
              <a:rPr lang="en-US" dirty="0"/>
              <a:t> which is known only during run-time.</a:t>
            </a:r>
          </a:p>
          <a:p>
            <a:pPr eaLnBrk="1" hangingPunct="1">
              <a:spcBef>
                <a:spcPct val="0"/>
              </a:spcBef>
            </a:pPr>
            <a:r>
              <a:rPr lang="en-US" dirty="0"/>
              <a:t>Therefore, the</a:t>
            </a:r>
            <a:r>
              <a:rPr lang="en-US" baseline="0" dirty="0"/>
              <a:t> programmer has no knowledge how many iterations will actually take place.</a:t>
            </a:r>
          </a:p>
          <a:p>
            <a:pPr eaLnBrk="1" hangingPunct="1">
              <a:spcBef>
                <a:spcPct val="0"/>
              </a:spcBef>
            </a:pPr>
            <a:endParaRPr lang="en-US" baseline="0" dirty="0"/>
          </a:p>
          <a:p>
            <a:pPr eaLnBrk="1" hangingPunct="1">
              <a:spcBef>
                <a:spcPct val="0"/>
              </a:spcBef>
            </a:pPr>
            <a:r>
              <a:rPr lang="en-US" u="sng" baseline="0" dirty="0"/>
              <a:t>Question</a:t>
            </a:r>
          </a:p>
          <a:p>
            <a:pPr eaLnBrk="1" hangingPunct="1">
              <a:spcBef>
                <a:spcPct val="0"/>
              </a:spcBef>
            </a:pPr>
            <a:r>
              <a:rPr lang="en-US" u="none" baseline="0" dirty="0"/>
              <a:t>How many iterations will the while repeat if 0 (zero) is entered as input for </a:t>
            </a:r>
            <a:r>
              <a:rPr lang="en-US" b="1" u="none" baseline="0" dirty="0"/>
              <a:t>size</a:t>
            </a:r>
            <a:r>
              <a:rPr lang="en-US" u="none" baseline="0" dirty="0"/>
              <a:t> (line </a:t>
            </a:r>
            <a:r>
              <a:rPr lang="en-US" dirty="0"/>
              <a:t>7</a:t>
            </a:r>
            <a:r>
              <a:rPr lang="en-US" u="none" baseline="0" dirty="0"/>
              <a:t>)?</a:t>
            </a:r>
            <a:endParaRPr lang="en-US" u="none" baseline="0" dirty="0">
              <a:cs typeface="Calibri"/>
            </a:endParaRPr>
          </a:p>
          <a:p>
            <a:pPr eaLnBrk="1" hangingPunct="1">
              <a:spcBef>
                <a:spcPct val="0"/>
              </a:spcBef>
            </a:pPr>
            <a:endParaRPr lang="en-US" u="none" baseline="0" dirty="0"/>
          </a:p>
          <a:p>
            <a:pPr eaLnBrk="1" hangingPunct="1">
              <a:spcBef>
                <a:spcPct val="0"/>
              </a:spcBef>
            </a:pPr>
            <a:r>
              <a:rPr lang="en-US" u="sng" baseline="0" dirty="0"/>
              <a:t>Answer</a:t>
            </a:r>
          </a:p>
          <a:p>
            <a:pPr eaLnBrk="1" hangingPunct="1">
              <a:spcBef>
                <a:spcPct val="0"/>
              </a:spcBef>
            </a:pPr>
            <a:r>
              <a:rPr lang="en-US" u="none" baseline="0" dirty="0"/>
              <a:t>0 (zero) times.</a:t>
            </a:r>
          </a:p>
          <a:p>
            <a:pPr eaLnBrk="1" hangingPunct="1">
              <a:spcBef>
                <a:spcPct val="0"/>
              </a:spcBef>
            </a:pPr>
            <a:r>
              <a:rPr lang="en-US" u="none" baseline="0" dirty="0"/>
              <a:t>This is because the while loop checks the condition </a:t>
            </a:r>
            <a:r>
              <a:rPr lang="en-US" b="1" u="none" baseline="0" dirty="0"/>
              <a:t>counter &lt;= size</a:t>
            </a:r>
            <a:r>
              <a:rPr lang="en-US" u="none" baseline="0" dirty="0"/>
              <a:t> even before its first iteration.</a:t>
            </a:r>
          </a:p>
          <a:p>
            <a:pPr eaLnBrk="1" hangingPunct="1">
              <a:spcBef>
                <a:spcPct val="0"/>
              </a:spcBef>
            </a:pPr>
            <a:r>
              <a:rPr lang="en-US" u="none" baseline="0" dirty="0"/>
              <a:t>Since the condition evaluates to false, there will not be even a single iteration of the loop.</a:t>
            </a:r>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val="259862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a:t>In this example, a</a:t>
            </a:r>
            <a:r>
              <a:rPr lang="en-US" baseline="0" dirty="0"/>
              <a:t> while loop is used for input-range check.</a:t>
            </a:r>
          </a:p>
          <a:p>
            <a:pPr eaLnBrk="1" hangingPunct="1">
              <a:spcBef>
                <a:spcPct val="0"/>
              </a:spcBef>
            </a:pPr>
            <a:r>
              <a:rPr lang="en-US" baseline="0" dirty="0"/>
              <a:t>The calculation that starts in line </a:t>
            </a:r>
            <a:r>
              <a:rPr lang="en-US" dirty="0"/>
              <a:t>3</a:t>
            </a:r>
            <a:r>
              <a:rPr lang="en-US" baseline="0" dirty="0"/>
              <a:t> assumes that the </a:t>
            </a:r>
            <a:r>
              <a:rPr lang="en-US" b="1" baseline="0" dirty="0"/>
              <a:t>score</a:t>
            </a:r>
            <a:r>
              <a:rPr lang="en-US" baseline="0" dirty="0"/>
              <a:t> is within a certain range (0..100).</a:t>
            </a:r>
          </a:p>
          <a:p>
            <a:pPr eaLnBrk="1" hangingPunct="1">
              <a:spcBef>
                <a:spcPct val="0"/>
              </a:spcBef>
            </a:pPr>
            <a:r>
              <a:rPr lang="en-US" baseline="0" dirty="0"/>
              <a:t>What if the input (line </a:t>
            </a:r>
            <a:r>
              <a:rPr lang="en-US" dirty="0"/>
              <a:t>2</a:t>
            </a:r>
            <a:r>
              <a:rPr lang="en-US" baseline="0" dirty="0"/>
              <a:t>) is outside that range, say </a:t>
            </a:r>
            <a:r>
              <a:rPr lang="en-US" b="1" baseline="0" dirty="0"/>
              <a:t>score = -5</a:t>
            </a:r>
            <a:r>
              <a:rPr lang="en-US" baseline="0" dirty="0"/>
              <a:t>?</a:t>
            </a:r>
          </a:p>
          <a:p>
            <a:pPr eaLnBrk="1" hangingPunct="1">
              <a:spcBef>
                <a:spcPct val="0"/>
              </a:spcBef>
            </a:pPr>
            <a:r>
              <a:rPr lang="en-US" baseline="0" dirty="0"/>
              <a:t>What is the meaning of line </a:t>
            </a:r>
            <a:r>
              <a:rPr lang="en-US" dirty="0"/>
              <a:t>6</a:t>
            </a:r>
            <a:r>
              <a:rPr lang="en-US" baseline="0" dirty="0"/>
              <a:t> then?</a:t>
            </a:r>
            <a:endParaRPr lang="en-US" baseline="0" dirty="0">
              <a:cs typeface="Calibri"/>
            </a:endParaRPr>
          </a:p>
          <a:p>
            <a:pPr eaLnBrk="1" hangingPunct="1">
              <a:spcBef>
                <a:spcPct val="0"/>
              </a:spcBef>
            </a:pPr>
            <a:r>
              <a:rPr lang="en-US" baseline="0" dirty="0"/>
              <a:t>In order to validate the intended processing which starts in line </a:t>
            </a:r>
            <a:r>
              <a:rPr lang="en-US" dirty="0"/>
              <a:t>7</a:t>
            </a:r>
            <a:r>
              <a:rPr lang="en-US" baseline="0" dirty="0"/>
              <a:t>, we use the while loop (lines </a:t>
            </a:r>
            <a:r>
              <a:rPr lang="en-US" dirty="0"/>
              <a:t>4-6</a:t>
            </a:r>
            <a:r>
              <a:rPr lang="en-US" baseline="0" dirty="0"/>
              <a:t>) to repeatedly receive inputs as long as it is invalid.</a:t>
            </a:r>
            <a:endParaRPr lang="he-IL" dirty="0"/>
          </a:p>
          <a:p>
            <a:endParaRPr lang="en-US"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10</a:t>
            </a:fld>
            <a:endParaRPr lang="en-US"/>
          </a:p>
        </p:txBody>
      </p:sp>
    </p:spTree>
    <p:extLst>
      <p:ext uri="{BB962C8B-B14F-4D97-AF65-F5344CB8AC3E}">
        <p14:creationId xmlns:p14="http://schemas.microsoft.com/office/powerpoint/2010/main" val="2915812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B0F2-FB64-4E8F-BB3F-A19D298C44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1B8D41CC-CA75-4295-87C7-343DA29DB9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73C24C3B-5AAB-46D7-B981-3B59020B6481}"/>
              </a:ext>
            </a:extLst>
          </p:cNvPr>
          <p:cNvSpPr>
            <a:spLocks noGrp="1"/>
          </p:cNvSpPr>
          <p:nvPr>
            <p:ph type="dt" sz="half" idx="10"/>
          </p:nvPr>
        </p:nvSpPr>
        <p:spPr/>
        <p:txBody>
          <a:bodyPr/>
          <a:lstStyle/>
          <a:p>
            <a:fld id="{C33ED46B-FB1B-41EE-8223-593D733C943A}" type="datetimeFigureOut">
              <a:rPr lang="he-IL" smtClean="0"/>
              <a:t>י"א/תמוז/תשפ"ג</a:t>
            </a:fld>
            <a:endParaRPr lang="he-IL"/>
          </a:p>
        </p:txBody>
      </p:sp>
      <p:sp>
        <p:nvSpPr>
          <p:cNvPr id="5" name="Footer Placeholder 4">
            <a:extLst>
              <a:ext uri="{FF2B5EF4-FFF2-40B4-BE49-F238E27FC236}">
                <a16:creationId xmlns:a16="http://schemas.microsoft.com/office/drawing/2014/main" id="{0841607B-DB89-4447-9198-D7534D5591BB}"/>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4BBDF857-58ED-47A2-BA33-F1C75F210796}"/>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2230096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5CABB-90F0-4CAC-99D9-CF862B4B22C1}"/>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8515B73C-70C3-4E4F-8F47-EE2F117EE5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52495D79-586E-4095-BD26-9F5E6ECDA402}"/>
              </a:ext>
            </a:extLst>
          </p:cNvPr>
          <p:cNvSpPr>
            <a:spLocks noGrp="1"/>
          </p:cNvSpPr>
          <p:nvPr>
            <p:ph type="dt" sz="half" idx="10"/>
          </p:nvPr>
        </p:nvSpPr>
        <p:spPr/>
        <p:txBody>
          <a:bodyPr/>
          <a:lstStyle/>
          <a:p>
            <a:fld id="{C33ED46B-FB1B-41EE-8223-593D733C943A}" type="datetimeFigureOut">
              <a:rPr lang="he-IL" smtClean="0"/>
              <a:t>י"א/תמוז/תשפ"ג</a:t>
            </a:fld>
            <a:endParaRPr lang="he-IL"/>
          </a:p>
        </p:txBody>
      </p:sp>
      <p:sp>
        <p:nvSpPr>
          <p:cNvPr id="5" name="Footer Placeholder 4">
            <a:extLst>
              <a:ext uri="{FF2B5EF4-FFF2-40B4-BE49-F238E27FC236}">
                <a16:creationId xmlns:a16="http://schemas.microsoft.com/office/drawing/2014/main" id="{D21063DB-97FB-4F8D-B30A-09E75DCC9B9B}"/>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3EA39E6-B4C1-455D-8959-BE7B11896481}"/>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1697620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43EC1D-A4B2-43F2-8AF1-8B252D322A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C1D2BEBE-E518-4011-B43C-5D8DC3E4CD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D42CB2F-BB7A-4670-8B03-6D614189844F}"/>
              </a:ext>
            </a:extLst>
          </p:cNvPr>
          <p:cNvSpPr>
            <a:spLocks noGrp="1"/>
          </p:cNvSpPr>
          <p:nvPr>
            <p:ph type="dt" sz="half" idx="10"/>
          </p:nvPr>
        </p:nvSpPr>
        <p:spPr/>
        <p:txBody>
          <a:bodyPr/>
          <a:lstStyle/>
          <a:p>
            <a:fld id="{C33ED46B-FB1B-41EE-8223-593D733C943A}" type="datetimeFigureOut">
              <a:rPr lang="he-IL" smtClean="0"/>
              <a:t>י"א/תמוז/תשפ"ג</a:t>
            </a:fld>
            <a:endParaRPr lang="he-IL"/>
          </a:p>
        </p:txBody>
      </p:sp>
      <p:sp>
        <p:nvSpPr>
          <p:cNvPr id="5" name="Footer Placeholder 4">
            <a:extLst>
              <a:ext uri="{FF2B5EF4-FFF2-40B4-BE49-F238E27FC236}">
                <a16:creationId xmlns:a16="http://schemas.microsoft.com/office/drawing/2014/main" id="{72EF140D-8D73-4AA2-B85C-1DA80B0E86E6}"/>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EAE3F1E3-4418-4289-A845-5701D28A36D2}"/>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4080290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4049" y="1340768"/>
            <a:ext cx="9850763" cy="1085850"/>
          </a:xfrm>
        </p:spPr>
        <p:txBody>
          <a:bodyPr vert="horz" lIns="0" tIns="45720" rIns="91440" bIns="45720" rtlCol="0" anchor="t" anchorCtr="0">
            <a:normAutofit/>
          </a:bodyPr>
          <a:lstStyle>
            <a:lvl1pPr>
              <a:defRPr lang="en-US" sz="3200" dirty="0">
                <a:ln w="3175">
                  <a:noFill/>
                </a:ln>
              </a:defRPr>
            </a:lvl1pPr>
          </a:lstStyle>
          <a:p>
            <a:pPr lvl="0"/>
            <a:r>
              <a:rPr lang="en-US"/>
              <a:t>Click to edit Master title style</a:t>
            </a:r>
            <a:endParaRPr lang="en-US" dirty="0"/>
          </a:p>
        </p:txBody>
      </p:sp>
      <p:sp>
        <p:nvSpPr>
          <p:cNvPr id="11" name="TextBox 10"/>
          <p:cNvSpPr txBox="1"/>
          <p:nvPr userDrawn="1"/>
        </p:nvSpPr>
        <p:spPr>
          <a:xfrm>
            <a:off x="774050" y="6362070"/>
            <a:ext cx="10506527" cy="261610"/>
          </a:xfrm>
          <a:prstGeom prst="rect">
            <a:avLst/>
          </a:prstGeom>
          <a:noFill/>
        </p:spPr>
        <p:txBody>
          <a:bodyPr wrap="square" lIns="0" rtlCol="0">
            <a:spAutoFit/>
          </a:bodyPr>
          <a:lstStyle/>
          <a:p>
            <a:pPr algn="l"/>
            <a:r>
              <a:rPr lang="en-US" sz="1100" kern="1200" dirty="0">
                <a:solidFill>
                  <a:schemeClr val="tx1">
                    <a:lumMod val="85000"/>
                    <a:lumOff val="15000"/>
                  </a:schemeClr>
                </a:solidFill>
                <a:latin typeface="Segoe" panose="020B0502040504020203" pitchFamily="34" charset="0"/>
                <a:ea typeface="+mn-ea"/>
                <a:cs typeface="+mn-cs"/>
              </a:rPr>
              <a:t>Copyright © SELA Software &amp; Education Labs, Ltd. | 14-18 Baruch Hirsch St., </a:t>
            </a:r>
            <a:r>
              <a:rPr lang="en-US" sz="1100" kern="1200" dirty="0" err="1">
                <a:solidFill>
                  <a:schemeClr val="tx1">
                    <a:lumMod val="85000"/>
                    <a:lumOff val="15000"/>
                  </a:schemeClr>
                </a:solidFill>
                <a:latin typeface="Segoe" panose="020B0502040504020203" pitchFamily="34" charset="0"/>
                <a:ea typeface="+mn-ea"/>
                <a:cs typeface="+mn-cs"/>
              </a:rPr>
              <a:t>Bnei</a:t>
            </a:r>
            <a:r>
              <a:rPr lang="en-US" sz="1100" kern="1200" dirty="0">
                <a:solidFill>
                  <a:schemeClr val="tx1">
                    <a:lumMod val="85000"/>
                    <a:lumOff val="15000"/>
                  </a:schemeClr>
                </a:solidFill>
                <a:latin typeface="Segoe" panose="020B0502040504020203" pitchFamily="34" charset="0"/>
                <a:ea typeface="+mn-ea"/>
                <a:cs typeface="+mn-cs"/>
              </a:rPr>
              <a:t> </a:t>
            </a:r>
            <a:r>
              <a:rPr lang="en-US" sz="1100" kern="1200" dirty="0" err="1">
                <a:solidFill>
                  <a:schemeClr val="tx1">
                    <a:lumMod val="85000"/>
                    <a:lumOff val="15000"/>
                  </a:schemeClr>
                </a:solidFill>
                <a:latin typeface="Segoe" panose="020B0502040504020203" pitchFamily="34" charset="0"/>
                <a:ea typeface="+mn-ea"/>
                <a:cs typeface="+mn-cs"/>
              </a:rPr>
              <a:t>Brak</a:t>
            </a:r>
            <a:r>
              <a:rPr lang="en-US" sz="1100" kern="1200">
                <a:solidFill>
                  <a:schemeClr val="tx1">
                    <a:lumMod val="85000"/>
                    <a:lumOff val="15000"/>
                  </a:schemeClr>
                </a:solidFill>
                <a:latin typeface="Segoe" panose="020B0502040504020203" pitchFamily="34" charset="0"/>
                <a:ea typeface="+mn-ea"/>
                <a:cs typeface="+mn-cs"/>
              </a:rPr>
              <a:t> 51202, Israel | www.selagroup.com</a:t>
            </a:r>
            <a:endParaRPr lang="en-US" sz="800" dirty="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4050" y="534798"/>
            <a:ext cx="3509932" cy="483907"/>
          </a:xfrm>
          <a:prstGeom prst="rect">
            <a:avLst/>
          </a:prstGeom>
        </p:spPr>
      </p:pic>
      <p:sp>
        <p:nvSpPr>
          <p:cNvPr id="7" name="Text Placeholder 6"/>
          <p:cNvSpPr>
            <a:spLocks noGrp="1"/>
          </p:cNvSpPr>
          <p:nvPr>
            <p:ph type="body" sz="quarter" idx="10"/>
          </p:nvPr>
        </p:nvSpPr>
        <p:spPr>
          <a:xfrm>
            <a:off x="774701" y="2427289"/>
            <a:ext cx="9850967" cy="1362075"/>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a:solidFill>
                  <a:srgbClr val="E89636"/>
                </a:solidFill>
              </a:defRPr>
            </a:lvl1pPr>
            <a:lvl2pPr marL="457200" indent="0" algn="l" rtl="0">
              <a:buFontTx/>
              <a:buNone/>
              <a:defRPr/>
            </a:lvl2pPr>
            <a:lvl3pPr marL="914400" indent="0" algn="l" rtl="0">
              <a:buFontTx/>
              <a:buNone/>
              <a:defRPr/>
            </a:lvl3pPr>
            <a:lvl4pPr marL="1371600" indent="0" algn="l" rtl="0">
              <a:buFontTx/>
              <a:buNone/>
              <a:defRPr/>
            </a:lvl4pPr>
            <a:lvl5pPr marL="1828800" indent="0" algn="l" rtl="0">
              <a:buFontTx/>
              <a:buNone/>
              <a:defRPr/>
            </a:lvl5pPr>
          </a:lstStyle>
          <a:p>
            <a:pPr lvl="0"/>
            <a:r>
              <a:rPr lang="en-US"/>
              <a:t>Click to edit Master text styles</a:t>
            </a:r>
          </a:p>
        </p:txBody>
      </p:sp>
    </p:spTree>
    <p:extLst>
      <p:ext uri="{BB962C8B-B14F-4D97-AF65-F5344CB8AC3E}">
        <p14:creationId xmlns:p14="http://schemas.microsoft.com/office/powerpoint/2010/main" val="1706352275"/>
      </p:ext>
    </p:extLst>
  </p:cSld>
  <p:clrMapOvr>
    <a:masterClrMapping/>
  </p:clrMapOvr>
  <p:extLst>
    <p:ext uri="{DCECCB84-F9BA-43D5-87BE-67443E8EF086}">
      <p15:sldGuideLst xmlns:p15="http://schemas.microsoft.com/office/powerpoint/2012/main">
        <p15:guide id="1" orient="horz" pos="789">
          <p15:clr>
            <a:srgbClr val="FBAE40"/>
          </p15:clr>
        </p15:guide>
        <p15:guide id="2" pos="61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deSnippets">
    <p:spTree>
      <p:nvGrpSpPr>
        <p:cNvPr id="1" name=""/>
        <p:cNvGrpSpPr/>
        <p:nvPr/>
      </p:nvGrpSpPr>
      <p:grpSpPr>
        <a:xfrm>
          <a:off x="0" y="0"/>
          <a:ext cx="0" cy="0"/>
          <a:chOff x="0" y="0"/>
          <a:chExt cx="0" cy="0"/>
        </a:xfrm>
      </p:grpSpPr>
      <p:sp>
        <p:nvSpPr>
          <p:cNvPr id="13" name="Text Placeholder 12"/>
          <p:cNvSpPr>
            <a:spLocks noGrp="1"/>
          </p:cNvSpPr>
          <p:nvPr>
            <p:ph type="body" sz="quarter" idx="15"/>
          </p:nvPr>
        </p:nvSpPr>
        <p:spPr>
          <a:xfrm>
            <a:off x="815413" y="1494000"/>
            <a:ext cx="10656920" cy="2286000"/>
          </a:xfrm>
          <a:prstGeom prst="rect">
            <a:avLst/>
          </a:prstGeom>
          <a:solidFill>
            <a:schemeClr val="bg1">
              <a:alpha val="69000"/>
            </a:schemeClr>
          </a:solidFill>
        </p:spPr>
        <p:txBody>
          <a:bodyPr tIns="90000">
            <a:normAutofit/>
          </a:bodyPr>
          <a:lstStyle>
            <a:lvl1pPr marL="342900" indent="-342900" algn="l" rtl="0">
              <a:buFontTx/>
              <a:buBlip>
                <a:blip r:embed="rId2"/>
              </a:buBlip>
              <a:defRPr baseline="0">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a:t>Click to edit Master text styles</a:t>
            </a:r>
          </a:p>
        </p:txBody>
      </p:sp>
      <p:sp>
        <p:nvSpPr>
          <p:cNvPr id="15" name="Text Placeholder 14"/>
          <p:cNvSpPr>
            <a:spLocks noGrp="1"/>
          </p:cNvSpPr>
          <p:nvPr>
            <p:ph type="body" sz="quarter" idx="16"/>
          </p:nvPr>
        </p:nvSpPr>
        <p:spPr bwMode="blackWhite">
          <a:xfrm>
            <a:off x="803574" y="3873732"/>
            <a:ext cx="10668420" cy="2277687"/>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1591129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ulkCode">
    <p:spTree>
      <p:nvGrpSpPr>
        <p:cNvPr id="1" name=""/>
        <p:cNvGrpSpPr/>
        <p:nvPr/>
      </p:nvGrpSpPr>
      <p:grpSpPr>
        <a:xfrm>
          <a:off x="0" y="0"/>
          <a:ext cx="0" cy="0"/>
          <a:chOff x="0" y="0"/>
          <a:chExt cx="0" cy="0"/>
        </a:xfrm>
      </p:grpSpPr>
      <p:sp>
        <p:nvSpPr>
          <p:cNvPr id="5" name="Text Placeholder 14"/>
          <p:cNvSpPr>
            <a:spLocks noGrp="1"/>
          </p:cNvSpPr>
          <p:nvPr>
            <p:ph type="body" sz="quarter" idx="16"/>
          </p:nvPr>
        </p:nvSpPr>
        <p:spPr bwMode="blackWhite">
          <a:xfrm>
            <a:off x="803574" y="1492161"/>
            <a:ext cx="10668420" cy="4659258"/>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2335833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FC92F-E71A-4B3C-9FB7-FD5F2D2A7C23}"/>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EDB5F956-1930-40AF-AC91-B04C921AD6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0F16CA94-68BF-4843-8DB8-D656E05CBC0F}"/>
              </a:ext>
            </a:extLst>
          </p:cNvPr>
          <p:cNvSpPr>
            <a:spLocks noGrp="1"/>
          </p:cNvSpPr>
          <p:nvPr>
            <p:ph type="dt" sz="half" idx="10"/>
          </p:nvPr>
        </p:nvSpPr>
        <p:spPr/>
        <p:txBody>
          <a:bodyPr/>
          <a:lstStyle/>
          <a:p>
            <a:fld id="{C33ED46B-FB1B-41EE-8223-593D733C943A}" type="datetimeFigureOut">
              <a:rPr lang="he-IL" smtClean="0"/>
              <a:t>י"א/תמוז/תשפ"ג</a:t>
            </a:fld>
            <a:endParaRPr lang="he-IL"/>
          </a:p>
        </p:txBody>
      </p:sp>
      <p:sp>
        <p:nvSpPr>
          <p:cNvPr id="5" name="Footer Placeholder 4">
            <a:extLst>
              <a:ext uri="{FF2B5EF4-FFF2-40B4-BE49-F238E27FC236}">
                <a16:creationId xmlns:a16="http://schemas.microsoft.com/office/drawing/2014/main" id="{959C3BA5-DF95-4EF6-A6DC-4B8BD5E4EE8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F9DB53C2-C736-41FD-8DDA-6AC8298601DE}"/>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2042482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517C9-70B4-49E7-998E-58BB73D50C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37EDF904-515F-4D1E-92E9-83FF29D6F2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7FF6C4-568D-422B-89D5-71B2A673C08A}"/>
              </a:ext>
            </a:extLst>
          </p:cNvPr>
          <p:cNvSpPr>
            <a:spLocks noGrp="1"/>
          </p:cNvSpPr>
          <p:nvPr>
            <p:ph type="dt" sz="half" idx="10"/>
          </p:nvPr>
        </p:nvSpPr>
        <p:spPr/>
        <p:txBody>
          <a:bodyPr/>
          <a:lstStyle/>
          <a:p>
            <a:fld id="{C33ED46B-FB1B-41EE-8223-593D733C943A}" type="datetimeFigureOut">
              <a:rPr lang="he-IL" smtClean="0"/>
              <a:t>י"א/תמוז/תשפ"ג</a:t>
            </a:fld>
            <a:endParaRPr lang="he-IL"/>
          </a:p>
        </p:txBody>
      </p:sp>
      <p:sp>
        <p:nvSpPr>
          <p:cNvPr id="5" name="Footer Placeholder 4">
            <a:extLst>
              <a:ext uri="{FF2B5EF4-FFF2-40B4-BE49-F238E27FC236}">
                <a16:creationId xmlns:a16="http://schemas.microsoft.com/office/drawing/2014/main" id="{CA40FC27-5D16-4C73-9DFF-D2C5BED38ABB}"/>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45FCA36-6734-4DE0-8F31-3949C711C9B2}"/>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884636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A541E-DFE3-42F7-AC9A-1181BDFA68F5}"/>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1ECA132A-D5A7-4D16-93CB-BA38C68654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F2E16354-9777-4E7C-8333-59D198C4ED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998798FD-778A-4003-B406-01ABA83920AD}"/>
              </a:ext>
            </a:extLst>
          </p:cNvPr>
          <p:cNvSpPr>
            <a:spLocks noGrp="1"/>
          </p:cNvSpPr>
          <p:nvPr>
            <p:ph type="dt" sz="half" idx="10"/>
          </p:nvPr>
        </p:nvSpPr>
        <p:spPr/>
        <p:txBody>
          <a:bodyPr/>
          <a:lstStyle/>
          <a:p>
            <a:fld id="{C33ED46B-FB1B-41EE-8223-593D733C943A}" type="datetimeFigureOut">
              <a:rPr lang="he-IL" smtClean="0"/>
              <a:t>י"א/תמוז/תשפ"ג</a:t>
            </a:fld>
            <a:endParaRPr lang="he-IL"/>
          </a:p>
        </p:txBody>
      </p:sp>
      <p:sp>
        <p:nvSpPr>
          <p:cNvPr id="6" name="Footer Placeholder 5">
            <a:extLst>
              <a:ext uri="{FF2B5EF4-FFF2-40B4-BE49-F238E27FC236}">
                <a16:creationId xmlns:a16="http://schemas.microsoft.com/office/drawing/2014/main" id="{0DA068E0-6C1D-43A7-AACA-12495B5A0721}"/>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66C07070-5A56-49D5-8CE2-361FD2AF46D3}"/>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1033341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7E4AA-67D8-4F8C-B165-7EB00EE33E88}"/>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B96395CB-0E2F-4977-A6CD-979DD2B6A9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5E862D-7E7C-4DF3-83D8-AA842A6DBC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159613CE-F13A-4238-9715-2997ABB05E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379CE5-16C4-464A-98DF-E0619E7A8E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A84C8A89-5D57-4B11-85DE-65897A0D262E}"/>
              </a:ext>
            </a:extLst>
          </p:cNvPr>
          <p:cNvSpPr>
            <a:spLocks noGrp="1"/>
          </p:cNvSpPr>
          <p:nvPr>
            <p:ph type="dt" sz="half" idx="10"/>
          </p:nvPr>
        </p:nvSpPr>
        <p:spPr/>
        <p:txBody>
          <a:bodyPr/>
          <a:lstStyle/>
          <a:p>
            <a:fld id="{C33ED46B-FB1B-41EE-8223-593D733C943A}" type="datetimeFigureOut">
              <a:rPr lang="he-IL" smtClean="0"/>
              <a:t>י"א/תמוז/תשפ"ג</a:t>
            </a:fld>
            <a:endParaRPr lang="he-IL"/>
          </a:p>
        </p:txBody>
      </p:sp>
      <p:sp>
        <p:nvSpPr>
          <p:cNvPr id="8" name="Footer Placeholder 7">
            <a:extLst>
              <a:ext uri="{FF2B5EF4-FFF2-40B4-BE49-F238E27FC236}">
                <a16:creationId xmlns:a16="http://schemas.microsoft.com/office/drawing/2014/main" id="{7492AD8F-AB13-46CD-B575-96D8C417B8EF}"/>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13C44A75-88DE-4B77-A83A-A073EEB1063E}"/>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3041267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72D48-F611-4C20-A501-E42D55EA7872}"/>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73B4F494-C301-474D-9820-F43EE37C3B7D}"/>
              </a:ext>
            </a:extLst>
          </p:cNvPr>
          <p:cNvSpPr>
            <a:spLocks noGrp="1"/>
          </p:cNvSpPr>
          <p:nvPr>
            <p:ph type="dt" sz="half" idx="10"/>
          </p:nvPr>
        </p:nvSpPr>
        <p:spPr/>
        <p:txBody>
          <a:bodyPr/>
          <a:lstStyle/>
          <a:p>
            <a:fld id="{C33ED46B-FB1B-41EE-8223-593D733C943A}" type="datetimeFigureOut">
              <a:rPr lang="he-IL" smtClean="0"/>
              <a:t>י"א/תמוז/תשפ"ג</a:t>
            </a:fld>
            <a:endParaRPr lang="he-IL"/>
          </a:p>
        </p:txBody>
      </p:sp>
      <p:sp>
        <p:nvSpPr>
          <p:cNvPr id="4" name="Footer Placeholder 3">
            <a:extLst>
              <a:ext uri="{FF2B5EF4-FFF2-40B4-BE49-F238E27FC236}">
                <a16:creationId xmlns:a16="http://schemas.microsoft.com/office/drawing/2014/main" id="{B2F81368-25F8-4419-B068-E991F4F72D8C}"/>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0A0A1445-9351-453D-ADE8-B23F82E75268}"/>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2303546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61087C-2A85-4795-906C-9E4A11D0F159}"/>
              </a:ext>
            </a:extLst>
          </p:cNvPr>
          <p:cNvSpPr>
            <a:spLocks noGrp="1"/>
          </p:cNvSpPr>
          <p:nvPr>
            <p:ph type="dt" sz="half" idx="10"/>
          </p:nvPr>
        </p:nvSpPr>
        <p:spPr/>
        <p:txBody>
          <a:bodyPr/>
          <a:lstStyle/>
          <a:p>
            <a:fld id="{C33ED46B-FB1B-41EE-8223-593D733C943A}" type="datetimeFigureOut">
              <a:rPr lang="he-IL" smtClean="0"/>
              <a:t>י"א/תמוז/תשפ"ג</a:t>
            </a:fld>
            <a:endParaRPr lang="he-IL"/>
          </a:p>
        </p:txBody>
      </p:sp>
      <p:sp>
        <p:nvSpPr>
          <p:cNvPr id="3" name="Footer Placeholder 2">
            <a:extLst>
              <a:ext uri="{FF2B5EF4-FFF2-40B4-BE49-F238E27FC236}">
                <a16:creationId xmlns:a16="http://schemas.microsoft.com/office/drawing/2014/main" id="{904C3394-336E-4B3F-89F6-921C4F98D86D}"/>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E6C1EDD6-3A56-407F-8F48-87F6F5B07EAB}"/>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4103879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6A264-67D7-4B94-A6AC-39187DA941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84C40E8F-A94E-4B95-AD75-E0D50C9513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BD708130-AA4E-4D68-AD93-02289A0F6F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2EB825-0DFD-4F27-BB41-128D0BECFAE5}"/>
              </a:ext>
            </a:extLst>
          </p:cNvPr>
          <p:cNvSpPr>
            <a:spLocks noGrp="1"/>
          </p:cNvSpPr>
          <p:nvPr>
            <p:ph type="dt" sz="half" idx="10"/>
          </p:nvPr>
        </p:nvSpPr>
        <p:spPr/>
        <p:txBody>
          <a:bodyPr/>
          <a:lstStyle/>
          <a:p>
            <a:fld id="{C33ED46B-FB1B-41EE-8223-593D733C943A}" type="datetimeFigureOut">
              <a:rPr lang="he-IL" smtClean="0"/>
              <a:t>י"א/תמוז/תשפ"ג</a:t>
            </a:fld>
            <a:endParaRPr lang="he-IL"/>
          </a:p>
        </p:txBody>
      </p:sp>
      <p:sp>
        <p:nvSpPr>
          <p:cNvPr id="6" name="Footer Placeholder 5">
            <a:extLst>
              <a:ext uri="{FF2B5EF4-FFF2-40B4-BE49-F238E27FC236}">
                <a16:creationId xmlns:a16="http://schemas.microsoft.com/office/drawing/2014/main" id="{1A2C910A-B4B6-4CB3-ABC9-8AFEAEC97011}"/>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85C7C1B1-8DE8-46D1-A124-C2A0FBC2CF5C}"/>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3975885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8995F-5804-4D85-8F9B-2349FAF18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21093F4D-0A05-4EBE-A003-69979427FB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137F715B-BC89-4028-B736-0085C5DB77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2AA3DD-ED4A-496E-94ED-5E0A5D0F0E8B}"/>
              </a:ext>
            </a:extLst>
          </p:cNvPr>
          <p:cNvSpPr>
            <a:spLocks noGrp="1"/>
          </p:cNvSpPr>
          <p:nvPr>
            <p:ph type="dt" sz="half" idx="10"/>
          </p:nvPr>
        </p:nvSpPr>
        <p:spPr/>
        <p:txBody>
          <a:bodyPr/>
          <a:lstStyle/>
          <a:p>
            <a:fld id="{C33ED46B-FB1B-41EE-8223-593D733C943A}" type="datetimeFigureOut">
              <a:rPr lang="he-IL" smtClean="0"/>
              <a:t>י"א/תמוז/תשפ"ג</a:t>
            </a:fld>
            <a:endParaRPr lang="he-IL"/>
          </a:p>
        </p:txBody>
      </p:sp>
      <p:sp>
        <p:nvSpPr>
          <p:cNvPr id="6" name="Footer Placeholder 5">
            <a:extLst>
              <a:ext uri="{FF2B5EF4-FFF2-40B4-BE49-F238E27FC236}">
                <a16:creationId xmlns:a16="http://schemas.microsoft.com/office/drawing/2014/main" id="{744B99CD-F854-40E9-8BB0-9600360EDD7B}"/>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23C224B2-4AB5-4DD7-8CC3-82B76EF57004}"/>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3159783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17DD1B-1AEF-4E83-A8DA-6A2D8EF490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531B0EF4-AFB9-44DC-9EEC-3BF165DC31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69AAFEE-DC44-4A3D-AD88-E54095D1A5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3ED46B-FB1B-41EE-8223-593D733C943A}" type="datetimeFigureOut">
              <a:rPr lang="he-IL" smtClean="0"/>
              <a:t>י"א/תמוז/תשפ"ג</a:t>
            </a:fld>
            <a:endParaRPr lang="he-IL"/>
          </a:p>
        </p:txBody>
      </p:sp>
      <p:sp>
        <p:nvSpPr>
          <p:cNvPr id="5" name="Footer Placeholder 4">
            <a:extLst>
              <a:ext uri="{FF2B5EF4-FFF2-40B4-BE49-F238E27FC236}">
                <a16:creationId xmlns:a16="http://schemas.microsoft.com/office/drawing/2014/main" id="{6E470E03-7AD6-48C5-B6F8-6F4D70276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F0265880-C070-4F27-8FD0-6A42E42A15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01D955-8D9E-4895-B433-F1B9D10F71CB}" type="slidenum">
              <a:rPr lang="he-IL" smtClean="0"/>
              <a:t>‹#›</a:t>
            </a:fld>
            <a:endParaRPr lang="he-IL"/>
          </a:p>
        </p:txBody>
      </p:sp>
    </p:spTree>
    <p:extLst>
      <p:ext uri="{BB962C8B-B14F-4D97-AF65-F5344CB8AC3E}">
        <p14:creationId xmlns:p14="http://schemas.microsoft.com/office/powerpoint/2010/main" val="580859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www.aosabook.org/"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hyperlink" Target="http://www.aosabook.org/en/packaging.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docs.python-guide.org/en/latest/writing/structur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rhodesmill.org/brandon/slides/2014-07-pyohio/clean-architectur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youtube.com/watch?v=DJtef410Xa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blog.thedigitalcatonline.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blog.thedigitalcatonline.com/blog/2016/11/14/clean-architectures-in-python-a-step-by-step-exampl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techspot.zzzeek.org/2012/02/07/patterns-implemented-by-sqlalchemy"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hyperlink" Target="http://techspot.zzzeek.org/category/sqlalchemy/" TargetMode="External"/><Relationship Id="rId5" Type="http://schemas.openxmlformats.org/officeDocument/2006/relationships/hyperlink" Target="https://www.amazon.com/gp/product/0321127420?ie=UTF8&amp;tag=martinfowlerc-20&amp;linkCode=as2&amp;camp=1789&amp;creative=9325&amp;creativeASIN=0321127420" TargetMode="External"/><Relationship Id="rId4" Type="http://schemas.openxmlformats.org/officeDocument/2006/relationships/hyperlink" Target="http://aosabook.org/en/sqlalchemy.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docs.python-guide.org/en/latest/writing/documentation/"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hyperlink" Target="https://webapp2.readthedocs.io/en/latest/"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hyperlink" Target="http://docs.webob.org/en/stable/do-it-yourself.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3552" y="1700808"/>
            <a:ext cx="7388072" cy="536365"/>
          </a:xfrm>
        </p:spPr>
        <p:txBody>
          <a:bodyPr>
            <a:normAutofit/>
          </a:bodyPr>
          <a:lstStyle/>
          <a:p>
            <a:pPr algn="l"/>
            <a:r>
              <a:rPr lang="en-US" b="1" i="0" dirty="0">
                <a:solidFill>
                  <a:srgbClr val="0F0F0F"/>
                </a:solidFill>
                <a:effectLst/>
                <a:latin typeface="YouTube Sans"/>
              </a:rPr>
              <a:t>Software Architecture in Python </a:t>
            </a:r>
          </a:p>
        </p:txBody>
      </p:sp>
    </p:spTree>
    <p:extLst>
      <p:ext uri="{BB962C8B-B14F-4D97-AF65-F5344CB8AC3E}">
        <p14:creationId xmlns:p14="http://schemas.microsoft.com/office/powerpoint/2010/main" val="2309174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b="1" i="0" dirty="0">
                <a:solidFill>
                  <a:srgbClr val="1D1F25"/>
                </a:solidFill>
                <a:effectLst/>
                <a:latin typeface="Atkinson Hyperlegible"/>
              </a:rPr>
              <a:t>Conclusion</a:t>
            </a:r>
            <a:endParaRPr lang="he-IL" dirty="0"/>
          </a:p>
        </p:txBody>
      </p:sp>
      <p:sp>
        <p:nvSpPr>
          <p:cNvPr id="3" name="TextBox 2">
            <a:extLst>
              <a:ext uri="{FF2B5EF4-FFF2-40B4-BE49-F238E27FC236}">
                <a16:creationId xmlns:a16="http://schemas.microsoft.com/office/drawing/2014/main" id="{2E459FE7-61C7-4C40-89B7-923478C0002A}"/>
              </a:ext>
            </a:extLst>
          </p:cNvPr>
          <p:cNvSpPr txBox="1"/>
          <p:nvPr/>
        </p:nvSpPr>
        <p:spPr>
          <a:xfrm>
            <a:off x="815414" y="1731146"/>
            <a:ext cx="10485860" cy="923330"/>
          </a:xfrm>
          <a:prstGeom prst="rect">
            <a:avLst/>
          </a:prstGeom>
          <a:noFill/>
        </p:spPr>
        <p:txBody>
          <a:bodyPr wrap="square" rtlCol="0">
            <a:spAutoFit/>
          </a:bodyPr>
          <a:lstStyle/>
          <a:p>
            <a:r>
              <a:rPr lang="en-US" b="0" i="0" dirty="0">
                <a:solidFill>
                  <a:srgbClr val="292929"/>
                </a:solidFill>
                <a:effectLst/>
                <a:latin typeface="source-serif-pro"/>
              </a:rPr>
              <a:t>These are just a handful of links I’ve found useful, they each link to other resources so there is a lot to read and learn. If you are self-taught developer like me, who struggles to find the right path there is inspiration to be found here.</a:t>
            </a:r>
            <a:endParaRPr lang="en-US" dirty="0"/>
          </a:p>
        </p:txBody>
      </p:sp>
    </p:spTree>
    <p:extLst>
      <p:ext uri="{BB962C8B-B14F-4D97-AF65-F5344CB8AC3E}">
        <p14:creationId xmlns:p14="http://schemas.microsoft.com/office/powerpoint/2010/main" val="547801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99581E-1496-4118-A38C-D3CB0A781467}"/>
              </a:ext>
            </a:extLst>
          </p:cNvPr>
          <p:cNvSpPr txBox="1"/>
          <p:nvPr/>
        </p:nvSpPr>
        <p:spPr>
          <a:xfrm>
            <a:off x="115410" y="1891009"/>
            <a:ext cx="11407806" cy="1569660"/>
          </a:xfrm>
          <a:prstGeom prst="rect">
            <a:avLst/>
          </a:prstGeom>
          <a:noFill/>
        </p:spPr>
        <p:txBody>
          <a:bodyPr wrap="square" rtlCol="0">
            <a:spAutoFit/>
          </a:bodyPr>
          <a:lstStyle/>
          <a:p>
            <a:r>
              <a:rPr lang="en-US" sz="2400" b="0" i="0" dirty="0">
                <a:solidFill>
                  <a:srgbClr val="292929"/>
                </a:solidFill>
                <a:effectLst/>
                <a:latin typeface="source-serif-pro"/>
              </a:rPr>
              <a:t>The online resources for software architecture in Python are few and far between, being self-taught means a lot of searching. so I wanted to take some time and share some of the stuff I’ve come across that may be useful to others interested in software architecture. Here are a few useful links I came across on my journeys:</a:t>
            </a:r>
            <a:endParaRPr lang="en-US" sz="2400" dirty="0"/>
          </a:p>
        </p:txBody>
      </p:sp>
      <p:sp>
        <p:nvSpPr>
          <p:cNvPr id="9" name="Title 3">
            <a:extLst>
              <a:ext uri="{FF2B5EF4-FFF2-40B4-BE49-F238E27FC236}">
                <a16:creationId xmlns:a16="http://schemas.microsoft.com/office/drawing/2014/main" id="{669C2955-E20E-4E96-8E21-AFFFFF6FBC42}"/>
              </a:ext>
            </a:extLst>
          </p:cNvPr>
          <p:cNvSpPr>
            <a:spLocks noGrp="1"/>
          </p:cNvSpPr>
          <p:nvPr>
            <p:ph type="title"/>
          </p:nvPr>
        </p:nvSpPr>
        <p:spPr>
          <a:xfrm>
            <a:off x="115410" y="619701"/>
            <a:ext cx="10561173" cy="720000"/>
          </a:xfrm>
        </p:spPr>
        <p:txBody>
          <a:bodyPr>
            <a:normAutofit/>
          </a:bodyPr>
          <a:lstStyle/>
          <a:p>
            <a:r>
              <a:rPr lang="en-US" dirty="0"/>
              <a:t>Introduction</a:t>
            </a:r>
            <a:endParaRPr lang="he-IL" dirty="0"/>
          </a:p>
        </p:txBody>
      </p:sp>
    </p:spTree>
    <p:extLst>
      <p:ext uri="{BB962C8B-B14F-4D97-AF65-F5344CB8AC3E}">
        <p14:creationId xmlns:p14="http://schemas.microsoft.com/office/powerpoint/2010/main" val="1265926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838200" y="1946284"/>
            <a:ext cx="10352120" cy="494840"/>
          </a:xfrm>
        </p:spPr>
        <p:txBody>
          <a:bodyPr>
            <a:noAutofit/>
          </a:bodyPr>
          <a:lstStyle/>
          <a:p>
            <a:pPr marL="0" indent="0" algn="l">
              <a:buNone/>
            </a:pPr>
            <a:r>
              <a:rPr lang="en-US" sz="2000" b="0" i="0" dirty="0">
                <a:solidFill>
                  <a:srgbClr val="292929"/>
                </a:solidFill>
                <a:effectLst/>
                <a:latin typeface="source-serif-pro"/>
              </a:rPr>
              <a:t>This is a goldmine. It takes us to a fairly comprehensive guide on packaging in Python. I’ve not read all of this in detail, but I have gleaned the important aspects. It highlights some of the difficulties for Python developers and shows how to set up a setup and distribute a python package. If you then visit the homepage, </a:t>
            </a:r>
            <a:r>
              <a:rPr lang="en-US" sz="2000" b="0" i="0" u="sng" dirty="0">
                <a:effectLst/>
                <a:latin typeface="source-serif-pro"/>
                <a:hlinkClick r:id="rId3"/>
              </a:rPr>
              <a:t>http://www.aosabook.org</a:t>
            </a:r>
            <a:r>
              <a:rPr lang="en-US" sz="2000" b="0" i="0" dirty="0">
                <a:solidFill>
                  <a:srgbClr val="292929"/>
                </a:solidFill>
                <a:effectLst/>
                <a:latin typeface="source-serif-pro"/>
              </a:rPr>
              <a:t>, you’ll find 4 books with links to a number of open source projects. The first book ‘500 Lines or Less’, is the perfect place to start. Not all of the examples are in Python, but many are. Open source developers discuss their ideas, designs and thought process as they tackle the project. It is invaluable resource and one definitely worth investing a few dollars in.</a:t>
            </a:r>
          </a:p>
          <a:p>
            <a:pPr marL="0" indent="0" algn="l">
              <a:buNone/>
            </a:pPr>
            <a:endParaRPr lang="en-US" sz="2000" dirty="0">
              <a:solidFill>
                <a:srgbClr val="292929"/>
              </a:solidFill>
              <a:latin typeface="source-serif-pro"/>
            </a:endParaRPr>
          </a:p>
          <a:p>
            <a:pPr marL="0" indent="0" algn="l">
              <a:buNone/>
            </a:pPr>
            <a:endParaRPr lang="en-US" sz="2000" b="0" i="0" dirty="0">
              <a:solidFill>
                <a:srgbClr val="292929"/>
              </a:solidFill>
              <a:effectLst/>
              <a:latin typeface="source-serif-pro"/>
            </a:endParaRPr>
          </a:p>
          <a:p>
            <a:pPr marL="0" indent="0" algn="l">
              <a:buNone/>
            </a:pPr>
            <a:r>
              <a:rPr lang="en-US" sz="2000" dirty="0">
                <a:solidFill>
                  <a:srgbClr val="292929"/>
                </a:solidFill>
                <a:latin typeface="source-serif-pro"/>
              </a:rPr>
              <a:t>Link: </a:t>
            </a:r>
            <a:r>
              <a:rPr lang="en-US" sz="2000" dirty="0">
                <a:solidFill>
                  <a:srgbClr val="292929"/>
                </a:solidFill>
                <a:latin typeface="source-serif-pro"/>
                <a:hlinkClick r:id="rId4"/>
              </a:rPr>
              <a:t>http://www.aosabook.org/en/packaging.html</a:t>
            </a:r>
            <a:endParaRPr lang="en-US" sz="2000" dirty="0">
              <a:solidFill>
                <a:srgbClr val="292929"/>
              </a:solidFill>
              <a:latin typeface="source-serif-pro"/>
            </a:endParaRPr>
          </a:p>
          <a:p>
            <a:pPr marL="0" indent="0" algn="l">
              <a:buNone/>
            </a:pPr>
            <a:endParaRPr lang="en-US" sz="3200" b="0" i="0" dirty="0">
              <a:solidFill>
                <a:srgbClr val="292929"/>
              </a:solidFill>
              <a:effectLst/>
              <a:latin typeface="source-serif-pro"/>
            </a:endParaRPr>
          </a:p>
        </p:txBody>
      </p:sp>
      <p:sp>
        <p:nvSpPr>
          <p:cNvPr id="2" name="Title 1">
            <a:extLst>
              <a:ext uri="{FF2B5EF4-FFF2-40B4-BE49-F238E27FC236}">
                <a16:creationId xmlns:a16="http://schemas.microsoft.com/office/drawing/2014/main" id="{239CB368-6370-ADC9-3707-63E137D4F11A}"/>
              </a:ext>
            </a:extLst>
          </p:cNvPr>
          <p:cNvSpPr>
            <a:spLocks noGrp="1"/>
          </p:cNvSpPr>
          <p:nvPr>
            <p:ph type="title"/>
          </p:nvPr>
        </p:nvSpPr>
        <p:spPr>
          <a:xfrm>
            <a:off x="838200" y="365125"/>
            <a:ext cx="11117826" cy="1325563"/>
          </a:xfrm>
        </p:spPr>
        <p:txBody>
          <a:bodyPr>
            <a:normAutofit/>
          </a:bodyPr>
          <a:lstStyle/>
          <a:p>
            <a:r>
              <a:rPr lang="en-US" b="1" i="0" dirty="0">
                <a:effectLst/>
                <a:latin typeface="Atkinson Hyperlegible"/>
              </a:rPr>
              <a:t>The Architecture of Open Source Applications: Python Packaging</a:t>
            </a:r>
          </a:p>
        </p:txBody>
      </p:sp>
    </p:spTree>
    <p:extLst>
      <p:ext uri="{BB962C8B-B14F-4D97-AF65-F5344CB8AC3E}">
        <p14:creationId xmlns:p14="http://schemas.microsoft.com/office/powerpoint/2010/main" val="1960207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i="0" dirty="0">
                <a:solidFill>
                  <a:srgbClr val="1D1F25"/>
                </a:solidFill>
                <a:effectLst/>
                <a:latin typeface="Atkinson Hyperlegible"/>
              </a:rPr>
              <a:t>Structuring Your Project — The Hitchhiker’s Guide to Python</a:t>
            </a:r>
          </a:p>
        </p:txBody>
      </p:sp>
      <p:sp>
        <p:nvSpPr>
          <p:cNvPr id="4" name="Rectangle 1">
            <a:extLst>
              <a:ext uri="{FF2B5EF4-FFF2-40B4-BE49-F238E27FC236}">
                <a16:creationId xmlns:a16="http://schemas.microsoft.com/office/drawing/2014/main" id="{176CF516-C861-4ECA-9387-67340CCBAF7C}"/>
              </a:ext>
            </a:extLst>
          </p:cNvPr>
          <p:cNvSpPr>
            <a:spLocks noChangeArrowheads="1"/>
          </p:cNvSpPr>
          <p:nvPr/>
        </p:nvSpPr>
        <p:spPr bwMode="auto">
          <a:xfrm>
            <a:off x="759542" y="914342"/>
            <a:ext cx="10515600"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2400" b="0" i="0" dirty="0">
                <a:solidFill>
                  <a:srgbClr val="292929"/>
                </a:solidFill>
                <a:effectLst/>
                <a:latin typeface="source-serif-pro"/>
              </a:rPr>
              <a:t>Another guide to structuring a Python project. I’ve found the Hitchhiker’s guide really useful as an overview of topics. You can delve more deeply into each area with provided links, but this is definitely one to bookmark.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u="none" strike="noStrike" cap="none" normalizeH="0" baseline="0" dirty="0">
              <a:ln>
                <a:noFill/>
              </a:ln>
              <a:solidFill>
                <a:srgbClr val="292929"/>
              </a:solidFill>
              <a:latin typeface="source-serif-pr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0" i="1" dirty="0">
              <a:solidFill>
                <a:srgbClr val="292929"/>
              </a:solidFill>
              <a:effectLst/>
              <a:latin typeface="source-serif-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i="1" u="none" strike="noStrike" cap="none" normalizeH="0" baseline="0" dirty="0">
              <a:ln>
                <a:noFill/>
              </a:ln>
              <a:solidFill>
                <a:srgbClr val="292929"/>
              </a:solidFill>
              <a:latin typeface="source-serif-pr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0" i="1" dirty="0">
              <a:solidFill>
                <a:srgbClr val="292929"/>
              </a:solidFill>
              <a:effectLst/>
              <a:latin typeface="source-serif-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1" u="none" strike="noStrike" cap="none" normalizeH="0" baseline="0" dirty="0">
                <a:ln>
                  <a:noFill/>
                </a:ln>
                <a:solidFill>
                  <a:srgbClr val="292929"/>
                </a:solidFill>
                <a:latin typeface="source-serif-pro"/>
              </a:rPr>
              <a:t>Link: </a:t>
            </a:r>
            <a:r>
              <a:rPr kumimoji="0" lang="en-US" altLang="en-US" sz="2400" i="1" u="none" strike="noStrike" cap="none" normalizeH="0" baseline="0" dirty="0">
                <a:ln>
                  <a:noFill/>
                </a:ln>
                <a:solidFill>
                  <a:srgbClr val="292929"/>
                </a:solidFill>
                <a:latin typeface="source-serif-pro"/>
                <a:hlinkClick r:id="rId3"/>
              </a:rPr>
              <a:t>http://docs.python-guide.org/en/latest/writing/structure/</a:t>
            </a:r>
            <a:endParaRPr kumimoji="0" lang="en-US" altLang="en-US" sz="2400" i="1" u="none" strike="noStrike" cap="none" normalizeH="0" baseline="0" dirty="0">
              <a:ln>
                <a:noFill/>
              </a:ln>
              <a:solidFill>
                <a:srgbClr val="292929"/>
              </a:solidFill>
              <a:latin typeface="source-serif-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1"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6220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i="0" dirty="0">
                <a:solidFill>
                  <a:srgbClr val="1D1F25"/>
                </a:solidFill>
                <a:effectLst/>
                <a:latin typeface="Atkinson Hyperlegible"/>
              </a:rPr>
              <a:t>The Clean Architecture in Python — Brandon Rhodes</a:t>
            </a:r>
          </a:p>
        </p:txBody>
      </p:sp>
      <p:sp>
        <p:nvSpPr>
          <p:cNvPr id="4" name="Rectangle 1">
            <a:extLst>
              <a:ext uri="{FF2B5EF4-FFF2-40B4-BE49-F238E27FC236}">
                <a16:creationId xmlns:a16="http://schemas.microsoft.com/office/drawing/2014/main" id="{176CF516-C861-4ECA-9387-67340CCBAF7C}"/>
              </a:ext>
            </a:extLst>
          </p:cNvPr>
          <p:cNvSpPr>
            <a:spLocks noChangeArrowheads="1"/>
          </p:cNvSpPr>
          <p:nvPr/>
        </p:nvSpPr>
        <p:spPr bwMode="auto">
          <a:xfrm>
            <a:off x="838200" y="987462"/>
            <a:ext cx="10515600"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sz="2400" b="0" i="0" dirty="0">
                <a:solidFill>
                  <a:srgbClr val="292929"/>
                </a:solidFill>
                <a:effectLst/>
                <a:latin typeface="source-serif-pro"/>
              </a:rPr>
              <a:t>I have taken a look at Uncle Bob’s book ‘Clean Architecture’ and I like a lot of the ideas in their. It’s definitely not for everyone, It could be considered self righteous and preachy, but there are a lot of valid techniques which I’ve been trying to implement into my own code in Python. I would recommend watching the talk Brandon Rhodes gave at </a:t>
            </a:r>
            <a:r>
              <a:rPr lang="en-US" sz="2400" b="0" i="0" dirty="0" err="1">
                <a:solidFill>
                  <a:srgbClr val="292929"/>
                </a:solidFill>
                <a:effectLst/>
                <a:latin typeface="source-serif-pro"/>
              </a:rPr>
              <a:t>PyOhio</a:t>
            </a:r>
            <a:r>
              <a:rPr lang="en-US" sz="2400" b="0" i="0" dirty="0">
                <a:solidFill>
                  <a:srgbClr val="292929"/>
                </a:solidFill>
                <a:effectLst/>
                <a:latin typeface="source-serif-pro"/>
              </a:rPr>
              <a:t> in 2014 as a supplement to the slideshows in this link.</a:t>
            </a:r>
          </a:p>
          <a:p>
            <a:pPr algn="l"/>
            <a:endParaRPr lang="en-US" sz="2400" dirty="0">
              <a:solidFill>
                <a:srgbClr val="292929"/>
              </a:solidFill>
              <a:latin typeface="source-serif-pro"/>
            </a:endParaRPr>
          </a:p>
          <a:p>
            <a:pPr algn="l"/>
            <a:endParaRPr lang="en-US" sz="2400" b="0" i="0" dirty="0">
              <a:solidFill>
                <a:srgbClr val="292929"/>
              </a:solidFill>
              <a:effectLst/>
              <a:latin typeface="source-serif-pro"/>
            </a:endParaRPr>
          </a:p>
          <a:p>
            <a:pPr algn="l"/>
            <a:r>
              <a:rPr lang="en-US" sz="2400" dirty="0">
                <a:solidFill>
                  <a:srgbClr val="292929"/>
                </a:solidFill>
                <a:latin typeface="source-serif-pro"/>
              </a:rPr>
              <a:t>Link: </a:t>
            </a:r>
            <a:r>
              <a:rPr lang="en-US" sz="2400" dirty="0">
                <a:solidFill>
                  <a:srgbClr val="292929"/>
                </a:solidFill>
                <a:latin typeface="source-serif-pro"/>
                <a:hlinkClick r:id="rId3"/>
              </a:rPr>
              <a:t>http://rhodesmill.org/brandon/slides/2014-07-pyohio/clean-architecture/</a:t>
            </a:r>
            <a:endParaRPr lang="en-US" sz="2400" dirty="0">
              <a:solidFill>
                <a:srgbClr val="292929"/>
              </a:solidFill>
              <a:latin typeface="source-serif-pro"/>
            </a:endParaRPr>
          </a:p>
          <a:p>
            <a:pPr algn="l"/>
            <a:r>
              <a:rPr lang="en-US" sz="2400" b="0" i="0" dirty="0">
                <a:solidFill>
                  <a:srgbClr val="1D1F25"/>
                </a:solidFill>
                <a:effectLst/>
                <a:latin typeface="Atkinson Hyperlegible"/>
                <a:hlinkClick r:id="rId4"/>
              </a:rPr>
              <a:t>https://www.youtube.com/watch?v=DJtef410XaM</a:t>
            </a:r>
            <a:endParaRPr lang="en-US" sz="2400" b="0" i="0" dirty="0">
              <a:solidFill>
                <a:srgbClr val="1D1F25"/>
              </a:solidFill>
              <a:effectLst/>
              <a:latin typeface="Atkinson Hyperlegible"/>
            </a:endParaRPr>
          </a:p>
          <a:p>
            <a:pPr algn="l"/>
            <a:endParaRPr lang="en-US" sz="2400" b="0" i="0" dirty="0">
              <a:solidFill>
                <a:srgbClr val="1D1F25"/>
              </a:solidFill>
              <a:effectLst/>
              <a:latin typeface="Atkinson Hyperlegible"/>
            </a:endParaRPr>
          </a:p>
        </p:txBody>
      </p:sp>
    </p:spTree>
    <p:extLst>
      <p:ext uri="{BB962C8B-B14F-4D97-AF65-F5344CB8AC3E}">
        <p14:creationId xmlns:p14="http://schemas.microsoft.com/office/powerpoint/2010/main" val="4164008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i="0" dirty="0">
                <a:solidFill>
                  <a:srgbClr val="1D1F25"/>
                </a:solidFill>
                <a:effectLst/>
                <a:latin typeface="Atkinson Hyperlegible"/>
              </a:rPr>
              <a:t>Clean architectures in Python: a step-by-step example — The Digital Cat</a:t>
            </a:r>
          </a:p>
        </p:txBody>
      </p:sp>
      <p:sp>
        <p:nvSpPr>
          <p:cNvPr id="4" name="TextBox 3">
            <a:extLst>
              <a:ext uri="{FF2B5EF4-FFF2-40B4-BE49-F238E27FC236}">
                <a16:creationId xmlns:a16="http://schemas.microsoft.com/office/drawing/2014/main" id="{8FD41903-A246-4CBA-90EA-2DFCD09A83FC}"/>
              </a:ext>
            </a:extLst>
          </p:cNvPr>
          <p:cNvSpPr txBox="1"/>
          <p:nvPr/>
        </p:nvSpPr>
        <p:spPr>
          <a:xfrm>
            <a:off x="838200" y="1947769"/>
            <a:ext cx="10515600" cy="4154984"/>
          </a:xfrm>
          <a:prstGeom prst="rect">
            <a:avLst/>
          </a:prstGeom>
          <a:noFill/>
        </p:spPr>
        <p:txBody>
          <a:bodyPr wrap="square" rtlCol="0">
            <a:spAutoFit/>
          </a:bodyPr>
          <a:lstStyle/>
          <a:p>
            <a:pPr algn="l"/>
            <a:r>
              <a:rPr lang="en-US" sz="2400" b="0" i="0" dirty="0">
                <a:solidFill>
                  <a:srgbClr val="292929"/>
                </a:solidFill>
                <a:effectLst/>
                <a:latin typeface="source-serif-pro"/>
              </a:rPr>
              <a:t>It’s difficult to find good examples of software architecture specific to Python without delving into code (which is also a useful exercise) but finding the thought process behind an architecture is like finding gold. </a:t>
            </a:r>
            <a:r>
              <a:rPr lang="en-US" sz="2400" b="0" i="0" u="sng" dirty="0" err="1">
                <a:effectLst/>
                <a:latin typeface="source-serif-pro"/>
                <a:hlinkClick r:id="rId3"/>
              </a:rPr>
              <a:t>blog.thedigitalcatonline</a:t>
            </a:r>
            <a:r>
              <a:rPr lang="en-US" sz="2400" b="0" i="0" dirty="0">
                <a:solidFill>
                  <a:srgbClr val="292929"/>
                </a:solidFill>
                <a:effectLst/>
                <a:latin typeface="source-serif-pro"/>
              </a:rPr>
              <a:t> is a collection of tutorials based on TTD (test driven development) and clean architecture. Definitely worth a read, if not for a few pointers.</a:t>
            </a:r>
          </a:p>
          <a:p>
            <a:pPr algn="l"/>
            <a:endParaRPr lang="en-US" sz="2400" dirty="0">
              <a:solidFill>
                <a:srgbClr val="292929"/>
              </a:solidFill>
              <a:latin typeface="source-serif-pro"/>
            </a:endParaRPr>
          </a:p>
          <a:p>
            <a:pPr algn="l"/>
            <a:endParaRPr lang="en-US" sz="2400" i="0" dirty="0">
              <a:solidFill>
                <a:srgbClr val="292929"/>
              </a:solidFill>
              <a:effectLst/>
              <a:latin typeface="source-serif-pro"/>
            </a:endParaRPr>
          </a:p>
          <a:p>
            <a:pPr algn="l"/>
            <a:endParaRPr lang="en-US" sz="2400" dirty="0">
              <a:solidFill>
                <a:srgbClr val="292929"/>
              </a:solidFill>
              <a:latin typeface="source-serif-pro"/>
            </a:endParaRPr>
          </a:p>
          <a:p>
            <a:pPr algn="l"/>
            <a:r>
              <a:rPr lang="en-US" sz="2400" i="0" dirty="0">
                <a:solidFill>
                  <a:srgbClr val="292929"/>
                </a:solidFill>
                <a:effectLst/>
                <a:latin typeface="source-serif-pro"/>
              </a:rPr>
              <a:t>Link: </a:t>
            </a:r>
            <a:r>
              <a:rPr lang="en-US" sz="2400" i="0" dirty="0">
                <a:solidFill>
                  <a:srgbClr val="292929"/>
                </a:solidFill>
                <a:effectLst/>
                <a:latin typeface="source-serif-pro"/>
                <a:hlinkClick r:id="rId4"/>
              </a:rPr>
              <a:t>http://blog.thedigitalcatonline.com/blog/2016/11/14/clean-architectures-in-python-a-step-by-step-example/</a:t>
            </a:r>
            <a:endParaRPr lang="en-US" sz="2400" i="0" dirty="0">
              <a:solidFill>
                <a:srgbClr val="292929"/>
              </a:solidFill>
              <a:effectLst/>
              <a:latin typeface="source-serif-pro"/>
            </a:endParaRPr>
          </a:p>
          <a:p>
            <a:pPr algn="l"/>
            <a:endParaRPr lang="en-US" sz="2400" i="0" dirty="0">
              <a:solidFill>
                <a:srgbClr val="1D1F25"/>
              </a:solidFill>
              <a:effectLst/>
              <a:latin typeface="Atkinson Hyperlegible"/>
            </a:endParaRPr>
          </a:p>
        </p:txBody>
      </p:sp>
    </p:spTree>
    <p:extLst>
      <p:ext uri="{BB962C8B-B14F-4D97-AF65-F5344CB8AC3E}">
        <p14:creationId xmlns:p14="http://schemas.microsoft.com/office/powerpoint/2010/main" val="1498785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b="1" i="0" dirty="0">
                <a:solidFill>
                  <a:srgbClr val="1D1F25"/>
                </a:solidFill>
                <a:effectLst/>
                <a:latin typeface="Atkinson Hyperlegible"/>
              </a:rPr>
              <a:t>Mike Bayer on </a:t>
            </a:r>
            <a:r>
              <a:rPr lang="en-US" b="1" i="0" dirty="0" err="1">
                <a:solidFill>
                  <a:srgbClr val="1D1F25"/>
                </a:solidFill>
                <a:effectLst/>
                <a:latin typeface="Atkinson Hyperlegible"/>
              </a:rPr>
              <a:t>sqlalchemy</a:t>
            </a:r>
            <a:endParaRPr lang="he-IL" dirty="0"/>
          </a:p>
        </p:txBody>
      </p:sp>
      <p:sp>
        <p:nvSpPr>
          <p:cNvPr id="5" name="TextBox 4">
            <a:extLst>
              <a:ext uri="{FF2B5EF4-FFF2-40B4-BE49-F238E27FC236}">
                <a16:creationId xmlns:a16="http://schemas.microsoft.com/office/drawing/2014/main" id="{43714B0E-DD48-4088-BA32-974E103D4336}"/>
              </a:ext>
            </a:extLst>
          </p:cNvPr>
          <p:cNvSpPr txBox="1"/>
          <p:nvPr/>
        </p:nvSpPr>
        <p:spPr>
          <a:xfrm>
            <a:off x="815412" y="1585041"/>
            <a:ext cx="10561173" cy="3693319"/>
          </a:xfrm>
          <a:prstGeom prst="rect">
            <a:avLst/>
          </a:prstGeom>
          <a:noFill/>
        </p:spPr>
        <p:txBody>
          <a:bodyPr wrap="square" rtlCol="0">
            <a:spAutoFit/>
          </a:bodyPr>
          <a:lstStyle/>
          <a:p>
            <a:pPr algn="l"/>
            <a:r>
              <a:rPr lang="en-US" b="0" i="0" dirty="0">
                <a:solidFill>
                  <a:srgbClr val="292929"/>
                </a:solidFill>
                <a:effectLst/>
                <a:latin typeface="source-serif-pro"/>
              </a:rPr>
              <a:t>Mike Bayer is the creator of many open source programming libraries for the Python Programming Language, including </a:t>
            </a:r>
            <a:r>
              <a:rPr lang="en-US" b="0" i="0" dirty="0" err="1">
                <a:solidFill>
                  <a:srgbClr val="292929"/>
                </a:solidFill>
                <a:effectLst/>
                <a:latin typeface="source-serif-pro"/>
              </a:rPr>
              <a:t>SQLAlchemy</a:t>
            </a:r>
            <a:r>
              <a:rPr lang="en-US" b="0" i="0" dirty="0">
                <a:solidFill>
                  <a:srgbClr val="292929"/>
                </a:solidFill>
                <a:effectLst/>
                <a:latin typeface="source-serif-pro"/>
              </a:rPr>
              <a:t>, Alembic Migrations, Mako Templates for Python, and Dogpile Caching. So I would say he knows a thing or two about Software Architecture. Check out </a:t>
            </a:r>
            <a:r>
              <a:rPr lang="en-US" b="0" i="0" u="sng" dirty="0">
                <a:solidFill>
                  <a:srgbClr val="292929"/>
                </a:solidFill>
                <a:effectLst/>
                <a:latin typeface="source-serif-pro"/>
                <a:hlinkClick r:id="rId3"/>
              </a:rPr>
              <a:t>Patterns Implemented by </a:t>
            </a:r>
            <a:r>
              <a:rPr lang="en-US" b="0" i="0" u="sng" dirty="0" err="1">
                <a:solidFill>
                  <a:srgbClr val="292929"/>
                </a:solidFill>
                <a:effectLst/>
                <a:latin typeface="source-serif-pro"/>
                <a:hlinkClick r:id="rId3"/>
              </a:rPr>
              <a:t>SQLAlchemy</a:t>
            </a:r>
            <a:r>
              <a:rPr lang="en-US" b="0" i="0" dirty="0">
                <a:solidFill>
                  <a:srgbClr val="292929"/>
                </a:solidFill>
                <a:effectLst/>
                <a:latin typeface="source-serif-pro"/>
              </a:rPr>
              <a:t> you can also read his contribution to the </a:t>
            </a:r>
            <a:r>
              <a:rPr lang="en-US" b="0" i="0" dirty="0" err="1">
                <a:solidFill>
                  <a:srgbClr val="292929"/>
                </a:solidFill>
                <a:effectLst/>
                <a:latin typeface="source-serif-pro"/>
              </a:rPr>
              <a:t>aosabook</a:t>
            </a:r>
            <a:r>
              <a:rPr lang="en-US" b="0" i="0" dirty="0">
                <a:solidFill>
                  <a:srgbClr val="292929"/>
                </a:solidFill>
                <a:effectLst/>
                <a:latin typeface="source-serif-pro"/>
              </a:rPr>
              <a:t> project </a:t>
            </a:r>
            <a:r>
              <a:rPr lang="en-US" b="0" i="0" u="sng" dirty="0" err="1">
                <a:solidFill>
                  <a:srgbClr val="292929"/>
                </a:solidFill>
                <a:effectLst/>
                <a:latin typeface="source-serif-pro"/>
                <a:hlinkClick r:id="rId4"/>
              </a:rPr>
              <a:t>sqlalchemy</a:t>
            </a:r>
            <a:r>
              <a:rPr lang="en-US" b="0" i="0" dirty="0">
                <a:solidFill>
                  <a:srgbClr val="292929"/>
                </a:solidFill>
                <a:effectLst/>
                <a:latin typeface="source-serif-pro"/>
              </a:rPr>
              <a:t> mentioned earlier.</a:t>
            </a:r>
          </a:p>
          <a:p>
            <a:pPr algn="l"/>
            <a:endParaRPr lang="en-US" b="0" i="0" dirty="0">
              <a:solidFill>
                <a:srgbClr val="292929"/>
              </a:solidFill>
              <a:effectLst/>
              <a:latin typeface="source-serif-pro"/>
            </a:endParaRPr>
          </a:p>
          <a:p>
            <a:pPr algn="l"/>
            <a:r>
              <a:rPr lang="en-US" b="0" i="0" dirty="0">
                <a:solidFill>
                  <a:srgbClr val="292929"/>
                </a:solidFill>
                <a:effectLst/>
                <a:latin typeface="source-serif-pro"/>
              </a:rPr>
              <a:t>Mike highlights a number of Architecture Patterns curated by Martin Fowler in his book </a:t>
            </a:r>
            <a:r>
              <a:rPr lang="en-US" b="0" i="0" u="sng" dirty="0">
                <a:solidFill>
                  <a:srgbClr val="292929"/>
                </a:solidFill>
                <a:effectLst/>
                <a:latin typeface="source-serif-pro"/>
                <a:hlinkClick r:id="rId5"/>
              </a:rPr>
              <a:t>Patterns of Enterprise Application Architecture</a:t>
            </a:r>
            <a:r>
              <a:rPr lang="en-US" b="0" i="0" dirty="0">
                <a:solidFill>
                  <a:srgbClr val="292929"/>
                </a:solidFill>
                <a:effectLst/>
                <a:latin typeface="source-serif-pro"/>
              </a:rPr>
              <a:t>. I was inspired to purchase a copy this week, however there are a number of excerpts floating around on various sites. Martin mostly uses Java for readability but the concepts are not language specific.</a:t>
            </a:r>
          </a:p>
          <a:p>
            <a:pPr algn="l"/>
            <a:endParaRPr lang="en-US" dirty="0">
              <a:solidFill>
                <a:srgbClr val="292929"/>
              </a:solidFill>
              <a:latin typeface="source-serif-pro"/>
            </a:endParaRPr>
          </a:p>
          <a:p>
            <a:pPr algn="l"/>
            <a:endParaRPr lang="en-US" b="0" i="0" dirty="0">
              <a:solidFill>
                <a:srgbClr val="292929"/>
              </a:solidFill>
              <a:effectLst/>
              <a:latin typeface="source-serif-pro"/>
            </a:endParaRPr>
          </a:p>
          <a:p>
            <a:pPr algn="l"/>
            <a:r>
              <a:rPr lang="en-US" dirty="0">
                <a:solidFill>
                  <a:srgbClr val="292929"/>
                </a:solidFill>
                <a:latin typeface="source-serif-pro"/>
              </a:rPr>
              <a:t>Link: </a:t>
            </a:r>
            <a:r>
              <a:rPr lang="en-US" dirty="0">
                <a:solidFill>
                  <a:srgbClr val="292929"/>
                </a:solidFill>
                <a:latin typeface="source-serif-pro"/>
                <a:hlinkClick r:id="rId6"/>
              </a:rPr>
              <a:t>http://techspot.zzzeek.org/category/sqlalchemy/</a:t>
            </a:r>
            <a:endParaRPr lang="en-US" dirty="0">
              <a:solidFill>
                <a:srgbClr val="292929"/>
              </a:solidFill>
              <a:latin typeface="source-serif-pro"/>
            </a:endParaRPr>
          </a:p>
          <a:p>
            <a:pPr algn="l"/>
            <a:endParaRPr lang="en-US" b="0" i="0" dirty="0">
              <a:solidFill>
                <a:srgbClr val="292929"/>
              </a:solidFill>
              <a:effectLst/>
              <a:latin typeface="source-serif-pro"/>
            </a:endParaRPr>
          </a:p>
        </p:txBody>
      </p:sp>
    </p:spTree>
    <p:extLst>
      <p:ext uri="{BB962C8B-B14F-4D97-AF65-F5344CB8AC3E}">
        <p14:creationId xmlns:p14="http://schemas.microsoft.com/office/powerpoint/2010/main" val="408067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b="1" i="0" dirty="0">
                <a:solidFill>
                  <a:srgbClr val="1D1F25"/>
                </a:solidFill>
                <a:effectLst/>
                <a:latin typeface="Atkinson Hyperlegible"/>
              </a:rPr>
              <a:t>Writing Documentation in Python</a:t>
            </a:r>
            <a:endParaRPr lang="he-IL" dirty="0"/>
          </a:p>
        </p:txBody>
      </p:sp>
      <p:sp>
        <p:nvSpPr>
          <p:cNvPr id="5" name="TextBox 4">
            <a:extLst>
              <a:ext uri="{FF2B5EF4-FFF2-40B4-BE49-F238E27FC236}">
                <a16:creationId xmlns:a16="http://schemas.microsoft.com/office/drawing/2014/main" id="{23E62E77-EF86-43A5-8D9B-46B514A74A90}"/>
              </a:ext>
            </a:extLst>
          </p:cNvPr>
          <p:cNvSpPr txBox="1"/>
          <p:nvPr/>
        </p:nvSpPr>
        <p:spPr>
          <a:xfrm>
            <a:off x="727969" y="1597981"/>
            <a:ext cx="10440140" cy="3539430"/>
          </a:xfrm>
          <a:prstGeom prst="rect">
            <a:avLst/>
          </a:prstGeom>
          <a:noFill/>
        </p:spPr>
        <p:txBody>
          <a:bodyPr wrap="square" rtlCol="0">
            <a:spAutoFit/>
          </a:bodyPr>
          <a:lstStyle/>
          <a:p>
            <a:r>
              <a:rPr lang="en-US" sz="3200" b="0" i="0" dirty="0">
                <a:solidFill>
                  <a:srgbClr val="292929"/>
                </a:solidFill>
                <a:effectLst/>
                <a:latin typeface="source-serif-pro"/>
              </a:rPr>
              <a:t>Readability is a primary focus for Python developers, in both project and code documentation. Following some simple best practices can save both you and others a lot of time.</a:t>
            </a:r>
          </a:p>
          <a:p>
            <a:endParaRPr lang="en-US" sz="3200" dirty="0">
              <a:solidFill>
                <a:srgbClr val="292929"/>
              </a:solidFill>
              <a:latin typeface="source-serif-pro"/>
            </a:endParaRPr>
          </a:p>
          <a:p>
            <a:r>
              <a:rPr lang="en-US" sz="3200" dirty="0">
                <a:solidFill>
                  <a:srgbClr val="292929"/>
                </a:solidFill>
                <a:latin typeface="source-serif-pro"/>
              </a:rPr>
              <a:t>Link: </a:t>
            </a:r>
            <a:r>
              <a:rPr lang="en-US" sz="3200" dirty="0">
                <a:solidFill>
                  <a:srgbClr val="292929"/>
                </a:solidFill>
                <a:latin typeface="source-serif-pro"/>
                <a:hlinkClick r:id="rId3"/>
              </a:rPr>
              <a:t>http://docs.python-guide.org/en/latest/writing/documentation/</a:t>
            </a:r>
            <a:endParaRPr lang="en-US" sz="3200" dirty="0">
              <a:solidFill>
                <a:srgbClr val="292929"/>
              </a:solidFill>
              <a:latin typeface="source-serif-pro"/>
            </a:endParaRPr>
          </a:p>
          <a:p>
            <a:endParaRPr lang="en-US" sz="3200" dirty="0"/>
          </a:p>
        </p:txBody>
      </p:sp>
    </p:spTree>
    <p:extLst>
      <p:ext uri="{BB962C8B-B14F-4D97-AF65-F5344CB8AC3E}">
        <p14:creationId xmlns:p14="http://schemas.microsoft.com/office/powerpoint/2010/main" val="247975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b="1" i="0" dirty="0">
                <a:solidFill>
                  <a:srgbClr val="1D1F25"/>
                </a:solidFill>
                <a:effectLst/>
                <a:latin typeface="Atkinson Hyperlegible"/>
              </a:rPr>
              <a:t>Another Do-It-Yourself-Framework</a:t>
            </a:r>
            <a:endParaRPr lang="he-IL" dirty="0"/>
          </a:p>
        </p:txBody>
      </p:sp>
      <p:sp>
        <p:nvSpPr>
          <p:cNvPr id="5" name="TextBox 4">
            <a:extLst>
              <a:ext uri="{FF2B5EF4-FFF2-40B4-BE49-F238E27FC236}">
                <a16:creationId xmlns:a16="http://schemas.microsoft.com/office/drawing/2014/main" id="{23E62E77-EF86-43A5-8D9B-46B514A74A90}"/>
              </a:ext>
            </a:extLst>
          </p:cNvPr>
          <p:cNvSpPr txBox="1"/>
          <p:nvPr/>
        </p:nvSpPr>
        <p:spPr>
          <a:xfrm>
            <a:off x="727969" y="1597981"/>
            <a:ext cx="10440140" cy="4339650"/>
          </a:xfrm>
          <a:prstGeom prst="rect">
            <a:avLst/>
          </a:prstGeom>
          <a:noFill/>
        </p:spPr>
        <p:txBody>
          <a:bodyPr wrap="square" rtlCol="0">
            <a:spAutoFit/>
          </a:bodyPr>
          <a:lstStyle/>
          <a:p>
            <a:pPr algn="l"/>
            <a:r>
              <a:rPr lang="en-US" b="0" i="0" dirty="0">
                <a:solidFill>
                  <a:srgbClr val="292929"/>
                </a:solidFill>
                <a:effectLst/>
                <a:latin typeface="source-serif-pro"/>
              </a:rPr>
              <a:t>This article written by Ian </a:t>
            </a:r>
            <a:r>
              <a:rPr lang="en-US" b="0" i="0" dirty="0" err="1">
                <a:solidFill>
                  <a:srgbClr val="292929"/>
                </a:solidFill>
                <a:effectLst/>
                <a:latin typeface="source-serif-pro"/>
              </a:rPr>
              <a:t>Bicking</a:t>
            </a:r>
            <a:r>
              <a:rPr lang="en-US" b="0" i="0" dirty="0">
                <a:solidFill>
                  <a:srgbClr val="292929"/>
                </a:solidFill>
                <a:effectLst/>
                <a:latin typeface="source-serif-pro"/>
              </a:rPr>
              <a:t> is what got me into Software Architecture in the first place. It was the first time I really thought about how code was organized. Before this, I just followed the conventions of a framework and did whatever the documentation said to do. However, Ian unraveled the mystery of a framework and made it into something to be explored rather than blindly followed. I started looking into the architecture of different frameworks, Django, Flask, Falcon, in particular w</a:t>
            </a:r>
            <a:r>
              <a:rPr lang="en-US" b="0" i="0" u="sng" dirty="0">
                <a:solidFill>
                  <a:srgbClr val="292929"/>
                </a:solidFill>
                <a:effectLst/>
                <a:latin typeface="source-serif-pro"/>
                <a:hlinkClick r:id="rId3"/>
              </a:rPr>
              <a:t>ebapp2</a:t>
            </a:r>
            <a:r>
              <a:rPr lang="en-US" b="0" i="1" dirty="0">
                <a:solidFill>
                  <a:srgbClr val="292929"/>
                </a:solidFill>
                <a:effectLst/>
                <a:latin typeface="source-serif-pro"/>
              </a:rPr>
              <a:t>,</a:t>
            </a:r>
            <a:r>
              <a:rPr lang="en-US" b="0" i="0" dirty="0">
                <a:solidFill>
                  <a:srgbClr val="292929"/>
                </a:solidFill>
                <a:effectLst/>
                <a:latin typeface="source-serif-pro"/>
              </a:rPr>
              <a:t> a lightweight web framework for Python.</a:t>
            </a:r>
          </a:p>
          <a:p>
            <a:pPr algn="l"/>
            <a:r>
              <a:rPr lang="en-US" b="0" i="0" dirty="0">
                <a:solidFill>
                  <a:srgbClr val="292929"/>
                </a:solidFill>
                <a:effectLst/>
                <a:latin typeface="source-serif-pro"/>
              </a:rPr>
              <a:t>Webapp2 used a lot of ideas from Ian </a:t>
            </a:r>
            <a:r>
              <a:rPr lang="en-US" b="0" i="0" dirty="0" err="1">
                <a:solidFill>
                  <a:srgbClr val="292929"/>
                </a:solidFill>
                <a:effectLst/>
                <a:latin typeface="source-serif-pro"/>
              </a:rPr>
              <a:t>Bicking</a:t>
            </a:r>
            <a:r>
              <a:rPr lang="en-US" b="0" i="0" dirty="0">
                <a:solidFill>
                  <a:srgbClr val="292929"/>
                </a:solidFill>
                <a:effectLst/>
                <a:latin typeface="source-serif-pro"/>
              </a:rPr>
              <a:t> combined with established design patterns, like the front controller pattern, adapter pattern and factory method patterns. The thing that makes webapp2 interesting is how simple the source code is. Reading from top to bottom you can understand what each piece does. The documentation is self explanatory but the source code is even more so.</a:t>
            </a:r>
          </a:p>
          <a:p>
            <a:endParaRPr lang="en-US" sz="3200" dirty="0">
              <a:solidFill>
                <a:srgbClr val="292929"/>
              </a:solidFill>
              <a:latin typeface="source-serif-pro"/>
            </a:endParaRPr>
          </a:p>
          <a:p>
            <a:r>
              <a:rPr lang="en-US" sz="3200" dirty="0">
                <a:solidFill>
                  <a:srgbClr val="292929"/>
                </a:solidFill>
                <a:latin typeface="source-serif-pro"/>
              </a:rPr>
              <a:t>Link: </a:t>
            </a:r>
            <a:r>
              <a:rPr lang="en-US" sz="3200" dirty="0">
                <a:solidFill>
                  <a:srgbClr val="292929"/>
                </a:solidFill>
                <a:latin typeface="source-serif-pro"/>
                <a:hlinkClick r:id="rId4"/>
              </a:rPr>
              <a:t>http://docs.webob.org/en/stable/do-it-yourself.html</a:t>
            </a:r>
            <a:endParaRPr lang="en-US" sz="3200" dirty="0">
              <a:solidFill>
                <a:srgbClr val="292929"/>
              </a:solidFill>
              <a:latin typeface="source-serif-pro"/>
            </a:endParaRPr>
          </a:p>
          <a:p>
            <a:endParaRPr lang="en-US" sz="3200" dirty="0"/>
          </a:p>
        </p:txBody>
      </p:sp>
    </p:spTree>
    <p:extLst>
      <p:ext uri="{BB962C8B-B14F-4D97-AF65-F5344CB8AC3E}">
        <p14:creationId xmlns:p14="http://schemas.microsoft.com/office/powerpoint/2010/main" val="2363295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TotalTime>
  <Words>1688</Words>
  <Application>Microsoft Office PowerPoint</Application>
  <PresentationFormat>מסך רחב</PresentationFormat>
  <Paragraphs>129</Paragraphs>
  <Slides>10</Slides>
  <Notes>9</Notes>
  <HiddenSlides>0</HiddenSlides>
  <MMClips>0</MMClips>
  <ScaleCrop>false</ScaleCrop>
  <HeadingPairs>
    <vt:vector size="6" baseType="variant">
      <vt:variant>
        <vt:lpstr>גופנים בשימוש</vt:lpstr>
      </vt:variant>
      <vt:variant>
        <vt:i4>9</vt:i4>
      </vt:variant>
      <vt:variant>
        <vt:lpstr>ערכת נושא</vt:lpstr>
      </vt:variant>
      <vt:variant>
        <vt:i4>1</vt:i4>
      </vt:variant>
      <vt:variant>
        <vt:lpstr>כותרות שקופיות</vt:lpstr>
      </vt:variant>
      <vt:variant>
        <vt:i4>10</vt:i4>
      </vt:variant>
    </vt:vector>
  </HeadingPairs>
  <TitlesOfParts>
    <vt:vector size="20" baseType="lpstr">
      <vt:lpstr>Arial</vt:lpstr>
      <vt:lpstr>Atkinson Hyperlegible</vt:lpstr>
      <vt:lpstr>Calibri</vt:lpstr>
      <vt:lpstr>Calibri Light</vt:lpstr>
      <vt:lpstr>Consolas</vt:lpstr>
      <vt:lpstr>Segoe</vt:lpstr>
      <vt:lpstr>source-serif-pro</vt:lpstr>
      <vt:lpstr>Tahoma</vt:lpstr>
      <vt:lpstr>YouTube Sans</vt:lpstr>
      <vt:lpstr>Office Theme</vt:lpstr>
      <vt:lpstr>Software Architecture in Python </vt:lpstr>
      <vt:lpstr>Introduction</vt:lpstr>
      <vt:lpstr>The Architecture of Open Source Applications: Python Packaging</vt:lpstr>
      <vt:lpstr>Structuring Your Project — The Hitchhiker’s Guide to Python</vt:lpstr>
      <vt:lpstr>The Clean Architecture in Python — Brandon Rhodes</vt:lpstr>
      <vt:lpstr>Clean architectures in Python: a step-by-step example — The Digital Cat</vt:lpstr>
      <vt:lpstr>Mike Bayer on sqlalchemy</vt:lpstr>
      <vt:lpstr>Writing Documentation in Python</vt:lpstr>
      <vt:lpstr>Another Do-It-Yourself-Framework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 Loops</dc:title>
  <dc:creator>Tomer Avishar</dc:creator>
  <cp:lastModifiedBy>Grace Alison Yurkov</cp:lastModifiedBy>
  <cp:revision>130</cp:revision>
  <dcterms:created xsi:type="dcterms:W3CDTF">2021-12-07T07:23:56Z</dcterms:created>
  <dcterms:modified xsi:type="dcterms:W3CDTF">2023-06-30T06:45:45Z</dcterms:modified>
</cp:coreProperties>
</file>