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78" r:id="rId2"/>
    <p:sldId id="258" r:id="rId3"/>
    <p:sldId id="264" r:id="rId4"/>
    <p:sldId id="322" r:id="rId5"/>
    <p:sldId id="265" r:id="rId6"/>
    <p:sldId id="349" r:id="rId7"/>
    <p:sldId id="320" r:id="rId8"/>
    <p:sldId id="266" r:id="rId9"/>
    <p:sldId id="350" r:id="rId10"/>
    <p:sldId id="325" r:id="rId11"/>
    <p:sldId id="324" r:id="rId12"/>
    <p:sldId id="326" r:id="rId13"/>
    <p:sldId id="327" r:id="rId14"/>
    <p:sldId id="328" r:id="rId15"/>
    <p:sldId id="323" r:id="rId16"/>
    <p:sldId id="351" r:id="rId17"/>
    <p:sldId id="267" r:id="rId18"/>
    <p:sldId id="270" r:id="rId19"/>
    <p:sldId id="352" r:id="rId20"/>
    <p:sldId id="271" r:id="rId21"/>
    <p:sldId id="273" r:id="rId22"/>
    <p:sldId id="330" r:id="rId23"/>
    <p:sldId id="331" r:id="rId24"/>
    <p:sldId id="332" r:id="rId25"/>
    <p:sldId id="280" r:id="rId26"/>
    <p:sldId id="309" r:id="rId27"/>
    <p:sldId id="333" r:id="rId28"/>
    <p:sldId id="314" r:id="rId29"/>
    <p:sldId id="334" r:id="rId30"/>
    <p:sldId id="335" r:id="rId31"/>
    <p:sldId id="353" r:id="rId32"/>
    <p:sldId id="337" r:id="rId33"/>
    <p:sldId id="336" r:id="rId34"/>
    <p:sldId id="338"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71" r:id="rId50"/>
    <p:sldId id="372" r:id="rId51"/>
    <p:sldId id="373" r:id="rId52"/>
    <p:sldId id="374" r:id="rId53"/>
    <p:sldId id="341" r:id="rId54"/>
    <p:sldId id="354" r:id="rId55"/>
    <p:sldId id="340" r:id="rId56"/>
    <p:sldId id="339" r:id="rId57"/>
    <p:sldId id="342" r:id="rId58"/>
    <p:sldId id="343" r:id="rId59"/>
    <p:sldId id="344" r:id="rId60"/>
    <p:sldId id="348" r:id="rId61"/>
    <p:sldId id="347" r:id="rId62"/>
    <p:sldId id="308" r:id="rId63"/>
    <p:sldId id="346" r:id="rId64"/>
    <p:sldId id="375" r:id="rId65"/>
    <p:sldId id="376" r:id="rId66"/>
    <p:sldId id="377" r:id="rId67"/>
    <p:sldId id="294" r:id="rId68"/>
    <p:sldId id="316" r:id="rId6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 id="2" name="Alexandr Gotlib" initials="AG" lastIdx="1" clrIdx="1">
    <p:extLst>
      <p:ext uri="{19B8F6BF-5375-455C-9EA6-DF929625EA0E}">
        <p15:presenceInfo xmlns:p15="http://schemas.microsoft.com/office/powerpoint/2012/main" userId="205dfaac24761d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64641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 id="2147483666" r:id="rId15"/>
    <p:sldLayoutId id="2147483667" r:id="rId16"/>
    <p:sldLayoutId id="2147483669" r:id="rId17"/>
    <p:sldLayoutId id="2147483670" r:id="rId18"/>
    <p:sldLayoutId id="214748367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970368"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01 – Advanced techniques</a:t>
            </a:r>
            <a:endParaRPr lang="en-US" sz="20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baseline="0" dirty="0">
                <a:solidFill>
                  <a:srgbClr val="0071F6"/>
                </a:solidFill>
                <a:latin typeface="Lexend" panose="020B0604020202020204"/>
              </a:rPr>
              <a:t>map function – cont'd </a:t>
            </a:r>
            <a:endParaRPr lang="en-US" b="1" i="0" dirty="0">
              <a:solidFill>
                <a:srgbClr val="0071F6"/>
              </a:solidFill>
              <a:effectLst/>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400" b="0" i="0" dirty="0">
                <a:solidFill>
                  <a:srgbClr val="000000"/>
                </a:solidFill>
                <a:effectLst/>
                <a:latin typeface="Lexend Light"/>
                <a:cs typeface="Calibri" panose="020F0502020204030204" pitchFamily="34" charset="0"/>
              </a:rPr>
              <a:t>For Example: </a:t>
            </a:r>
          </a:p>
          <a:p>
            <a:pPr marL="0" indent="0">
              <a:buNone/>
            </a:pPr>
            <a:endParaRPr lang="en-US" sz="2400" b="0" i="0" dirty="0">
              <a:solidFill>
                <a:srgbClr val="000000"/>
              </a:solidFill>
              <a:effectLst/>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C5DEE32B-BC79-47CB-974E-BD40F17ECA4C}"/>
              </a:ext>
            </a:extLst>
          </p:cNvPr>
          <p:cNvSpPr>
            <a:spLocks noChangeArrowheads="1"/>
          </p:cNvSpPr>
          <p:nvPr/>
        </p:nvSpPr>
        <p:spPr bwMode="auto">
          <a:xfrm>
            <a:off x="1062361" y="2341582"/>
            <a:ext cx="8871751"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Arial Unicode MS"/>
              </a:rPr>
              <a:t>list = [</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9</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17</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24</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27</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 </a:t>
            </a:r>
            <a:r>
              <a:rPr kumimoji="0" lang="en-US" altLang="en-US" sz="2800" b="0" i="0" u="none" strike="noStrike" cap="none" normalizeH="0" baseline="0" dirty="0">
                <a:ln>
                  <a:noFill/>
                </a:ln>
                <a:solidFill>
                  <a:srgbClr val="6897BB"/>
                </a:solidFill>
                <a:effectLst/>
                <a:latin typeface="Arial Unicode MS"/>
              </a:rPr>
              <a:t>2 </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list)  </a:t>
            </a:r>
            <a:r>
              <a:rPr kumimoji="0" lang="en-US" altLang="en-US" sz="2800" b="0" i="0" u="none" strike="noStrike" cap="none" normalizeH="0" baseline="0" dirty="0">
                <a:ln>
                  <a:noFill/>
                </a:ln>
                <a:solidFill>
                  <a:srgbClr val="808080"/>
                </a:solidFill>
                <a:effectLst/>
                <a:latin typeface="Arial Unicode MS"/>
              </a:rPr>
              <a:t># 14, 46, 28,54, 44, 58, 26,34, 64</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w: </a:t>
            </a:r>
            <a:r>
              <a:rPr kumimoji="0" lang="en-US" altLang="en-US" sz="2800" b="0" i="0" u="none" strike="noStrike" cap="none" normalizeH="0" baseline="0" dirty="0" err="1">
                <a:ln>
                  <a:noFill/>
                </a:ln>
                <a:solidFill>
                  <a:srgbClr val="8888C6"/>
                </a:solidFill>
                <a:effectLst/>
                <a:latin typeface="Arial Unicode MS"/>
              </a:rPr>
              <a:t>len</a:t>
            </a:r>
            <a:r>
              <a:rPr kumimoji="0" lang="en-US" altLang="en-US" sz="2800" b="0" i="0" u="none" strike="noStrike" cap="none" normalizeH="0" baseline="0" dirty="0">
                <a:ln>
                  <a:noFill/>
                </a:ln>
                <a:solidFill>
                  <a:srgbClr val="A9B7C6"/>
                </a:solidFill>
                <a:effectLst/>
                <a:latin typeface="Arial Unicode MS"/>
              </a:rPr>
              <a:t>(w)</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A8759"/>
                </a:solidFill>
                <a:effectLst/>
                <a:latin typeface="Arial Unicode MS"/>
              </a:rPr>
              <a:t>'A lot of cats and dogs </a:t>
            </a:r>
            <a:r>
              <a:rPr kumimoji="0" lang="en-US" altLang="en-US" sz="2800" b="0" i="0" u="none" strike="noStrike" cap="none" normalizeH="0" baseline="0" dirty="0" err="1">
                <a:ln>
                  <a:noFill/>
                </a:ln>
                <a:solidFill>
                  <a:srgbClr val="6A8759"/>
                </a:solidFill>
                <a:effectLst/>
                <a:latin typeface="Arial Unicode MS"/>
              </a:rPr>
              <a:t>here'</a:t>
            </a:r>
            <a:r>
              <a:rPr kumimoji="0" lang="en-US" altLang="en-US" sz="2800" b="0" i="0" u="none" strike="noStrike" cap="none" normalizeH="0" baseline="0" dirty="0" err="1">
                <a:ln>
                  <a:noFill/>
                </a:ln>
                <a:solidFill>
                  <a:srgbClr val="A9B7C6"/>
                </a:solidFill>
                <a:effectLst/>
                <a:latin typeface="Arial Unicode MS"/>
              </a:rPr>
              <a:t>.split</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 1,3,2,4,3,4,4 </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8888C6"/>
                </a:solidFill>
                <a:effectLst/>
                <a:latin typeface="Arial Unicode MS"/>
              </a:rPr>
              <a:t>pow</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3</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4</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3</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 1024,243,4</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Equality (==) and is</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latin typeface="Lexend Light"/>
                <a:cs typeface="Calibri" panose="020F0502020204030204" pitchFamily="34" charset="0"/>
              </a:rPr>
              <a:t> is operator checks whether 2 arguments refer to the same object </a:t>
            </a:r>
          </a:p>
          <a:p>
            <a:pPr marL="457200" indent="-457200">
              <a:buFont typeface="Arial" panose="020B0604020202020204" pitchFamily="34" charset="0"/>
              <a:buChar char="•"/>
            </a:pPr>
            <a:r>
              <a:rPr lang="en-US" sz="3200" b="0" i="0" dirty="0">
                <a:solidFill>
                  <a:srgbClr val="000000"/>
                </a:solidFill>
                <a:effectLst/>
                <a:latin typeface="Lexend Light"/>
                <a:cs typeface="Calibri" panose="020F0502020204030204" pitchFamily="34" charset="0"/>
              </a:rPr>
              <a:t>== operator checks whether 2 arguments have the same value</a:t>
            </a:r>
            <a:endParaRPr lang="en-GB" sz="3200" dirty="0">
              <a:latin typeface="Lexend Light"/>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Equality (==) and is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400110"/>
          </a:xfrm>
          <a:prstGeom prst="rect">
            <a:avLst/>
          </a:prstGeom>
          <a:noFill/>
        </p:spPr>
        <p:txBody>
          <a:bodyPr wrap="square" rtlCol="0">
            <a:spAutoFit/>
          </a:bodyPr>
          <a:lstStyle/>
          <a:p>
            <a:r>
              <a:rPr lang="en-US" sz="2000" b="0" i="0" dirty="0">
                <a:solidFill>
                  <a:srgbClr val="000000"/>
                </a:solidFill>
                <a:effectLst/>
                <a:latin typeface="Lexend Light"/>
                <a:cs typeface="Calibri" panose="020F0502020204030204" pitchFamily="34" charset="0"/>
              </a:rPr>
              <a:t>Numbers:</a:t>
            </a:r>
          </a:p>
        </p:txBody>
      </p:sp>
      <p:sp>
        <p:nvSpPr>
          <p:cNvPr id="3" name="Rectangle 1">
            <a:extLst>
              <a:ext uri="{FF2B5EF4-FFF2-40B4-BE49-F238E27FC236}">
                <a16:creationId xmlns:a16="http://schemas.microsoft.com/office/drawing/2014/main" id="{E7A65021-3948-4A0E-A1B0-976E776134DD}"/>
              </a:ext>
            </a:extLst>
          </p:cNvPr>
          <p:cNvSpPr>
            <a:spLocks noChangeArrowheads="1"/>
          </p:cNvSpPr>
          <p:nvPr/>
        </p:nvSpPr>
        <p:spPr bwMode="auto">
          <a:xfrm>
            <a:off x="1004656" y="2367867"/>
            <a:ext cx="9534035"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v1 = </a:t>
            </a:r>
            <a:r>
              <a:rPr kumimoji="0" lang="en-US" altLang="en-US" sz="2000" b="0" i="0" u="none" strike="noStrike" cap="none" normalizeH="0" baseline="0" dirty="0">
                <a:ln>
                  <a:noFill/>
                </a:ln>
                <a:solidFill>
                  <a:srgbClr val="6897BB"/>
                </a:solidFill>
                <a:effectLst/>
                <a:latin typeface="Arial Unicode MS"/>
              </a:rPr>
              <a:t>10</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v2 = </a:t>
            </a:r>
            <a:r>
              <a:rPr kumimoji="0" lang="en-US" altLang="en-US" sz="2000" b="0" i="0" u="none" strike="noStrike" cap="none" normalizeH="0" baseline="0" dirty="0">
                <a:ln>
                  <a:noFill/>
                </a:ln>
                <a:solidFill>
                  <a:srgbClr val="6897BB"/>
                </a:solidFill>
                <a:effectLst/>
                <a:latin typeface="Arial Unicode MS"/>
              </a:rPr>
              <a:t>10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probably reference to the same object, so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#30779644, 30779644</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 = </a:t>
            </a:r>
            <a:r>
              <a:rPr kumimoji="0" lang="en-US" altLang="en-US" sz="2000" b="0" i="0" u="none" strike="noStrike" cap="none" normalizeH="0" baseline="0" dirty="0">
                <a:ln>
                  <a:noFill/>
                </a:ln>
                <a:solidFill>
                  <a:srgbClr val="6897BB"/>
                </a:solidFill>
                <a:effectLst/>
                <a:latin typeface="Arial Unicode MS"/>
              </a:rPr>
              <a:t>10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v4=</a:t>
            </a:r>
            <a:r>
              <a:rPr kumimoji="0" lang="en-US" altLang="en-US" sz="2000" b="0" i="0" u="none" strike="noStrike" cap="none" normalizeH="0" baseline="0" dirty="0">
                <a:ln>
                  <a:noFill/>
                </a:ln>
                <a:solidFill>
                  <a:srgbClr val="6897BB"/>
                </a:solidFill>
                <a:effectLst/>
                <a:latin typeface="Arial Unicode MS"/>
              </a:rPr>
              <a:t>11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 +=</a:t>
            </a:r>
            <a:r>
              <a:rPr kumimoji="0" lang="en-US" altLang="en-US" sz="2000" b="0" i="0" u="none" strike="noStrike" cap="none" normalizeH="0" baseline="0" dirty="0">
                <a:ln>
                  <a:noFill/>
                </a:ln>
                <a:solidFill>
                  <a:srgbClr val="6897BB"/>
                </a:solidFill>
                <a:effectLst/>
                <a:latin typeface="Arial Unicode MS"/>
              </a:rPr>
              <a:t>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probably reference to the same object, so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(v4))   </a:t>
            </a:r>
            <a:r>
              <a:rPr kumimoji="0" lang="en-US" altLang="en-US" sz="2000" b="0" i="0" u="none" strike="noStrike" cap="none" normalizeH="0" baseline="0" dirty="0">
                <a:ln>
                  <a:noFill/>
                </a:ln>
                <a:solidFill>
                  <a:srgbClr val="808080"/>
                </a:solidFill>
                <a:effectLst/>
                <a:latin typeface="Arial Unicode MS"/>
              </a:rPr>
              <a:t>#30779632, 3077963</a:t>
            </a:r>
            <a:br>
              <a:rPr kumimoji="0" lang="en-US" altLang="en-US" sz="2000" b="0" i="0" u="none" strike="noStrike" cap="none" normalizeH="0" baseline="0" dirty="0">
                <a:ln>
                  <a:noFill/>
                </a:ln>
                <a:solidFill>
                  <a:srgbClr val="808080"/>
                </a:solidFill>
                <a:effectLst/>
                <a:latin typeface="Arial Unicode MS"/>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Equality (==) and is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59180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This kind of memory sharing we can in the following types as well: </a:t>
            </a:r>
          </a:p>
          <a:p>
            <a:r>
              <a:rPr lang="en-US" b="0" i="0" dirty="0">
                <a:solidFill>
                  <a:srgbClr val="000000"/>
                </a:solidFill>
                <a:effectLst/>
                <a:latin typeface="Lexend Light"/>
                <a:cs typeface="Calibri" panose="020F0502020204030204" pitchFamily="34" charset="0"/>
              </a:rPr>
              <a:t>— string </a:t>
            </a:r>
          </a:p>
          <a:p>
            <a:r>
              <a:rPr lang="en-US" b="0" i="0" dirty="0">
                <a:solidFill>
                  <a:srgbClr val="000000"/>
                </a:solidFill>
                <a:effectLst/>
                <a:latin typeface="Lexend Light"/>
                <a:cs typeface="Calibri" panose="020F0502020204030204" pitchFamily="34" charset="0"/>
              </a:rPr>
              <a:t>— bool </a:t>
            </a:r>
          </a:p>
          <a:p>
            <a:r>
              <a:rPr lang="en-US" b="0" i="0" dirty="0">
                <a:solidFill>
                  <a:srgbClr val="000000"/>
                </a:solidFill>
                <a:effectLst/>
                <a:latin typeface="Lexend Light"/>
                <a:cs typeface="Calibri" panose="020F0502020204030204" pitchFamily="34" charset="0"/>
              </a:rPr>
              <a:t>— None </a:t>
            </a:r>
          </a:p>
          <a:p>
            <a:endParaRPr lang="en-US" b="0" i="0" dirty="0">
              <a:solidFill>
                <a:srgbClr val="000000"/>
              </a:solidFill>
              <a:effectLst/>
              <a:latin typeface="Lexend Light"/>
              <a:cs typeface="Calibri" panose="020F0502020204030204" pitchFamily="34" charset="0"/>
            </a:endParaRPr>
          </a:p>
          <a:p>
            <a:r>
              <a:rPr lang="en-US" b="0" i="0" dirty="0">
                <a:solidFill>
                  <a:srgbClr val="000000"/>
                </a:solidFill>
                <a:effectLst/>
                <a:latin typeface="Lexend Light"/>
                <a:cs typeface="Calibri" panose="020F0502020204030204" pitchFamily="34" charset="0"/>
              </a:rPr>
              <a:t>vi ='</a:t>
            </a:r>
            <a:r>
              <a:rPr lang="en-US" b="0" i="0" dirty="0" err="1">
                <a:solidFill>
                  <a:srgbClr val="000000"/>
                </a:solidFill>
                <a:effectLst/>
                <a:latin typeface="Lexend Light"/>
                <a:cs typeface="Calibri" panose="020F0502020204030204" pitchFamily="34" charset="0"/>
              </a:rPr>
              <a:t>aaa</a:t>
            </a:r>
            <a:r>
              <a:rPr lang="en-US" b="0" i="0" dirty="0">
                <a:solidFill>
                  <a:srgbClr val="000000"/>
                </a:solidFill>
                <a:effectLst/>
                <a:latin typeface="Lexend Light"/>
                <a:cs typeface="Calibri" panose="020F0502020204030204" pitchFamily="34" charset="0"/>
              </a:rPr>
              <a:t>'; v2 = '</a:t>
            </a:r>
            <a:r>
              <a:rPr lang="en-US" b="0" i="0" dirty="0" err="1">
                <a:solidFill>
                  <a:srgbClr val="000000"/>
                </a:solidFill>
                <a:effectLst/>
                <a:latin typeface="Lexend Light"/>
                <a:cs typeface="Calibri" panose="020F0502020204030204" pitchFamily="34" charset="0"/>
              </a:rPr>
              <a:t>aaa</a:t>
            </a:r>
            <a:r>
              <a:rPr lang="en-US" b="0" i="0" dirty="0">
                <a:solidFill>
                  <a:srgbClr val="000000"/>
                </a:solidFill>
                <a:effectLst/>
                <a:latin typeface="Lexend Light"/>
                <a:cs typeface="Calibri" panose="020F0502020204030204" pitchFamily="34" charset="0"/>
              </a:rPr>
              <a:t>’ </a:t>
            </a:r>
          </a:p>
          <a:p>
            <a:r>
              <a:rPr lang="en-US" b="0" i="0" dirty="0">
                <a:solidFill>
                  <a:srgbClr val="000000"/>
                </a:solidFill>
                <a:effectLst/>
                <a:latin typeface="Lexend Light"/>
                <a:cs typeface="Calibri" panose="020F0502020204030204" pitchFamily="34" charset="0"/>
              </a:rPr>
              <a:t>v1 == v2 		# compare values, return True </a:t>
            </a:r>
          </a:p>
          <a:p>
            <a:r>
              <a:rPr lang="en-US" b="0" i="0" dirty="0">
                <a:solidFill>
                  <a:srgbClr val="000000"/>
                </a:solidFill>
                <a:effectLst/>
                <a:latin typeface="Lexend Light"/>
                <a:cs typeface="Calibri" panose="020F0502020204030204" pitchFamily="34" charset="0"/>
              </a:rPr>
              <a:t>v1 is v2 		# probably reference to the same </a:t>
            </a:r>
            <a:r>
              <a:rPr lang="en-US" b="0" i="0" dirty="0" err="1">
                <a:solidFill>
                  <a:srgbClr val="000000"/>
                </a:solidFill>
                <a:effectLst/>
                <a:latin typeface="Lexend Light"/>
                <a:cs typeface="Calibri" panose="020F0502020204030204" pitchFamily="34" charset="0"/>
              </a:rPr>
              <a:t>object,so</a:t>
            </a:r>
            <a:r>
              <a:rPr lang="en-US" b="0" i="0" dirty="0">
                <a:solidFill>
                  <a:srgbClr val="000000"/>
                </a:solidFill>
                <a:effectLst/>
                <a:latin typeface="Lexend Light"/>
                <a:cs typeface="Calibri" panose="020F0502020204030204" pitchFamily="34" charset="0"/>
              </a:rPr>
              <a:t> True </a:t>
            </a:r>
          </a:p>
          <a:p>
            <a:r>
              <a:rPr lang="en-US" b="0" i="0" dirty="0">
                <a:solidFill>
                  <a:srgbClr val="000000"/>
                </a:solidFill>
                <a:effectLst/>
                <a:latin typeface="Lexend Light"/>
                <a:cs typeface="Calibri" panose="020F0502020204030204" pitchFamily="34" charset="0"/>
              </a:rPr>
              <a:t>x = True </a:t>
            </a:r>
          </a:p>
          <a:p>
            <a:r>
              <a:rPr lang="en-US" b="0" i="0" dirty="0">
                <a:solidFill>
                  <a:srgbClr val="000000"/>
                </a:solidFill>
                <a:effectLst/>
                <a:latin typeface="Lexend Light"/>
                <a:cs typeface="Calibri" panose="020F0502020204030204" pitchFamily="34" charset="0"/>
              </a:rPr>
              <a:t>y = True </a:t>
            </a:r>
          </a:p>
          <a:p>
            <a:r>
              <a:rPr lang="en-US" b="0" i="0" dirty="0">
                <a:solidFill>
                  <a:srgbClr val="000000"/>
                </a:solidFill>
                <a:effectLst/>
                <a:latin typeface="Lexend Light"/>
                <a:cs typeface="Calibri" panose="020F0502020204030204" pitchFamily="34" charset="0"/>
              </a:rPr>
              <a:t>x is y 		# probably reference to the same object, so True</a:t>
            </a:r>
            <a:endParaRPr lang="en-GB" dirty="0">
              <a:latin typeface="Lexend Light"/>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61920"/>
            <a:ext cx="10515600" cy="1325563"/>
          </a:xfrm>
        </p:spPr>
        <p:txBody>
          <a:bodyPr>
            <a:normAutofit/>
          </a:bodyPr>
          <a:lstStyle/>
          <a:p>
            <a:r>
              <a:rPr lang="en-US" b="1" i="0" dirty="0">
                <a:solidFill>
                  <a:srgbClr val="0071F6"/>
                </a:solidFill>
                <a:effectLst/>
                <a:latin typeface="Lexend"/>
                <a:cs typeface="Calibri" panose="020F0502020204030204" pitchFamily="34" charset="0"/>
              </a:rPr>
              <a:t>is and id keywords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132343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 unlike the immutable, python will never referee two different mutable objects to the same memory </a:t>
            </a:r>
          </a:p>
          <a:p>
            <a:endParaRPr lang="en-US" sz="2000" b="0" i="0" dirty="0">
              <a:solidFill>
                <a:srgbClr val="000000"/>
              </a:solidFill>
              <a:effectLst/>
              <a:latin typeface="Lexend Light"/>
              <a:cs typeface="Calibri" panose="020F0502020204030204" pitchFamily="34" charset="0"/>
            </a:endParaRPr>
          </a:p>
          <a:p>
            <a:r>
              <a:rPr lang="en-US" sz="2000" b="0" i="0" dirty="0">
                <a:solidFill>
                  <a:srgbClr val="000000"/>
                </a:solidFill>
                <a:effectLst/>
                <a:latin typeface="Lexend Light"/>
                <a:cs typeface="Calibri" panose="020F0502020204030204" pitchFamily="34" charset="0"/>
              </a:rPr>
              <a:t>For example:</a:t>
            </a:r>
          </a:p>
        </p:txBody>
      </p:sp>
      <p:sp>
        <p:nvSpPr>
          <p:cNvPr id="3" name="Rectangle 1">
            <a:extLst>
              <a:ext uri="{FF2B5EF4-FFF2-40B4-BE49-F238E27FC236}">
                <a16:creationId xmlns:a16="http://schemas.microsoft.com/office/drawing/2014/main" id="{F90CEFCC-1018-4318-862C-A27845904F87}"/>
              </a:ext>
            </a:extLst>
          </p:cNvPr>
          <p:cNvSpPr>
            <a:spLocks noChangeArrowheads="1"/>
          </p:cNvSpPr>
          <p:nvPr/>
        </p:nvSpPr>
        <p:spPr bwMode="auto">
          <a:xfrm>
            <a:off x="1269506" y="3401309"/>
            <a:ext cx="6711519"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v1 =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 v2 =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reference to different object, so False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v3=v1</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v1</a:t>
            </a:r>
            <a:r>
              <a:rPr kumimoji="0" lang="en-US" altLang="en-US" sz="2000" b="0" i="0" u="none" strike="noStrike" cap="none" normalizeH="0" baseline="0" dirty="0">
                <a:ln>
                  <a:noFill/>
                </a:ln>
                <a:solidFill>
                  <a:srgbClr val="A9B7C6"/>
                </a:solidFill>
                <a:effectLst/>
                <a:latin typeface="Arial Unicode MS"/>
              </a:rPr>
              <a:t> == v3      </a:t>
            </a:r>
            <a:r>
              <a:rPr kumimoji="0" lang="en-US" altLang="en-US" sz="2000" b="0" i="0" u="none" strike="noStrike" cap="none" normalizeH="0" baseline="0" dirty="0">
                <a:ln>
                  <a:noFill/>
                </a:ln>
                <a:solidFill>
                  <a:srgbClr val="808080"/>
                </a:solidFill>
                <a:effectLst/>
                <a:latin typeface="Arial Unicode MS"/>
              </a:rPr>
              <a:t># compare values, return True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v3       </a:t>
            </a:r>
            <a:r>
              <a:rPr kumimoji="0" lang="en-US" altLang="en-US" sz="2000" b="0" i="0" u="none" strike="noStrike" cap="none" normalizeH="0" baseline="0" dirty="0">
                <a:ln>
                  <a:noFill/>
                </a:ln>
                <a:solidFill>
                  <a:srgbClr val="808080"/>
                </a:solidFill>
                <a:effectLst/>
                <a:latin typeface="Arial Unicode MS"/>
              </a:rPr>
              <a:t># reference to the same object, so True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Decorators</a:t>
            </a:r>
            <a:endParaRPr lang="en-US" b="1" dirty="0">
              <a:solidFill>
                <a:srgbClr val="0071F6"/>
              </a:solidFill>
              <a:latin typeface="Lexend"/>
              <a:cs typeface="Calibri" panose="020F0502020204030204" pitchFamily="34" charset="0"/>
            </a:endParaRPr>
          </a:p>
        </p:txBody>
      </p:sp>
      <p:sp>
        <p:nvSpPr>
          <p:cNvPr id="3" name="Content Placeholder 2"/>
          <p:cNvSpPr>
            <a:spLocks noGrp="1"/>
          </p:cNvSpPr>
          <p:nvPr>
            <p:ph idx="1"/>
          </p:nvPr>
        </p:nvSpPr>
        <p:spPr>
          <a:xfrm>
            <a:off x="838201" y="1825625"/>
            <a:ext cx="5518212" cy="4351338"/>
          </a:xfrm>
        </p:spPr>
        <p:txBody>
          <a:bodyPr>
            <a:normAutofit fontScale="92500" lnSpcReduction="20000"/>
          </a:bodyPr>
          <a:lstStyle/>
          <a:p>
            <a:r>
              <a:rPr lang="en-US" sz="1800" b="0" i="0" dirty="0">
                <a:solidFill>
                  <a:srgbClr val="000000"/>
                </a:solidFill>
                <a:effectLst/>
                <a:latin typeface="Lexend Light"/>
                <a:cs typeface="Calibri" panose="020F0502020204030204" pitchFamily="34" charset="0"/>
              </a:rPr>
              <a:t>Decorator is a feature that extends the functionality of functions without modify it </a:t>
            </a:r>
          </a:p>
          <a:p>
            <a:endParaRPr lang="en-US" sz="1800" b="0" i="0" dirty="0">
              <a:solidFill>
                <a:srgbClr val="000000"/>
              </a:solidFill>
              <a:effectLst/>
              <a:latin typeface="Lexend Light"/>
              <a:cs typeface="Calibri" panose="020F0502020204030204" pitchFamily="34" charset="0"/>
            </a:endParaRPr>
          </a:p>
          <a:p>
            <a:r>
              <a:rPr lang="en-US" sz="1800" b="0" i="0" dirty="0">
                <a:solidFill>
                  <a:srgbClr val="000000"/>
                </a:solidFill>
                <a:effectLst/>
                <a:latin typeface="Lexend Light"/>
                <a:cs typeface="Calibri" panose="020F0502020204030204" pitchFamily="34" charset="0"/>
              </a:rPr>
              <a:t>Built-in python decorators are @staticmethod and @classmethod </a:t>
            </a:r>
          </a:p>
          <a:p>
            <a:endParaRPr lang="en-US" sz="1800" dirty="0">
              <a:solidFill>
                <a:srgbClr val="000000"/>
              </a:solidFill>
              <a:latin typeface="Lexend Light"/>
              <a:cs typeface="Calibri" panose="020F0502020204030204" pitchFamily="34" charset="0"/>
            </a:endParaRPr>
          </a:p>
          <a:p>
            <a:endParaRPr lang="en-US" sz="1800" dirty="0">
              <a:solidFill>
                <a:srgbClr val="000000"/>
              </a:solidFill>
              <a:latin typeface="Lexend Light"/>
              <a:cs typeface="Calibri" panose="020F0502020204030204" pitchFamily="34" charset="0"/>
            </a:endParaRPr>
          </a:p>
          <a:p>
            <a:r>
              <a:rPr lang="en-US" sz="1800" b="1" i="0" dirty="0">
                <a:solidFill>
                  <a:srgbClr val="000000"/>
                </a:solidFill>
                <a:effectLst/>
                <a:latin typeface="Lexend Light"/>
                <a:cs typeface="Calibri" panose="020F0502020204030204" pitchFamily="34" charset="0"/>
              </a:rPr>
              <a:t>@classmethod </a:t>
            </a:r>
          </a:p>
          <a:p>
            <a:pPr lvl="2" indent="0" defTabSz="0">
              <a:spcBef>
                <a:spcPts val="0"/>
              </a:spcBef>
              <a:buNone/>
            </a:pPr>
            <a:r>
              <a:rPr lang="en-US" sz="1800" b="0" i="0" dirty="0">
                <a:solidFill>
                  <a:srgbClr val="000000"/>
                </a:solidFill>
                <a:effectLst/>
                <a:latin typeface="Lexend Light"/>
                <a:cs typeface="Calibri" panose="020F0502020204030204" pitchFamily="34" charset="0"/>
              </a:rPr>
              <a:t>— The </a:t>
            </a:r>
            <a:r>
              <a:rPr lang="en-US" sz="1800" b="0" i="0" dirty="0" err="1">
                <a:solidFill>
                  <a:srgbClr val="000000"/>
                </a:solidFill>
                <a:effectLst/>
                <a:latin typeface="Lexend Light"/>
                <a:cs typeface="Calibri" panose="020F0502020204030204" pitchFamily="34" charset="0"/>
              </a:rPr>
              <a:t>classmethod</a:t>
            </a:r>
            <a:r>
              <a:rPr lang="en-US" sz="1800" b="0" i="0" dirty="0">
                <a:solidFill>
                  <a:srgbClr val="000000"/>
                </a:solidFill>
                <a:effectLst/>
                <a:latin typeface="Lexend Light"/>
                <a:cs typeface="Calibri" panose="020F0502020204030204" pitchFamily="34" charset="0"/>
              </a:rPr>
              <a:t> decorator decorates methods as static methods, like </a:t>
            </a:r>
            <a:r>
              <a:rPr lang="en-US" sz="1800" b="0" i="0" dirty="0" err="1">
                <a:solidFill>
                  <a:srgbClr val="000000"/>
                </a:solidFill>
                <a:effectLst/>
                <a:latin typeface="Lexend Light"/>
                <a:cs typeface="Calibri" panose="020F0502020204030204" pitchFamily="34" charset="0"/>
              </a:rPr>
              <a:t>staticmethod</a:t>
            </a:r>
            <a:r>
              <a:rPr lang="en-US" sz="1800" b="0" i="0" dirty="0">
                <a:solidFill>
                  <a:srgbClr val="000000"/>
                </a:solidFill>
                <a:effectLst/>
                <a:latin typeface="Lexend Light"/>
                <a:cs typeface="Calibri" panose="020F0502020204030204" pitchFamily="34" charset="0"/>
              </a:rPr>
              <a:t>. Not like </a:t>
            </a:r>
            <a:r>
              <a:rPr lang="en-US" sz="1800" b="0" i="0" dirty="0" err="1">
                <a:solidFill>
                  <a:srgbClr val="000000"/>
                </a:solidFill>
                <a:effectLst/>
                <a:latin typeface="Lexend Light"/>
                <a:cs typeface="Calibri" panose="020F0502020204030204" pitchFamily="34" charset="0"/>
              </a:rPr>
              <a:t>staticmethod</a:t>
            </a:r>
            <a:r>
              <a:rPr lang="en-US" sz="1800" b="0" i="0" dirty="0">
                <a:solidFill>
                  <a:srgbClr val="000000"/>
                </a:solidFill>
                <a:effectLst/>
                <a:latin typeface="Lexend Light"/>
                <a:cs typeface="Calibri" panose="020F0502020204030204" pitchFamily="34" charset="0"/>
              </a:rPr>
              <a:t>, the </a:t>
            </a:r>
            <a:r>
              <a:rPr lang="en-US" sz="1800" b="0" i="0" dirty="0" err="1">
                <a:solidFill>
                  <a:srgbClr val="000000"/>
                </a:solidFill>
                <a:effectLst/>
                <a:latin typeface="Lexend Light"/>
                <a:cs typeface="Calibri" panose="020F0502020204030204" pitchFamily="34" charset="0"/>
              </a:rPr>
              <a:t>classmethod</a:t>
            </a:r>
            <a:r>
              <a:rPr lang="en-US" sz="1800" b="0" i="0" dirty="0">
                <a:solidFill>
                  <a:srgbClr val="000000"/>
                </a:solidFill>
                <a:effectLst/>
                <a:latin typeface="Lexend Light"/>
                <a:cs typeface="Calibri" panose="020F0502020204030204" pitchFamily="34" charset="0"/>
              </a:rPr>
              <a:t> receives the class object as the first parameter.</a:t>
            </a:r>
          </a:p>
          <a:p>
            <a:pPr lvl="2" indent="0" defTabSz="0">
              <a:spcBef>
                <a:spcPts val="0"/>
              </a:spcBef>
              <a:buNone/>
            </a:pPr>
            <a:endParaRPr lang="en-US" sz="1800" b="0" i="0" dirty="0">
              <a:solidFill>
                <a:srgbClr val="000000"/>
              </a:solidFill>
              <a:effectLst/>
              <a:latin typeface="Lexend Light"/>
              <a:cs typeface="Calibri" panose="020F0502020204030204" pitchFamily="34" charset="0"/>
            </a:endParaRPr>
          </a:p>
          <a:p>
            <a:r>
              <a:rPr lang="en-US" sz="1800" b="1" i="0" dirty="0">
                <a:solidFill>
                  <a:srgbClr val="000000"/>
                </a:solidFill>
                <a:effectLst/>
                <a:latin typeface="Lexend Light"/>
                <a:cs typeface="Calibri" panose="020F0502020204030204" pitchFamily="34" charset="0"/>
              </a:rPr>
              <a:t>@staticmethod </a:t>
            </a:r>
          </a:p>
          <a:p>
            <a:pPr lvl="1"/>
            <a:r>
              <a:rPr lang="en-US" sz="1800" b="0" i="0" dirty="0">
                <a:solidFill>
                  <a:srgbClr val="000000"/>
                </a:solidFill>
                <a:effectLst/>
                <a:latin typeface="Lexend Light"/>
                <a:cs typeface="Calibri" panose="020F0502020204030204" pitchFamily="34" charset="0"/>
              </a:rPr>
              <a:t>— The </a:t>
            </a:r>
            <a:r>
              <a:rPr lang="en-US" sz="1800" b="0" i="0" dirty="0" err="1">
                <a:solidFill>
                  <a:srgbClr val="000000"/>
                </a:solidFill>
                <a:effectLst/>
                <a:latin typeface="Lexend Light"/>
                <a:cs typeface="Calibri" panose="020F0502020204030204" pitchFamily="34" charset="0"/>
              </a:rPr>
              <a:t>staticmethod</a:t>
            </a:r>
            <a:r>
              <a:rPr lang="en-US" sz="1800" b="0" i="0" dirty="0">
                <a:solidFill>
                  <a:srgbClr val="000000"/>
                </a:solidFill>
                <a:effectLst/>
                <a:latin typeface="Lexend Light"/>
                <a:cs typeface="Calibri" panose="020F0502020204030204" pitchFamily="34" charset="0"/>
              </a:rPr>
              <a:t> decorator modifies a method so that </a:t>
            </a:r>
            <a:r>
              <a:rPr lang="en-US" sz="1800" b="0" i="0" dirty="0" err="1">
                <a:solidFill>
                  <a:srgbClr val="000000"/>
                </a:solidFill>
                <a:effectLst/>
                <a:latin typeface="Lexend Light"/>
                <a:cs typeface="Calibri" panose="020F0502020204030204" pitchFamily="34" charset="0"/>
              </a:rPr>
              <a:t>it.does</a:t>
            </a:r>
            <a:r>
              <a:rPr lang="en-US" sz="1800" b="0" i="0" dirty="0">
                <a:solidFill>
                  <a:srgbClr val="000000"/>
                </a:solidFill>
                <a:effectLst/>
                <a:latin typeface="Lexend Light"/>
                <a:cs typeface="Calibri" panose="020F0502020204030204" pitchFamily="34" charset="0"/>
              </a:rPr>
              <a:t> not use the self variable. Static method do not have access to any attribute of a specific instance of the class. </a:t>
            </a:r>
            <a:endParaRPr lang="en-US" sz="1800" dirty="0">
              <a:solidFill>
                <a:srgbClr val="000000"/>
              </a:solidFill>
              <a:latin typeface="Lexend Light"/>
              <a:cs typeface="Calibri" panose="020F0502020204030204" pitchFamily="34" charset="0"/>
            </a:endParaRPr>
          </a:p>
          <a:p>
            <a:pPr lvl="1"/>
            <a:endParaRPr lang="en-US" sz="1800" b="1" i="0" dirty="0">
              <a:solidFill>
                <a:srgbClr val="000000"/>
              </a:solidFill>
              <a:effectLst/>
              <a:latin typeface="Lexend Light"/>
              <a:cs typeface="Calibri" panose="020F0502020204030204" pitchFamily="34" charset="0"/>
            </a:endParaRPr>
          </a:p>
        </p:txBody>
      </p:sp>
      <p:pic>
        <p:nvPicPr>
          <p:cNvPr id="3074" name="Picture 2" descr="Python Decorators: Everything You Need to Know | by Pulkit Agrawal | Python  in Plain English">
            <a:extLst>
              <a:ext uri="{FF2B5EF4-FFF2-40B4-BE49-F238E27FC236}">
                <a16:creationId xmlns:a16="http://schemas.microsoft.com/office/drawing/2014/main" id="{36634F09-0857-4165-85AD-28115C3E7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413" y="1825625"/>
            <a:ext cx="5749612" cy="354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cs typeface="Times New Roman" pitchFamily="18" charset="0"/>
              </a:rPr>
              <a:t>Decorators</a:t>
            </a:r>
            <a:endParaRPr lang="he-IL" b="1" dirty="0">
              <a:latin typeface="Lexend Light"/>
            </a:endParaRPr>
          </a:p>
        </p:txBody>
      </p:sp>
    </p:spTree>
    <p:extLst>
      <p:ext uri="{BB962C8B-B14F-4D97-AF65-F5344CB8AC3E}">
        <p14:creationId xmlns:p14="http://schemas.microsoft.com/office/powerpoint/2010/main" val="274244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Built in decorators - Example</a:t>
            </a:r>
            <a:endParaRPr lang="he-IL" b="1" dirty="0">
              <a:solidFill>
                <a:srgbClr val="0071F6"/>
              </a:solidFill>
              <a:latin typeface="Lexend"/>
              <a:cs typeface="Calibri" panose="020F0502020204030204" pitchFamily="34" charset="0"/>
            </a:endParaRPr>
          </a:p>
        </p:txBody>
      </p:sp>
      <p:sp>
        <p:nvSpPr>
          <p:cNvPr id="4" name="Rectangle 1">
            <a:extLst>
              <a:ext uri="{FF2B5EF4-FFF2-40B4-BE49-F238E27FC236}">
                <a16:creationId xmlns:a16="http://schemas.microsoft.com/office/drawing/2014/main" id="{3BF741BC-EA8B-4ED4-8B5F-6DED5D4BA6B2}"/>
              </a:ext>
            </a:extLst>
          </p:cNvPr>
          <p:cNvSpPr>
            <a:spLocks noChangeArrowheads="1"/>
          </p:cNvSpPr>
          <p:nvPr/>
        </p:nvSpPr>
        <p:spPr bwMode="auto">
          <a:xfrm>
            <a:off x="838200" y="1801596"/>
            <a:ext cx="975656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a:ln>
                  <a:noFill/>
                </a:ln>
                <a:solidFill>
                  <a:srgbClr val="A9B7C6"/>
                </a:solidFill>
                <a:effectLst/>
                <a:latin typeface="Arial Unicode MS"/>
              </a:rPr>
              <a:t>Date(</a:t>
            </a:r>
            <a:r>
              <a:rPr kumimoji="0" lang="en-US" altLang="en-US" b="0" i="0" u="none" strike="noStrike" cap="none" normalizeH="0" baseline="0" dirty="0">
                <a:ln>
                  <a:noFill/>
                </a:ln>
                <a:solidFill>
                  <a:srgbClr val="8888C6"/>
                </a:solidFill>
                <a:effectLst/>
                <a:latin typeface="Arial Unicode MS"/>
              </a:rPr>
              <a:t>object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init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day=</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a:t>
            </a:r>
            <a:r>
              <a:rPr kumimoji="0" lang="en-US" altLang="en-US" b="0" i="0" u="none" strike="noStrike" cap="none" normalizeH="0" baseline="0" dirty="0">
                <a:ln>
                  <a:noFill/>
                </a:ln>
                <a:solidFill>
                  <a:srgbClr val="6897BB"/>
                </a:solidFill>
                <a:effectLst/>
                <a:latin typeface="Arial Unicode MS"/>
              </a:rPr>
              <a:t>1970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.day</a:t>
            </a:r>
            <a:r>
              <a:rPr kumimoji="0" lang="en-US" altLang="en-US" b="0" i="0" u="none" strike="noStrike" cap="none" normalizeH="0" baseline="0" dirty="0">
                <a:ln>
                  <a:noFill/>
                </a:ln>
                <a:solidFill>
                  <a:srgbClr val="A9B7C6"/>
                </a:solidFill>
                <a:effectLst/>
                <a:latin typeface="Arial Unicode MS"/>
              </a:rPr>
              <a:t> = day</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.month</a:t>
            </a:r>
            <a:r>
              <a:rPr kumimoji="0" lang="en-US" altLang="en-US" b="0" i="0" u="none" strike="noStrike" cap="none" normalizeH="0" baseline="0" dirty="0">
                <a:ln>
                  <a:noFill/>
                </a:ln>
                <a:solidFill>
                  <a:srgbClr val="A9B7C6"/>
                </a:solidFill>
                <a:effectLst/>
                <a:latin typeface="Arial Unicode MS"/>
              </a:rPr>
              <a:t> = month</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.year</a:t>
            </a:r>
            <a:r>
              <a:rPr kumimoji="0" lang="en-US" altLang="en-US" b="0" i="0" u="none" strike="noStrike" cap="none" normalizeH="0" baseline="0" dirty="0">
                <a:ln>
                  <a:noFill/>
                </a:ln>
                <a:solidFill>
                  <a:srgbClr val="A9B7C6"/>
                </a:solidFill>
                <a:effectLst/>
                <a:latin typeface="Arial Unicode MS"/>
              </a:rPr>
              <a:t> = year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BBB529"/>
                </a:solidFill>
                <a:effectLst/>
                <a:latin typeface="Arial Unicode MS"/>
              </a:rPr>
              <a:t>@classmethod</a:t>
            </a:r>
            <a:br>
              <a:rPr kumimoji="0" lang="en-US" altLang="en-US" b="0" i="0" u="none" strike="noStrike" cap="none" normalizeH="0" baseline="0" dirty="0">
                <a:ln>
                  <a:noFill/>
                </a:ln>
                <a:solidFill>
                  <a:srgbClr val="BBB529"/>
                </a:solidFill>
                <a:effectLst/>
                <a:latin typeface="Arial Unicode MS"/>
              </a:rPr>
            </a:br>
            <a:r>
              <a:rPr kumimoji="0" lang="en-US" altLang="en-US" b="0" i="0" u="none" strike="noStrike" cap="none" normalizeH="0" baseline="0" dirty="0">
                <a:ln>
                  <a:noFill/>
                </a:ln>
                <a:solidFill>
                  <a:srgbClr val="BBB529"/>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from_string</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94558D"/>
                </a:solidFill>
                <a:effectLst/>
                <a:latin typeface="Arial Unicode MS"/>
              </a:rPr>
              <a:t>cls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 = </a:t>
            </a:r>
            <a:r>
              <a:rPr kumimoji="0" lang="en-US" altLang="en-US" b="0" i="0" u="none" strike="noStrike" cap="none" normalizeH="0" baseline="0" dirty="0">
                <a:ln>
                  <a:noFill/>
                </a:ln>
                <a:solidFill>
                  <a:srgbClr val="8888C6"/>
                </a:solidFill>
                <a:effectLst/>
                <a:latin typeface="Arial Unicode MS"/>
              </a:rPr>
              <a:t>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lambda </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date_as_string.split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date1 = </a:t>
            </a:r>
            <a:r>
              <a:rPr kumimoji="0" lang="en-US" altLang="en-US" b="0" i="0" u="none" strike="noStrike" cap="none" normalizeH="0" baseline="0" dirty="0" err="1">
                <a:ln>
                  <a:noFill/>
                </a:ln>
                <a:solidFill>
                  <a:srgbClr val="94558D"/>
                </a:solidFill>
                <a:effectLst/>
                <a:latin typeface="Arial Unicode MS"/>
              </a:rPr>
              <a:t>cls</a:t>
            </a:r>
            <a:r>
              <a:rPr kumimoji="0" lang="en-US" altLang="en-US" b="0" i="0" u="none" strike="noStrike" cap="none" normalizeH="0" baseline="0" dirty="0">
                <a:ln>
                  <a:noFill/>
                </a:ln>
                <a:solidFill>
                  <a:srgbClr val="A9B7C6"/>
                </a:solidFill>
                <a:effectLst/>
                <a:latin typeface="Arial Unicode MS"/>
              </a:rPr>
              <a:t>(day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date1</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BBB529"/>
                </a:solidFill>
                <a:effectLst/>
                <a:latin typeface="Arial Unicode MS"/>
              </a:rPr>
              <a:t>@staticmethod</a:t>
            </a:r>
            <a:br>
              <a:rPr kumimoji="0" lang="en-US" altLang="en-US" b="0" i="0" u="none" strike="noStrike" cap="none" normalizeH="0" baseline="0" dirty="0">
                <a:ln>
                  <a:noFill/>
                </a:ln>
                <a:solidFill>
                  <a:srgbClr val="BBB529"/>
                </a:solidFill>
                <a:effectLst/>
                <a:latin typeface="Arial Unicode MS"/>
              </a:rPr>
            </a:br>
            <a:r>
              <a:rPr kumimoji="0" lang="en-US" altLang="en-US" b="0" i="0" u="none" strike="noStrike" cap="none" normalizeH="0" baseline="0" dirty="0">
                <a:ln>
                  <a:noFill/>
                </a:ln>
                <a:solidFill>
                  <a:srgbClr val="BBB529"/>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is_date_valid</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date_as_string</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 = </a:t>
            </a:r>
            <a:r>
              <a:rPr kumimoji="0" lang="en-US" altLang="en-US" b="0" i="0" u="none" strike="noStrike" cap="none" normalizeH="0" baseline="0" dirty="0">
                <a:ln>
                  <a:noFill/>
                </a:ln>
                <a:solidFill>
                  <a:srgbClr val="8888C6"/>
                </a:solidFill>
                <a:effectLst/>
                <a:latin typeface="Arial Unicode MS"/>
              </a:rPr>
              <a:t>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lambda </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date_as_string.split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day &lt;= </a:t>
            </a:r>
            <a:r>
              <a:rPr kumimoji="0" lang="en-US" altLang="en-US" b="0" i="0" u="none" strike="noStrike" cap="none" normalizeH="0" baseline="0" dirty="0">
                <a:ln>
                  <a:noFill/>
                </a:ln>
                <a:solidFill>
                  <a:srgbClr val="6897BB"/>
                </a:solidFill>
                <a:effectLst/>
                <a:latin typeface="Arial Unicode MS"/>
              </a:rPr>
              <a:t>31 </a:t>
            </a:r>
            <a:r>
              <a:rPr kumimoji="0" lang="en-US" altLang="en-US" b="0" i="0" u="none" strike="noStrike" cap="none" normalizeH="0" baseline="0" dirty="0">
                <a:ln>
                  <a:noFill/>
                </a:ln>
                <a:solidFill>
                  <a:srgbClr val="CC7832"/>
                </a:solidFill>
                <a:effectLst/>
                <a:latin typeface="Arial Unicode MS"/>
              </a:rPr>
              <a:t>and </a:t>
            </a:r>
            <a:r>
              <a:rPr kumimoji="0" lang="en-US" altLang="en-US" b="0" i="0" u="none" strike="noStrike" cap="none" normalizeH="0" baseline="0" dirty="0">
                <a:ln>
                  <a:noFill/>
                </a:ln>
                <a:solidFill>
                  <a:srgbClr val="A9B7C6"/>
                </a:solidFill>
                <a:effectLst/>
                <a:latin typeface="Arial Unicode MS"/>
              </a:rPr>
              <a:t>month &lt;= </a:t>
            </a:r>
            <a:r>
              <a:rPr kumimoji="0" lang="en-US" altLang="en-US" b="0" i="0" u="none" strike="noStrike" cap="none" normalizeH="0" baseline="0" dirty="0">
                <a:ln>
                  <a:noFill/>
                </a:ln>
                <a:solidFill>
                  <a:srgbClr val="6897BB"/>
                </a:solidFill>
                <a:effectLst/>
                <a:latin typeface="Arial Unicode MS"/>
              </a:rPr>
              <a:t>12 </a:t>
            </a:r>
            <a:r>
              <a:rPr kumimoji="0" lang="en-US" altLang="en-US" b="0" i="0" u="none" strike="noStrike" cap="none" normalizeH="0" baseline="0" dirty="0">
                <a:ln>
                  <a:noFill/>
                </a:ln>
                <a:solidFill>
                  <a:srgbClr val="CC7832"/>
                </a:solidFill>
                <a:effectLst/>
                <a:latin typeface="Arial Unicode MS"/>
              </a:rPr>
              <a:t>and </a:t>
            </a:r>
            <a:r>
              <a:rPr kumimoji="0" lang="en-US" altLang="en-US" b="0" i="0" u="none" strike="noStrike" cap="none" normalizeH="0" baseline="0" dirty="0">
                <a:ln>
                  <a:noFill/>
                </a:ln>
                <a:solidFill>
                  <a:srgbClr val="A9B7C6"/>
                </a:solidFill>
                <a:effectLst/>
                <a:latin typeface="Arial Unicode MS"/>
              </a:rPr>
              <a:t>year &lt;= </a:t>
            </a:r>
            <a:r>
              <a:rPr kumimoji="0" lang="en-US" altLang="en-US" b="0" i="0" u="none" strike="noStrike" cap="none" normalizeH="0" baseline="0" dirty="0">
                <a:ln>
                  <a:noFill/>
                </a:ln>
                <a:solidFill>
                  <a:srgbClr val="6897BB"/>
                </a:solidFill>
                <a:effectLst/>
                <a:latin typeface="Arial Unicode MS"/>
              </a:rPr>
              <a:t>3999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Composition of Decorators</a:t>
            </a:r>
            <a:endParaRPr lang="he-IL" b="1" dirty="0">
              <a:solidFill>
                <a:srgbClr val="0071F6"/>
              </a:solidFill>
              <a:latin typeface="Lexend"/>
              <a:cs typeface="Calibri" panose="020F0502020204030204" pitchFamily="34" charset="0"/>
            </a:endParaRPr>
          </a:p>
        </p:txBody>
      </p:sp>
      <p:sp>
        <p:nvSpPr>
          <p:cNvPr id="6" name="TextBox 5">
            <a:extLst>
              <a:ext uri="{FF2B5EF4-FFF2-40B4-BE49-F238E27FC236}">
                <a16:creationId xmlns:a16="http://schemas.microsoft.com/office/drawing/2014/main" id="{C89790D9-081C-4343-820C-B9C2A4EAF4DD}"/>
              </a:ext>
            </a:extLst>
          </p:cNvPr>
          <p:cNvSpPr txBox="1"/>
          <p:nvPr/>
        </p:nvSpPr>
        <p:spPr>
          <a:xfrm>
            <a:off x="815413" y="1268680"/>
            <a:ext cx="10657184" cy="4832092"/>
          </a:xfrm>
          <a:prstGeom prst="rect">
            <a:avLst/>
          </a:prstGeom>
          <a:noFill/>
        </p:spPr>
        <p:txBody>
          <a:bodyPr wrap="square" rtlCol="1">
            <a:spAutoFit/>
          </a:bodyPr>
          <a:lstStyle/>
          <a:p>
            <a:pPr marL="457200" indent="-457200">
              <a:buFont typeface="Arial" panose="020B0604020202020204" pitchFamily="34" charset="0"/>
              <a:buChar char="•"/>
            </a:pPr>
            <a:r>
              <a:rPr lang="en-US" sz="2800" b="0" i="0" dirty="0">
                <a:solidFill>
                  <a:srgbClr val="000000"/>
                </a:solidFill>
                <a:effectLst/>
                <a:latin typeface="Lexend Light"/>
                <a:cs typeface="Calibri" panose="020F0502020204030204" pitchFamily="34" charset="0"/>
              </a:rPr>
              <a:t>Define functions inside other functions</a:t>
            </a:r>
          </a:p>
          <a:p>
            <a:pPr marL="457200" indent="-457200">
              <a:buFont typeface="Arial" panose="020B0604020202020204" pitchFamily="34" charset="0"/>
              <a:buChar char="•"/>
            </a:pPr>
            <a:endParaRPr lang="en-US" sz="2800" b="0" i="0" dirty="0">
              <a:solidFill>
                <a:srgbClr val="000000"/>
              </a:solidFill>
              <a:effectLst/>
              <a:latin typeface="Lexend Light"/>
              <a:cs typeface="Calibri" panose="020F0502020204030204" pitchFamily="34" charset="0"/>
            </a:endParaRPr>
          </a:p>
          <a:p>
            <a:endParaRPr lang="en-US" sz="2800" b="0" i="0" dirty="0">
              <a:solidFill>
                <a:srgbClr val="000000"/>
              </a:solidFill>
              <a:effectLst/>
              <a:latin typeface="Lexend Light"/>
              <a:cs typeface="Calibri" panose="020F0502020204030204" pitchFamily="34" charset="0"/>
            </a:endParaRPr>
          </a:p>
          <a:p>
            <a:endParaRPr lang="en-US" sz="2800" dirty="0">
              <a:solidFill>
                <a:srgbClr val="000000"/>
              </a:solidFill>
              <a:latin typeface="Lexend Light"/>
              <a:cs typeface="Calibri" panose="020F0502020204030204" pitchFamily="34" charset="0"/>
            </a:endParaRPr>
          </a:p>
          <a:p>
            <a:endParaRPr lang="en-US" sz="2800" b="0" i="0" dirty="0">
              <a:solidFill>
                <a:srgbClr val="000000"/>
              </a:solidFill>
              <a:effectLst/>
              <a:latin typeface="Lexend Light"/>
              <a:cs typeface="Calibri" panose="020F0502020204030204" pitchFamily="34" charset="0"/>
            </a:endParaRPr>
          </a:p>
          <a:p>
            <a:endParaRPr lang="en-US" sz="2800" dirty="0">
              <a:solidFill>
                <a:srgbClr val="000000"/>
              </a:solidFill>
              <a:latin typeface="Lexend Light"/>
              <a:cs typeface="Calibri" panose="020F0502020204030204" pitchFamily="34" charset="0"/>
            </a:endParaRPr>
          </a:p>
          <a:p>
            <a:endParaRPr lang="en-US" sz="2800" b="0" i="0" dirty="0">
              <a:solidFill>
                <a:srgbClr val="000000"/>
              </a:solidFill>
              <a:effectLst/>
              <a:latin typeface="Lexend Light"/>
              <a:cs typeface="Calibri" panose="020F0502020204030204" pitchFamily="34" charset="0"/>
            </a:endParaRPr>
          </a:p>
          <a:p>
            <a:endParaRPr lang="en-US" sz="2800" dirty="0">
              <a:solidFill>
                <a:srgbClr val="000000"/>
              </a:solidFill>
              <a:latin typeface="Lexend Light"/>
              <a:cs typeface="Calibri" panose="020F0502020204030204" pitchFamily="34" charset="0"/>
            </a:endParaRPr>
          </a:p>
          <a:p>
            <a:endParaRPr lang="en-US" sz="2800" b="0" i="0" dirty="0">
              <a:solidFill>
                <a:srgbClr val="000000"/>
              </a:solidFill>
              <a:effectLst/>
              <a:latin typeface="Lexend Light"/>
              <a:cs typeface="Calibri" panose="020F0502020204030204" pitchFamily="34" charset="0"/>
            </a:endParaRPr>
          </a:p>
          <a:p>
            <a:endParaRPr lang="en-US" sz="2800" b="0" i="0" dirty="0">
              <a:solidFill>
                <a:srgbClr val="000000"/>
              </a:solidFill>
              <a:effectLst/>
              <a:latin typeface="Lexend Light"/>
              <a:cs typeface="Calibri" panose="020F0502020204030204" pitchFamily="34" charset="0"/>
            </a:endParaRPr>
          </a:p>
          <a:p>
            <a:r>
              <a:rPr lang="en-US" sz="2800" b="0" i="0" dirty="0">
                <a:solidFill>
                  <a:srgbClr val="000000"/>
                </a:solidFill>
                <a:effectLst/>
                <a:latin typeface="Lexend Light"/>
                <a:cs typeface="Calibri" panose="020F0502020204030204" pitchFamily="34" charset="0"/>
              </a:rPr>
              <a:t># Outputs: Hello David</a:t>
            </a:r>
            <a:endParaRPr lang="he-IL" sz="28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B87304CC-0DA2-4A0F-A4E7-029D65FA9A94}"/>
              </a:ext>
            </a:extLst>
          </p:cNvPr>
          <p:cNvSpPr>
            <a:spLocks noChangeArrowheads="1"/>
          </p:cNvSpPr>
          <p:nvPr/>
        </p:nvSpPr>
        <p:spPr bwMode="auto">
          <a:xfrm>
            <a:off x="1251751" y="2022732"/>
            <a:ext cx="7590407"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FFC66D"/>
                </a:solidFill>
                <a:effectLst/>
                <a:latin typeface="Arial Unicode MS"/>
              </a:rPr>
              <a:t>print_hello</a:t>
            </a:r>
            <a:r>
              <a:rPr kumimoji="0" lang="en-US" altLang="en-US" sz="2400" b="0" i="0" u="none" strike="noStrike" cap="none" normalizeH="0" baseline="0" dirty="0">
                <a:ln>
                  <a:noFill/>
                </a:ln>
                <a:solidFill>
                  <a:srgbClr val="A9B7C6"/>
                </a:solidFill>
                <a:effectLst/>
                <a:latin typeface="Arial Unicode MS"/>
              </a:rPr>
              <a:t>(name):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FFC66D"/>
                </a:solidFill>
                <a:effectLst/>
                <a:latin typeface="Arial Unicode MS"/>
              </a:rPr>
              <a:t>message</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"Hello " </a:t>
            </a:r>
            <a:br>
              <a:rPr kumimoji="0" lang="en-US" altLang="en-US" sz="2400" b="0" i="0" u="none" strike="noStrike" cap="none" normalizeH="0" baseline="0" dirty="0">
                <a:ln>
                  <a:noFill/>
                </a:ln>
                <a:solidFill>
                  <a:srgbClr val="6A8759"/>
                </a:solidFill>
                <a:effectLst/>
                <a:latin typeface="Arial Unicode MS"/>
              </a:rPr>
            </a:b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result = message() + name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A9B7C6"/>
                </a:solidFill>
                <a:effectLst/>
                <a:latin typeface="Arial Unicode MS"/>
              </a:rPr>
              <a:t>result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print_hello</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"David"</a:t>
            </a:r>
            <a:r>
              <a:rPr kumimoji="0" lang="en-US" altLang="en-US" sz="24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effectLst/>
                <a:latin typeface="Lexend Light"/>
                <a:cs typeface="Calibri" panose="020F0502020204030204" pitchFamily="34" charset="0"/>
              </a:rPr>
              <a:t>Composition of Decorators</a:t>
            </a:r>
            <a:endParaRPr lang="he-IL" b="1" dirty="0">
              <a:latin typeface="Lexend Light"/>
            </a:endParaRPr>
          </a:p>
        </p:txBody>
      </p:sp>
    </p:spTree>
    <p:extLst>
      <p:ext uri="{BB962C8B-B14F-4D97-AF65-F5344CB8AC3E}">
        <p14:creationId xmlns:p14="http://schemas.microsoft.com/office/powerpoint/2010/main" val="75804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3" y="1492162"/>
            <a:ext cx="9695569" cy="4673143"/>
          </a:xfrm>
        </p:spPr>
        <p:txBody>
          <a:bodyPr/>
          <a:lstStyle/>
          <a:p>
            <a:pPr>
              <a:lnSpc>
                <a:spcPct val="100000"/>
              </a:lnSpc>
            </a:pPr>
            <a:r>
              <a:rPr lang="en-US" dirty="0">
                <a:latin typeface="Lexend Light"/>
              </a:rPr>
              <a:t>Lambda functions</a:t>
            </a:r>
          </a:p>
          <a:p>
            <a:pPr>
              <a:lnSpc>
                <a:spcPct val="100000"/>
              </a:lnSpc>
            </a:pPr>
            <a:r>
              <a:rPr lang="en-US" dirty="0">
                <a:latin typeface="Lexend Light"/>
              </a:rPr>
              <a:t>Filter and map</a:t>
            </a:r>
          </a:p>
          <a:p>
            <a:pPr>
              <a:lnSpc>
                <a:spcPct val="100000"/>
              </a:lnSpc>
            </a:pPr>
            <a:r>
              <a:rPr lang="en-US" dirty="0">
                <a:latin typeface="Lexend Light"/>
              </a:rPr>
              <a:t>is and id</a:t>
            </a:r>
          </a:p>
          <a:p>
            <a:pPr>
              <a:lnSpc>
                <a:spcPct val="100000"/>
              </a:lnSpc>
            </a:pPr>
            <a:r>
              <a:rPr lang="en-US" dirty="0">
                <a:latin typeface="Lexend Light"/>
              </a:rPr>
              <a:t>Decorators</a:t>
            </a:r>
          </a:p>
          <a:p>
            <a:pPr>
              <a:lnSpc>
                <a:spcPct val="100000"/>
              </a:lnSpc>
            </a:pPr>
            <a:r>
              <a:rPr lang="en-US" dirty="0">
                <a:latin typeface="Lexend Light"/>
              </a:rPr>
              <a:t>Iterators and </a:t>
            </a:r>
            <a:r>
              <a:rPr lang="en-US" dirty="0" err="1">
                <a:latin typeface="Lexend Light"/>
              </a:rPr>
              <a:t>itertools</a:t>
            </a:r>
            <a:endParaRPr lang="en-US" dirty="0">
              <a:latin typeface="Lexend Light"/>
            </a:endParaRPr>
          </a:p>
          <a:p>
            <a:pPr>
              <a:lnSpc>
                <a:spcPct val="100000"/>
              </a:lnSpc>
            </a:pPr>
            <a:r>
              <a:rPr lang="en-US" dirty="0">
                <a:latin typeface="Lexend Light"/>
              </a:rPr>
              <a:t>Generators</a:t>
            </a:r>
          </a:p>
          <a:p>
            <a:pPr>
              <a:lnSpc>
                <a:spcPct val="100000"/>
              </a:lnSpc>
            </a:pPr>
            <a:r>
              <a:rPr lang="en-US" dirty="0">
                <a:latin typeface="Lexend Light"/>
              </a:rPr>
              <a:t>Garbage collector</a:t>
            </a:r>
          </a:p>
          <a:p>
            <a:pPr>
              <a:lnSpc>
                <a:spcPct val="100000"/>
              </a:lnSpc>
            </a:pPr>
            <a:r>
              <a:rPr lang="en-US" dirty="0">
                <a:latin typeface="Lexend Light"/>
              </a:rPr>
              <a:t>Random</a:t>
            </a:r>
          </a:p>
          <a:p>
            <a:pPr marL="0" indent="0">
              <a:lnSpc>
                <a:spcPct val="150000"/>
              </a:lnSpc>
              <a:buNone/>
            </a:pPr>
            <a:endParaRPr lang="en-US" dirty="0">
              <a:latin typeface="Lexend Light"/>
            </a:endParaRP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0" dirty="0">
                <a:solidFill>
                  <a:srgbClr val="0071F6"/>
                </a:solidFill>
                <a:effectLst/>
                <a:latin typeface="Lexend"/>
                <a:cs typeface="Calibri" panose="020F0502020204030204" pitchFamily="34" charset="0"/>
              </a:rPr>
              <a:t>Composition of Decorators — cont’d</a:t>
            </a:r>
            <a:endParaRPr lang="he-IL" b="1" dirty="0">
              <a:solidFill>
                <a:srgbClr val="0071F6"/>
              </a:solidFill>
              <a:latin typeface="Lexend"/>
              <a:cs typeface="Calibri" panose="020F0502020204030204" pitchFamily="34" charset="0"/>
            </a:endParaRPr>
          </a:p>
        </p:txBody>
      </p:sp>
      <p:sp>
        <p:nvSpPr>
          <p:cNvPr id="4" name="TextBox 3">
            <a:extLst>
              <a:ext uri="{FF2B5EF4-FFF2-40B4-BE49-F238E27FC236}">
                <a16:creationId xmlns:a16="http://schemas.microsoft.com/office/drawing/2014/main" id="{4EB97233-A4A5-4F49-A9D0-EDDFF40EF87C}"/>
              </a:ext>
            </a:extLst>
          </p:cNvPr>
          <p:cNvSpPr txBox="1"/>
          <p:nvPr/>
        </p:nvSpPr>
        <p:spPr>
          <a:xfrm>
            <a:off x="629146" y="1642534"/>
            <a:ext cx="10657184"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Lexend Light"/>
                <a:cs typeface="Calibri" panose="020F0502020204030204" pitchFamily="34" charset="0"/>
              </a:rPr>
              <a:t>Functions can be passed as parameters to other functions</a:t>
            </a:r>
          </a:p>
          <a:p>
            <a:pPr marL="285750" indent="-285750">
              <a:buFont typeface="Arial" panose="020B0604020202020204" pitchFamily="34" charset="0"/>
              <a:buChar char="•"/>
            </a:pPr>
            <a:r>
              <a:rPr lang="en-US" b="0" i="0" dirty="0">
                <a:solidFill>
                  <a:srgbClr val="000000"/>
                </a:solidFill>
                <a:effectLst/>
                <a:latin typeface="Lexend Light"/>
                <a:cs typeface="Calibri" panose="020F0502020204030204" pitchFamily="34" charset="0"/>
              </a:rPr>
              <a:t>Functions can return other functions</a:t>
            </a:r>
          </a:p>
        </p:txBody>
      </p:sp>
      <p:sp>
        <p:nvSpPr>
          <p:cNvPr id="3" name="Rectangle 1">
            <a:extLst>
              <a:ext uri="{FF2B5EF4-FFF2-40B4-BE49-F238E27FC236}">
                <a16:creationId xmlns:a16="http://schemas.microsoft.com/office/drawing/2014/main" id="{6F961753-2BDB-4EB9-A71E-43E5494E9B27}"/>
              </a:ext>
            </a:extLst>
          </p:cNvPr>
          <p:cNvSpPr>
            <a:spLocks noChangeArrowheads="1"/>
          </p:cNvSpPr>
          <p:nvPr/>
        </p:nvSpPr>
        <p:spPr bwMode="auto">
          <a:xfrm>
            <a:off x="815413" y="2741683"/>
            <a:ext cx="8584706"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FFC66D"/>
                </a:solidFill>
                <a:effectLst/>
                <a:latin typeface="Arial Unicode MS"/>
              </a:rPr>
              <a:t>message</a:t>
            </a:r>
            <a:r>
              <a:rPr kumimoji="0" lang="en-US" altLang="en-US" sz="1600" b="0" i="0" u="none" strike="noStrike" cap="none" normalizeH="0" baseline="0" dirty="0">
                <a:ln>
                  <a:noFill/>
                </a:ln>
                <a:solidFill>
                  <a:srgbClr val="A9B7C6"/>
                </a:solidFill>
                <a:effectLst/>
                <a:latin typeface="Arial Unicode MS"/>
              </a:rPr>
              <a:t>(name):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6A8759"/>
                </a:solidFill>
                <a:effectLst/>
                <a:latin typeface="Arial Unicode MS"/>
              </a:rPr>
              <a:t>"Hello" </a:t>
            </a:r>
            <a:r>
              <a:rPr kumimoji="0" lang="en-US" altLang="en-US" sz="1600" b="0" i="0" u="none" strike="noStrike" cap="none" normalizeH="0" baseline="0" dirty="0">
                <a:ln>
                  <a:noFill/>
                </a:ln>
                <a:solidFill>
                  <a:srgbClr val="A9B7C6"/>
                </a:solidFill>
                <a:effectLst/>
                <a:latin typeface="Arial Unicode MS"/>
              </a:rPr>
              <a:t>+ name </a:t>
            </a:r>
            <a:br>
              <a:rPr kumimoji="0" lang="en-US" altLang="en-US" sz="1600" b="0" i="0" u="none" strike="noStrike" cap="none" normalizeH="0" baseline="0" dirty="0">
                <a:ln>
                  <a:noFill/>
                </a:ln>
                <a:solidFill>
                  <a:srgbClr val="A9B7C6"/>
                </a:solidFill>
                <a:effectLst/>
                <a:latin typeface="Arial Unicode MS"/>
              </a:rPr>
            </a:br>
            <a:br>
              <a:rPr kumimoji="0" lang="en-US" altLang="en-US" sz="1600" i="0" u="none" strike="noStrike" cap="none" normalizeH="0" baseline="0" dirty="0">
                <a:ln>
                  <a:noFill/>
                </a:ln>
                <a:solidFill>
                  <a:srgbClr val="A9B7C6"/>
                </a:solidFill>
                <a:effectLst/>
                <a:latin typeface="Arial Unicode MS"/>
              </a:rPr>
            </a:br>
            <a:r>
              <a:rPr kumimoji="0" lang="en-US" altLang="en-US" sz="1600" i="0" u="none" strike="noStrike" cap="none" normalizeH="0" baseline="0" dirty="0">
                <a:ln>
                  <a:noFill/>
                </a:ln>
                <a:solidFill>
                  <a:srgbClr val="CC7832"/>
                </a:solidFill>
                <a:effectLst/>
                <a:latin typeface="Arial Unicode MS"/>
              </a:rPr>
              <a:t>def </a:t>
            </a:r>
            <a:r>
              <a:rPr kumimoji="0" lang="en-US" altLang="en-US" sz="1600" i="0" u="none" strike="noStrike" cap="none" normalizeH="0" baseline="0" dirty="0" err="1">
                <a:ln>
                  <a:noFill/>
                </a:ln>
                <a:solidFill>
                  <a:srgbClr val="FFC66D"/>
                </a:solidFill>
                <a:effectLst/>
                <a:latin typeface="Arial Unicode MS"/>
              </a:rPr>
              <a:t>print_message</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err="1">
                <a:ln>
                  <a:noFill/>
                </a:ln>
                <a:solidFill>
                  <a:srgbClr val="A9B7C6"/>
                </a:solidFill>
                <a:effectLst/>
                <a:latin typeface="Arial Unicode MS"/>
              </a:rPr>
              <a:t>func</a:t>
            </a:r>
            <a:r>
              <a:rPr kumimoji="0" lang="en-US" altLang="en-US" sz="1600" i="0" u="none" strike="noStrike" cap="none" normalizeH="0" baseline="0" dirty="0">
                <a:ln>
                  <a:noFill/>
                </a:ln>
                <a:solidFill>
                  <a:srgbClr val="A9B7C6"/>
                </a:solidFill>
                <a:effectLst/>
                <a:latin typeface="Arial Unicode MS"/>
              </a:rPr>
              <a:t>):</a:t>
            </a:r>
            <a:br>
              <a:rPr kumimoji="0" lang="en-US" altLang="en-US" sz="1600" i="0" u="none" strike="noStrike" cap="none" normalizeH="0" baseline="0" dirty="0">
                <a:ln>
                  <a:noFill/>
                </a:ln>
                <a:solidFill>
                  <a:srgbClr val="A9B7C6"/>
                </a:solidFill>
                <a:effectLst/>
                <a:latin typeface="Arial Unicode MS"/>
              </a:rPr>
            </a:br>
            <a:r>
              <a:rPr kumimoji="0" lang="en-US" altLang="en-US" sz="1600" i="0" u="none" strike="noStrike" cap="none" normalizeH="0" baseline="0" dirty="0">
                <a:ln>
                  <a:noFill/>
                </a:ln>
                <a:solidFill>
                  <a:srgbClr val="A9B7C6"/>
                </a:solidFill>
                <a:effectLst/>
                <a:latin typeface="Arial Unicode MS"/>
              </a:rPr>
              <a:t>  </a:t>
            </a:r>
            <a:r>
              <a:rPr kumimoji="0" lang="en-US" altLang="en-US" sz="1600" i="0" u="none" strike="noStrike" cap="none" normalizeH="0" baseline="0" dirty="0">
                <a:ln>
                  <a:noFill/>
                </a:ln>
                <a:solidFill>
                  <a:srgbClr val="8888C6"/>
                </a:solidFill>
                <a:effectLst/>
                <a:latin typeface="Arial Unicode MS"/>
              </a:rPr>
              <a:t>print</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err="1">
                <a:ln>
                  <a:noFill/>
                </a:ln>
                <a:solidFill>
                  <a:srgbClr val="A9B7C6"/>
                </a:solidFill>
                <a:effectLst/>
                <a:latin typeface="Arial Unicode MS"/>
              </a:rPr>
              <a:t>func</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a:ln>
                  <a:noFill/>
                </a:ln>
                <a:solidFill>
                  <a:srgbClr val="6A8759"/>
                </a:solidFill>
                <a:effectLst/>
                <a:latin typeface="Arial Unicode MS"/>
              </a:rPr>
              <a:t>"David"</a:t>
            </a:r>
            <a:r>
              <a:rPr kumimoji="0" lang="en-US" altLang="en-US" sz="160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bye_message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goodbye_message</a:t>
            </a:r>
            <a:r>
              <a:rPr kumimoji="0" lang="en-US" altLang="en-US" sz="1600" b="0" i="0" u="none" strike="noStrike" cap="none" normalizeH="0" baseline="0" dirty="0">
                <a:ln>
                  <a:noFill/>
                </a:ln>
                <a:solidFill>
                  <a:srgbClr val="A9B7C6"/>
                </a:solidFill>
                <a:effectLst/>
                <a:latin typeface="Arial Unicode MS"/>
              </a:rPr>
              <a:t>(name):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6A8759"/>
                </a:solidFill>
                <a:effectLst/>
                <a:latin typeface="Arial Unicode MS"/>
              </a:rPr>
              <a:t>"Goodbye" </a:t>
            </a:r>
            <a:r>
              <a:rPr kumimoji="0" lang="en-US" altLang="en-US" sz="1600" b="0" i="0" u="none" strike="noStrike" cap="none" normalizeH="0" baseline="0" dirty="0">
                <a:ln>
                  <a:noFill/>
                </a:ln>
                <a:solidFill>
                  <a:srgbClr val="A9B7C6"/>
                </a:solidFill>
                <a:effectLst/>
                <a:latin typeface="Arial Unicode MS"/>
              </a:rPr>
              <a:t>+ name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err="1">
                <a:ln>
                  <a:noFill/>
                </a:ln>
                <a:solidFill>
                  <a:srgbClr val="A9B7C6"/>
                </a:solidFill>
                <a:effectLst/>
                <a:latin typeface="Arial Unicode MS"/>
              </a:rPr>
              <a:t>goodbye_message</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print_message</a:t>
            </a:r>
            <a:r>
              <a:rPr kumimoji="0" lang="en-US" altLang="en-US" sz="1600" b="0" i="0" u="none" strike="noStrike" cap="none" normalizeH="0" baseline="0" dirty="0">
                <a:ln>
                  <a:noFill/>
                </a:ln>
                <a:solidFill>
                  <a:srgbClr val="A9B7C6"/>
                </a:solidFill>
                <a:effectLst/>
                <a:latin typeface="Arial Unicode MS"/>
              </a:rPr>
              <a:t> (message))     </a:t>
            </a:r>
            <a:r>
              <a:rPr kumimoji="0" lang="en-US" altLang="en-US" sz="1600" b="0" i="0" u="none" strike="noStrike" cap="none" normalizeH="0" baseline="0" dirty="0">
                <a:ln>
                  <a:noFill/>
                </a:ln>
                <a:solidFill>
                  <a:srgbClr val="808080"/>
                </a:solidFill>
                <a:effectLst/>
                <a:latin typeface="Arial Unicode MS"/>
              </a:rPr>
              <a:t># Outputs: Hello David </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bye_func</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bye_message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bye_func</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"David"</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Outputs: Goodbye David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0" dirty="0">
                <a:solidFill>
                  <a:srgbClr val="0071F6"/>
                </a:solidFill>
                <a:effectLst/>
                <a:latin typeface="Lexend"/>
                <a:cs typeface="Calibri" panose="020F0502020204030204" pitchFamily="34" charset="0"/>
              </a:rPr>
              <a:t>Composition of Decorators — cont’d</a:t>
            </a:r>
            <a:endParaRPr lang="he-IL" b="1" dirty="0">
              <a:solidFill>
                <a:srgbClr val="0071F6"/>
              </a:solidFill>
              <a:latin typeface="Lexend"/>
              <a:cs typeface="Calibri" panose="020F0502020204030204" pitchFamily="34" charset="0"/>
            </a:endParaRPr>
          </a:p>
        </p:txBody>
      </p:sp>
      <p:sp>
        <p:nvSpPr>
          <p:cNvPr id="3" name="TextBox 2">
            <a:extLst>
              <a:ext uri="{FF2B5EF4-FFF2-40B4-BE49-F238E27FC236}">
                <a16:creationId xmlns:a16="http://schemas.microsoft.com/office/drawing/2014/main" id="{7CB2FEE3-A6D3-4C4D-B1BF-6953D2384796}"/>
              </a:ext>
            </a:extLst>
          </p:cNvPr>
          <p:cNvSpPr txBox="1"/>
          <p:nvPr/>
        </p:nvSpPr>
        <p:spPr>
          <a:xfrm>
            <a:off x="543545" y="1394290"/>
            <a:ext cx="10871200"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Lexend Light"/>
                <a:cs typeface="Calibri" panose="020F0502020204030204" pitchFamily="34" charset="0"/>
              </a:rPr>
              <a:t> Function decorators are simply wrappers to existing functions. </a:t>
            </a:r>
          </a:p>
          <a:p>
            <a:pPr marL="285750" indent="-285750">
              <a:buFont typeface="Arial" panose="020B0604020202020204" pitchFamily="34" charset="0"/>
              <a:buChar char="•"/>
            </a:pPr>
            <a:r>
              <a:rPr lang="en-US" b="0" i="0" dirty="0">
                <a:solidFill>
                  <a:srgbClr val="000000"/>
                </a:solidFill>
                <a:effectLst/>
                <a:latin typeface="Lexend Light"/>
                <a:cs typeface="Calibri" panose="020F0502020204030204" pitchFamily="34" charset="0"/>
              </a:rPr>
              <a:t> In this example let's consider a function that substitute space sequences by single space in output string of another function.</a:t>
            </a:r>
          </a:p>
        </p:txBody>
      </p:sp>
      <p:sp>
        <p:nvSpPr>
          <p:cNvPr id="6" name="Rectangle 3">
            <a:extLst>
              <a:ext uri="{FF2B5EF4-FFF2-40B4-BE49-F238E27FC236}">
                <a16:creationId xmlns:a16="http://schemas.microsoft.com/office/drawing/2014/main" id="{50CD157C-294E-465D-9219-E493BA2FF93C}"/>
              </a:ext>
            </a:extLst>
          </p:cNvPr>
          <p:cNvSpPr>
            <a:spLocks noChangeArrowheads="1"/>
          </p:cNvSpPr>
          <p:nvPr/>
        </p:nvSpPr>
        <p:spPr bwMode="auto">
          <a:xfrm>
            <a:off x="815413" y="2443231"/>
            <a:ext cx="8833282"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CC7832"/>
                </a:solidFill>
                <a:effectLst/>
                <a:latin typeface="Arial Unicode MS"/>
              </a:rPr>
              <a:t>import </a:t>
            </a:r>
            <a:r>
              <a:rPr kumimoji="0" lang="en-US" altLang="en-US" sz="1050" b="0" i="0" u="none" strike="noStrike" cap="none" normalizeH="0" baseline="0" dirty="0">
                <a:ln>
                  <a:noFill/>
                </a:ln>
                <a:solidFill>
                  <a:srgbClr val="A9B7C6"/>
                </a:solidFill>
                <a:effectLst/>
                <a:latin typeface="Arial Unicode MS"/>
              </a:rPr>
              <a:t>re</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6A8759"/>
                </a:solidFill>
                <a:effectLst/>
                <a:latin typeface="Arial Unicode MS"/>
              </a:rPr>
              <a:t>"long   sentence      for {0}    "</a:t>
            </a:r>
            <a:r>
              <a:rPr kumimoji="0" lang="en-US" altLang="en-US" sz="1050" b="0" i="0" u="none" strike="noStrike" cap="none" normalizeH="0" baseline="0" dirty="0">
                <a:ln>
                  <a:noFill/>
                </a:ln>
                <a:solidFill>
                  <a:srgbClr val="A9B7C6"/>
                </a:solidFill>
                <a:effectLst/>
                <a:latin typeface="Arial Unicode MS"/>
              </a:rPr>
              <a:t>.format(name)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squeeze_space</a:t>
            </a:r>
            <a:r>
              <a:rPr kumimoji="0" lang="en-US" altLang="en-US" sz="1050" b="0" i="0" u="none" strike="noStrike" cap="none" normalizeH="0" baseline="0" dirty="0">
                <a:ln>
                  <a:noFill/>
                </a:ln>
                <a:solidFill>
                  <a:srgbClr val="FFC66D"/>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a:ln>
                  <a:noFill/>
                </a:ln>
                <a:solidFill>
                  <a:srgbClr val="FFC66D"/>
                </a:solidFill>
                <a:effectLst/>
                <a:latin typeface="Arial Unicode MS"/>
              </a:rPr>
              <a:t>squeezer</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str=</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err="1">
                <a:ln>
                  <a:noFill/>
                </a:ln>
                <a:solidFill>
                  <a:srgbClr val="A9B7C6"/>
                </a:solidFill>
                <a:effectLst/>
                <a:latin typeface="Arial Unicode MS"/>
              </a:rPr>
              <a:t>re.sub</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r'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str)</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A9B7C6"/>
                </a:solidFill>
                <a:effectLst/>
                <a:latin typeface="Arial Unicode MS"/>
              </a:rPr>
              <a:t>squeezer</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 = </a:t>
            </a:r>
            <a:r>
              <a:rPr kumimoji="0" lang="en-US" altLang="en-US" sz="1050" b="0" i="0" u="none" strike="noStrike" cap="none" normalizeH="0" baseline="0" dirty="0" err="1">
                <a:ln>
                  <a:noFill/>
                </a:ln>
                <a:solidFill>
                  <a:srgbClr val="A9B7C6"/>
                </a:solidFill>
                <a:effectLst/>
                <a:latin typeface="Arial Unicode MS"/>
              </a:rPr>
              <a:t>squeeze_space</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8888C6"/>
                </a:solidFill>
                <a:effectLst/>
                <a:latin typeface="Arial Unicode MS"/>
              </a:rPr>
              <a:t>print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"John"</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808080"/>
                </a:solidFill>
                <a:effectLst/>
                <a:latin typeface="Arial Unicode MS"/>
              </a:rPr>
              <a:t># prints "long sentence for John"</a:t>
            </a:r>
            <a:br>
              <a:rPr kumimoji="0" lang="en-US" altLang="en-US" sz="1050" b="0" i="0" u="none" strike="noStrike" cap="none" normalizeH="0" baseline="0" dirty="0">
                <a:ln>
                  <a:noFill/>
                </a:ln>
                <a:solidFill>
                  <a:srgbClr val="808080"/>
                </a:solidFill>
                <a:effectLst/>
                <a:latin typeface="Arial Unicode MS"/>
              </a:rPr>
            </a:br>
            <a:br>
              <a:rPr kumimoji="0" lang="en-US" altLang="en-US" sz="1050" b="0" i="0" u="none" strike="noStrike" cap="none" normalizeH="0" baseline="0" dirty="0">
                <a:ln>
                  <a:noFill/>
                </a:ln>
                <a:solidFill>
                  <a:srgbClr val="808080"/>
                </a:solidFill>
                <a:effectLst/>
                <a:latin typeface="Arial Unicode MS"/>
              </a:rPr>
            </a:br>
            <a:br>
              <a:rPr kumimoji="0" lang="en-US" altLang="en-US" sz="1050" b="0" i="0" u="none" strike="noStrike" cap="none" normalizeH="0" baseline="0" dirty="0">
                <a:ln>
                  <a:noFill/>
                </a:ln>
                <a:solidFill>
                  <a:srgbClr val="808080"/>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squeeze_space</a:t>
            </a:r>
            <a:r>
              <a:rPr kumimoji="0" lang="en-US" altLang="en-US" sz="1050" b="0" i="0" u="none" strike="noStrike" cap="none" normalizeH="0" baseline="0" dirty="0">
                <a:ln>
                  <a:noFill/>
                </a:ln>
                <a:solidFill>
                  <a:srgbClr val="FFC66D"/>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a:ln>
                  <a:noFill/>
                </a:ln>
                <a:solidFill>
                  <a:srgbClr val="FFC66D"/>
                </a:solidFill>
                <a:effectLst/>
                <a:latin typeface="Arial Unicode MS"/>
              </a:rPr>
              <a:t>squeezer</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str=</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err="1">
                <a:ln>
                  <a:noFill/>
                </a:ln>
                <a:solidFill>
                  <a:srgbClr val="A9B7C6"/>
                </a:solidFill>
                <a:effectLst/>
                <a:latin typeface="Arial Unicode MS"/>
              </a:rPr>
              <a:t>re.sub</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r'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str)</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A9B7C6"/>
                </a:solidFill>
                <a:effectLst/>
                <a:latin typeface="Arial Unicode MS"/>
              </a:rPr>
              <a:t>squeezer</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BBB529"/>
                </a:solidFill>
                <a:effectLst/>
                <a:latin typeface="Arial Unicode MS"/>
              </a:rPr>
              <a:t>@squeeze_space</a:t>
            </a:r>
            <a:br>
              <a:rPr kumimoji="0" lang="en-US" altLang="en-US" sz="1050" b="0" i="0" u="none" strike="noStrike" cap="none" normalizeH="0" baseline="0" dirty="0">
                <a:ln>
                  <a:noFill/>
                </a:ln>
                <a:solidFill>
                  <a:srgbClr val="BBB529"/>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6A8759"/>
                </a:solidFill>
                <a:effectLst/>
                <a:latin typeface="Arial Unicode MS"/>
              </a:rPr>
              <a:t>"long sentence for {0} "</a:t>
            </a:r>
            <a:r>
              <a:rPr kumimoji="0" lang="en-US" altLang="en-US" sz="1050" b="0" i="0" u="none" strike="noStrike" cap="none" normalizeH="0" baseline="0" dirty="0">
                <a:ln>
                  <a:noFill/>
                </a:ln>
                <a:solidFill>
                  <a:srgbClr val="A9B7C6"/>
                </a:solidFill>
                <a:effectLst/>
                <a:latin typeface="Arial Unicode MS"/>
              </a:rPr>
              <a:t>.format(name)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8888C6"/>
                </a:solidFill>
                <a:effectLst/>
                <a:latin typeface="Arial Unicode MS"/>
              </a:rPr>
              <a:t>print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"John"</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808080"/>
                </a:solidFill>
                <a:effectLst/>
                <a:latin typeface="Arial Unicode MS"/>
              </a:rPr>
              <a:t># prints "long sentence for John"</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rPr>
              <a:t>Passing arguments to decorators</a:t>
            </a:r>
            <a:endParaRPr lang="he-IL" b="1" dirty="0">
              <a:solidFill>
                <a:srgbClr val="0071F6"/>
              </a:solidFill>
              <a:latin typeface="Lexend"/>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400110"/>
          </a:xfrm>
          <a:prstGeom prst="rect">
            <a:avLst/>
          </a:prstGeom>
          <a:noFill/>
        </p:spPr>
        <p:txBody>
          <a:bodyPr wrap="square" rtlCol="0">
            <a:spAutoFit/>
          </a:bodyPr>
          <a:lstStyle/>
          <a:p>
            <a:pPr marL="171450" indent="-171450" defTabSz="3600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Suppose we want different functions to squeeze custom character </a:t>
            </a:r>
          </a:p>
        </p:txBody>
      </p:sp>
      <p:sp>
        <p:nvSpPr>
          <p:cNvPr id="4" name="Rectangle 1">
            <a:extLst>
              <a:ext uri="{FF2B5EF4-FFF2-40B4-BE49-F238E27FC236}">
                <a16:creationId xmlns:a16="http://schemas.microsoft.com/office/drawing/2014/main" id="{D2E83575-0A49-4D9B-9813-30A35022B79E}"/>
              </a:ext>
            </a:extLst>
          </p:cNvPr>
          <p:cNvSpPr>
            <a:spLocks noChangeArrowheads="1"/>
          </p:cNvSpPr>
          <p:nvPr/>
        </p:nvSpPr>
        <p:spPr bwMode="auto">
          <a:xfrm>
            <a:off x="914400" y="2323614"/>
            <a:ext cx="9259410"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import </a:t>
            </a:r>
            <a:r>
              <a:rPr kumimoji="0" lang="en-US" altLang="en-US" sz="1100" b="0" i="0" u="none" strike="noStrike" cap="none" normalizeH="0" baseline="0" dirty="0">
                <a:ln>
                  <a:noFill/>
                </a:ln>
                <a:solidFill>
                  <a:srgbClr val="A9B7C6"/>
                </a:solidFill>
                <a:effectLst/>
                <a:latin typeface="Arial Unicode MS"/>
              </a:rPr>
              <a:t>re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squeeze_repeat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func</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a:ln>
                  <a:noFill/>
                </a:ln>
                <a:solidFill>
                  <a:srgbClr val="FFC66D"/>
                </a:solidFill>
                <a:effectLst/>
                <a:latin typeface="Arial Unicode MS"/>
              </a:rPr>
              <a:t>squeezer</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str = </a:t>
            </a:r>
            <a:r>
              <a:rPr kumimoji="0" lang="en-US" altLang="en-US" sz="1100" b="0" i="0" u="none" strike="noStrike" cap="none" normalizeH="0" baseline="0" dirty="0" err="1">
                <a:ln>
                  <a:noFill/>
                </a:ln>
                <a:solidFill>
                  <a:srgbClr val="A9B7C6"/>
                </a:solidFill>
                <a:effectLst/>
                <a:latin typeface="Arial Unicode MS"/>
              </a:rPr>
              <a:t>func</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err="1">
                <a:ln>
                  <a:noFill/>
                </a:ln>
                <a:solidFill>
                  <a:srgbClr val="A9B7C6"/>
                </a:solidFill>
                <a:effectLst/>
                <a:latin typeface="Arial Unicode MS"/>
              </a:rPr>
              <a:t>re.sub</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.format(</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str)</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a:ln>
                  <a:noFill/>
                </a:ln>
                <a:solidFill>
                  <a:srgbClr val="A9B7C6"/>
                </a:solidFill>
                <a:effectLst/>
                <a:latin typeface="Arial Unicode MS"/>
              </a:rPr>
              <a:t>squeezer</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err="1">
                <a:ln>
                  <a:noFill/>
                </a:ln>
                <a:solidFill>
                  <a:srgbClr val="A9B7C6"/>
                </a:solidFill>
                <a:effectLst/>
                <a:latin typeface="Arial Unicode MS"/>
              </a:rPr>
              <a:t>squeeze_repeat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BBB529"/>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get_text</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a:ln>
                  <a:noFill/>
                </a:ln>
                <a:solidFill>
                  <a:srgbClr val="6A8759"/>
                </a:solidFill>
                <a:effectLst/>
                <a:latin typeface="Arial Unicode MS"/>
              </a:rPr>
              <a:t>"long   sentence      for {0}       "</a:t>
            </a:r>
            <a:r>
              <a:rPr kumimoji="0" lang="en-US" altLang="en-US" sz="1100" b="0" i="0" u="none" strike="noStrike" cap="none" normalizeH="0" baseline="0" dirty="0">
                <a:ln>
                  <a:noFill/>
                </a:ln>
                <a:solidFill>
                  <a:srgbClr val="A9B7C6"/>
                </a:solidFill>
                <a:effectLst/>
                <a:latin typeface="Arial Unicode MS"/>
              </a:rPr>
              <a:t>.format(name)</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BBB529"/>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\n</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parse_text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72737A"/>
                </a:solidFill>
                <a:effectLst/>
                <a:latin typeface="Arial Unicode MS"/>
              </a:rPr>
              <a:t>text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a:t>
            </a:r>
            <a:br>
              <a:rPr kumimoji="0" lang="en-US" altLang="en-US" sz="1100" b="0" i="0" u="none" strike="noStrike" cap="none" normalizeH="0" baseline="0" dirty="0">
                <a:ln>
                  <a:noFill/>
                </a:ln>
                <a:solidFill>
                  <a:srgbClr val="808080"/>
                </a:solidFill>
                <a:effectLst/>
                <a:latin typeface="Arial Unicode MS"/>
              </a:rPr>
            </a:b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print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get_text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"John"</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prints "long sentence for John"</a:t>
            </a:r>
            <a:br>
              <a:rPr kumimoji="0" lang="en-US" altLang="en-US" sz="1100" b="0" i="0" u="none" strike="noStrike" cap="none" normalizeH="0" baseline="0" dirty="0">
                <a:ln>
                  <a:noFill/>
                </a:ln>
                <a:solidFill>
                  <a:srgbClr val="808080"/>
                </a:solidFill>
                <a:effectLst/>
                <a:latin typeface="Arial Unicode MS"/>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Special method names</a:t>
            </a:r>
            <a:endParaRPr lang="he-IL" b="1" dirty="0">
              <a:solidFill>
                <a:srgbClr val="0071F6"/>
              </a:solidFill>
              <a:latin typeface="Lexend"/>
              <a:cs typeface="Calibri" panose="020F0502020204030204" pitchFamily="3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2954655"/>
          </a:xfrm>
          <a:prstGeom prst="rect">
            <a:avLst/>
          </a:prstGeom>
          <a:noFill/>
        </p:spPr>
        <p:txBody>
          <a:bodyPr wrap="square" rtlCol="0">
            <a:spAutoFit/>
          </a:bodyPr>
          <a:lstStyle/>
          <a:p>
            <a:pPr marL="342900" lvl="1" indent="-342900">
              <a:buFont typeface="Arial" pitchFamily="34" charset="0"/>
              <a:buChar char="•"/>
            </a:pPr>
            <a:r>
              <a:rPr lang="en-US" sz="2800" b="0" i="0" dirty="0">
                <a:solidFill>
                  <a:srgbClr val="000000"/>
                </a:solidFill>
                <a:effectLst/>
                <a:latin typeface="Lexend Light"/>
                <a:cs typeface="Calibri" panose="020F0502020204030204" pitchFamily="34" charset="0"/>
              </a:rPr>
              <a:t>A class can implement certain operations that are invoked by special syntax (such as arithmetic operations or iterating) by defining methods with special names. </a:t>
            </a:r>
          </a:p>
          <a:p>
            <a:pPr marL="342900" lvl="1" indent="-342900">
              <a:buFont typeface="Arial" pitchFamily="34" charset="0"/>
              <a:buChar char="•"/>
            </a:pPr>
            <a:endParaRPr lang="en-US" sz="2800" b="0" i="0" dirty="0">
              <a:solidFill>
                <a:srgbClr val="000000"/>
              </a:solidFill>
              <a:effectLst/>
              <a:latin typeface="Lexend Light"/>
              <a:cs typeface="Calibri" panose="020F0502020204030204" pitchFamily="34" charset="0"/>
            </a:endParaRPr>
          </a:p>
          <a:p>
            <a:pPr marL="342900" lvl="1" indent="-342900">
              <a:buFont typeface="Arial" pitchFamily="34" charset="0"/>
              <a:buChar char="•"/>
            </a:pPr>
            <a:r>
              <a:rPr lang="en-US" sz="2800" b="0" i="0" dirty="0">
                <a:solidFill>
                  <a:srgbClr val="000000"/>
                </a:solidFill>
                <a:effectLst/>
                <a:latin typeface="Lexend Light"/>
                <a:cs typeface="Calibri" panose="020F0502020204030204" pitchFamily="34" charset="0"/>
              </a:rPr>
              <a:t>Using special methods, your classes can act like sets, like dictionaries, like functions, like iterators, or even like numbers</a:t>
            </a:r>
            <a:endParaRPr lang="en-US" sz="2800" b="1" dirty="0">
              <a:latin typeface="Lexend Light"/>
              <a:cs typeface="Calibri" panose="020F0502020204030204" pitchFamily="34" charset="0"/>
            </a:endParaRPr>
          </a:p>
          <a:p>
            <a:endParaRPr lang="en-US" dirty="0">
              <a:latin typeface="Lexend Light"/>
            </a:endParaRPr>
          </a:p>
        </p:txBody>
      </p:sp>
    </p:spTree>
    <p:extLst>
      <p:ext uri="{BB962C8B-B14F-4D97-AF65-F5344CB8AC3E}">
        <p14:creationId xmlns:p14="http://schemas.microsoft.com/office/powerpoint/2010/main" val="413829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Overload operators -__str__</a:t>
            </a:r>
            <a:endParaRPr lang="he-IL" b="1" dirty="0">
              <a:solidFill>
                <a:srgbClr val="0071F6"/>
              </a:solidFill>
              <a:latin typeface="Lexend"/>
              <a:cs typeface="Calibri" panose="020F0502020204030204" pitchFamily="3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657184" cy="707886"/>
          </a:xfrm>
          <a:prstGeom prst="rect">
            <a:avLst/>
          </a:prstGeom>
          <a:noFill/>
        </p:spPr>
        <p:txBody>
          <a:bodyPr wrap="square" rtlCol="0">
            <a:spAutoFit/>
          </a:bodyPr>
          <a:lstStyle/>
          <a:p>
            <a:pPr marL="285750" indent="-285750" defTabSz="3600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__str__ returns the string representation of an object</a:t>
            </a:r>
          </a:p>
          <a:p>
            <a:pPr marL="285750" indent="-285750" defTabSz="3600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__str__ function can be placed in classes and it is used implicitly in string context like str() or print </a:t>
            </a:r>
          </a:p>
        </p:txBody>
      </p:sp>
      <p:sp>
        <p:nvSpPr>
          <p:cNvPr id="4" name="Rectangle 1">
            <a:extLst>
              <a:ext uri="{FF2B5EF4-FFF2-40B4-BE49-F238E27FC236}">
                <a16:creationId xmlns:a16="http://schemas.microsoft.com/office/drawing/2014/main" id="{0C343DAD-D0A2-4C45-8731-9264D7FF587A}"/>
              </a:ext>
            </a:extLst>
          </p:cNvPr>
          <p:cNvSpPr>
            <a:spLocks noChangeArrowheads="1"/>
          </p:cNvSpPr>
          <p:nvPr/>
        </p:nvSpPr>
        <p:spPr bwMode="auto">
          <a:xfrm>
            <a:off x="1118587" y="2890045"/>
            <a:ext cx="8185211"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a:ln>
                  <a:noFill/>
                </a:ln>
                <a:solidFill>
                  <a:srgbClr val="A9B7C6"/>
                </a:solidFill>
                <a:effectLst/>
                <a:latin typeface="Arial Unicode MS"/>
              </a:rPr>
              <a:t>Fraction: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init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numerator</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denominator):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.numerator</a:t>
            </a:r>
            <a:r>
              <a:rPr kumimoji="0" lang="en-US" altLang="en-US" b="0" i="0" u="none" strike="noStrike" cap="none" normalizeH="0" baseline="0" dirty="0">
                <a:ln>
                  <a:noFill/>
                </a:ln>
                <a:solidFill>
                  <a:srgbClr val="A9B7C6"/>
                </a:solidFill>
                <a:effectLst/>
                <a:latin typeface="Arial Unicode MS"/>
              </a:rPr>
              <a:t> = numerator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.denominator</a:t>
            </a:r>
            <a:r>
              <a:rPr kumimoji="0" lang="en-US" altLang="en-US" b="0" i="0" u="none" strike="noStrike" cap="none" normalizeH="0" baseline="0" dirty="0">
                <a:ln>
                  <a:noFill/>
                </a:ln>
                <a:solidFill>
                  <a:srgbClr val="A9B7C6"/>
                </a:solidFill>
                <a:effectLst/>
                <a:latin typeface="Arial Unicode MS"/>
              </a:rPr>
              <a:t> = denominator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__str__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6A8759"/>
                </a:solidFill>
                <a:effectLst/>
                <a:latin typeface="Arial Unicode MS"/>
              </a:rPr>
              <a:t>"{0}/{}"</a:t>
            </a:r>
            <a:r>
              <a:rPr kumimoji="0" lang="en-US" altLang="en-US" b="0" i="0" u="none" strike="noStrike" cap="none" normalizeH="0" baseline="0" dirty="0">
                <a:ln>
                  <a:noFill/>
                </a:ln>
                <a:solidFill>
                  <a:srgbClr val="A9B7C6"/>
                </a:solidFill>
                <a:effectLst/>
                <a:latin typeface="Arial Unicode MS"/>
              </a:rPr>
              <a:t>.format(</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.numerator</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.denominator</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f = Fraction(</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(f)     </a:t>
            </a:r>
            <a:r>
              <a:rPr kumimoji="0" lang="en-US" altLang="en-US" b="0" i="0" u="none" strike="noStrike" cap="none" normalizeH="0" baseline="0" dirty="0">
                <a:ln>
                  <a:noFill/>
                </a:ln>
                <a:solidFill>
                  <a:srgbClr val="808080"/>
                </a:solidFill>
                <a:effectLst/>
                <a:latin typeface="Arial Unicode MS"/>
              </a:rPr>
              <a:t># print 1/2</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92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b="1" i="0" dirty="0">
                <a:solidFill>
                  <a:srgbClr val="0071F6"/>
                </a:solidFill>
                <a:effectLst/>
                <a:latin typeface="Lexend"/>
                <a:cs typeface="Calibri" panose="020F0502020204030204" pitchFamily="34" charset="0"/>
              </a:rPr>
              <a:t>Overload operators - Comparing objects</a:t>
            </a:r>
            <a:endParaRPr lang="he-IL" b="1" dirty="0">
              <a:solidFill>
                <a:srgbClr val="0071F6"/>
              </a:solidFill>
              <a:latin typeface="Lexend"/>
              <a:cs typeface="Calibri" panose="020F0502020204030204" pitchFamily="34" charset="0"/>
            </a:endParaRPr>
          </a:p>
        </p:txBody>
      </p:sp>
      <p:sp>
        <p:nvSpPr>
          <p:cNvPr id="2" name="TextBox 1">
            <a:extLst>
              <a:ext uri="{FF2B5EF4-FFF2-40B4-BE49-F238E27FC236}">
                <a16:creationId xmlns:a16="http://schemas.microsoft.com/office/drawing/2014/main" id="{D6411498-AACA-4E15-BB8E-2670CE861736}"/>
              </a:ext>
            </a:extLst>
          </p:cNvPr>
          <p:cNvSpPr txBox="1"/>
          <p:nvPr/>
        </p:nvSpPr>
        <p:spPr>
          <a:xfrm>
            <a:off x="815414" y="1613186"/>
            <a:ext cx="10066867" cy="193899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err="1">
                <a:solidFill>
                  <a:srgbClr val="000000"/>
                </a:solidFill>
                <a:effectLst/>
                <a:latin typeface="Lexend Light"/>
                <a:cs typeface="Calibri" panose="020F0502020204030204" pitchFamily="34" charset="0"/>
              </a:rPr>
              <a:t>object.__It</a:t>
            </a:r>
            <a:r>
              <a:rPr lang="en-US" sz="2000" b="0" i="0" dirty="0">
                <a:solidFill>
                  <a:srgbClr val="000000"/>
                </a:solidFill>
                <a:effectLst/>
                <a:latin typeface="Lexend Light"/>
                <a:cs typeface="Calibri" panose="020F0502020204030204" pitchFamily="34" charset="0"/>
              </a:rPr>
              <a:t>__(self, other) 	called for x&lt;y </a:t>
            </a:r>
          </a:p>
          <a:p>
            <a:pPr marL="342900" indent="-342900">
              <a:buFont typeface="Arial" panose="020B0604020202020204" pitchFamily="34" charset="0"/>
              <a:buChar char="•"/>
            </a:pPr>
            <a:r>
              <a:rPr lang="en-US" sz="2000" b="0" i="0" dirty="0" err="1">
                <a:solidFill>
                  <a:srgbClr val="000000"/>
                </a:solidFill>
                <a:effectLst/>
                <a:latin typeface="Lexend Light"/>
                <a:cs typeface="Calibri" panose="020F0502020204030204" pitchFamily="34" charset="0"/>
              </a:rPr>
              <a:t>object.__le</a:t>
            </a:r>
            <a:r>
              <a:rPr lang="en-US" sz="2000" b="0" i="0" dirty="0">
                <a:solidFill>
                  <a:srgbClr val="000000"/>
                </a:solidFill>
                <a:effectLst/>
                <a:latin typeface="Lexend Light"/>
                <a:cs typeface="Calibri" panose="020F0502020204030204" pitchFamily="34" charset="0"/>
              </a:rPr>
              <a:t>__ (self, other) 	called for x&lt;=y </a:t>
            </a:r>
          </a:p>
          <a:p>
            <a:pPr marL="342900" indent="-342900">
              <a:buFont typeface="Arial" panose="020B0604020202020204" pitchFamily="34" charset="0"/>
              <a:buChar char="•"/>
            </a:pPr>
            <a:r>
              <a:rPr lang="en-US" sz="2000" b="0" i="0" dirty="0" err="1">
                <a:solidFill>
                  <a:srgbClr val="000000"/>
                </a:solidFill>
                <a:effectLst/>
                <a:latin typeface="Lexend Light"/>
                <a:cs typeface="Calibri" panose="020F0502020204030204" pitchFamily="34" charset="0"/>
              </a:rPr>
              <a:t>object.__eq</a:t>
            </a:r>
            <a:r>
              <a:rPr lang="en-US" sz="2000" b="0" i="0" dirty="0">
                <a:solidFill>
                  <a:srgbClr val="000000"/>
                </a:solidFill>
                <a:effectLst/>
                <a:latin typeface="Lexend Light"/>
                <a:cs typeface="Calibri" panose="020F0502020204030204" pitchFamily="34" charset="0"/>
              </a:rPr>
              <a:t>__(self, other) 	called for x==y </a:t>
            </a:r>
          </a:p>
          <a:p>
            <a:pPr marL="342900"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object. __ne__(self, other) 	called for x!=y </a:t>
            </a:r>
          </a:p>
          <a:p>
            <a:pPr marL="342900"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object. __</a:t>
            </a:r>
            <a:r>
              <a:rPr lang="en-US" sz="2000" b="0" i="0" dirty="0" err="1">
                <a:solidFill>
                  <a:srgbClr val="000000"/>
                </a:solidFill>
                <a:effectLst/>
                <a:latin typeface="Lexend Light"/>
                <a:cs typeface="Calibri" panose="020F0502020204030204" pitchFamily="34" charset="0"/>
              </a:rPr>
              <a:t>gt</a:t>
            </a:r>
            <a:r>
              <a:rPr lang="en-US" sz="2000" b="0" i="0" dirty="0">
                <a:solidFill>
                  <a:srgbClr val="000000"/>
                </a:solidFill>
                <a:effectLst/>
                <a:latin typeface="Lexend Light"/>
                <a:cs typeface="Calibri" panose="020F0502020204030204" pitchFamily="34" charset="0"/>
              </a:rPr>
              <a:t>__(self, other) 	called for x&gt;y </a:t>
            </a:r>
          </a:p>
          <a:p>
            <a:pPr marL="342900"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object. __</a:t>
            </a:r>
            <a:r>
              <a:rPr lang="en-US" sz="2000" b="0" i="0" dirty="0" err="1">
                <a:solidFill>
                  <a:srgbClr val="000000"/>
                </a:solidFill>
                <a:effectLst/>
                <a:latin typeface="Lexend Light"/>
                <a:cs typeface="Calibri" panose="020F0502020204030204" pitchFamily="34" charset="0"/>
              </a:rPr>
              <a:t>ge</a:t>
            </a:r>
            <a:r>
              <a:rPr lang="en-US" sz="2000" b="0" i="0" dirty="0">
                <a:solidFill>
                  <a:srgbClr val="000000"/>
                </a:solidFill>
                <a:effectLst/>
                <a:latin typeface="Lexend Light"/>
                <a:cs typeface="Calibri" panose="020F0502020204030204" pitchFamily="34" charset="0"/>
              </a:rPr>
              <a:t>__(self, other) 	called for x&gt;=y </a:t>
            </a:r>
          </a:p>
        </p:txBody>
      </p:sp>
      <p:sp>
        <p:nvSpPr>
          <p:cNvPr id="3" name="Rectangle 1">
            <a:extLst>
              <a:ext uri="{FF2B5EF4-FFF2-40B4-BE49-F238E27FC236}">
                <a16:creationId xmlns:a16="http://schemas.microsoft.com/office/drawing/2014/main" id="{32942419-D232-481F-ACBF-E74A2A886E34}"/>
              </a:ext>
            </a:extLst>
          </p:cNvPr>
          <p:cNvSpPr>
            <a:spLocks noChangeArrowheads="1"/>
          </p:cNvSpPr>
          <p:nvPr/>
        </p:nvSpPr>
        <p:spPr bwMode="auto">
          <a:xfrm>
            <a:off x="815414" y="3896684"/>
            <a:ext cx="6551721"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Fraction:</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lt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other):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.numerator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other.denominator</a:t>
            </a:r>
            <a:r>
              <a:rPr kumimoji="0" lang="en-US" altLang="en-US" sz="1600" b="0" i="0" u="none" strike="noStrike" cap="none" normalizeH="0" baseline="0" dirty="0">
                <a:ln>
                  <a:noFill/>
                </a:ln>
                <a:solidFill>
                  <a:srgbClr val="A9B7C6"/>
                </a:solidFill>
                <a:effectLst/>
                <a:latin typeface="Arial Unicode MS"/>
              </a:rPr>
              <a:t>) &lt; (</a:t>
            </a:r>
            <a:r>
              <a:rPr kumimoji="0" lang="en-US" altLang="en-US" sz="1600" b="0" i="0" u="none" strike="noStrike" cap="none" normalizeH="0" baseline="0" dirty="0" err="1">
                <a:ln>
                  <a:noFill/>
                </a:ln>
                <a:solidFill>
                  <a:srgbClr val="A9B7C6"/>
                </a:solidFill>
                <a:effectLst/>
                <a:latin typeface="Arial Unicode MS"/>
              </a:rPr>
              <a:t>other.numerator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.denominator</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ge</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other):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not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 </a:t>
            </a:r>
            <a:r>
              <a:rPr kumimoji="0" lang="en-US" altLang="en-US" sz="1600" b="0" i="0" u="none" strike="noStrike" cap="none" normalizeH="0" baseline="0" dirty="0">
                <a:ln>
                  <a:noFill/>
                </a:ln>
                <a:solidFill>
                  <a:srgbClr val="A9B7C6"/>
                </a:solidFill>
                <a:effectLst/>
                <a:latin typeface="Arial Unicode MS"/>
              </a:rPr>
              <a:t>&lt; other)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0071F6"/>
                </a:solidFill>
                <a:effectLst/>
                <a:latin typeface="Lexend"/>
                <a:cs typeface="Calibri" panose="020F0502020204030204" pitchFamily="34" charset="0"/>
              </a:rPr>
              <a:t>Overload operators - Comparing objects — cont’d</a:t>
            </a:r>
            <a:endParaRPr lang="he-IL" b="1" dirty="0">
              <a:solidFill>
                <a:srgbClr val="0071F6"/>
              </a:solidFill>
              <a:latin typeface="Lexend"/>
              <a:cs typeface="Calibri" panose="020F0502020204030204" pitchFamily="34" charset="0"/>
            </a:endParaRPr>
          </a:p>
        </p:txBody>
      </p:sp>
      <p:sp>
        <p:nvSpPr>
          <p:cNvPr id="3" name="TextBox 2">
            <a:extLst>
              <a:ext uri="{FF2B5EF4-FFF2-40B4-BE49-F238E27FC236}">
                <a16:creationId xmlns:a16="http://schemas.microsoft.com/office/drawing/2014/main" id="{C773EC3A-AD3D-47E4-A8F7-D1B044AEF423}"/>
              </a:ext>
            </a:extLst>
          </p:cNvPr>
          <p:cNvSpPr txBox="1"/>
          <p:nvPr/>
        </p:nvSpPr>
        <p:spPr>
          <a:xfrm>
            <a:off x="900081" y="1951672"/>
            <a:ext cx="10267453" cy="2246769"/>
          </a:xfrm>
          <a:prstGeom prst="rect">
            <a:avLst/>
          </a:prstGeom>
          <a:noFill/>
        </p:spPr>
        <p:txBody>
          <a:bodyPr wrap="square" rtlCol="0">
            <a:spAutoFit/>
          </a:bodyPr>
          <a:lstStyle/>
          <a:p>
            <a:r>
              <a:rPr lang="en-US" sz="2800" b="0" i="0" dirty="0">
                <a:solidFill>
                  <a:srgbClr val="000000"/>
                </a:solidFill>
                <a:effectLst/>
                <a:latin typeface="Lexend Light"/>
                <a:cs typeface="Calibri" panose="020F0502020204030204" pitchFamily="34" charset="0"/>
              </a:rPr>
              <a:t>f1= Fraction(1,2) </a:t>
            </a:r>
          </a:p>
          <a:p>
            <a:r>
              <a:rPr lang="en-US" sz="2800" b="0" i="0" dirty="0">
                <a:solidFill>
                  <a:srgbClr val="000000"/>
                </a:solidFill>
                <a:effectLst/>
                <a:latin typeface="Lexend Light"/>
                <a:cs typeface="Calibri" panose="020F0502020204030204" pitchFamily="34" charset="0"/>
              </a:rPr>
              <a:t>f2 = Fraction(1,3) </a:t>
            </a:r>
          </a:p>
          <a:p>
            <a:endParaRPr lang="en-US" sz="2800" dirty="0">
              <a:solidFill>
                <a:srgbClr val="000000"/>
              </a:solidFill>
              <a:latin typeface="Lexend Light"/>
              <a:cs typeface="Calibri" panose="020F0502020204030204" pitchFamily="34" charset="0"/>
            </a:endParaRPr>
          </a:p>
          <a:p>
            <a:r>
              <a:rPr lang="en-US" sz="2800" b="0" i="0" dirty="0">
                <a:solidFill>
                  <a:srgbClr val="000000"/>
                </a:solidFill>
                <a:effectLst/>
                <a:latin typeface="Lexend Light"/>
                <a:cs typeface="Calibri" panose="020F0502020204030204" pitchFamily="34" charset="0"/>
              </a:rPr>
              <a:t>print(f2 &lt; f1) 	# print True </a:t>
            </a:r>
          </a:p>
          <a:p>
            <a:r>
              <a:rPr lang="en-US" sz="2800" b="0" i="0" dirty="0">
                <a:solidFill>
                  <a:srgbClr val="000000"/>
                </a:solidFill>
                <a:effectLst/>
                <a:latin typeface="Lexend Light"/>
                <a:cs typeface="Calibri" panose="020F0502020204030204" pitchFamily="34" charset="0"/>
              </a:rPr>
              <a:t>print(f1 &gt;= f2) 	# print True</a:t>
            </a:r>
            <a:endParaRPr lang="en-US" sz="2800" dirty="0">
              <a:latin typeface="Lexend Light"/>
              <a:cs typeface="Calibri" panose="020F050202020403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Overload operators — more examples</a:t>
            </a:r>
            <a:endParaRPr lang="he-IL" b="1" dirty="0">
              <a:solidFill>
                <a:srgbClr val="0071F6"/>
              </a:solidFill>
              <a:latin typeface="Lexend"/>
              <a:cs typeface="Calibri" panose="020F0502020204030204" pitchFamily="34" charset="0"/>
            </a:endParaRPr>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610441" y="1667933"/>
            <a:ext cx="10561173" cy="4196020"/>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There are much more operator overloading functions like: </a:t>
            </a:r>
          </a:p>
          <a:p>
            <a:pPr lvl="1">
              <a:lnSpc>
                <a:spcPct val="150000"/>
              </a:lnSpc>
            </a:pPr>
            <a:r>
              <a:rPr lang="en-US" b="1" i="0" dirty="0">
                <a:solidFill>
                  <a:srgbClr val="000000"/>
                </a:solidFill>
                <a:effectLst/>
                <a:latin typeface="Lexend Light"/>
                <a:cs typeface="Calibri" panose="020F0502020204030204" pitchFamily="34" charset="0"/>
              </a:rPr>
              <a:t>__</a:t>
            </a:r>
            <a:r>
              <a:rPr lang="en-US" b="1" i="0" dirty="0" err="1">
                <a:solidFill>
                  <a:srgbClr val="000000"/>
                </a:solidFill>
                <a:effectLst/>
                <a:latin typeface="Lexend Light"/>
                <a:cs typeface="Calibri" panose="020F0502020204030204" pitchFamily="34" charset="0"/>
              </a:rPr>
              <a:t>iter</a:t>
            </a:r>
            <a:r>
              <a:rPr lang="en-US" b="1" i="0" dirty="0">
                <a:solidFill>
                  <a:srgbClr val="000000"/>
                </a:solidFill>
                <a:effectLst/>
                <a:latin typeface="Lexend Light"/>
                <a:cs typeface="Calibri" panose="020F0502020204030204" pitchFamily="34" charset="0"/>
              </a:rPr>
              <a:t>__ </a:t>
            </a:r>
            <a:r>
              <a:rPr lang="en-US" b="0" i="0" dirty="0">
                <a:solidFill>
                  <a:srgbClr val="000000"/>
                </a:solidFill>
                <a:effectLst/>
                <a:latin typeface="Lexend Light"/>
                <a:cs typeface="Calibri" panose="020F0502020204030204" pitchFamily="34" charset="0"/>
              </a:rPr>
              <a:t>for iterating through — will be discussed later </a:t>
            </a:r>
          </a:p>
          <a:p>
            <a:pPr lvl="1">
              <a:lnSpc>
                <a:spcPct val="150000"/>
              </a:lnSpc>
            </a:pPr>
            <a:r>
              <a:rPr lang="en-US" b="1" i="0" dirty="0">
                <a:solidFill>
                  <a:srgbClr val="000000"/>
                </a:solidFill>
                <a:effectLst/>
                <a:latin typeface="Lexend Light"/>
                <a:cs typeface="Calibri" panose="020F0502020204030204" pitchFamily="34" charset="0"/>
              </a:rPr>
              <a:t>__hash__ </a:t>
            </a:r>
            <a:r>
              <a:rPr lang="en-US" b="0" i="0" dirty="0">
                <a:solidFill>
                  <a:srgbClr val="000000"/>
                </a:solidFill>
                <a:effectLst/>
                <a:latin typeface="Lexend Light"/>
                <a:cs typeface="Calibri" panose="020F0502020204030204" pitchFamily="34" charset="0"/>
              </a:rPr>
              <a:t>called on items insertion to dictionary </a:t>
            </a:r>
          </a:p>
          <a:p>
            <a:pPr lvl="1">
              <a:lnSpc>
                <a:spcPct val="150000"/>
              </a:lnSpc>
            </a:pPr>
            <a:r>
              <a:rPr lang="en-US" b="1" i="0" dirty="0">
                <a:solidFill>
                  <a:srgbClr val="000000"/>
                </a:solidFill>
                <a:effectLst/>
                <a:latin typeface="Lexend Light"/>
                <a:cs typeface="Calibri" panose="020F0502020204030204" pitchFamily="34" charset="0"/>
              </a:rPr>
              <a:t>__</a:t>
            </a:r>
            <a:r>
              <a:rPr lang="en-US" b="1" i="0" dirty="0" err="1">
                <a:solidFill>
                  <a:srgbClr val="000000"/>
                </a:solidFill>
                <a:effectLst/>
                <a:latin typeface="Lexend Light"/>
                <a:cs typeface="Calibri" panose="020F0502020204030204" pitchFamily="34" charset="0"/>
              </a:rPr>
              <a:t>len</a:t>
            </a:r>
            <a:r>
              <a:rPr lang="en-US" b="1" i="0" dirty="0">
                <a:solidFill>
                  <a:srgbClr val="000000"/>
                </a:solidFill>
                <a:effectLst/>
                <a:latin typeface="Lexend Light"/>
                <a:cs typeface="Calibri" panose="020F0502020204030204" pitchFamily="34" charset="0"/>
              </a:rPr>
              <a:t>__ </a:t>
            </a:r>
            <a:r>
              <a:rPr lang="en-US" b="0" i="0" dirty="0">
                <a:solidFill>
                  <a:srgbClr val="000000"/>
                </a:solidFill>
                <a:effectLst/>
                <a:latin typeface="Lexend Light"/>
                <a:cs typeface="Calibri" panose="020F0502020204030204" pitchFamily="34" charset="0"/>
              </a:rPr>
              <a:t>- to support the /</a:t>
            </a:r>
            <a:r>
              <a:rPr lang="en-US" b="0" i="0" dirty="0" err="1">
                <a:solidFill>
                  <a:srgbClr val="000000"/>
                </a:solidFill>
                <a:effectLst/>
                <a:latin typeface="Lexend Light"/>
                <a:cs typeface="Calibri" panose="020F0502020204030204" pitchFamily="34" charset="0"/>
              </a:rPr>
              <a:t>en</a:t>
            </a:r>
            <a:r>
              <a:rPr lang="en-US" b="0" i="0" dirty="0">
                <a:solidFill>
                  <a:srgbClr val="000000"/>
                </a:solidFill>
                <a:effectLst/>
                <a:latin typeface="Lexend Light"/>
                <a:cs typeface="Calibri" panose="020F0502020204030204" pitchFamily="34" charset="0"/>
              </a:rPr>
              <a:t> built-in function </a:t>
            </a:r>
          </a:p>
          <a:p>
            <a:pPr lvl="1">
              <a:lnSpc>
                <a:spcPct val="150000"/>
              </a:lnSpc>
            </a:pPr>
            <a:r>
              <a:rPr lang="en-US" b="1" i="0" dirty="0">
                <a:solidFill>
                  <a:srgbClr val="000000"/>
                </a:solidFill>
                <a:effectLst/>
                <a:latin typeface="Lexend Light"/>
                <a:cs typeface="Calibri" panose="020F0502020204030204" pitchFamily="34" charset="0"/>
              </a:rPr>
              <a:t>__contains___ </a:t>
            </a:r>
            <a:r>
              <a:rPr lang="en-US" b="0" i="0" dirty="0">
                <a:solidFill>
                  <a:srgbClr val="000000"/>
                </a:solidFill>
                <a:effectLst/>
                <a:latin typeface="Lexend Light"/>
                <a:cs typeface="Calibri" panose="020F0502020204030204" pitchFamily="34" charset="0"/>
              </a:rPr>
              <a:t>- to support in operator </a:t>
            </a:r>
          </a:p>
          <a:p>
            <a:pPr lvl="1">
              <a:lnSpc>
                <a:spcPct val="150000"/>
              </a:lnSpc>
            </a:pPr>
            <a:r>
              <a:rPr lang="en-US" b="1" i="0" dirty="0">
                <a:solidFill>
                  <a:srgbClr val="000000"/>
                </a:solidFill>
                <a:effectLst/>
                <a:latin typeface="Lexend Light"/>
                <a:cs typeface="Calibri" panose="020F0502020204030204" pitchFamily="34" charset="0"/>
              </a:rPr>
              <a:t>__nonzero__ </a:t>
            </a:r>
            <a:r>
              <a:rPr lang="en-US" b="0" i="0" dirty="0">
                <a:solidFill>
                  <a:srgbClr val="000000"/>
                </a:solidFill>
                <a:effectLst/>
                <a:latin typeface="Lexend Light"/>
                <a:cs typeface="Calibri" panose="020F0502020204030204" pitchFamily="34" charset="0"/>
              </a:rPr>
              <a:t>called to implement truth value while testing the built-in operation bool() or </a:t>
            </a:r>
            <a:r>
              <a:rPr lang="en-US" b="0" i="0" dirty="0" err="1">
                <a:solidFill>
                  <a:srgbClr val="000000"/>
                </a:solidFill>
                <a:effectLst/>
                <a:latin typeface="Lexend Light"/>
                <a:cs typeface="Calibri" panose="020F0502020204030204" pitchFamily="34" charset="0"/>
              </a:rPr>
              <a:t>boolean</a:t>
            </a:r>
            <a:r>
              <a:rPr lang="en-US" b="0" i="0" dirty="0">
                <a:solidFill>
                  <a:srgbClr val="000000"/>
                </a:solidFill>
                <a:effectLst/>
                <a:latin typeface="Lexend Light"/>
                <a:cs typeface="Calibri" panose="020F0502020204030204" pitchFamily="34" charset="0"/>
              </a:rPr>
              <a:t> context </a:t>
            </a:r>
          </a:p>
          <a:p>
            <a:pPr lvl="1">
              <a:lnSpc>
                <a:spcPct val="150000"/>
              </a:lnSpc>
            </a:pPr>
            <a:r>
              <a:rPr lang="en-US" b="1" i="0" dirty="0">
                <a:solidFill>
                  <a:srgbClr val="000000"/>
                </a:solidFill>
                <a:effectLst/>
                <a:latin typeface="Lexend Light"/>
                <a:cs typeface="Calibri" panose="020F0502020204030204" pitchFamily="34" charset="0"/>
              </a:rPr>
              <a:t>__add__, __sub__, __ </a:t>
            </a:r>
            <a:r>
              <a:rPr lang="en-US" b="1" i="0" dirty="0" err="1">
                <a:solidFill>
                  <a:srgbClr val="000000"/>
                </a:solidFill>
                <a:effectLst/>
                <a:latin typeface="Lexend Light"/>
                <a:cs typeface="Calibri" panose="020F0502020204030204" pitchFamily="34" charset="0"/>
              </a:rPr>
              <a:t>mul</a:t>
            </a:r>
            <a:r>
              <a:rPr lang="en-US" b="1" i="0" dirty="0">
                <a:solidFill>
                  <a:srgbClr val="000000"/>
                </a:solidFill>
                <a:effectLst/>
                <a:latin typeface="Lexend Light"/>
                <a:cs typeface="Calibri" panose="020F0502020204030204" pitchFamily="34" charset="0"/>
              </a:rPr>
              <a:t>__, __ </a:t>
            </a:r>
            <a:r>
              <a:rPr lang="en-US" b="1" i="0" dirty="0" err="1">
                <a:solidFill>
                  <a:srgbClr val="000000"/>
                </a:solidFill>
                <a:effectLst/>
                <a:latin typeface="Lexend Light"/>
                <a:cs typeface="Calibri" panose="020F0502020204030204" pitchFamily="34" charset="0"/>
              </a:rPr>
              <a:t>floordiv</a:t>
            </a:r>
            <a:r>
              <a:rPr lang="en-US" b="1" i="0" dirty="0">
                <a:solidFill>
                  <a:srgbClr val="000000"/>
                </a:solidFill>
                <a:effectLst/>
                <a:latin typeface="Lexend Light"/>
                <a:cs typeface="Calibri" panose="020F0502020204030204" pitchFamily="34" charset="0"/>
              </a:rPr>
              <a:t>__, __mod</a:t>
            </a:r>
            <a:r>
              <a:rPr lang="en-US" b="1" dirty="0">
                <a:solidFill>
                  <a:srgbClr val="000000"/>
                </a:solidFill>
                <a:latin typeface="Lexend Light"/>
                <a:cs typeface="Calibri" panose="020F0502020204030204" pitchFamily="34" charset="0"/>
              </a:rPr>
              <a:t>__ </a:t>
            </a:r>
            <a:r>
              <a:rPr lang="en-US" b="0" i="0" dirty="0">
                <a:solidFill>
                  <a:srgbClr val="000000"/>
                </a:solidFill>
                <a:effectLst/>
                <a:latin typeface="Lexend Light"/>
                <a:cs typeface="Calibri" panose="020F0502020204030204" pitchFamily="34" charset="0"/>
              </a:rPr>
              <a:t>for arithmetic operations</a:t>
            </a:r>
          </a:p>
          <a:p>
            <a:pPr lvl="1">
              <a:lnSpc>
                <a:spcPct val="150000"/>
              </a:lnSpc>
            </a:pPr>
            <a:r>
              <a:rPr lang="en-US" b="1" i="0" dirty="0">
                <a:solidFill>
                  <a:srgbClr val="000000"/>
                </a:solidFill>
                <a:effectLst/>
                <a:latin typeface="Lexend Light"/>
                <a:cs typeface="Calibri" panose="020F0502020204030204" pitchFamily="34" charset="0"/>
              </a:rPr>
              <a:t> __enter__ </a:t>
            </a:r>
            <a:r>
              <a:rPr lang="en-US" b="1" i="0" dirty="0" err="1">
                <a:solidFill>
                  <a:srgbClr val="000000"/>
                </a:solidFill>
                <a:effectLst/>
                <a:latin typeface="Lexend Light"/>
                <a:cs typeface="Calibri" panose="020F0502020204030204" pitchFamily="34" charset="0"/>
              </a:rPr>
              <a:t>and__exit</a:t>
            </a:r>
            <a:r>
              <a:rPr lang="en-US" b="1" i="0" dirty="0">
                <a:solidFill>
                  <a:srgbClr val="000000"/>
                </a:solidFill>
                <a:effectLst/>
                <a:latin typeface="Lexend Light"/>
                <a:cs typeface="Calibri" panose="020F0502020204030204" pitchFamily="34" charset="0"/>
              </a:rPr>
              <a:t>__ </a:t>
            </a:r>
            <a:r>
              <a:rPr lang="en-US" b="0" i="0" dirty="0">
                <a:solidFill>
                  <a:srgbClr val="000000"/>
                </a:solidFill>
                <a:effectLst/>
                <a:latin typeface="Lexend Light"/>
                <a:cs typeface="Calibri" panose="020F0502020204030204" pitchFamily="34" charset="0"/>
              </a:rPr>
              <a:t>- to implement context manager </a:t>
            </a:r>
          </a:p>
          <a:p>
            <a:pPr lvl="1">
              <a:lnSpc>
                <a:spcPct val="150000"/>
              </a:lnSpc>
            </a:pPr>
            <a:r>
              <a:rPr lang="en-US" b="0" i="0" dirty="0">
                <a:solidFill>
                  <a:srgbClr val="000000"/>
                </a:solidFill>
                <a:effectLst/>
                <a:latin typeface="Lexend Light"/>
                <a:cs typeface="Calibri" panose="020F0502020204030204" pitchFamily="34" charset="0"/>
              </a:rPr>
              <a:t>And much more...</a:t>
            </a:r>
            <a:endParaRPr lang="en-US" dirty="0">
              <a:solidFill>
                <a:srgbClr val="000000"/>
              </a:solidFill>
              <a:latin typeface="Lexend Light"/>
              <a:ea typeface="Arial Unicode MS" pitchFamily="34" charset="-128"/>
              <a:cs typeface="Calibri" panose="020F0502020204030204" pitchFamily="34" charset="0"/>
            </a:endParaRPr>
          </a:p>
          <a:p>
            <a:pPr marL="0" indent="0">
              <a:lnSpc>
                <a:spcPct val="150000"/>
              </a:lnSpc>
              <a:buNone/>
            </a:pPr>
            <a:r>
              <a:rPr lang="en-US" sz="1800" dirty="0">
                <a:solidFill>
                  <a:srgbClr val="000000"/>
                </a:solidFill>
                <a:latin typeface="Lexend Light"/>
                <a:ea typeface="Arial Unicode MS" pitchFamily="34" charset="-128"/>
                <a:cs typeface="Arial Unicode MS" pitchFamily="34" charset="-128"/>
              </a:rPr>
              <a:t> </a:t>
            </a:r>
            <a:endParaRPr lang="en-US" sz="1800" i="1" dirty="0">
              <a:solidFill>
                <a:srgbClr val="FF0000"/>
              </a:solidFill>
              <a:latin typeface="Lexend Light"/>
              <a:ea typeface="Arial Unicode MS" pitchFamily="34" charset="-128"/>
              <a:cs typeface="Arial Unicode MS" pitchFamily="34" charset="-128"/>
            </a:endParaRPr>
          </a:p>
        </p:txBody>
      </p:sp>
    </p:spTree>
    <p:extLst>
      <p:ext uri="{BB962C8B-B14F-4D97-AF65-F5344CB8AC3E}">
        <p14:creationId xmlns:p14="http://schemas.microsoft.com/office/powerpoint/2010/main" val="3319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492162"/>
            <a:ext cx="10561173" cy="3195247"/>
          </a:xfrm>
        </p:spPr>
        <p:txBody>
          <a:bodyPr>
            <a:normAutofit fontScale="70000" lnSpcReduction="20000"/>
          </a:bodyPr>
          <a:lstStyle/>
          <a:p>
            <a:pPr>
              <a:buFont typeface="Arial" panose="020B0604020202020204" pitchFamily="34" charset="0"/>
              <a:buChar char="•"/>
            </a:pPr>
            <a:r>
              <a:rPr lang="en-US" b="0" i="0" dirty="0">
                <a:solidFill>
                  <a:srgbClr val="000000"/>
                </a:solidFill>
                <a:effectLst/>
                <a:latin typeface="Lexend Light"/>
                <a:cs typeface="Calibri" panose="020F0502020204030204" pitchFamily="34" charset="0"/>
              </a:rPr>
              <a:t>Iterator is an objects that can be used to go through all its items (with a for loop for example) </a:t>
            </a:r>
          </a:p>
          <a:p>
            <a:pPr>
              <a:buFont typeface="Arial" panose="020B0604020202020204" pitchFamily="34" charset="0"/>
              <a:buChar char="•"/>
            </a:pPr>
            <a:r>
              <a:rPr lang="en-US" b="0" i="0" dirty="0">
                <a:solidFill>
                  <a:srgbClr val="000000"/>
                </a:solidFill>
                <a:effectLst/>
                <a:latin typeface="Lexend Light"/>
                <a:cs typeface="Calibri" panose="020F0502020204030204" pitchFamily="34" charset="0"/>
              </a:rPr>
              <a:t>For example: </a:t>
            </a:r>
          </a:p>
          <a:p>
            <a:pPr marL="0" indent="0">
              <a:buNone/>
            </a:pPr>
            <a:r>
              <a:rPr lang="en-US" b="0" i="0" dirty="0">
                <a:solidFill>
                  <a:srgbClr val="000000"/>
                </a:solidFill>
                <a:effectLst/>
                <a:latin typeface="Lexend Light"/>
                <a:cs typeface="Calibri" panose="020F0502020204030204" pitchFamily="34" charset="0"/>
              </a:rPr>
              <a:t>	for </a:t>
            </a:r>
            <a:r>
              <a:rPr lang="en-US" b="0" i="0" dirty="0" err="1">
                <a:solidFill>
                  <a:srgbClr val="000000"/>
                </a:solidFill>
                <a:effectLst/>
                <a:latin typeface="Lexend Light"/>
                <a:cs typeface="Calibri" panose="020F0502020204030204" pitchFamily="34" charset="0"/>
              </a:rPr>
              <a:t>i</a:t>
            </a:r>
            <a:r>
              <a:rPr lang="en-US" b="0" i="0" dirty="0">
                <a:solidFill>
                  <a:srgbClr val="000000"/>
                </a:solidFill>
                <a:effectLst/>
                <a:latin typeface="Lexend Light"/>
                <a:cs typeface="Calibri" panose="020F0502020204030204" pitchFamily="34" charset="0"/>
              </a:rPr>
              <a:t> in [1,2,3,4]:   or   for </a:t>
            </a:r>
            <a:r>
              <a:rPr lang="en-US" b="0" i="0" dirty="0" err="1">
                <a:solidFill>
                  <a:srgbClr val="000000"/>
                </a:solidFill>
                <a:effectLst/>
                <a:latin typeface="Lexend Light"/>
                <a:cs typeface="Calibri" panose="020F0502020204030204" pitchFamily="34" charset="0"/>
              </a:rPr>
              <a:t>i</a:t>
            </a:r>
            <a:r>
              <a:rPr lang="en-US" b="0" i="0" dirty="0">
                <a:solidFill>
                  <a:srgbClr val="000000"/>
                </a:solidFill>
                <a:effectLst/>
                <a:latin typeface="Lexend Light"/>
                <a:cs typeface="Calibri" panose="020F0502020204030204" pitchFamily="34" charset="0"/>
              </a:rPr>
              <a:t> in "python":    or    for </a:t>
            </a:r>
            <a:r>
              <a:rPr lang="en-US" b="0" i="0" dirty="0" err="1">
                <a:solidFill>
                  <a:srgbClr val="000000"/>
                </a:solidFill>
                <a:effectLst/>
                <a:latin typeface="Lexend Light"/>
                <a:cs typeface="Calibri" panose="020F0502020204030204" pitchFamily="34" charset="0"/>
              </a:rPr>
              <a:t>i</a:t>
            </a:r>
            <a:r>
              <a:rPr lang="en-US" b="0" i="0" dirty="0">
                <a:solidFill>
                  <a:srgbClr val="000000"/>
                </a:solidFill>
                <a:effectLst/>
                <a:latin typeface="Lexend Light"/>
                <a:cs typeface="Calibri" panose="020F0502020204030204" pitchFamily="34" charset="0"/>
              </a:rPr>
              <a:t> in open("file.txt"): </a:t>
            </a:r>
          </a:p>
          <a:p>
            <a:pPr marL="0" indent="0">
              <a:buNone/>
            </a:pPr>
            <a:r>
              <a:rPr lang="en-US" b="0" i="0" dirty="0">
                <a:solidFill>
                  <a:srgbClr val="000000"/>
                </a:solidFill>
                <a:effectLst/>
                <a:latin typeface="Lexend Light"/>
                <a:cs typeface="Calibri" panose="020F0502020204030204" pitchFamily="34" charset="0"/>
              </a:rPr>
              <a:t>		print(</a:t>
            </a:r>
            <a:r>
              <a:rPr lang="en-US" b="0" i="0" dirty="0" err="1">
                <a:solidFill>
                  <a:srgbClr val="000000"/>
                </a:solidFill>
                <a:effectLst/>
                <a:latin typeface="Lexend Light"/>
                <a:cs typeface="Calibri" panose="020F0502020204030204" pitchFamily="34" charset="0"/>
              </a:rPr>
              <a:t>i</a:t>
            </a:r>
            <a:r>
              <a:rPr lang="en-US" b="0" i="0" dirty="0">
                <a:solidFill>
                  <a:srgbClr val="000000"/>
                </a:solidFill>
                <a:effectLst/>
                <a:latin typeface="Lexend Light"/>
                <a:cs typeface="Calibri" panose="020F0502020204030204" pitchFamily="34" charset="0"/>
              </a:rPr>
              <a:t>) </a:t>
            </a:r>
          </a:p>
          <a:p>
            <a:pPr>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There are many functions which consume these </a:t>
            </a:r>
            <a:r>
              <a:rPr lang="en-US" b="0" i="0" dirty="0" err="1">
                <a:solidFill>
                  <a:srgbClr val="000000"/>
                </a:solidFill>
                <a:effectLst/>
                <a:latin typeface="Lexend Light"/>
                <a:cs typeface="Calibri" panose="020F0502020204030204" pitchFamily="34" charset="0"/>
              </a:rPr>
              <a:t>iterables</a:t>
            </a:r>
            <a:r>
              <a:rPr lang="en-US" b="0" i="0" dirty="0">
                <a:solidFill>
                  <a:srgbClr val="000000"/>
                </a:solidFill>
                <a:effectLst/>
                <a:latin typeface="Lexend Light"/>
                <a:cs typeface="Calibri" panose="020F0502020204030204" pitchFamily="34" charset="0"/>
              </a:rPr>
              <a:t>: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for loop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sum, min, max built-in functions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filter and map built-in functions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Comprehension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Type conversions to python sequence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a:t>
            </a:r>
            <a:r>
              <a:rPr lang="en-US" b="0" i="0" dirty="0" err="1">
                <a:solidFill>
                  <a:srgbClr val="000000"/>
                </a:solidFill>
                <a:effectLst/>
                <a:latin typeface="Lexend Light"/>
                <a:cs typeface="Calibri" panose="020F0502020204030204" pitchFamily="34" charset="0"/>
              </a:rPr>
              <a:t>etc</a:t>
            </a:r>
            <a:endParaRPr lang="en-US"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Iterators</a:t>
            </a:r>
            <a:endParaRPr lang="he-IL" b="1" dirty="0">
              <a:solidFill>
                <a:srgbClr val="0071F6"/>
              </a:solidFill>
              <a:latin typeface="Lexend"/>
              <a:cs typeface="Calibri" panose="020F0502020204030204" pitchFamily="34" charset="0"/>
            </a:endParaRPr>
          </a:p>
        </p:txBody>
      </p:sp>
      <p:pic>
        <p:nvPicPr>
          <p:cNvPr id="4102" name="Picture 6" descr="Python Tutorial: Iterators - 2020">
            <a:extLst>
              <a:ext uri="{FF2B5EF4-FFF2-40B4-BE49-F238E27FC236}">
                <a16:creationId xmlns:a16="http://schemas.microsoft.com/office/drawing/2014/main" id="{BB7CB692-E2EB-46C0-B9C5-54B191B5E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602" y="4759513"/>
            <a:ext cx="5821903" cy="194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1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2" y="1492162"/>
            <a:ext cx="10757751" cy="4382165"/>
          </a:xfrm>
        </p:spPr>
        <p:txBody>
          <a:bodyPr>
            <a:normAutofit/>
          </a:bodyPr>
          <a:lstStyle/>
          <a:p>
            <a:pPr>
              <a:buFont typeface="Arial" panose="020B0604020202020204" pitchFamily="34" charset="0"/>
              <a:buChar char="•"/>
            </a:pPr>
            <a:r>
              <a:rPr lang="en-US" b="0" i="0" dirty="0">
                <a:solidFill>
                  <a:srgbClr val="000000"/>
                </a:solidFill>
                <a:effectLst/>
                <a:latin typeface="Lexend Light"/>
                <a:cs typeface="Calibri" panose="020F0502020204030204" pitchFamily="34" charset="0"/>
              </a:rPr>
              <a:t>In order to become an </a:t>
            </a:r>
            <a:r>
              <a:rPr lang="en-US" b="0" i="0" dirty="0" err="1">
                <a:solidFill>
                  <a:srgbClr val="000000"/>
                </a:solidFill>
                <a:effectLst/>
                <a:latin typeface="Lexend Light"/>
                <a:cs typeface="Calibri" panose="020F0502020204030204" pitchFamily="34" charset="0"/>
              </a:rPr>
              <a:t>iterable</a:t>
            </a:r>
            <a:r>
              <a:rPr lang="en-US" b="0" i="0" dirty="0">
                <a:solidFill>
                  <a:srgbClr val="000000"/>
                </a:solidFill>
                <a:effectLst/>
                <a:latin typeface="Lexend Light"/>
                <a:cs typeface="Calibri" panose="020F0502020204030204" pitchFamily="34" charset="0"/>
              </a:rPr>
              <a:t> object our class should implement the following protocol:</a:t>
            </a:r>
          </a:p>
          <a:p>
            <a:pPr marL="0" indent="0">
              <a:buNone/>
            </a:pPr>
            <a:r>
              <a:rPr lang="en-US" b="0" i="0" dirty="0">
                <a:solidFill>
                  <a:srgbClr val="000000"/>
                </a:solidFill>
                <a:effectLst/>
                <a:latin typeface="Lexend Light"/>
                <a:cs typeface="Calibri" panose="020F0502020204030204" pitchFamily="34" charset="0"/>
              </a:rPr>
              <a:t>	— It should implement </a:t>
            </a:r>
            <a:r>
              <a:rPr lang="en-US" b="1" i="0" dirty="0">
                <a:solidFill>
                  <a:srgbClr val="000000"/>
                </a:solidFill>
                <a:effectLst/>
                <a:latin typeface="Lexend Light"/>
                <a:cs typeface="Calibri" panose="020F0502020204030204" pitchFamily="34" charset="0"/>
              </a:rPr>
              <a:t>__</a:t>
            </a:r>
            <a:r>
              <a:rPr lang="en-US" b="1" i="0" dirty="0" err="1">
                <a:solidFill>
                  <a:srgbClr val="000000"/>
                </a:solidFill>
                <a:effectLst/>
                <a:latin typeface="Lexend Light"/>
                <a:cs typeface="Calibri" panose="020F0502020204030204" pitchFamily="34" charset="0"/>
              </a:rPr>
              <a:t>iter</a:t>
            </a:r>
            <a:r>
              <a:rPr lang="en-US" b="1" i="0" dirty="0">
                <a:solidFill>
                  <a:srgbClr val="000000"/>
                </a:solidFill>
                <a:effectLst/>
                <a:latin typeface="Lexend Light"/>
                <a:cs typeface="Calibri" panose="020F0502020204030204" pitchFamily="34" charset="0"/>
              </a:rPr>
              <a:t>__ </a:t>
            </a:r>
            <a:r>
              <a:rPr lang="en-US" b="0" i="0" dirty="0">
                <a:solidFill>
                  <a:srgbClr val="000000"/>
                </a:solidFill>
                <a:effectLst/>
                <a:latin typeface="Lexend Light"/>
                <a:cs typeface="Calibri" panose="020F0502020204030204" pitchFamily="34" charset="0"/>
              </a:rPr>
              <a:t>function that returns an 	iterator </a:t>
            </a:r>
          </a:p>
          <a:p>
            <a:pPr marL="0" indent="0">
              <a:buNone/>
            </a:pPr>
            <a:r>
              <a:rPr lang="en-US" b="0" i="0" dirty="0">
                <a:solidFill>
                  <a:srgbClr val="000000"/>
                </a:solidFill>
                <a:effectLst/>
                <a:latin typeface="Lexend Light"/>
                <a:cs typeface="Calibri" panose="020F0502020204030204" pitchFamily="34" charset="0"/>
              </a:rPr>
              <a:t>	— The iterator should implement </a:t>
            </a:r>
            <a:r>
              <a:rPr lang="en-US" b="1" i="0" dirty="0">
                <a:solidFill>
                  <a:srgbClr val="000000"/>
                </a:solidFill>
                <a:effectLst/>
                <a:latin typeface="Lexend Light"/>
                <a:cs typeface="Calibri" panose="020F0502020204030204" pitchFamily="34" charset="0"/>
              </a:rPr>
              <a:t>__next__ </a:t>
            </a:r>
            <a:r>
              <a:rPr lang="en-US" b="0" i="0" dirty="0">
                <a:solidFill>
                  <a:srgbClr val="000000"/>
                </a:solidFill>
                <a:effectLst/>
                <a:latin typeface="Lexend Light"/>
                <a:cs typeface="Calibri" panose="020F0502020204030204" pitchFamily="34" charset="0"/>
              </a:rPr>
              <a:t>function that gives us 	the next element each time we call it. </a:t>
            </a:r>
          </a:p>
          <a:p>
            <a:pPr lvl="1">
              <a:buFont typeface="Arial" panose="020B0604020202020204" pitchFamily="34" charset="0"/>
              <a:buChar char="•"/>
            </a:pPr>
            <a:r>
              <a:rPr lang="en-US" b="0" i="0" dirty="0">
                <a:solidFill>
                  <a:srgbClr val="000000"/>
                </a:solidFill>
                <a:effectLst/>
                <a:latin typeface="Lexend Light"/>
                <a:cs typeface="Calibri" panose="020F0502020204030204" pitchFamily="34" charset="0"/>
              </a:rPr>
              <a:t> </a:t>
            </a:r>
            <a:r>
              <a:rPr lang="en-US" b="1" i="0" dirty="0">
                <a:solidFill>
                  <a:srgbClr val="000000"/>
                </a:solidFill>
                <a:effectLst/>
                <a:latin typeface="Lexend Light"/>
                <a:cs typeface="Calibri" panose="020F0502020204030204" pitchFamily="34" charset="0"/>
              </a:rPr>
              <a:t>__next__ </a:t>
            </a:r>
            <a:r>
              <a:rPr lang="en-US" b="0" i="0" dirty="0">
                <a:solidFill>
                  <a:srgbClr val="000000"/>
                </a:solidFill>
                <a:effectLst/>
                <a:latin typeface="Lexend Light"/>
                <a:cs typeface="Calibri" panose="020F0502020204030204" pitchFamily="34" charset="0"/>
              </a:rPr>
              <a:t>method of python 3, implemented as next method in, python 2 </a:t>
            </a:r>
          </a:p>
          <a:p>
            <a:pPr>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The built-in function </a:t>
            </a:r>
            <a:r>
              <a:rPr lang="en-US" b="0" i="0" dirty="0" err="1">
                <a:solidFill>
                  <a:srgbClr val="000000"/>
                </a:solidFill>
                <a:effectLst/>
                <a:latin typeface="Lexend Light"/>
                <a:cs typeface="Calibri" panose="020F0502020204030204" pitchFamily="34" charset="0"/>
              </a:rPr>
              <a:t>iter</a:t>
            </a:r>
            <a:r>
              <a:rPr lang="en-US" b="0" i="0" dirty="0">
                <a:solidFill>
                  <a:srgbClr val="000000"/>
                </a:solidFill>
                <a:effectLst/>
                <a:latin typeface="Lexend Light"/>
                <a:cs typeface="Calibri" panose="020F0502020204030204" pitchFamily="34" charset="0"/>
              </a:rPr>
              <a:t> takes an </a:t>
            </a:r>
            <a:r>
              <a:rPr lang="en-US" b="0" i="0" dirty="0" err="1">
                <a:solidFill>
                  <a:srgbClr val="000000"/>
                </a:solidFill>
                <a:effectLst/>
                <a:latin typeface="Lexend Light"/>
                <a:cs typeface="Calibri" panose="020F0502020204030204" pitchFamily="34" charset="0"/>
              </a:rPr>
              <a:t>iterable</a:t>
            </a:r>
            <a:r>
              <a:rPr lang="en-US" b="0" i="0" dirty="0">
                <a:solidFill>
                  <a:srgbClr val="000000"/>
                </a:solidFill>
                <a:effectLst/>
                <a:latin typeface="Lexend Light"/>
                <a:cs typeface="Calibri" panose="020F0502020204030204" pitchFamily="34" charset="0"/>
              </a:rPr>
              <a:t> object and returns an iterator. Most </a:t>
            </a:r>
            <a:r>
              <a:rPr lang="en-US" b="0" i="0" dirty="0" err="1">
                <a:solidFill>
                  <a:srgbClr val="000000"/>
                </a:solidFill>
                <a:effectLst/>
                <a:latin typeface="Lexend Light"/>
                <a:cs typeface="Calibri" panose="020F0502020204030204" pitchFamily="34" charset="0"/>
              </a:rPr>
              <a:t>iter</a:t>
            </a:r>
            <a:r>
              <a:rPr lang="en-US" b="0" i="0" dirty="0">
                <a:solidFill>
                  <a:srgbClr val="000000"/>
                </a:solidFill>
                <a:effectLst/>
                <a:latin typeface="Lexend Light"/>
                <a:cs typeface="Calibri" panose="020F0502020204030204" pitchFamily="34" charset="0"/>
              </a:rPr>
              <a:t> function invocations are implicit, by </a:t>
            </a:r>
            <a:r>
              <a:rPr lang="en-US" b="0" i="0" dirty="0" err="1">
                <a:solidFill>
                  <a:srgbClr val="000000"/>
                </a:solidFill>
                <a:effectLst/>
                <a:latin typeface="Lexend Light"/>
                <a:cs typeface="Calibri" panose="020F0502020204030204" pitchFamily="34" charset="0"/>
              </a:rPr>
              <a:t>i</a:t>
            </a:r>
            <a:r>
              <a:rPr lang="en-US" b="0" i="0" dirty="0">
                <a:solidFill>
                  <a:srgbClr val="000000"/>
                </a:solidFill>
                <a:effectLst/>
                <a:latin typeface="Lexend Light"/>
                <a:cs typeface="Calibri" panose="020F0502020204030204" pitchFamily="34" charset="0"/>
              </a:rPr>
              <a:t> Z iterator consumers</a:t>
            </a:r>
            <a:endParaRPr lang="en-US"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The Iterator Protocol</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362280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Lambda</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sz="2400" b="0" i="0" u="none" strike="noStrike" dirty="0">
                <a:solidFill>
                  <a:srgbClr val="000000"/>
                </a:solidFill>
                <a:effectLst/>
                <a:latin typeface="Lexend Light"/>
              </a:rPr>
              <a:t>Python supports the creation of anonymous functions (i.e. functions that are not bound to a name) at runtime, using a construct caked “lambda”</a:t>
            </a:r>
            <a:endParaRPr lang="en-US" sz="2400" dirty="0">
              <a:solidFill>
                <a:srgbClr val="000000"/>
              </a:solidFill>
              <a:latin typeface="Lexend Light"/>
            </a:endParaRPr>
          </a:p>
          <a:p>
            <a:pPr marL="0" indent="0" algn="l" rtl="0" fontAlgn="base">
              <a:buNone/>
            </a:pPr>
            <a:endParaRPr lang="en-US" sz="2400" b="0" i="0" dirty="0">
              <a:solidFill>
                <a:srgbClr val="000000"/>
              </a:solidFill>
              <a:effectLst/>
              <a:latin typeface="Lexend Light"/>
            </a:endParaRPr>
          </a:p>
          <a:p>
            <a:pPr marL="0" indent="0" algn="l" rtl="0" fontAlgn="base">
              <a:buNone/>
            </a:pPr>
            <a:r>
              <a:rPr lang="en-US" sz="2400" dirty="0">
                <a:solidFill>
                  <a:srgbClr val="000000"/>
                </a:solidFill>
                <a:latin typeface="Lexend Light"/>
              </a:rPr>
              <a:t>This is a very powerful concept that well integrated into Python</a:t>
            </a:r>
          </a:p>
          <a:p>
            <a:pPr marL="0" indent="0" algn="l" rtl="0" fontAlgn="base">
              <a:buNone/>
            </a:pPr>
            <a:endParaRPr lang="en-US" sz="2400" b="0" i="0" dirty="0">
              <a:solidFill>
                <a:srgbClr val="000000"/>
              </a:solidFill>
              <a:effectLst/>
              <a:latin typeface="Lexend Light"/>
            </a:endParaRPr>
          </a:p>
          <a:p>
            <a:pPr marL="0" indent="0" algn="l" rtl="0" fontAlgn="base">
              <a:buNone/>
            </a:pPr>
            <a:r>
              <a:rPr lang="en-US" sz="2400" b="0" i="0" dirty="0">
                <a:solidFill>
                  <a:srgbClr val="000000"/>
                </a:solidFill>
                <a:effectLst/>
                <a:latin typeface="Lexend Light"/>
              </a:rPr>
              <a:t>The most common use of lambda functions is as callback</a:t>
            </a:r>
            <a:endParaRPr lang="ru-RU" sz="2400" b="0" i="0" dirty="0">
              <a:solidFill>
                <a:srgbClr val="000000"/>
              </a:solidFill>
              <a:effectLst/>
              <a:latin typeface="Lexend Ligh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492162"/>
            <a:ext cx="9861823" cy="4686965"/>
          </a:xfrm>
        </p:spPr>
        <p:txBody>
          <a:bodyPr>
            <a:normAutofit/>
          </a:bodyPr>
          <a:lstStyle/>
          <a:p>
            <a:pPr marL="0" indent="0">
              <a:buNone/>
            </a:pPr>
            <a:endParaRPr lang="he-IL" b="0" i="0" dirty="0">
              <a:solidFill>
                <a:srgbClr val="000000"/>
              </a:solidFill>
              <a:effectLst/>
              <a:latin typeface="Lexend Light"/>
              <a:cs typeface="Calibri" panose="020F0502020204030204" pitchFamily="34" charset="0"/>
            </a:endParaRPr>
          </a:p>
          <a:p>
            <a:pPr marL="0" indent="0">
              <a:buNone/>
            </a:pPr>
            <a:endParaRPr lang="he-IL" dirty="0">
              <a:solidFill>
                <a:srgbClr val="000000"/>
              </a:solidFill>
              <a:latin typeface="Lexend Light"/>
              <a:cs typeface="Calibri" panose="020F0502020204030204" pitchFamily="34" charset="0"/>
            </a:endParaRPr>
          </a:p>
          <a:p>
            <a:pPr marL="0" indent="0">
              <a:buNone/>
            </a:pPr>
            <a:endParaRPr lang="he-IL" b="0" i="0" dirty="0">
              <a:solidFill>
                <a:srgbClr val="000000"/>
              </a:solidFill>
              <a:effectLst/>
              <a:latin typeface="Lexend Light"/>
              <a:cs typeface="Calibri" panose="020F0502020204030204" pitchFamily="34" charset="0"/>
            </a:endParaRPr>
          </a:p>
          <a:p>
            <a:pPr marL="0" indent="0">
              <a:buNone/>
            </a:pPr>
            <a:endParaRPr lang="he-IL" dirty="0">
              <a:solidFill>
                <a:srgbClr val="000000"/>
              </a:solidFill>
              <a:latin typeface="Lexend Light"/>
              <a:cs typeface="Calibri" panose="020F0502020204030204" pitchFamily="34" charset="0"/>
            </a:endParaRPr>
          </a:p>
          <a:p>
            <a:pPr marL="0" indent="0">
              <a:buNone/>
            </a:pPr>
            <a:endParaRPr lang="he-IL" b="0" i="0" dirty="0">
              <a:solidFill>
                <a:srgbClr val="000000"/>
              </a:solidFill>
              <a:effectLst/>
              <a:latin typeface="Lexend Light"/>
              <a:cs typeface="Calibri" panose="020F0502020204030204" pitchFamily="34" charset="0"/>
            </a:endParaRPr>
          </a:p>
          <a:p>
            <a:pPr marL="0" indent="0">
              <a:buNone/>
            </a:pPr>
            <a:endParaRPr lang="he-IL" dirty="0">
              <a:solidFill>
                <a:srgbClr val="000000"/>
              </a:solidFill>
              <a:latin typeface="Lexend Light"/>
              <a:cs typeface="Calibri" panose="020F0502020204030204" pitchFamily="34" charset="0"/>
            </a:endParaRPr>
          </a:p>
          <a:p>
            <a:pPr marL="0" indent="0">
              <a:buNone/>
            </a:pPr>
            <a:r>
              <a:rPr lang="en-US" b="0" i="0" dirty="0">
                <a:solidFill>
                  <a:srgbClr val="000000"/>
                </a:solidFill>
                <a:effectLst/>
                <a:latin typeface="Lexend Light"/>
                <a:cs typeface="Calibri" panose="020F0502020204030204" pitchFamily="34" charset="0"/>
              </a:rPr>
              <a:t>Traceback (most recent call last): </a:t>
            </a:r>
          </a:p>
          <a:p>
            <a:pPr marL="0" indent="0">
              <a:buNone/>
            </a:pPr>
            <a:r>
              <a:rPr lang="en-US" b="0" i="0" dirty="0">
                <a:solidFill>
                  <a:srgbClr val="000000"/>
                </a:solidFill>
                <a:effectLst/>
                <a:latin typeface="Lexend Light"/>
                <a:cs typeface="Calibri" panose="020F0502020204030204" pitchFamily="34" charset="0"/>
              </a:rPr>
              <a:t>File "&lt;stdin&gt;", line 5, in &lt;module&gt; </a:t>
            </a:r>
          </a:p>
          <a:p>
            <a:pPr marL="0" indent="0">
              <a:buNone/>
            </a:pPr>
            <a:r>
              <a:rPr lang="en-US" b="0" i="0" dirty="0" err="1">
                <a:solidFill>
                  <a:srgbClr val="000000"/>
                </a:solidFill>
                <a:effectLst/>
                <a:latin typeface="Lexend Light"/>
                <a:cs typeface="Calibri" panose="020F0502020204030204" pitchFamily="34" charset="0"/>
              </a:rPr>
              <a:t>Stoplteration</a:t>
            </a:r>
            <a:endParaRPr lang="en-US"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rPr>
              <a:t>The Iterator Protocol — cont’d</a:t>
            </a:r>
            <a:endParaRPr lang="he-IL" b="1" dirty="0">
              <a:solidFill>
                <a:srgbClr val="0071F6"/>
              </a:solidFill>
              <a:latin typeface="Lexend"/>
              <a:cs typeface="Calibri" panose="020F0502020204030204" pitchFamily="34" charset="0"/>
            </a:endParaRPr>
          </a:p>
        </p:txBody>
      </p:sp>
      <p:sp>
        <p:nvSpPr>
          <p:cNvPr id="2" name="Rectangle 1">
            <a:extLst>
              <a:ext uri="{FF2B5EF4-FFF2-40B4-BE49-F238E27FC236}">
                <a16:creationId xmlns:a16="http://schemas.microsoft.com/office/drawing/2014/main" id="{11BC44D5-F6BE-4EEC-AA15-DB9A6A0C6683}"/>
              </a:ext>
            </a:extLst>
          </p:cNvPr>
          <p:cNvSpPr>
            <a:spLocks noChangeArrowheads="1"/>
          </p:cNvSpPr>
          <p:nvPr/>
        </p:nvSpPr>
        <p:spPr bwMode="auto">
          <a:xfrm>
            <a:off x="815413" y="1889741"/>
            <a:ext cx="821317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it = </a:t>
            </a:r>
            <a:r>
              <a:rPr kumimoji="0" lang="en-US" altLang="en-US" sz="2000" b="0" i="0" u="none" strike="noStrike" cap="none" normalizeH="0" baseline="0" dirty="0" err="1">
                <a:ln>
                  <a:noFill/>
                </a:ln>
                <a:solidFill>
                  <a:srgbClr val="8888C6"/>
                </a:solidFill>
                <a:effectLst/>
                <a:latin typeface="Arial Unicode MS"/>
              </a:rPr>
              <a:t>iter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(it)        </a:t>
            </a:r>
            <a:r>
              <a:rPr kumimoji="0" lang="en-US" altLang="en-US" sz="2000" b="0" i="0" u="none" strike="noStrike" cap="none" normalizeH="0" baseline="0" dirty="0">
                <a:ln>
                  <a:noFill/>
                </a:ln>
                <a:solidFill>
                  <a:srgbClr val="808080"/>
                </a:solidFill>
                <a:effectLst/>
                <a:latin typeface="Arial Unicode MS"/>
              </a:rPr>
              <a:t># prints &lt;</a:t>
            </a:r>
            <a:r>
              <a:rPr kumimoji="0" lang="en-US" altLang="en-US" sz="2000" b="0" i="0" u="none" strike="noStrike" cap="none" normalizeH="0" baseline="0" dirty="0" err="1">
                <a:ln>
                  <a:noFill/>
                </a:ln>
                <a:solidFill>
                  <a:srgbClr val="808080"/>
                </a:solidFill>
                <a:effectLst/>
                <a:latin typeface="Arial Unicode MS"/>
              </a:rPr>
              <a:t>listiterator</a:t>
            </a:r>
            <a:r>
              <a:rPr kumimoji="0" lang="en-US" altLang="en-US" sz="2000" b="0" i="0" u="none" strike="noStrike" cap="none" normalizeH="0" baseline="0" dirty="0">
                <a:ln>
                  <a:noFill/>
                </a:ln>
                <a:solidFill>
                  <a:srgbClr val="808080"/>
                </a:solidFill>
                <a:effectLst/>
                <a:latin typeface="Arial Unicode MS"/>
              </a:rPr>
              <a:t> object at Ox1004ca850&gt;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1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it. </a:t>
            </a:r>
            <a:r>
              <a:rPr kumimoji="0" lang="en-US" altLang="en-US" sz="2000" b="0" i="0" u="none" strike="noStrike" cap="none" normalizeH="0" baseline="0" dirty="0">
                <a:ln>
                  <a:noFill/>
                </a:ln>
                <a:solidFill>
                  <a:srgbClr val="B200B2"/>
                </a:solidFill>
                <a:effectLst/>
                <a:latin typeface="Arial Unicode MS"/>
              </a:rPr>
              <a:t>__next__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2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3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6599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a:rPr>
              <a:t>The Iterator Protocol</a:t>
            </a:r>
            <a:r>
              <a:rPr lang="he-IL" b="1" i="0" dirty="0">
                <a:solidFill>
                  <a:srgbClr val="000000"/>
                </a:solidFill>
                <a:effectLst/>
                <a:latin typeface="Lexend"/>
              </a:rPr>
              <a:t> </a:t>
            </a:r>
            <a:r>
              <a:rPr lang="en-US" b="1" i="0" dirty="0">
                <a:solidFill>
                  <a:srgbClr val="000000"/>
                </a:solidFill>
                <a:effectLst/>
                <a:latin typeface="Lexend"/>
              </a:rPr>
              <a:t>V1</a:t>
            </a:r>
            <a:endParaRPr lang="he-IL" b="1" dirty="0">
              <a:latin typeface="Lexend"/>
            </a:endParaRPr>
          </a:p>
        </p:txBody>
      </p:sp>
    </p:spTree>
    <p:extLst>
      <p:ext uri="{BB962C8B-B14F-4D97-AF65-F5344CB8AC3E}">
        <p14:creationId xmlns:p14="http://schemas.microsoft.com/office/powerpoint/2010/main" val="1365047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15413" y="611399"/>
            <a:ext cx="10561173" cy="720000"/>
          </a:xfrm>
        </p:spPr>
        <p:txBody>
          <a:bodyPr/>
          <a:lstStyle/>
          <a:p>
            <a:r>
              <a:rPr lang="en-US" b="1" i="0" dirty="0">
                <a:effectLst/>
                <a:latin typeface="Lexend"/>
                <a:cs typeface="Calibri" panose="020F0502020204030204" pitchFamily="34" charset="0"/>
              </a:rPr>
              <a:t>Implement Iterator — Version 1</a:t>
            </a:r>
            <a:endParaRPr lang="he-IL" b="1" dirty="0">
              <a:latin typeface="Lexend"/>
              <a:cs typeface="Calibri" panose="020F0502020204030204" pitchFamily="34" charset="0"/>
            </a:endParaRPr>
          </a:p>
        </p:txBody>
      </p:sp>
      <p:sp>
        <p:nvSpPr>
          <p:cNvPr id="4" name="Rectangle 1">
            <a:extLst>
              <a:ext uri="{FF2B5EF4-FFF2-40B4-BE49-F238E27FC236}">
                <a16:creationId xmlns:a16="http://schemas.microsoft.com/office/drawing/2014/main" id="{F51AEF9A-A432-48E0-AD31-15D2994F8576}"/>
              </a:ext>
            </a:extLst>
          </p:cNvPr>
          <p:cNvSpPr>
            <a:spLocks noChangeArrowheads="1"/>
          </p:cNvSpPr>
          <p:nvPr/>
        </p:nvSpPr>
        <p:spPr bwMode="auto">
          <a:xfrm>
            <a:off x="815414" y="1845396"/>
            <a:ext cx="855940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err="1">
                <a:ln>
                  <a:noFill/>
                </a:ln>
                <a:solidFill>
                  <a:srgbClr val="A9B7C6"/>
                </a:solidFill>
                <a:effectLst/>
                <a:latin typeface="Arial Unicode MS"/>
              </a:rPr>
              <a:t>Yrange</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iter</a:t>
            </a:r>
            <a:r>
              <a:rPr kumimoji="0" lang="en-US" altLang="en-US" sz="2000" b="0" i="0" u="none" strike="noStrike" cap="none" normalizeH="0" baseline="0" dirty="0">
                <a:ln>
                  <a:noFill/>
                </a:ln>
                <a:solidFill>
                  <a:srgbClr val="B200B2"/>
                </a:solidFill>
                <a:effectLst/>
                <a:latin typeface="Arial Unicode MS"/>
              </a:rPr>
              <a:t>__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94558D"/>
                </a:solidFill>
                <a:effectLst/>
                <a:latin typeface="Arial Unicode MS"/>
              </a:rPr>
              <a:t>self </a:t>
            </a:r>
            <a:br>
              <a:rPr kumimoji="0" lang="en-US" altLang="en-US" sz="2000" b="0" i="0" u="none" strike="noStrike" cap="none" normalizeH="0" baseline="0" dirty="0">
                <a:ln>
                  <a:noFill/>
                </a:ln>
                <a:solidFill>
                  <a:srgbClr val="94558D"/>
                </a:solidFill>
                <a:effectLst/>
                <a:latin typeface="Arial Unicode MS"/>
              </a:rPr>
            </a:br>
            <a:br>
              <a:rPr kumimoji="0" lang="en-US" altLang="en-US" sz="2000" b="0" i="0" u="none" strike="noStrike" cap="none" normalizeH="0" baseline="0" dirty="0">
                <a:ln>
                  <a:noFill/>
                </a:ln>
                <a:solidFill>
                  <a:srgbClr val="94558D"/>
                </a:solidFill>
                <a:effectLst/>
                <a:latin typeface="Arial Unicode MS"/>
              </a:rPr>
            </a:br>
            <a:r>
              <a:rPr kumimoji="0" lang="en-US" altLang="en-US" sz="2000" b="0" i="0" u="none" strike="noStrike" cap="none" normalizeH="0" baseline="0" dirty="0">
                <a:ln>
                  <a:noFill/>
                </a:ln>
                <a:solidFill>
                  <a:srgbClr val="94558D"/>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__next__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&lt;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.n</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.i-</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else</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raise </a:t>
            </a:r>
            <a:r>
              <a:rPr kumimoji="0" lang="en-US" altLang="en-US" sz="2000" b="0" i="0" u="none" strike="noStrike" cap="none" normalizeH="0" baseline="0" dirty="0" err="1">
                <a:ln>
                  <a:noFill/>
                </a:ln>
                <a:solidFill>
                  <a:srgbClr val="A9B7C6"/>
                </a:solidFill>
                <a:effectLst/>
                <a:latin typeface="Arial Unicode MS"/>
              </a:rPr>
              <a:t>Stoplteration</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015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effectLst/>
                <a:latin typeface="Lexend"/>
                <a:cs typeface="Calibri" panose="020F0502020204030204" pitchFamily="34" charset="0"/>
              </a:rPr>
              <a:t>Implement Iterator — Version 2</a:t>
            </a:r>
            <a:endParaRPr lang="he-IL" b="1" dirty="0">
              <a:latin typeface="Lexend"/>
              <a:cs typeface="Calibri" panose="020F0502020204030204" pitchFamily="34" charset="0"/>
            </a:endParaRPr>
          </a:p>
        </p:txBody>
      </p:sp>
      <p:sp>
        <p:nvSpPr>
          <p:cNvPr id="9" name="Rectangle 1">
            <a:extLst>
              <a:ext uri="{FF2B5EF4-FFF2-40B4-BE49-F238E27FC236}">
                <a16:creationId xmlns:a16="http://schemas.microsoft.com/office/drawing/2014/main" id="{EF3E7D83-B5AC-46C7-952F-4763A31DCF8D}"/>
              </a:ext>
            </a:extLst>
          </p:cNvPr>
          <p:cNvSpPr>
            <a:spLocks noChangeArrowheads="1"/>
          </p:cNvSpPr>
          <p:nvPr/>
        </p:nvSpPr>
        <p:spPr bwMode="auto">
          <a:xfrm>
            <a:off x="815414" y="1882096"/>
            <a:ext cx="8433786"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Zrange_iter</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0</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 = n</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__next__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&lt;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else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raise </a:t>
            </a:r>
            <a:r>
              <a:rPr kumimoji="0" lang="en-US" altLang="en-US" sz="1400" b="0" i="0" u="none" strike="noStrike" cap="none" normalizeH="0" baseline="0" dirty="0" err="1">
                <a:ln>
                  <a:noFill/>
                </a:ln>
                <a:solidFill>
                  <a:srgbClr val="8888C6"/>
                </a:solidFill>
                <a:effectLst/>
                <a:latin typeface="Arial Unicode MS"/>
              </a:rPr>
              <a:t>StopIteration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Zrange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 = n</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iter</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err="1">
                <a:ln>
                  <a:noFill/>
                </a:ln>
                <a:solidFill>
                  <a:srgbClr val="A9B7C6"/>
                </a:solidFill>
                <a:effectLst/>
                <a:latin typeface="Arial Unicode MS"/>
              </a:rPr>
              <a:t>Zrange_iter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846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71F6"/>
                </a:solidFill>
                <a:effectLst/>
                <a:latin typeface="Lexend"/>
              </a:rPr>
              <a:t>Iterators consumers</a:t>
            </a:r>
            <a:endParaRPr lang="he-IL" b="1" dirty="0">
              <a:solidFill>
                <a:srgbClr val="0071F6"/>
              </a:solidFill>
              <a:latin typeface="Lexend"/>
              <a:cs typeface="Calibri" panose="020F0502020204030204" pitchFamily="34" charset="0"/>
            </a:endParaRPr>
          </a:p>
        </p:txBody>
      </p:sp>
      <p:sp>
        <p:nvSpPr>
          <p:cNvPr id="4" name="Rectangle 1">
            <a:extLst>
              <a:ext uri="{FF2B5EF4-FFF2-40B4-BE49-F238E27FC236}">
                <a16:creationId xmlns:a16="http://schemas.microsoft.com/office/drawing/2014/main" id="{F58D71A8-985D-4C06-8147-C4C036CDD542}"/>
              </a:ext>
            </a:extLst>
          </p:cNvPr>
          <p:cNvSpPr>
            <a:spLocks noChangeArrowheads="1"/>
          </p:cNvSpPr>
          <p:nvPr/>
        </p:nvSpPr>
        <p:spPr bwMode="auto">
          <a:xfrm>
            <a:off x="719092" y="1993375"/>
            <a:ext cx="91972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y = </a:t>
            </a:r>
            <a:r>
              <a:rPr kumimoji="0" lang="en-US" altLang="en-US" sz="2400" b="0" i="0" u="none" strike="noStrike" cap="none" normalizeH="0" baseline="0" dirty="0" err="1">
                <a:ln>
                  <a:noFill/>
                </a:ln>
                <a:solidFill>
                  <a:srgbClr val="A9B7C6"/>
                </a:solidFill>
                <a:effectLst/>
                <a:latin typeface="Arial Unicode MS"/>
              </a:rPr>
              <a:t>Yrange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(y))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(y))  </a:t>
            </a:r>
            <a:r>
              <a:rPr kumimoji="0" lang="en-US" altLang="en-US" sz="2400" b="0" i="0" u="none" strike="noStrike" cap="none" normalizeH="0" baseline="0" dirty="0">
                <a:ln>
                  <a:noFill/>
                </a:ln>
                <a:solidFill>
                  <a:srgbClr val="808080"/>
                </a:solidFill>
                <a:effectLst/>
                <a:latin typeface="Arial Unicode MS"/>
              </a:rPr>
              <a:t># prints []</a:t>
            </a:r>
            <a:br>
              <a:rPr kumimoji="0" lang="en-US" altLang="en-US" sz="2400" b="0" i="0" u="none" strike="noStrike" cap="none" normalizeH="0" baseline="0" dirty="0">
                <a:ln>
                  <a:noFill/>
                </a:ln>
                <a:solidFill>
                  <a:srgbClr val="808080"/>
                </a:solidFill>
                <a:effectLst/>
                <a:latin typeface="Arial Unicode MS"/>
              </a:rPr>
            </a:b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z = </a:t>
            </a:r>
            <a:r>
              <a:rPr kumimoji="0" lang="en-US" altLang="en-US" sz="2400" b="0" i="0" u="none" strike="noStrike" cap="none" normalizeH="0" baseline="0" dirty="0" err="1">
                <a:ln>
                  <a:noFill/>
                </a:ln>
                <a:solidFill>
                  <a:srgbClr val="A9B7C6"/>
                </a:solidFill>
                <a:effectLst/>
                <a:latin typeface="Arial Unicode MS"/>
              </a:rPr>
              <a:t>Zrange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sum</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10</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l1 = [x * </a:t>
            </a:r>
            <a:r>
              <a:rPr kumimoji="0" lang="en-US" altLang="en-US" sz="2400" b="0" i="0" u="none" strike="noStrike" cap="none" normalizeH="0" baseline="0" dirty="0">
                <a:ln>
                  <a:noFill/>
                </a:ln>
                <a:solidFill>
                  <a:srgbClr val="6897BB"/>
                </a:solidFill>
                <a:effectLst/>
                <a:latin typeface="Arial Unicode MS"/>
              </a:rPr>
              <a:t>10 </a:t>
            </a: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x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l1 = [0, 10, 20, 30, 40]</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l2 = </a:t>
            </a:r>
            <a:r>
              <a:rPr kumimoji="0" lang="en-US" altLang="en-US" sz="2400" b="0" i="0" u="none" strike="noStrike" cap="none" normalizeH="0" baseline="0" dirty="0">
                <a:ln>
                  <a:noFill/>
                </a:ln>
                <a:solidFill>
                  <a:srgbClr val="8888C6"/>
                </a:solidFill>
                <a:effectLst/>
                <a:latin typeface="Arial Unicode MS"/>
              </a:rPr>
              <a:t>filter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lambda </a:t>
            </a:r>
            <a:r>
              <a:rPr kumimoji="0" lang="en-US" altLang="en-US" sz="2400" b="0" i="0" u="none" strike="noStrike" cap="none" normalizeH="0" baseline="0" dirty="0">
                <a:ln>
                  <a:noFill/>
                </a:ln>
                <a:solidFill>
                  <a:srgbClr val="A9B7C6"/>
                </a:solidFill>
                <a:effectLst/>
                <a:latin typeface="Arial Unicode MS"/>
              </a:rPr>
              <a:t>n: n %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l2 = [1, 3]</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08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471285"/>
            <a:ext cx="10561173" cy="4430752"/>
          </a:xfrm>
        </p:spPr>
        <p:txBody>
          <a:bodyPr>
            <a:normAutofit/>
          </a:bodyPr>
          <a:lstStyle/>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The </a:t>
            </a:r>
            <a:r>
              <a:rPr lang="en-US" sz="2400" b="1" i="0" dirty="0" err="1">
                <a:solidFill>
                  <a:srgbClr val="000000"/>
                </a:solidFill>
                <a:effectLst/>
                <a:latin typeface="Lexend Light"/>
                <a:cs typeface="Calibri" panose="020F0502020204030204" pitchFamily="34" charset="0"/>
              </a:rPr>
              <a:t>itertools</a:t>
            </a:r>
            <a:r>
              <a:rPr lang="en-US" sz="2400" b="0" i="0" dirty="0">
                <a:solidFill>
                  <a:srgbClr val="000000"/>
                </a:solidFill>
                <a:effectLst/>
                <a:latin typeface="Lexend Light"/>
                <a:cs typeface="Calibri" panose="020F0502020204030204" pitchFamily="34" charset="0"/>
              </a:rPr>
              <a:t> module in Python provides functions for working with iterators efficiently. It offers a range of tools that can be used individually or combined to perform complex operations on iterators. These tools are designed to be fast and memory-efficient.</a:t>
            </a:r>
          </a:p>
          <a:p>
            <a:pPr defTabSz="360000">
              <a:buFont typeface="Arial" panose="020B0604020202020204" pitchFamily="34" charset="0"/>
              <a:buChar char="•"/>
            </a:pPr>
            <a:endParaRPr lang="en-US" sz="2400" b="0" i="0" dirty="0">
              <a:solidFill>
                <a:srgbClr val="000000"/>
              </a:solidFill>
              <a:effectLst/>
              <a:latin typeface="Lexend Light"/>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For example, suppose you have two lists and you want to multiply their elements. There are different ways to achieve this. One approach is to iterate through the elements of both lists simultaneously and multiply them. Another approach is to use the map function with the </a:t>
            </a:r>
            <a:r>
              <a:rPr lang="en-US" sz="2400" b="0" i="0" dirty="0" err="1">
                <a:solidFill>
                  <a:srgbClr val="000000"/>
                </a:solidFill>
                <a:effectLst/>
                <a:latin typeface="Lexend Light"/>
                <a:cs typeface="Calibri" panose="020F0502020204030204" pitchFamily="34" charset="0"/>
              </a:rPr>
              <a:t>mul</a:t>
            </a:r>
            <a:r>
              <a:rPr lang="en-US" sz="2400" b="0" i="0" dirty="0">
                <a:solidFill>
                  <a:srgbClr val="000000"/>
                </a:solidFill>
                <a:effectLst/>
                <a:latin typeface="Lexend Light"/>
                <a:cs typeface="Calibri" panose="020F0502020204030204" pitchFamily="34" charset="0"/>
              </a:rPr>
              <a:t> operator and the two lists as arguments. Let's compare the execution time of each approach.</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err="1">
                <a:solidFill>
                  <a:srgbClr val="0071F6"/>
                </a:solidFill>
                <a:effectLst/>
                <a:latin typeface="Lexend"/>
                <a:cs typeface="Calibri" panose="020F0502020204030204" pitchFamily="34" charset="0"/>
              </a:rPr>
              <a:t>Itertools</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408933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30"/>
            <a:ext cx="10561172" cy="4602298"/>
          </a:xfrm>
        </p:spPr>
        <p:txBody>
          <a:bodyPr>
            <a:normAutofit/>
          </a:bodyPr>
          <a:lstStyle/>
          <a:p>
            <a:pPr marL="0" indent="0" defTabSz="360000">
              <a:buNone/>
            </a:pPr>
            <a:r>
              <a:rPr lang="en-US" sz="2400" b="0" i="0" dirty="0">
                <a:solidFill>
                  <a:srgbClr val="000000"/>
                </a:solidFill>
                <a:effectLst/>
                <a:latin typeface="Lexend Light"/>
                <a:cs typeface="Calibri" panose="020F0502020204030204" pitchFamily="34" charset="0"/>
              </a:rPr>
              <a:t>Different types of iterators provided by this module are: </a:t>
            </a:r>
          </a:p>
          <a:p>
            <a:pPr defTabSz="360000">
              <a:buFont typeface="Arial" panose="020B0604020202020204" pitchFamily="34" charset="0"/>
              <a:buChar char="•"/>
            </a:pPr>
            <a:endParaRPr lang="en-US" sz="2400" b="0" i="0" dirty="0">
              <a:solidFill>
                <a:srgbClr val="000000"/>
              </a:solidFill>
              <a:effectLst/>
              <a:latin typeface="Lexend Light"/>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Infinite iterators</a:t>
            </a: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Combinatoric iterators</a:t>
            </a: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Terminating iterators</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err="1">
                <a:solidFill>
                  <a:srgbClr val="0071F6"/>
                </a:solidFill>
                <a:effectLst/>
                <a:latin typeface="Lexend"/>
                <a:cs typeface="Calibri" panose="020F0502020204030204" pitchFamily="34" charset="0"/>
              </a:rPr>
              <a:t>Itertools</a:t>
            </a:r>
            <a:r>
              <a:rPr lang="en-US" b="1" i="0" dirty="0">
                <a:solidFill>
                  <a:srgbClr val="0071F6"/>
                </a:solidFill>
                <a:effectLst/>
                <a:latin typeface="Lexend"/>
                <a:cs typeface="Calibri" panose="020F0502020204030204" pitchFamily="34" charset="0"/>
              </a:rPr>
              <a:t> – cont’d</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96166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30"/>
            <a:ext cx="10561172" cy="4602298"/>
          </a:xfrm>
        </p:spPr>
        <p:txBody>
          <a:bodyPr>
            <a:normAutofit/>
          </a:bodyPr>
          <a:lstStyle/>
          <a:p>
            <a:pPr marL="0" indent="0" defTabSz="360000">
              <a:buNone/>
            </a:pPr>
            <a:r>
              <a:rPr lang="en-US" sz="2400" b="0" i="0" dirty="0">
                <a:solidFill>
                  <a:srgbClr val="000000"/>
                </a:solidFill>
                <a:effectLst/>
                <a:latin typeface="Lexend Light"/>
                <a:cs typeface="Calibri" panose="020F0502020204030204" pitchFamily="34" charset="0"/>
              </a:rPr>
              <a:t>Iterator in Python is any Python type that can be used with a ‘for in loop’. Python lists, tuples, dictionaries, and sets are all examples of inbuilt iterators. But it is not necessary that an iterator object has to exhaust, sometimes it can be infinite. Such types of iterators are known as Infinite iterators.</a:t>
            </a:r>
          </a:p>
          <a:p>
            <a:pPr marL="0" indent="0" defTabSz="360000">
              <a:buNone/>
            </a:pPr>
            <a:endParaRPr lang="en-US" sz="2400" b="0" i="0" dirty="0">
              <a:solidFill>
                <a:srgbClr val="000000"/>
              </a:solidFill>
              <a:effectLst/>
              <a:latin typeface="Lexend Light"/>
              <a:cs typeface="Calibri" panose="020F0502020204030204" pitchFamily="34" charset="0"/>
            </a:endParaRPr>
          </a:p>
          <a:p>
            <a:pPr marL="0" indent="0" defTabSz="360000">
              <a:buNone/>
            </a:pPr>
            <a:r>
              <a:rPr lang="en-US" sz="2400" b="0" i="0" dirty="0">
                <a:solidFill>
                  <a:srgbClr val="000000"/>
                </a:solidFill>
                <a:effectLst/>
                <a:latin typeface="Lexend Light"/>
                <a:cs typeface="Calibri" panose="020F0502020204030204" pitchFamily="34" charset="0"/>
              </a:rPr>
              <a:t>Python provides three types of infinite iterators: </a:t>
            </a:r>
          </a:p>
          <a:p>
            <a:pPr marL="0" indent="0" defTabSz="360000">
              <a:buNone/>
            </a:pPr>
            <a:endParaRPr lang="en-US" sz="2400" b="0" i="0" dirty="0">
              <a:solidFill>
                <a:srgbClr val="000000"/>
              </a:solidFill>
              <a:effectLst/>
              <a:latin typeface="Lexend Light"/>
              <a:cs typeface="Calibri" panose="020F0502020204030204" pitchFamily="34" charset="0"/>
            </a:endParaRPr>
          </a:p>
          <a:p>
            <a:pPr marL="0" indent="0" defTabSz="360000">
              <a:buNone/>
            </a:pPr>
            <a:r>
              <a:rPr lang="en-US" sz="2400" b="1" i="0" dirty="0">
                <a:solidFill>
                  <a:srgbClr val="000000"/>
                </a:solidFill>
                <a:effectLst/>
                <a:latin typeface="Lexend Light"/>
                <a:cs typeface="Calibri" panose="020F0502020204030204" pitchFamily="34" charset="0"/>
              </a:rPr>
              <a:t>count(start, step): </a:t>
            </a:r>
            <a:r>
              <a:rPr lang="en-US" sz="2400" b="0" i="0" dirty="0">
                <a:solidFill>
                  <a:srgbClr val="000000"/>
                </a:solidFill>
                <a:effectLst/>
                <a:latin typeface="Lexend Light"/>
                <a:cs typeface="Calibri" panose="020F0502020204030204" pitchFamily="34" charset="0"/>
              </a:rPr>
              <a:t>This iterator starts printing from the “start” number and prints infinitely. If steps are mentioned, the numbers are skipped else step is 1 by default. See the below example for its use with for in loop.</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err="1">
                <a:solidFill>
                  <a:srgbClr val="0071F6"/>
                </a:solidFill>
                <a:effectLst/>
                <a:latin typeface="Lexend"/>
                <a:cs typeface="Calibri" panose="020F0502020204030204" pitchFamily="34" charset="0"/>
              </a:rPr>
              <a:t>Itertools</a:t>
            </a:r>
            <a:r>
              <a:rPr lang="en-US" b="1" i="0" dirty="0">
                <a:solidFill>
                  <a:srgbClr val="0071F6"/>
                </a:solidFill>
                <a:effectLst/>
                <a:latin typeface="Lexend"/>
                <a:cs typeface="Calibri" panose="020F0502020204030204" pitchFamily="34" charset="0"/>
              </a:rPr>
              <a:t> – Infinite iterators</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1296954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Lexend Light"/>
                <a:cs typeface="Calibri" panose="020F0502020204030204" pitchFamily="34" charset="0"/>
              </a:rPr>
              <a:t>Infinite iterators examples</a:t>
            </a:r>
            <a:endParaRPr lang="he-IL" dirty="0">
              <a:latin typeface="Lexend Light"/>
            </a:endParaRPr>
          </a:p>
        </p:txBody>
      </p:sp>
    </p:spTree>
    <p:extLst>
      <p:ext uri="{BB962C8B-B14F-4D97-AF65-F5344CB8AC3E}">
        <p14:creationId xmlns:p14="http://schemas.microsoft.com/office/powerpoint/2010/main" val="820401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30"/>
            <a:ext cx="10561173" cy="4491462"/>
          </a:xfrm>
        </p:spPr>
        <p:txBody>
          <a:bodyPr>
            <a:normAutofit/>
          </a:bodyPr>
          <a:lstStyle/>
          <a:p>
            <a:pPr marL="0" indent="0" defTabSz="360000">
              <a:buNone/>
            </a:pPr>
            <a:r>
              <a:rPr lang="en-US" sz="2400" b="1" i="0" dirty="0">
                <a:solidFill>
                  <a:srgbClr val="000000"/>
                </a:solidFill>
                <a:effectLst/>
                <a:latin typeface="Lexend Light"/>
                <a:cs typeface="Calibri" panose="020F0502020204030204" pitchFamily="34" charset="0"/>
              </a:rPr>
              <a:t>cycle(</a:t>
            </a:r>
            <a:r>
              <a:rPr lang="en-US" sz="2400" b="1" i="0" dirty="0" err="1">
                <a:solidFill>
                  <a:srgbClr val="000000"/>
                </a:solidFill>
                <a:effectLst/>
                <a:latin typeface="Lexend Light"/>
                <a:cs typeface="Calibri" panose="020F0502020204030204" pitchFamily="34" charset="0"/>
              </a:rPr>
              <a:t>iterable</a:t>
            </a:r>
            <a:r>
              <a:rPr lang="en-US" sz="2400" b="1" i="0" dirty="0">
                <a:solidFill>
                  <a:srgbClr val="000000"/>
                </a:solidFill>
                <a:effectLst/>
                <a:latin typeface="Lexend Light"/>
                <a:cs typeface="Calibri" panose="020F0502020204030204" pitchFamily="34" charset="0"/>
              </a:rPr>
              <a:t>): </a:t>
            </a:r>
            <a:r>
              <a:rPr lang="en-US" sz="2400" b="0" i="0" dirty="0">
                <a:solidFill>
                  <a:srgbClr val="000000"/>
                </a:solidFill>
                <a:effectLst/>
                <a:latin typeface="Lexend Light"/>
                <a:cs typeface="Calibri" panose="020F0502020204030204" pitchFamily="34" charset="0"/>
              </a:rPr>
              <a:t>This iterator prints all values in order from the passed container. It restarts printing from the beginning again when all elements are printed in a cyclic manner.</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Infinite iterators examples</a:t>
            </a:r>
            <a:endParaRPr lang="he-IL" b="1" dirty="0">
              <a:solidFill>
                <a:srgbClr val="0071F6"/>
              </a:solidFill>
              <a:latin typeface="Lexend"/>
              <a:cs typeface="Calibri" panose="020F0502020204030204" pitchFamily="34" charset="0"/>
            </a:endParaRPr>
          </a:p>
        </p:txBody>
      </p:sp>
      <p:sp>
        <p:nvSpPr>
          <p:cNvPr id="2" name="Rectangle 1">
            <a:extLst>
              <a:ext uri="{FF2B5EF4-FFF2-40B4-BE49-F238E27FC236}">
                <a16:creationId xmlns:a16="http://schemas.microsoft.com/office/drawing/2014/main" id="{CB028BF4-72F3-437A-A574-D6324F3797FA}"/>
              </a:ext>
            </a:extLst>
          </p:cNvPr>
          <p:cNvSpPr>
            <a:spLocks noChangeArrowheads="1"/>
          </p:cNvSpPr>
          <p:nvPr/>
        </p:nvSpPr>
        <p:spPr bwMode="auto">
          <a:xfrm>
            <a:off x="815414" y="2769890"/>
            <a:ext cx="4279037"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Python program to demonstrate</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infinite iterators</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itertools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count = </a:t>
            </a:r>
            <a:r>
              <a:rPr kumimoji="0" lang="en-US" altLang="en-US" sz="1600" b="0" i="0" u="none" strike="noStrike" cap="none" normalizeH="0" baseline="0" dirty="0">
                <a:ln>
                  <a:noFill/>
                </a:ln>
                <a:solidFill>
                  <a:srgbClr val="6897BB"/>
                </a:solidFill>
                <a:effectLst/>
                <a:latin typeface="Arial Unicode MS"/>
              </a:rPr>
              <a:t>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for in loop</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itertools.cycle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count &gt; </a:t>
            </a:r>
            <a:r>
              <a:rPr kumimoji="0" lang="en-US" altLang="en-US" sz="1600" b="0" i="0" u="none" strike="noStrike" cap="none" normalizeH="0" baseline="0" dirty="0">
                <a:ln>
                  <a:noFill/>
                </a:ln>
                <a:solidFill>
                  <a:srgbClr val="6897BB"/>
                </a:solidFill>
                <a:effectLst/>
                <a:latin typeface="Arial Unicode MS"/>
              </a:rPr>
              <a:t>7</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break</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end=</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count += </a:t>
            </a:r>
            <a:r>
              <a:rPr kumimoji="0" lang="en-US" altLang="en-US" sz="1600" b="0" i="0" u="none" strike="noStrike" cap="none" normalizeH="0" baseline="0" dirty="0">
                <a:ln>
                  <a:noFill/>
                </a:ln>
                <a:solidFill>
                  <a:srgbClr val="6897BB"/>
                </a:solidFill>
                <a:effectLst/>
                <a:latin typeface="Arial Unicode MS"/>
              </a:rPr>
              <a:t>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73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Lambda definition</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buNone/>
            </a:pPr>
            <a:r>
              <a:rPr lang="en-US" sz="3200" b="0" dirty="0">
                <a:effectLst/>
                <a:latin typeface="Lexend Light"/>
                <a:cs typeface="Calibri" panose="020F0502020204030204" pitchFamily="34" charset="0"/>
              </a:rPr>
              <a:t>def f(x):</a:t>
            </a:r>
          </a:p>
          <a:p>
            <a:pPr marL="0" indent="0">
              <a:buNone/>
            </a:pPr>
            <a:r>
              <a:rPr lang="en-US" sz="3200" b="0" dirty="0">
                <a:effectLst/>
                <a:latin typeface="Lexend Light"/>
                <a:cs typeface="Calibri" panose="020F0502020204030204" pitchFamily="34" charset="0"/>
              </a:rPr>
              <a:t>    return x**2</a:t>
            </a:r>
          </a:p>
          <a:p>
            <a:pPr marL="0" indent="0">
              <a:buNone/>
            </a:pPr>
            <a:r>
              <a:rPr lang="en-US" sz="3200" b="0" dirty="0">
                <a:effectLst/>
                <a:latin typeface="Lexend Light"/>
                <a:cs typeface="Calibri" panose="020F0502020204030204" pitchFamily="34" charset="0"/>
              </a:rPr>
              <a:t>print(f(8)) </a:t>
            </a:r>
            <a:r>
              <a:rPr lang="en-US" sz="3200" b="0" i="1" dirty="0">
                <a:effectLst/>
                <a:latin typeface="Lexend Light"/>
                <a:cs typeface="Calibri" panose="020F0502020204030204" pitchFamily="34" charset="0"/>
              </a:rPr>
              <a:t># print 64</a:t>
            </a:r>
            <a:endParaRPr lang="en-US" sz="3200" b="0" dirty="0">
              <a:effectLst/>
              <a:latin typeface="Lexend Light"/>
              <a:cs typeface="Calibri" panose="020F0502020204030204" pitchFamily="34" charset="0"/>
            </a:endParaRPr>
          </a:p>
          <a:p>
            <a:pPr marL="0" indent="0">
              <a:buNone/>
            </a:pPr>
            <a:endParaRPr lang="en-US" sz="3200" b="0" dirty="0">
              <a:effectLst/>
              <a:latin typeface="Lexend Light"/>
              <a:cs typeface="Calibri" panose="020F0502020204030204" pitchFamily="34" charset="0"/>
            </a:endParaRPr>
          </a:p>
          <a:p>
            <a:pPr marL="0" indent="0">
              <a:buNone/>
            </a:pPr>
            <a:endParaRPr lang="en-US" sz="3200" b="0" dirty="0">
              <a:effectLst/>
              <a:latin typeface="Lexend Light"/>
              <a:cs typeface="Calibri" panose="020F0502020204030204" pitchFamily="34" charset="0"/>
            </a:endParaRPr>
          </a:p>
          <a:p>
            <a:pPr marL="0" indent="0">
              <a:buNone/>
            </a:pPr>
            <a:br>
              <a:rPr lang="en-US" sz="3200" b="0" dirty="0">
                <a:effectLst/>
                <a:latin typeface="Lexend Light"/>
                <a:cs typeface="Calibri" panose="020F0502020204030204" pitchFamily="34" charset="0"/>
              </a:rPr>
            </a:br>
            <a:br>
              <a:rPr lang="en-US" sz="3200" b="0" dirty="0">
                <a:effectLst/>
                <a:latin typeface="Lexend Light"/>
                <a:cs typeface="Calibri" panose="020F0502020204030204" pitchFamily="34" charset="0"/>
              </a:rPr>
            </a:br>
            <a:r>
              <a:rPr lang="en-US" sz="3200" b="0" dirty="0">
                <a:effectLst/>
                <a:latin typeface="Lexend Light"/>
                <a:cs typeface="Calibri" panose="020F0502020204030204" pitchFamily="34" charset="0"/>
              </a:rPr>
              <a:t>g= lambda x: x**2</a:t>
            </a:r>
          </a:p>
          <a:p>
            <a:pPr marL="0" indent="0">
              <a:buNone/>
            </a:pPr>
            <a:br>
              <a:rPr lang="en-US" sz="3200" b="0" dirty="0">
                <a:effectLst/>
                <a:latin typeface="Lexend Light"/>
                <a:cs typeface="Calibri" panose="020F0502020204030204" pitchFamily="34" charset="0"/>
              </a:rPr>
            </a:br>
            <a:r>
              <a:rPr lang="en-US" sz="3200" b="0" dirty="0">
                <a:effectLst/>
                <a:latin typeface="Lexend Light"/>
                <a:cs typeface="Calibri" panose="020F0502020204030204" pitchFamily="34" charset="0"/>
              </a:rPr>
              <a:t>print(g(8)) </a:t>
            </a:r>
            <a:r>
              <a:rPr lang="en-US" sz="3200" b="0" i="1" dirty="0">
                <a:effectLst/>
                <a:latin typeface="Lexend Light"/>
                <a:cs typeface="Calibri" panose="020F0502020204030204" pitchFamily="34" charset="0"/>
              </a:rPr>
              <a:t>#print 64</a:t>
            </a:r>
            <a:endParaRPr lang="en-US" sz="3200" b="0" dirty="0">
              <a:effectLst/>
              <a:latin typeface="Lexend Light"/>
              <a:cs typeface="Calibri" panose="020F0502020204030204" pitchFamily="34" charset="0"/>
            </a:endParaRPr>
          </a:p>
          <a:p>
            <a:pPr algn="l" rtl="0" fontAlgn="base"/>
            <a:endParaRPr lang="en-US" sz="2000" dirty="0">
              <a:solidFill>
                <a:srgbClr val="000000"/>
              </a:solidFill>
              <a:latin typeface="Lexend Light"/>
            </a:endParaRPr>
          </a:p>
        </p:txBody>
      </p:sp>
      <p:cxnSp>
        <p:nvCxnSpPr>
          <p:cNvPr id="5" name="Straight Arrow Connector 4">
            <a:extLst>
              <a:ext uri="{FF2B5EF4-FFF2-40B4-BE49-F238E27FC236}">
                <a16:creationId xmlns:a16="http://schemas.microsoft.com/office/drawing/2014/main" id="{7C307FC8-359E-45AE-8A7B-938A37753505}"/>
              </a:ext>
            </a:extLst>
          </p:cNvPr>
          <p:cNvCxnSpPr>
            <a:cxnSpLocks/>
          </p:cNvCxnSpPr>
          <p:nvPr/>
        </p:nvCxnSpPr>
        <p:spPr>
          <a:xfrm flipH="1">
            <a:off x="1231900" y="3869266"/>
            <a:ext cx="84667" cy="65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8E0EC8F-9219-452C-A223-7397BE11C2BD}"/>
              </a:ext>
            </a:extLst>
          </p:cNvPr>
          <p:cNvCxnSpPr>
            <a:cxnSpLocks/>
          </p:cNvCxnSpPr>
          <p:nvPr/>
        </p:nvCxnSpPr>
        <p:spPr>
          <a:xfrm flipH="1">
            <a:off x="2849033" y="3839632"/>
            <a:ext cx="152400" cy="66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D06147F-E8B3-4C22-9440-B1C136EDC467}"/>
              </a:ext>
            </a:extLst>
          </p:cNvPr>
          <p:cNvCxnSpPr>
            <a:cxnSpLocks/>
          </p:cNvCxnSpPr>
          <p:nvPr/>
        </p:nvCxnSpPr>
        <p:spPr>
          <a:xfrm flipH="1">
            <a:off x="3479800" y="3752164"/>
            <a:ext cx="635000" cy="7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B72C088-FDD4-4B11-A6F8-4C23621F8A54}"/>
              </a:ext>
            </a:extLst>
          </p:cNvPr>
          <p:cNvSpPr txBox="1"/>
          <p:nvPr/>
        </p:nvSpPr>
        <p:spPr>
          <a:xfrm>
            <a:off x="931333" y="3225799"/>
            <a:ext cx="1083734" cy="646331"/>
          </a:xfrm>
          <a:prstGeom prst="rect">
            <a:avLst/>
          </a:prstGeom>
          <a:noFill/>
        </p:spPr>
        <p:txBody>
          <a:bodyPr wrap="square" rtlCol="0">
            <a:spAutoFit/>
          </a:bodyPr>
          <a:lstStyle/>
          <a:p>
            <a:r>
              <a:rPr lang="en-US" dirty="0">
                <a:latin typeface="Lexend Light"/>
              </a:rPr>
              <a:t>Function handler</a:t>
            </a:r>
          </a:p>
        </p:txBody>
      </p:sp>
      <p:sp>
        <p:nvSpPr>
          <p:cNvPr id="11" name="TextBox 10">
            <a:extLst>
              <a:ext uri="{FF2B5EF4-FFF2-40B4-BE49-F238E27FC236}">
                <a16:creationId xmlns:a16="http://schemas.microsoft.com/office/drawing/2014/main" id="{F94A346D-F432-4BE0-9A91-0D606B9478B6}"/>
              </a:ext>
            </a:extLst>
          </p:cNvPr>
          <p:cNvSpPr txBox="1"/>
          <p:nvPr/>
        </p:nvSpPr>
        <p:spPr>
          <a:xfrm>
            <a:off x="2417231" y="3105834"/>
            <a:ext cx="1346201" cy="646331"/>
          </a:xfrm>
          <a:prstGeom prst="rect">
            <a:avLst/>
          </a:prstGeom>
          <a:noFill/>
        </p:spPr>
        <p:txBody>
          <a:bodyPr wrap="square" rtlCol="0">
            <a:spAutoFit/>
          </a:bodyPr>
          <a:lstStyle/>
          <a:p>
            <a:r>
              <a:rPr lang="en-US" dirty="0">
                <a:latin typeface="Lexend Light"/>
              </a:rPr>
              <a:t>Function parameters</a:t>
            </a:r>
          </a:p>
        </p:txBody>
      </p:sp>
      <p:sp>
        <p:nvSpPr>
          <p:cNvPr id="13" name="TextBox 12">
            <a:extLst>
              <a:ext uri="{FF2B5EF4-FFF2-40B4-BE49-F238E27FC236}">
                <a16:creationId xmlns:a16="http://schemas.microsoft.com/office/drawing/2014/main" id="{E21F5959-BDD2-421E-995C-08C463BA218E}"/>
              </a:ext>
            </a:extLst>
          </p:cNvPr>
          <p:cNvSpPr txBox="1"/>
          <p:nvPr/>
        </p:nvSpPr>
        <p:spPr>
          <a:xfrm>
            <a:off x="3848099" y="3105833"/>
            <a:ext cx="1346201" cy="646331"/>
          </a:xfrm>
          <a:prstGeom prst="rect">
            <a:avLst/>
          </a:prstGeom>
          <a:noFill/>
        </p:spPr>
        <p:txBody>
          <a:bodyPr wrap="square" rtlCol="0">
            <a:spAutoFit/>
          </a:bodyPr>
          <a:lstStyle/>
          <a:p>
            <a:r>
              <a:rPr lang="en-US" dirty="0">
                <a:latin typeface="Lexend Light"/>
              </a:rPr>
              <a:t>Function body</a:t>
            </a:r>
          </a:p>
        </p:txBody>
      </p:sp>
    </p:spTree>
    <p:extLst>
      <p:ext uri="{BB962C8B-B14F-4D97-AF65-F5344CB8AC3E}">
        <p14:creationId xmlns:p14="http://schemas.microsoft.com/office/powerpoint/2010/main" val="1299589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30"/>
            <a:ext cx="10561173" cy="4556116"/>
          </a:xfrm>
        </p:spPr>
        <p:txBody>
          <a:bodyPr>
            <a:normAutofit/>
          </a:bodyPr>
          <a:lstStyle/>
          <a:p>
            <a:pPr marL="0" indent="0" defTabSz="360000">
              <a:buNone/>
            </a:pPr>
            <a:r>
              <a:rPr lang="en-US" sz="2400" b="1" i="0" dirty="0">
                <a:solidFill>
                  <a:srgbClr val="000000"/>
                </a:solidFill>
                <a:effectLst/>
                <a:latin typeface="Lexend Light"/>
                <a:cs typeface="Calibri" panose="020F0502020204030204" pitchFamily="34" charset="0"/>
              </a:rPr>
              <a:t>repeat(</a:t>
            </a:r>
            <a:r>
              <a:rPr lang="en-US" sz="2400" b="1" i="0" dirty="0" err="1">
                <a:solidFill>
                  <a:srgbClr val="000000"/>
                </a:solidFill>
                <a:effectLst/>
                <a:latin typeface="Lexend Light"/>
                <a:cs typeface="Calibri" panose="020F0502020204030204" pitchFamily="34" charset="0"/>
              </a:rPr>
              <a:t>val</a:t>
            </a:r>
            <a:r>
              <a:rPr lang="en-US" sz="2400" b="1" i="0" dirty="0">
                <a:solidFill>
                  <a:srgbClr val="000000"/>
                </a:solidFill>
                <a:effectLst/>
                <a:latin typeface="Lexend Light"/>
                <a:cs typeface="Calibri" panose="020F0502020204030204" pitchFamily="34" charset="0"/>
              </a:rPr>
              <a:t>, num): </a:t>
            </a:r>
            <a:r>
              <a:rPr lang="en-US" sz="2400" i="0" dirty="0">
                <a:solidFill>
                  <a:srgbClr val="000000"/>
                </a:solidFill>
                <a:effectLst/>
                <a:latin typeface="Lexend Light"/>
                <a:cs typeface="Calibri" panose="020F0502020204030204" pitchFamily="34" charset="0"/>
              </a:rPr>
              <a:t>This iterator repeatedly prints the passed value an infinite number of times. If the optional keyword num is mentioned, then it repeatedly prints num number of times.</a:t>
            </a:r>
            <a:endParaRPr lang="en-US" sz="2400" dirty="0">
              <a:latin typeface="Lexend Light"/>
              <a:cs typeface="Calibri" panose="020F0502020204030204" pitchFamily="34" charset="0"/>
            </a:endParaRPr>
          </a:p>
        </p:txBody>
      </p:sp>
      <p:sp>
        <p:nvSpPr>
          <p:cNvPr id="7" name="Title 6"/>
          <p:cNvSpPr>
            <a:spLocks noGrp="1"/>
          </p:cNvSpPr>
          <p:nvPr>
            <p:ph type="title"/>
          </p:nvPr>
        </p:nvSpPr>
        <p:spPr>
          <a:xfrm>
            <a:off x="815413" y="548680"/>
            <a:ext cx="10561173" cy="720000"/>
          </a:xfrm>
        </p:spPr>
        <p:txBody>
          <a:bodyPr/>
          <a:lstStyle/>
          <a:p>
            <a:r>
              <a:rPr lang="en-US" b="1" i="0" dirty="0">
                <a:solidFill>
                  <a:srgbClr val="0071F6"/>
                </a:solidFill>
                <a:effectLst/>
                <a:latin typeface="Lexend"/>
                <a:cs typeface="Calibri" panose="020F0502020204030204" pitchFamily="34" charset="0"/>
              </a:rPr>
              <a:t>Infinite iterators examples – cont’d</a:t>
            </a:r>
            <a:endParaRPr lang="he-IL" b="1" dirty="0">
              <a:solidFill>
                <a:srgbClr val="0071F6"/>
              </a:solidFill>
              <a:latin typeface="Lexend"/>
              <a:cs typeface="Calibri" panose="020F0502020204030204" pitchFamily="34" charset="0"/>
            </a:endParaRPr>
          </a:p>
        </p:txBody>
      </p:sp>
      <p:sp>
        <p:nvSpPr>
          <p:cNvPr id="3" name="Rectangle 1">
            <a:extLst>
              <a:ext uri="{FF2B5EF4-FFF2-40B4-BE49-F238E27FC236}">
                <a16:creationId xmlns:a16="http://schemas.microsoft.com/office/drawing/2014/main" id="{8601AB65-0951-4012-98ED-2930C1BCF451}"/>
              </a:ext>
            </a:extLst>
          </p:cNvPr>
          <p:cNvSpPr>
            <a:spLocks noChangeArrowheads="1"/>
          </p:cNvSpPr>
          <p:nvPr/>
        </p:nvSpPr>
        <p:spPr bwMode="auto">
          <a:xfrm>
            <a:off x="815413" y="2757005"/>
            <a:ext cx="8326695"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Arial Unicode MS"/>
              </a:rPr>
              <a:t># Python code to demonstrate the working of</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repeat()</a:t>
            </a:r>
            <a:br>
              <a:rPr kumimoji="0" lang="en-US" altLang="en-US" b="0" i="0" u="none" strike="noStrike" cap="none" normalizeH="0" baseline="0" dirty="0">
                <a:ln>
                  <a:noFill/>
                </a:ln>
                <a:solidFill>
                  <a:srgbClr val="808080"/>
                </a:solidFill>
                <a:effectLst/>
                <a:latin typeface="Arial Unicode MS"/>
              </a:rPr>
            </a:b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importing "</a:t>
            </a:r>
            <a:r>
              <a:rPr kumimoji="0" lang="en-US" altLang="en-US" b="0" i="0" u="none" strike="noStrike" cap="none" normalizeH="0" baseline="0" dirty="0" err="1">
                <a:ln>
                  <a:noFill/>
                </a:ln>
                <a:solidFill>
                  <a:srgbClr val="808080"/>
                </a:solidFill>
                <a:effectLst/>
                <a:latin typeface="Arial Unicode MS"/>
              </a:rPr>
              <a:t>itertools</a:t>
            </a:r>
            <a:r>
              <a:rPr kumimoji="0" lang="en-US" altLang="en-US" b="0" i="0" u="none" strike="noStrike" cap="none" normalizeH="0" baseline="0" dirty="0">
                <a:ln>
                  <a:noFill/>
                </a:ln>
                <a:solidFill>
                  <a:srgbClr val="808080"/>
                </a:solidFill>
                <a:effectLst/>
                <a:latin typeface="Arial Unicode MS"/>
              </a:rPr>
              <a:t>" for iterator operations</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itertools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08080"/>
                </a:solidFill>
                <a:effectLst/>
                <a:latin typeface="Arial Unicode MS"/>
              </a:rPr>
              <a:t># using repeat() to repeatedly print number</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a:ln>
                  <a:noFill/>
                </a:ln>
                <a:solidFill>
                  <a:srgbClr val="6A8759"/>
                </a:solidFill>
                <a:effectLst/>
                <a:latin typeface="Arial Unicode MS"/>
              </a:rPr>
              <a:t>"Printing the numbers repeatedly :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print(list(</a:t>
            </a:r>
            <a:r>
              <a:rPr kumimoji="0" lang="en-US" altLang="en-US" b="0" i="0" u="none" strike="noStrike" cap="none" normalizeH="0" baseline="0" dirty="0" err="1">
                <a:ln>
                  <a:noFill/>
                </a:ln>
                <a:solidFill>
                  <a:srgbClr val="A9B7C6"/>
                </a:solidFill>
                <a:effectLst/>
                <a:latin typeface="Arial Unicode MS"/>
              </a:rPr>
              <a:t>itertools.repeat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25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6497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30"/>
            <a:ext cx="10561172" cy="4583826"/>
          </a:xfrm>
        </p:spPr>
        <p:txBody>
          <a:bodyPr>
            <a:normAutofit/>
          </a:bodyPr>
          <a:lstStyle/>
          <a:p>
            <a:pPr marL="0" indent="0" defTabSz="360000">
              <a:buNone/>
            </a:pPr>
            <a:r>
              <a:rPr lang="en-US" sz="2400" b="0" i="0" dirty="0">
                <a:solidFill>
                  <a:srgbClr val="000000"/>
                </a:solidFill>
                <a:effectLst/>
                <a:latin typeface="Lexend Light"/>
                <a:cs typeface="Calibri" panose="020F0502020204030204" pitchFamily="34" charset="0"/>
              </a:rPr>
              <a:t>The recursive generators that are used to simplify combinatorial constructs such as permutations, combinations, and Cartesian products are called combinatoric iterators.</a:t>
            </a:r>
          </a:p>
          <a:p>
            <a:pPr marL="0" indent="0" defTabSz="360000">
              <a:buNone/>
            </a:pPr>
            <a:r>
              <a:rPr lang="en-US" sz="2400" b="0" i="0" dirty="0">
                <a:solidFill>
                  <a:srgbClr val="000000"/>
                </a:solidFill>
                <a:effectLst/>
                <a:latin typeface="Lexend Light"/>
                <a:cs typeface="Calibri" panose="020F0502020204030204" pitchFamily="34" charset="0"/>
              </a:rPr>
              <a:t>In Python there are 4 combinatoric iterators: </a:t>
            </a:r>
          </a:p>
          <a:p>
            <a:pPr marL="0" indent="0" defTabSz="360000">
              <a:buNone/>
            </a:pPr>
            <a:endParaRPr lang="en-US" sz="2400" b="0" i="0" dirty="0">
              <a:solidFill>
                <a:srgbClr val="000000"/>
              </a:solidFill>
              <a:effectLst/>
              <a:latin typeface="Lexend Light"/>
              <a:cs typeface="Calibri" panose="020F0502020204030204" pitchFamily="34" charset="0"/>
            </a:endParaRPr>
          </a:p>
          <a:p>
            <a:pPr marL="0" indent="0" defTabSz="360000">
              <a:buNone/>
            </a:pPr>
            <a:r>
              <a:rPr lang="en-US" sz="2400" b="1" i="0" dirty="0">
                <a:solidFill>
                  <a:srgbClr val="000000"/>
                </a:solidFill>
                <a:effectLst/>
                <a:latin typeface="Lexend Light"/>
                <a:cs typeface="Calibri" panose="020F0502020204030204" pitchFamily="34" charset="0"/>
              </a:rPr>
              <a:t>Product(): </a:t>
            </a:r>
            <a:r>
              <a:rPr lang="en-US" sz="2400" b="0" i="0" dirty="0">
                <a:solidFill>
                  <a:srgbClr val="000000"/>
                </a:solidFill>
                <a:effectLst/>
                <a:latin typeface="Lexend Light"/>
                <a:cs typeface="Calibri" panose="020F0502020204030204" pitchFamily="34" charset="0"/>
              </a:rPr>
              <a:t>This tool computes the cartesian product of input </a:t>
            </a:r>
            <a:r>
              <a:rPr lang="en-US" sz="2400" b="0" i="0" dirty="0" err="1">
                <a:solidFill>
                  <a:srgbClr val="000000"/>
                </a:solidFill>
                <a:effectLst/>
                <a:latin typeface="Lexend Light"/>
                <a:cs typeface="Calibri" panose="020F0502020204030204" pitchFamily="34" charset="0"/>
              </a:rPr>
              <a:t>iterables</a:t>
            </a:r>
            <a:r>
              <a:rPr lang="en-US" sz="2400" b="0" i="0" dirty="0">
                <a:solidFill>
                  <a:srgbClr val="000000"/>
                </a:solidFill>
                <a:effectLst/>
                <a:latin typeface="Lexend Light"/>
                <a:cs typeface="Calibri" panose="020F0502020204030204" pitchFamily="34" charset="0"/>
              </a:rPr>
              <a:t>. To compute the product of an </a:t>
            </a:r>
            <a:r>
              <a:rPr lang="en-US" sz="2400" b="0" i="0" dirty="0" err="1">
                <a:solidFill>
                  <a:srgbClr val="000000"/>
                </a:solidFill>
                <a:effectLst/>
                <a:latin typeface="Lexend Light"/>
                <a:cs typeface="Calibri" panose="020F0502020204030204" pitchFamily="34" charset="0"/>
              </a:rPr>
              <a:t>iterable</a:t>
            </a:r>
            <a:r>
              <a:rPr lang="en-US" sz="2400" b="0" i="0" dirty="0">
                <a:solidFill>
                  <a:srgbClr val="000000"/>
                </a:solidFill>
                <a:effectLst/>
                <a:latin typeface="Lexend Light"/>
                <a:cs typeface="Calibri" panose="020F0502020204030204" pitchFamily="34" charset="0"/>
              </a:rPr>
              <a:t> with itself, we use the optional repeat keyword argument to specify the number of repetitions. The output of this function is tuples in sorted order.</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err="1">
                <a:solidFill>
                  <a:srgbClr val="0071F6"/>
                </a:solidFill>
                <a:effectLst/>
                <a:latin typeface="Lexend"/>
                <a:cs typeface="Calibri" panose="020F0502020204030204" pitchFamily="34" charset="0"/>
              </a:rPr>
              <a:t>Itertools</a:t>
            </a:r>
            <a:r>
              <a:rPr lang="en-US" b="1" i="0" dirty="0">
                <a:solidFill>
                  <a:srgbClr val="0071F6"/>
                </a:solidFill>
                <a:effectLst/>
                <a:latin typeface="Lexend"/>
                <a:cs typeface="Calibri" panose="020F0502020204030204" pitchFamily="34" charset="0"/>
              </a:rPr>
              <a:t> – Combinatoric iterators</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1720302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cs typeface="Calibri" panose="020F0502020204030204" pitchFamily="34" charset="0"/>
              </a:rPr>
              <a:t>Combinatoric iterators examples</a:t>
            </a:r>
            <a:endParaRPr lang="he-IL" b="1" dirty="0">
              <a:latin typeface="Lexend Light"/>
            </a:endParaRPr>
          </a:p>
        </p:txBody>
      </p:sp>
    </p:spTree>
    <p:extLst>
      <p:ext uri="{BB962C8B-B14F-4D97-AF65-F5344CB8AC3E}">
        <p14:creationId xmlns:p14="http://schemas.microsoft.com/office/powerpoint/2010/main" val="147451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30"/>
            <a:ext cx="10495284" cy="4493096"/>
          </a:xfrm>
        </p:spPr>
        <p:txBody>
          <a:bodyPr>
            <a:normAutofit/>
          </a:bodyPr>
          <a:lstStyle/>
          <a:p>
            <a:pPr marL="0" indent="0" defTabSz="360000">
              <a:buNone/>
            </a:pPr>
            <a:r>
              <a:rPr lang="en-US" sz="2000" b="1" i="0" dirty="0">
                <a:solidFill>
                  <a:srgbClr val="000000"/>
                </a:solidFill>
                <a:effectLst/>
                <a:latin typeface="Lexend Light"/>
                <a:cs typeface="Calibri" panose="020F0502020204030204" pitchFamily="34" charset="0"/>
              </a:rPr>
              <a:t>Permutations(): </a:t>
            </a:r>
            <a:r>
              <a:rPr lang="en-US" sz="2000" i="0" dirty="0">
                <a:solidFill>
                  <a:srgbClr val="000000"/>
                </a:solidFill>
                <a:effectLst/>
                <a:latin typeface="Lexend Light"/>
                <a:cs typeface="Calibri" panose="020F0502020204030204" pitchFamily="34" charset="0"/>
              </a:rPr>
              <a:t>Permutations() as the name speaks for itself is used to generate all possible permutations of an </a:t>
            </a:r>
            <a:r>
              <a:rPr lang="en-US" sz="2000" i="0" dirty="0" err="1">
                <a:solidFill>
                  <a:srgbClr val="000000"/>
                </a:solidFill>
                <a:effectLst/>
                <a:latin typeface="Lexend Light"/>
                <a:cs typeface="Calibri" panose="020F0502020204030204" pitchFamily="34" charset="0"/>
              </a:rPr>
              <a:t>iterable</a:t>
            </a:r>
            <a:r>
              <a:rPr lang="en-US" sz="2000" i="0" dirty="0">
                <a:solidFill>
                  <a:srgbClr val="000000"/>
                </a:solidFill>
                <a:effectLst/>
                <a:latin typeface="Lexend Light"/>
                <a:cs typeface="Calibri" panose="020F0502020204030204" pitchFamily="34" charset="0"/>
              </a:rPr>
              <a:t>. All elements are treated as unique based on their position and not their values. This function takes an </a:t>
            </a:r>
            <a:r>
              <a:rPr lang="en-US" sz="2000" dirty="0" err="1">
                <a:solidFill>
                  <a:srgbClr val="000000"/>
                </a:solidFill>
                <a:effectLst/>
                <a:latin typeface="Lexend Light"/>
                <a:cs typeface="Calibri" panose="020F0502020204030204" pitchFamily="34" charset="0"/>
              </a:rPr>
              <a:t>iterable</a:t>
            </a:r>
            <a:r>
              <a:rPr lang="en-US" sz="2000" i="0" dirty="0">
                <a:solidFill>
                  <a:srgbClr val="000000"/>
                </a:solidFill>
                <a:effectLst/>
                <a:latin typeface="Lexend Light"/>
                <a:cs typeface="Calibri" panose="020F0502020204030204" pitchFamily="34" charset="0"/>
              </a:rPr>
              <a:t> and </a:t>
            </a:r>
            <a:r>
              <a:rPr lang="en-US" sz="2000" b="1" i="1" dirty="0" err="1">
                <a:solidFill>
                  <a:srgbClr val="000000"/>
                </a:solidFill>
                <a:effectLst/>
                <a:latin typeface="Lexend Light"/>
                <a:cs typeface="Calibri" panose="020F0502020204030204" pitchFamily="34" charset="0"/>
              </a:rPr>
              <a:t>group_size</a:t>
            </a:r>
            <a:r>
              <a:rPr lang="en-US" sz="2000" i="0" dirty="0">
                <a:solidFill>
                  <a:srgbClr val="000000"/>
                </a:solidFill>
                <a:effectLst/>
                <a:latin typeface="Lexend Light"/>
                <a:cs typeface="Calibri" panose="020F0502020204030204" pitchFamily="34" charset="0"/>
              </a:rPr>
              <a:t>, if the value of </a:t>
            </a:r>
            <a:r>
              <a:rPr lang="en-US" sz="2000" b="1" i="1" dirty="0" err="1">
                <a:solidFill>
                  <a:srgbClr val="000000"/>
                </a:solidFill>
                <a:latin typeface="Lexend Light"/>
                <a:cs typeface="Calibri" panose="020F0502020204030204" pitchFamily="34" charset="0"/>
              </a:rPr>
              <a:t>group_size</a:t>
            </a:r>
            <a:r>
              <a:rPr lang="en-US" sz="2000" b="1" i="1" dirty="0">
                <a:solidFill>
                  <a:srgbClr val="000000"/>
                </a:solidFill>
                <a:latin typeface="Lexend Light"/>
                <a:cs typeface="Calibri" panose="020F0502020204030204" pitchFamily="34" charset="0"/>
              </a:rPr>
              <a:t> </a:t>
            </a:r>
            <a:r>
              <a:rPr lang="en-US" sz="2000" i="0" dirty="0">
                <a:solidFill>
                  <a:srgbClr val="000000"/>
                </a:solidFill>
                <a:effectLst/>
                <a:latin typeface="Lexend Light"/>
                <a:cs typeface="Calibri" panose="020F0502020204030204" pitchFamily="34" charset="0"/>
              </a:rPr>
              <a:t>is not specified or is equal to None then the value of </a:t>
            </a:r>
            <a:r>
              <a:rPr lang="en-US" sz="2000" b="1" i="1" dirty="0" err="1">
                <a:solidFill>
                  <a:srgbClr val="000000"/>
                </a:solidFill>
                <a:latin typeface="Lexend Light"/>
                <a:cs typeface="Calibri" panose="020F0502020204030204" pitchFamily="34" charset="0"/>
              </a:rPr>
              <a:t>group_size</a:t>
            </a:r>
            <a:r>
              <a:rPr lang="en-US" sz="2000" b="1" i="1" dirty="0">
                <a:solidFill>
                  <a:srgbClr val="000000"/>
                </a:solidFill>
                <a:latin typeface="Lexend Light"/>
                <a:cs typeface="Calibri" panose="020F0502020204030204" pitchFamily="34" charset="0"/>
              </a:rPr>
              <a:t> </a:t>
            </a:r>
            <a:r>
              <a:rPr lang="en-US" sz="2000" i="0" dirty="0">
                <a:solidFill>
                  <a:srgbClr val="000000"/>
                </a:solidFill>
                <a:effectLst/>
                <a:latin typeface="Lexend Light"/>
                <a:cs typeface="Calibri" panose="020F0502020204030204" pitchFamily="34" charset="0"/>
              </a:rPr>
              <a:t>becomes the length of the </a:t>
            </a:r>
            <a:r>
              <a:rPr lang="en-US" sz="2000" i="0" dirty="0" err="1">
                <a:solidFill>
                  <a:srgbClr val="000000"/>
                </a:solidFill>
                <a:effectLst/>
                <a:latin typeface="Lexend Light"/>
                <a:cs typeface="Calibri" panose="020F0502020204030204" pitchFamily="34" charset="0"/>
              </a:rPr>
              <a:t>iterable</a:t>
            </a:r>
            <a:r>
              <a:rPr lang="en-US" sz="2000" i="0" dirty="0">
                <a:solidFill>
                  <a:srgbClr val="000000"/>
                </a:solidFill>
                <a:effectLst/>
                <a:latin typeface="Lexend Light"/>
                <a:cs typeface="Calibri" panose="020F0502020204030204" pitchFamily="34" charset="0"/>
              </a:rPr>
              <a:t>.</a:t>
            </a:r>
            <a:endParaRPr lang="en-US" sz="20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Combinatoric combinatoric iterators</a:t>
            </a:r>
            <a:endParaRPr lang="he-IL" b="1" dirty="0">
              <a:solidFill>
                <a:srgbClr val="0071F6"/>
              </a:solidFill>
              <a:latin typeface="Lexend"/>
              <a:cs typeface="Calibri" panose="020F0502020204030204" pitchFamily="34" charset="0"/>
            </a:endParaRPr>
          </a:p>
        </p:txBody>
      </p:sp>
      <p:sp>
        <p:nvSpPr>
          <p:cNvPr id="4" name="Rectangle 2">
            <a:extLst>
              <a:ext uri="{FF2B5EF4-FFF2-40B4-BE49-F238E27FC236}">
                <a16:creationId xmlns:a16="http://schemas.microsoft.com/office/drawing/2014/main" id="{7CEA1F17-C78B-4C55-A636-A3121627673C}"/>
              </a:ext>
            </a:extLst>
          </p:cNvPr>
          <p:cNvSpPr>
            <a:spLocks noChangeArrowheads="1"/>
          </p:cNvSpPr>
          <p:nvPr/>
        </p:nvSpPr>
        <p:spPr bwMode="auto">
          <a:xfrm>
            <a:off x="671480" y="2973625"/>
            <a:ext cx="855751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import the product function from </a:t>
            </a:r>
            <a:r>
              <a:rPr kumimoji="0" lang="en-US" altLang="en-US" sz="1400" b="0" i="0" u="none" strike="noStrike" cap="none" normalizeH="0" baseline="0" dirty="0" err="1">
                <a:ln>
                  <a:noFill/>
                </a:ln>
                <a:solidFill>
                  <a:srgbClr val="808080"/>
                </a:solidFill>
                <a:effectLst/>
                <a:latin typeface="Arial Unicode MS"/>
              </a:rPr>
              <a:t>itertools</a:t>
            </a:r>
            <a:r>
              <a:rPr kumimoji="0" lang="en-US" altLang="en-US" sz="1400" b="0" i="0" u="none" strike="noStrike" cap="none" normalizeH="0" baseline="0" dirty="0">
                <a:ln>
                  <a:noFill/>
                </a:ln>
                <a:solidFill>
                  <a:srgbClr val="808080"/>
                </a:solidFill>
                <a:effectLst/>
                <a:latin typeface="Arial Unicode MS"/>
              </a:rPr>
              <a:t> module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err="1">
                <a:ln>
                  <a:noFill/>
                </a:ln>
                <a:solidFill>
                  <a:srgbClr val="A9B7C6"/>
                </a:solidFill>
                <a:effectLst/>
                <a:latin typeface="Arial Unicode MS"/>
              </a:rPr>
              <a:t>itertools</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permutations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list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'geeks'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string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6A8759"/>
                </a:solidFill>
                <a:effectLst/>
                <a:latin typeface="Arial Unicode MS"/>
              </a:rPr>
              <a:t>'AB'</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container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696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745370" y="1364392"/>
            <a:ext cx="10561173" cy="4556117"/>
          </a:xfrm>
        </p:spPr>
        <p:txBody>
          <a:bodyPr>
            <a:normAutofit/>
          </a:bodyPr>
          <a:lstStyle/>
          <a:p>
            <a:pPr marL="0" indent="0" defTabSz="360000">
              <a:buNone/>
            </a:pPr>
            <a:r>
              <a:rPr lang="en-US" sz="2400" b="1" i="0" dirty="0">
                <a:solidFill>
                  <a:srgbClr val="000000"/>
                </a:solidFill>
                <a:effectLst/>
                <a:latin typeface="Lexend Light"/>
                <a:cs typeface="Calibri" panose="020F0502020204030204" pitchFamily="34" charset="0"/>
              </a:rPr>
              <a:t>Combinations(): </a:t>
            </a:r>
            <a:r>
              <a:rPr lang="en-US" sz="2400" b="0" i="0" dirty="0">
                <a:solidFill>
                  <a:srgbClr val="000000"/>
                </a:solidFill>
                <a:effectLst/>
                <a:latin typeface="Lexend Light"/>
                <a:cs typeface="Calibri" panose="020F0502020204030204" pitchFamily="34" charset="0"/>
              </a:rPr>
              <a:t>This iterator prints all the possible combinations(without replacement) of the container passed in arguments in the specified group size in sorted order.</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panose="020B0604020202020204"/>
                <a:cs typeface="Calibri" panose="020F0502020204030204" pitchFamily="34" charset="0"/>
              </a:rPr>
              <a:t>Combinatoric combinatoric iterators</a:t>
            </a:r>
            <a:endParaRPr lang="he-IL" b="1" dirty="0">
              <a:solidFill>
                <a:srgbClr val="0071F6"/>
              </a:solidFill>
              <a:latin typeface="Lexend" panose="020B0604020202020204"/>
              <a:cs typeface="Calibri" panose="020F0502020204030204" pitchFamily="34" charset="0"/>
            </a:endParaRPr>
          </a:p>
        </p:txBody>
      </p:sp>
      <p:sp>
        <p:nvSpPr>
          <p:cNvPr id="2" name="Rectangle 1">
            <a:extLst>
              <a:ext uri="{FF2B5EF4-FFF2-40B4-BE49-F238E27FC236}">
                <a16:creationId xmlns:a16="http://schemas.microsoft.com/office/drawing/2014/main" id="{B6598A99-1DBA-4AE1-9344-E41767069635}"/>
              </a:ext>
            </a:extLst>
          </p:cNvPr>
          <p:cNvSpPr>
            <a:spLocks noChangeArrowheads="1"/>
          </p:cNvSpPr>
          <p:nvPr/>
        </p:nvSpPr>
        <p:spPr bwMode="auto">
          <a:xfrm>
            <a:off x="671480" y="2769890"/>
            <a:ext cx="8300621"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import combinations from </a:t>
            </a:r>
            <a:r>
              <a:rPr kumimoji="0" lang="en-US" altLang="en-US" sz="1600" b="0" i="0" u="none" strike="noStrike" cap="none" normalizeH="0" baseline="0" dirty="0" err="1">
                <a:ln>
                  <a:noFill/>
                </a:ln>
                <a:solidFill>
                  <a:srgbClr val="808080"/>
                </a:solidFill>
                <a:effectLst/>
                <a:latin typeface="Arial Unicode MS"/>
              </a:rPr>
              <a:t>itertools</a:t>
            </a:r>
            <a:r>
              <a:rPr kumimoji="0" lang="en-US" altLang="en-US" sz="1600" b="0" i="0" u="none" strike="noStrike" cap="none" normalizeH="0" baseline="0" dirty="0">
                <a:ln>
                  <a:noFill/>
                </a:ln>
                <a:solidFill>
                  <a:srgbClr val="808080"/>
                </a:solidFill>
                <a:effectLst/>
                <a:latin typeface="Arial Unicode MS"/>
              </a:rPr>
              <a:t> module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from </a:t>
            </a:r>
            <a:r>
              <a:rPr kumimoji="0" lang="en-US" altLang="en-US" sz="1600" b="0" i="0" u="none" strike="noStrike" cap="none" normalizeH="0" baseline="0" dirty="0" err="1">
                <a:ln>
                  <a:noFill/>
                </a:ln>
                <a:solidFill>
                  <a:srgbClr val="A9B7C6"/>
                </a:solidFill>
                <a:effectLst/>
                <a:latin typeface="Arial Unicode MS"/>
              </a:rPr>
              <a:t>itertools</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combinations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6A8759"/>
                </a:solidFill>
                <a:effectLst/>
                <a:latin typeface="Arial Unicode MS"/>
              </a:rPr>
              <a:t>'A'</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string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8888C6"/>
                </a:solidFill>
                <a:effectLst/>
                <a:latin typeface="Arial Unicode MS"/>
              </a:rPr>
              <a:t>range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47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417571"/>
          </a:xfrm>
        </p:spPr>
        <p:txBody>
          <a:bodyPr>
            <a:normAutofit/>
          </a:bodyPr>
          <a:lstStyle/>
          <a:p>
            <a:pPr marL="0" indent="0" defTabSz="360000">
              <a:buNone/>
            </a:pPr>
            <a:r>
              <a:rPr lang="en-US" sz="2000" b="1" i="0" dirty="0" err="1">
                <a:solidFill>
                  <a:srgbClr val="000000"/>
                </a:solidFill>
                <a:effectLst/>
                <a:latin typeface="Lexend Light"/>
                <a:cs typeface="Calibri" panose="020F0502020204030204" pitchFamily="34" charset="0"/>
              </a:rPr>
              <a:t>Combinations_with_replacement</a:t>
            </a:r>
            <a:r>
              <a:rPr lang="en-US" sz="2000" b="1" i="0" dirty="0">
                <a:solidFill>
                  <a:srgbClr val="000000"/>
                </a:solidFill>
                <a:effectLst/>
                <a:latin typeface="Lexend Light"/>
                <a:cs typeface="Calibri" panose="020F0502020204030204" pitchFamily="34" charset="0"/>
              </a:rPr>
              <a:t>(): </a:t>
            </a:r>
            <a:r>
              <a:rPr lang="en-US" sz="2000" i="0" dirty="0">
                <a:solidFill>
                  <a:srgbClr val="000000"/>
                </a:solidFill>
                <a:effectLst/>
                <a:latin typeface="Lexend Light"/>
                <a:cs typeface="Calibri" panose="020F0502020204030204" pitchFamily="34" charset="0"/>
              </a:rPr>
              <a:t>This function returns a subsequence of length n from the elements of the </a:t>
            </a:r>
            <a:r>
              <a:rPr lang="en-US" sz="2000" i="0" dirty="0" err="1">
                <a:solidFill>
                  <a:srgbClr val="000000"/>
                </a:solidFill>
                <a:effectLst/>
                <a:latin typeface="Lexend Light"/>
                <a:cs typeface="Calibri" panose="020F0502020204030204" pitchFamily="34" charset="0"/>
              </a:rPr>
              <a:t>iterable</a:t>
            </a:r>
            <a:r>
              <a:rPr lang="en-US" sz="2000" i="0" dirty="0">
                <a:solidFill>
                  <a:srgbClr val="000000"/>
                </a:solidFill>
                <a:effectLst/>
                <a:latin typeface="Lexend Light"/>
                <a:cs typeface="Calibri" panose="020F0502020204030204" pitchFamily="34" charset="0"/>
              </a:rPr>
              <a:t> where n is the argument that the function takes determining the length of the subsequences generated by the function. Individual elements may repeat itself in </a:t>
            </a:r>
            <a:r>
              <a:rPr lang="en-US" sz="2000" i="0" dirty="0" err="1">
                <a:solidFill>
                  <a:srgbClr val="000000"/>
                </a:solidFill>
                <a:effectLst/>
                <a:latin typeface="Lexend Light"/>
                <a:cs typeface="Calibri" panose="020F0502020204030204" pitchFamily="34" charset="0"/>
              </a:rPr>
              <a:t>combinations_with_replacement</a:t>
            </a:r>
            <a:r>
              <a:rPr lang="en-US" sz="2000" i="0" dirty="0">
                <a:solidFill>
                  <a:srgbClr val="000000"/>
                </a:solidFill>
                <a:effectLst/>
                <a:latin typeface="Lexend Light"/>
                <a:cs typeface="Calibri" panose="020F0502020204030204" pitchFamily="34" charset="0"/>
              </a:rPr>
              <a:t> function.</a:t>
            </a:r>
            <a:endParaRPr lang="en-US" sz="20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panose="020B0604020202020204"/>
                <a:cs typeface="Calibri" panose="020F0502020204030204" pitchFamily="34" charset="0"/>
              </a:rPr>
              <a:t>Combinatoric combinatoric iterators</a:t>
            </a:r>
            <a:endParaRPr lang="he-IL" b="1" dirty="0">
              <a:solidFill>
                <a:srgbClr val="0071F6"/>
              </a:solidFill>
              <a:latin typeface="Lexend" panose="020B0604020202020204"/>
              <a:cs typeface="Calibri" panose="020F0502020204030204" pitchFamily="34" charset="0"/>
            </a:endParaRPr>
          </a:p>
        </p:txBody>
      </p:sp>
      <p:sp>
        <p:nvSpPr>
          <p:cNvPr id="2" name="Rectangle 1">
            <a:extLst>
              <a:ext uri="{FF2B5EF4-FFF2-40B4-BE49-F238E27FC236}">
                <a16:creationId xmlns:a16="http://schemas.microsoft.com/office/drawing/2014/main" id="{6DD63620-756C-47E8-9735-096B2BF8F042}"/>
              </a:ext>
            </a:extLst>
          </p:cNvPr>
          <p:cNvSpPr>
            <a:spLocks noChangeArrowheads="1"/>
          </p:cNvSpPr>
          <p:nvPr/>
        </p:nvSpPr>
        <p:spPr bwMode="auto">
          <a:xfrm>
            <a:off x="671480" y="2769890"/>
            <a:ext cx="9765611"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import combinations from </a:t>
            </a:r>
            <a:r>
              <a:rPr kumimoji="0" lang="en-US" altLang="en-US" sz="1600" b="0" i="0" u="none" strike="noStrike" cap="none" normalizeH="0" baseline="0" dirty="0" err="1">
                <a:ln>
                  <a:noFill/>
                </a:ln>
                <a:solidFill>
                  <a:srgbClr val="808080"/>
                </a:solidFill>
                <a:effectLst/>
                <a:latin typeface="Arial Unicode MS"/>
              </a:rPr>
              <a:t>itertools</a:t>
            </a:r>
            <a:r>
              <a:rPr kumimoji="0" lang="en-US" altLang="en-US" sz="1600" b="0" i="0" u="none" strike="noStrike" cap="none" normalizeH="0" baseline="0" dirty="0">
                <a:ln>
                  <a:noFill/>
                </a:ln>
                <a:solidFill>
                  <a:srgbClr val="808080"/>
                </a:solidFill>
                <a:effectLst/>
                <a:latin typeface="Arial Unicode MS"/>
              </a:rPr>
              <a:t> module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from </a:t>
            </a:r>
            <a:r>
              <a:rPr kumimoji="0" lang="en-US" altLang="en-US" sz="1600" b="0" i="0" u="none" strike="noStrike" cap="none" normalizeH="0" baseline="0" dirty="0" err="1">
                <a:ln>
                  <a:noFill/>
                </a:ln>
                <a:solidFill>
                  <a:srgbClr val="A9B7C6"/>
                </a:solidFill>
                <a:effectLst/>
                <a:latin typeface="Arial Unicode MS"/>
              </a:rPr>
              <a:t>itertools</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combinations_with_replacement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string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container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range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576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30"/>
            <a:ext cx="10561173" cy="4556116"/>
          </a:xfrm>
        </p:spPr>
        <p:txBody>
          <a:bodyPr>
            <a:normAutofit/>
          </a:bodyPr>
          <a:lstStyle/>
          <a:p>
            <a:pPr marL="0" indent="0" defTabSz="360000">
              <a:buNone/>
            </a:pPr>
            <a:r>
              <a:rPr lang="en-US" sz="2400" b="0" i="0" dirty="0">
                <a:solidFill>
                  <a:srgbClr val="000000"/>
                </a:solidFill>
                <a:effectLst/>
                <a:latin typeface="Lexend Light"/>
                <a:cs typeface="Calibri" panose="020F0502020204030204" pitchFamily="34" charset="0"/>
              </a:rPr>
              <a:t>Terminating iterators are used to work on the short input sequences and produce the output based on the functionality of the method used.</a:t>
            </a:r>
          </a:p>
          <a:p>
            <a:pPr marL="0" indent="0" defTabSz="360000">
              <a:buNone/>
            </a:pPr>
            <a:endParaRPr lang="en-US" sz="2400" b="0" i="0" dirty="0">
              <a:solidFill>
                <a:srgbClr val="000000"/>
              </a:solidFill>
              <a:effectLst/>
              <a:latin typeface="Lexend Light"/>
              <a:cs typeface="Calibri" panose="020F0502020204030204" pitchFamily="34" charset="0"/>
            </a:endParaRPr>
          </a:p>
          <a:p>
            <a:pPr marL="0" indent="0" defTabSz="360000">
              <a:buNone/>
            </a:pPr>
            <a:r>
              <a:rPr lang="en-US" sz="2400" b="0" i="0" dirty="0">
                <a:solidFill>
                  <a:srgbClr val="000000"/>
                </a:solidFill>
                <a:effectLst/>
                <a:latin typeface="Lexend Light"/>
                <a:cs typeface="Calibri" panose="020F0502020204030204" pitchFamily="34" charset="0"/>
              </a:rPr>
              <a:t>Different types of terminating iterators are: </a:t>
            </a:r>
          </a:p>
          <a:p>
            <a:pPr marL="0" indent="0" defTabSz="360000">
              <a:buNone/>
            </a:pPr>
            <a:endParaRPr lang="en-US" sz="2400" b="0" i="0" dirty="0">
              <a:solidFill>
                <a:srgbClr val="000000"/>
              </a:solidFill>
              <a:effectLst/>
              <a:latin typeface="Lexend Light"/>
              <a:cs typeface="Calibri" panose="020F0502020204030204" pitchFamily="34" charset="0"/>
            </a:endParaRPr>
          </a:p>
          <a:p>
            <a:pPr marL="0" indent="0" defTabSz="360000">
              <a:buNone/>
            </a:pPr>
            <a:r>
              <a:rPr lang="en-US" sz="2400" b="1" i="0" dirty="0">
                <a:solidFill>
                  <a:srgbClr val="000000"/>
                </a:solidFill>
                <a:effectLst/>
                <a:latin typeface="Lexend Light"/>
                <a:cs typeface="Calibri" panose="020F0502020204030204" pitchFamily="34" charset="0"/>
              </a:rPr>
              <a:t>accumulate(</a:t>
            </a:r>
            <a:r>
              <a:rPr lang="en-US" sz="2400" b="1" i="0" dirty="0" err="1">
                <a:solidFill>
                  <a:srgbClr val="000000"/>
                </a:solidFill>
                <a:effectLst/>
                <a:latin typeface="Lexend Light"/>
                <a:cs typeface="Calibri" panose="020F0502020204030204" pitchFamily="34" charset="0"/>
              </a:rPr>
              <a:t>iter</a:t>
            </a:r>
            <a:r>
              <a:rPr lang="en-US" sz="2400" b="1" i="0" dirty="0">
                <a:solidFill>
                  <a:srgbClr val="000000"/>
                </a:solidFill>
                <a:effectLst/>
                <a:latin typeface="Lexend Light"/>
                <a:cs typeface="Calibri" panose="020F0502020204030204" pitchFamily="34" charset="0"/>
              </a:rPr>
              <a:t>, </a:t>
            </a:r>
            <a:r>
              <a:rPr lang="en-US" sz="2400" b="1" i="0" dirty="0" err="1">
                <a:solidFill>
                  <a:srgbClr val="000000"/>
                </a:solidFill>
                <a:effectLst/>
                <a:latin typeface="Lexend Light"/>
                <a:cs typeface="Calibri" panose="020F0502020204030204" pitchFamily="34" charset="0"/>
              </a:rPr>
              <a:t>func</a:t>
            </a:r>
            <a:r>
              <a:rPr lang="en-US" sz="2400" b="1" i="0" dirty="0">
                <a:solidFill>
                  <a:srgbClr val="000000"/>
                </a:solidFill>
                <a:effectLst/>
                <a:latin typeface="Lexend Light"/>
                <a:cs typeface="Calibri" panose="020F0502020204030204" pitchFamily="34" charset="0"/>
              </a:rPr>
              <a:t>): </a:t>
            </a:r>
            <a:r>
              <a:rPr lang="en-US" sz="2400" b="0" i="0" dirty="0">
                <a:solidFill>
                  <a:srgbClr val="000000"/>
                </a:solidFill>
                <a:effectLst/>
                <a:latin typeface="Lexend Light"/>
                <a:cs typeface="Calibri" panose="020F0502020204030204" pitchFamily="34" charset="0"/>
              </a:rPr>
              <a:t>This iterator takes two arguments, </a:t>
            </a:r>
            <a:r>
              <a:rPr lang="en-US" sz="2400" b="0" i="0" dirty="0" err="1">
                <a:solidFill>
                  <a:srgbClr val="000000"/>
                </a:solidFill>
                <a:effectLst/>
                <a:latin typeface="Lexend Light"/>
                <a:cs typeface="Calibri" panose="020F0502020204030204" pitchFamily="34" charset="0"/>
              </a:rPr>
              <a:t>iterable</a:t>
            </a:r>
            <a:r>
              <a:rPr lang="en-US" sz="2400" b="0" i="0" dirty="0">
                <a:solidFill>
                  <a:srgbClr val="000000"/>
                </a:solidFill>
                <a:effectLst/>
                <a:latin typeface="Lexend Light"/>
                <a:cs typeface="Calibri" panose="020F0502020204030204" pitchFamily="34" charset="0"/>
              </a:rPr>
              <a:t> target and the function which would be followed at each iteration of value in target. If no function is passed, addition takes place by default. If the input </a:t>
            </a:r>
            <a:r>
              <a:rPr lang="en-US" sz="2400" b="0" i="0" dirty="0" err="1">
                <a:solidFill>
                  <a:srgbClr val="000000"/>
                </a:solidFill>
                <a:effectLst/>
                <a:latin typeface="Lexend Light"/>
                <a:cs typeface="Calibri" panose="020F0502020204030204" pitchFamily="34" charset="0"/>
              </a:rPr>
              <a:t>iterable</a:t>
            </a:r>
            <a:r>
              <a:rPr lang="en-US" sz="2400" b="0" i="0" dirty="0">
                <a:solidFill>
                  <a:srgbClr val="000000"/>
                </a:solidFill>
                <a:effectLst/>
                <a:latin typeface="Lexend Light"/>
                <a:cs typeface="Calibri" panose="020F0502020204030204" pitchFamily="34" charset="0"/>
              </a:rPr>
              <a:t> is empty, the output </a:t>
            </a:r>
            <a:r>
              <a:rPr lang="en-US" sz="2400" b="0" i="0" dirty="0" err="1">
                <a:solidFill>
                  <a:srgbClr val="000000"/>
                </a:solidFill>
                <a:effectLst/>
                <a:latin typeface="Lexend Light"/>
                <a:cs typeface="Calibri" panose="020F0502020204030204" pitchFamily="34" charset="0"/>
              </a:rPr>
              <a:t>iterable</a:t>
            </a:r>
            <a:r>
              <a:rPr lang="en-US" sz="2400" b="0" i="0" dirty="0">
                <a:solidFill>
                  <a:srgbClr val="000000"/>
                </a:solidFill>
                <a:effectLst/>
                <a:latin typeface="Lexend Light"/>
                <a:cs typeface="Calibri" panose="020F0502020204030204" pitchFamily="34" charset="0"/>
              </a:rPr>
              <a:t> will also be empty.</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err="1">
                <a:solidFill>
                  <a:srgbClr val="0071F6"/>
                </a:solidFill>
                <a:effectLst/>
                <a:latin typeface="Lexend" panose="020B0604020202020204"/>
                <a:cs typeface="Calibri" panose="020F0502020204030204" pitchFamily="34" charset="0"/>
              </a:rPr>
              <a:t>Itertools</a:t>
            </a:r>
            <a:r>
              <a:rPr lang="en-US" b="1" i="0" dirty="0">
                <a:solidFill>
                  <a:srgbClr val="0071F6"/>
                </a:solidFill>
                <a:effectLst/>
                <a:latin typeface="Lexend" panose="020B0604020202020204"/>
                <a:cs typeface="Calibri" panose="020F0502020204030204" pitchFamily="34" charset="0"/>
              </a:rPr>
              <a:t> – Terminating iterators</a:t>
            </a:r>
            <a:endParaRPr lang="he-IL" b="1" dirty="0">
              <a:solidFill>
                <a:srgbClr val="0071F6"/>
              </a:solidFill>
              <a:latin typeface="Lexend" panose="020B0604020202020204"/>
              <a:cs typeface="Calibri" panose="020F0502020204030204" pitchFamily="34" charset="0"/>
            </a:endParaRPr>
          </a:p>
        </p:txBody>
      </p:sp>
    </p:spTree>
    <p:extLst>
      <p:ext uri="{BB962C8B-B14F-4D97-AF65-F5344CB8AC3E}">
        <p14:creationId xmlns:p14="http://schemas.microsoft.com/office/powerpoint/2010/main" val="1740418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cs typeface="Calibri" panose="020F0502020204030204" pitchFamily="34" charset="0"/>
              </a:rPr>
              <a:t>Terminating iterators examples</a:t>
            </a:r>
            <a:endParaRPr lang="he-IL" b="1" dirty="0">
              <a:latin typeface="Lexend Light"/>
            </a:endParaRPr>
          </a:p>
        </p:txBody>
      </p:sp>
    </p:spTree>
    <p:extLst>
      <p:ext uri="{BB962C8B-B14F-4D97-AF65-F5344CB8AC3E}">
        <p14:creationId xmlns:p14="http://schemas.microsoft.com/office/powerpoint/2010/main" val="212313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4930330" cy="4673143"/>
          </a:xfrm>
        </p:spPr>
        <p:txBody>
          <a:bodyPr>
            <a:normAutofit/>
          </a:bodyPr>
          <a:lstStyle/>
          <a:p>
            <a:pPr marL="0" indent="0" defTabSz="360000">
              <a:buNone/>
            </a:pPr>
            <a:r>
              <a:rPr lang="en-US" sz="1800" b="1" i="0" dirty="0">
                <a:solidFill>
                  <a:srgbClr val="000000"/>
                </a:solidFill>
                <a:effectLst/>
                <a:latin typeface="Lexend Light"/>
                <a:cs typeface="Calibri" panose="020F0502020204030204" pitchFamily="34" charset="0"/>
              </a:rPr>
              <a:t>chain(iter1, iter2..): </a:t>
            </a:r>
            <a:r>
              <a:rPr lang="en-US" sz="1800" i="0" dirty="0">
                <a:solidFill>
                  <a:srgbClr val="000000"/>
                </a:solidFill>
                <a:effectLst/>
                <a:latin typeface="Lexend Light"/>
                <a:cs typeface="Calibri" panose="020F0502020204030204" pitchFamily="34" charset="0"/>
              </a:rPr>
              <a:t>This function is used to print all the values in </a:t>
            </a:r>
            <a:r>
              <a:rPr lang="en-US" sz="1800" i="0" dirty="0" err="1">
                <a:solidFill>
                  <a:srgbClr val="000000"/>
                </a:solidFill>
                <a:effectLst/>
                <a:latin typeface="Lexend Light"/>
                <a:cs typeface="Calibri" panose="020F0502020204030204" pitchFamily="34" charset="0"/>
              </a:rPr>
              <a:t>iterable</a:t>
            </a:r>
            <a:r>
              <a:rPr lang="en-US" sz="1800" i="0" dirty="0">
                <a:solidFill>
                  <a:srgbClr val="000000"/>
                </a:solidFill>
                <a:effectLst/>
                <a:latin typeface="Lexend Light"/>
                <a:cs typeface="Calibri" panose="020F0502020204030204" pitchFamily="34" charset="0"/>
              </a:rPr>
              <a:t> targets one after another mentioned in its arguments.</a:t>
            </a:r>
            <a:endParaRPr lang="en-US" sz="18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Terminating iterators examples</a:t>
            </a:r>
            <a:endParaRPr lang="he-IL" b="1" dirty="0">
              <a:solidFill>
                <a:srgbClr val="0071F6"/>
              </a:solidFill>
              <a:latin typeface="Lexend"/>
              <a:cs typeface="Calibri" panose="020F0502020204030204" pitchFamily="34" charset="0"/>
            </a:endParaRPr>
          </a:p>
        </p:txBody>
      </p:sp>
      <p:sp>
        <p:nvSpPr>
          <p:cNvPr id="3" name="Rectangle 3">
            <a:extLst>
              <a:ext uri="{FF2B5EF4-FFF2-40B4-BE49-F238E27FC236}">
                <a16:creationId xmlns:a16="http://schemas.microsoft.com/office/drawing/2014/main" id="{5B388DE0-2F8C-4A9F-B9EF-5C042D677190}"/>
              </a:ext>
            </a:extLst>
          </p:cNvPr>
          <p:cNvSpPr>
            <a:spLocks noChangeArrowheads="1"/>
          </p:cNvSpPr>
          <p:nvPr/>
        </p:nvSpPr>
        <p:spPr bwMode="auto">
          <a:xfrm>
            <a:off x="671480" y="2689013"/>
            <a:ext cx="4841553"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and chain()</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1</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li1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2</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li2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9</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3</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li3 =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chain() to print all elements of lists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values in mentioned chain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itertools.chain</a:t>
            </a:r>
            <a:r>
              <a:rPr kumimoji="0" lang="en-US" altLang="en-US" sz="1400" b="0" i="0" u="none" strike="noStrike" cap="none" normalizeH="0" baseline="0" dirty="0">
                <a:ln>
                  <a:noFill/>
                </a:ln>
                <a:solidFill>
                  <a:srgbClr val="A9B7C6"/>
                </a:solidFill>
                <a:effectLst/>
                <a:latin typeface="Arial Unicode MS"/>
              </a:rPr>
              <a:t>(li1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li3)))</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445281"/>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3"/>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Lexend Light"/>
                <a:cs typeface="Calibri" panose="020F0502020204030204" pitchFamily="34" charset="0"/>
              </a:rPr>
              <a:t>chain.from_iterable</a:t>
            </a:r>
            <a:r>
              <a:rPr lang="en-US" sz="1800" b="1" dirty="0">
                <a:solidFill>
                  <a:srgbClr val="000000"/>
                </a:solidFill>
                <a:latin typeface="Lexend Light"/>
                <a:cs typeface="Calibri" panose="020F0502020204030204" pitchFamily="34" charset="0"/>
              </a:rPr>
              <a:t>(): </a:t>
            </a:r>
            <a:r>
              <a:rPr lang="en-US" sz="1800" dirty="0">
                <a:solidFill>
                  <a:srgbClr val="000000"/>
                </a:solidFill>
                <a:latin typeface="Lexend Light"/>
                <a:cs typeface="Calibri" panose="020F0502020204030204" pitchFamily="34" charset="0"/>
              </a:rPr>
              <a:t>This function is implemented similarly as a chain() but the argument here is a list of lists or any other </a:t>
            </a:r>
            <a:r>
              <a:rPr lang="en-US" sz="1800" dirty="0" err="1">
                <a:solidFill>
                  <a:srgbClr val="000000"/>
                </a:solidFill>
                <a:latin typeface="Lexend Light"/>
                <a:cs typeface="Calibri" panose="020F0502020204030204" pitchFamily="34" charset="0"/>
              </a:rPr>
              <a:t>iterable</a:t>
            </a:r>
            <a:r>
              <a:rPr lang="en-US" sz="1800" dirty="0">
                <a:solidFill>
                  <a:srgbClr val="000000"/>
                </a:solidFill>
                <a:latin typeface="Lexend Light"/>
                <a:cs typeface="Calibri" panose="020F0502020204030204" pitchFamily="34" charset="0"/>
              </a:rPr>
              <a:t> container.</a:t>
            </a:r>
            <a:endParaRPr lang="en-US" sz="1800" dirty="0">
              <a:latin typeface="Lexend Light"/>
              <a:cs typeface="Calibri" panose="020F0502020204030204" pitchFamily="34" charset="0"/>
            </a:endParaRPr>
          </a:p>
        </p:txBody>
      </p:sp>
      <p:sp>
        <p:nvSpPr>
          <p:cNvPr id="5" name="Rectangle 4">
            <a:extLst>
              <a:ext uri="{FF2B5EF4-FFF2-40B4-BE49-F238E27FC236}">
                <a16:creationId xmlns:a16="http://schemas.microsoft.com/office/drawing/2014/main" id="{AAEDD2A0-999D-4816-B1CA-88421ED5F56E}"/>
              </a:ext>
            </a:extLst>
          </p:cNvPr>
          <p:cNvSpPr>
            <a:spLocks noChangeArrowheads="1"/>
          </p:cNvSpPr>
          <p:nvPr/>
        </p:nvSpPr>
        <p:spPr bwMode="auto">
          <a:xfrm>
            <a:off x="6446257" y="2689013"/>
            <a:ext cx="4212507"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Python code to demonstrate the working of </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a:t>
            </a:r>
            <a:r>
              <a:rPr kumimoji="0" lang="en-US" altLang="en-US" sz="1200" b="0" i="0" u="none" strike="noStrike" cap="none" normalizeH="0" baseline="0" dirty="0" err="1">
                <a:ln>
                  <a:noFill/>
                </a:ln>
                <a:solidFill>
                  <a:srgbClr val="808080"/>
                </a:solidFill>
                <a:effectLst/>
                <a:latin typeface="Arial Unicode MS"/>
              </a:rPr>
              <a:t>chain.from_iterable</a:t>
            </a:r>
            <a:r>
              <a:rPr kumimoji="0" lang="en-US" altLang="en-US" sz="1200" b="0" i="0" u="none" strike="noStrike" cap="none" normalizeH="0" baseline="0" dirty="0">
                <a:ln>
                  <a:noFill/>
                </a:ln>
                <a:solidFill>
                  <a:srgbClr val="808080"/>
                </a:solidFill>
                <a:effectLst/>
                <a:latin typeface="Arial Unicode MS"/>
              </a:rPr>
              <a:t>()</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itertools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1</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li1 = [</a:t>
            </a:r>
            <a:r>
              <a:rPr kumimoji="0" lang="en-US" altLang="en-US" sz="1200" b="0" i="0" u="none" strike="noStrike" cap="none" normalizeH="0" baseline="0" dirty="0">
                <a:ln>
                  <a:noFill/>
                </a:ln>
                <a:solidFill>
                  <a:srgbClr val="6897BB"/>
                </a:solidFill>
                <a:effectLst/>
                <a:latin typeface="Arial Unicode MS"/>
              </a:rPr>
              <a:t>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7</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2</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li2 = [</a:t>
            </a:r>
            <a:r>
              <a:rPr kumimoji="0" lang="en-US" altLang="en-US" sz="1200" b="0" i="0" u="none" strike="noStrike" cap="none" normalizeH="0" baseline="0" dirty="0">
                <a:ln>
                  <a:noFill/>
                </a:ln>
                <a:solidFill>
                  <a:srgbClr val="6897BB"/>
                </a:solidFill>
                <a:effectLst/>
                <a:latin typeface="Arial Unicode MS"/>
              </a:rPr>
              <a:t>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6</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9</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3</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li3 = [</a:t>
            </a:r>
            <a:r>
              <a:rPr kumimoji="0" lang="en-US" altLang="en-US" sz="1200" b="0" i="0" u="none" strike="noStrike" cap="none" normalizeH="0" baseline="0" dirty="0">
                <a:ln>
                  <a:noFill/>
                </a:ln>
                <a:solidFill>
                  <a:srgbClr val="6897BB"/>
                </a:solidFill>
                <a:effectLst/>
                <a:latin typeface="Arial Unicode MS"/>
              </a:rPr>
              <a:t>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of list</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li4 = [li1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li2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li3]</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using </a:t>
            </a:r>
            <a:r>
              <a:rPr kumimoji="0" lang="en-US" altLang="en-US" sz="1200" b="0" i="0" u="none" strike="noStrike" cap="none" normalizeH="0" baseline="0" dirty="0" err="1">
                <a:ln>
                  <a:noFill/>
                </a:ln>
                <a:solidFill>
                  <a:srgbClr val="808080"/>
                </a:solidFill>
                <a:effectLst/>
                <a:latin typeface="Arial Unicode MS"/>
              </a:rPr>
              <a:t>chain.from_iterable</a:t>
            </a:r>
            <a:r>
              <a:rPr kumimoji="0" lang="en-US" altLang="en-US" sz="1200" b="0" i="0" u="none" strike="noStrike" cap="none" normalizeH="0" baseline="0" dirty="0">
                <a:ln>
                  <a:noFill/>
                </a:ln>
                <a:solidFill>
                  <a:srgbClr val="808080"/>
                </a:solidFill>
                <a:effectLst/>
                <a:latin typeface="Arial Unicode MS"/>
              </a:rPr>
              <a:t>() to print all elements of lists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print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"All values in mentioned chain are : "</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end</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print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8888C6"/>
                </a:solidFill>
                <a:effectLst/>
                <a:latin typeface="Arial Unicode MS"/>
              </a:rPr>
              <a:t>list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itertools.chain.from_iterable</a:t>
            </a:r>
            <a:r>
              <a:rPr kumimoji="0" lang="en-US" altLang="en-US" sz="1200" b="0" i="0" u="none" strike="noStrike" cap="none" normalizeH="0" baseline="0" dirty="0">
                <a:ln>
                  <a:noFill/>
                </a:ln>
                <a:solidFill>
                  <a:srgbClr val="A9B7C6"/>
                </a:solidFill>
                <a:effectLst/>
                <a:latin typeface="Arial Unicode MS"/>
              </a:rPr>
              <a:t>(li4)))</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9780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a:solidFill>
                  <a:srgbClr val="000000"/>
                </a:solidFill>
                <a:effectLst/>
                <a:latin typeface="Lexend Light"/>
                <a:cs typeface="Calibri" panose="020F0502020204030204" pitchFamily="34" charset="0"/>
              </a:rPr>
              <a:t>compress(</a:t>
            </a:r>
            <a:r>
              <a:rPr lang="en-US" sz="1800" b="1" i="0" dirty="0" err="1">
                <a:solidFill>
                  <a:srgbClr val="000000"/>
                </a:solidFill>
                <a:effectLst/>
                <a:latin typeface="Lexend Light"/>
                <a:cs typeface="Calibri" panose="020F0502020204030204" pitchFamily="34" charset="0"/>
              </a:rPr>
              <a:t>iter</a:t>
            </a:r>
            <a:r>
              <a:rPr lang="en-US" sz="1800" b="1" i="0" dirty="0">
                <a:solidFill>
                  <a:srgbClr val="000000"/>
                </a:solidFill>
                <a:effectLst/>
                <a:latin typeface="Lexend Light"/>
                <a:cs typeface="Calibri" panose="020F0502020204030204" pitchFamily="34" charset="0"/>
              </a:rPr>
              <a:t>, selector): </a:t>
            </a:r>
            <a:r>
              <a:rPr lang="en-US" sz="1800" i="0" dirty="0">
                <a:solidFill>
                  <a:srgbClr val="000000"/>
                </a:solidFill>
                <a:effectLst/>
                <a:latin typeface="Lexend Light"/>
                <a:cs typeface="Calibri" panose="020F0502020204030204" pitchFamily="34" charset="0"/>
              </a:rPr>
              <a:t>This iterator selectively picks the values to print from the passed container according to the </a:t>
            </a:r>
            <a:r>
              <a:rPr lang="en-US" sz="1800" i="0" dirty="0" err="1">
                <a:solidFill>
                  <a:srgbClr val="000000"/>
                </a:solidFill>
                <a:effectLst/>
                <a:latin typeface="Lexend Light"/>
                <a:cs typeface="Calibri" panose="020F0502020204030204" pitchFamily="34" charset="0"/>
              </a:rPr>
              <a:t>boolean</a:t>
            </a:r>
            <a:r>
              <a:rPr lang="en-US" sz="1800" i="0" dirty="0">
                <a:solidFill>
                  <a:srgbClr val="000000"/>
                </a:solidFill>
                <a:effectLst/>
                <a:latin typeface="Lexend Light"/>
                <a:cs typeface="Calibri" panose="020F0502020204030204" pitchFamily="34" charset="0"/>
              </a:rPr>
              <a:t> list value passed as other arguments. The arguments corresponding to </a:t>
            </a:r>
            <a:r>
              <a:rPr lang="en-US" sz="1800" i="0" dirty="0" err="1">
                <a:solidFill>
                  <a:srgbClr val="000000"/>
                </a:solidFill>
                <a:effectLst/>
                <a:latin typeface="Lexend Light"/>
                <a:cs typeface="Calibri" panose="020F0502020204030204" pitchFamily="34" charset="0"/>
              </a:rPr>
              <a:t>boolean</a:t>
            </a:r>
            <a:r>
              <a:rPr lang="en-US" sz="1800" i="0" dirty="0">
                <a:solidFill>
                  <a:srgbClr val="000000"/>
                </a:solidFill>
                <a:effectLst/>
                <a:latin typeface="Lexend Light"/>
                <a:cs typeface="Calibri" panose="020F0502020204030204" pitchFamily="34" charset="0"/>
              </a:rPr>
              <a:t> true are printed else all are skipped.</a:t>
            </a:r>
            <a:endParaRPr lang="en-US" sz="18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Terminating iterators examples</a:t>
            </a:r>
            <a:endParaRPr lang="he-IL" b="1" dirty="0">
              <a:solidFill>
                <a:srgbClr val="0071F6"/>
              </a:solidFill>
              <a:latin typeface="Lexend"/>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9"/>
            <a:ext cx="4930330" cy="4472990"/>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3"/>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Lexend Light"/>
                <a:cs typeface="Calibri" panose="020F0502020204030204" pitchFamily="34" charset="0"/>
              </a:rPr>
              <a:t>dropwhile</a:t>
            </a:r>
            <a:r>
              <a:rPr lang="en-US" sz="1800" b="1" dirty="0">
                <a:solidFill>
                  <a:srgbClr val="000000"/>
                </a:solidFill>
                <a:latin typeface="Lexend Light"/>
                <a:cs typeface="Calibri" panose="020F0502020204030204" pitchFamily="34" charset="0"/>
              </a:rPr>
              <a:t>(</a:t>
            </a:r>
            <a:r>
              <a:rPr lang="en-US" sz="1800" b="1" dirty="0" err="1">
                <a:solidFill>
                  <a:srgbClr val="000000"/>
                </a:solidFill>
                <a:latin typeface="Lexend Light"/>
                <a:cs typeface="Calibri" panose="020F0502020204030204" pitchFamily="34" charset="0"/>
              </a:rPr>
              <a:t>func</a:t>
            </a:r>
            <a:r>
              <a:rPr lang="en-US" sz="1800" b="1" dirty="0">
                <a:solidFill>
                  <a:srgbClr val="000000"/>
                </a:solidFill>
                <a:latin typeface="Lexend Light"/>
                <a:cs typeface="Calibri" panose="020F0502020204030204" pitchFamily="34" charset="0"/>
              </a:rPr>
              <a:t>, seq): </a:t>
            </a:r>
            <a:r>
              <a:rPr lang="en-US" sz="1800" dirty="0">
                <a:solidFill>
                  <a:srgbClr val="000000"/>
                </a:solidFill>
                <a:latin typeface="Lexend Light"/>
                <a:cs typeface="Calibri" panose="020F0502020204030204" pitchFamily="34" charset="0"/>
              </a:rPr>
              <a:t>This iterator starts printing the characters only after the </a:t>
            </a:r>
            <a:r>
              <a:rPr lang="en-US" sz="1800" dirty="0" err="1">
                <a:solidFill>
                  <a:srgbClr val="000000"/>
                </a:solidFill>
                <a:latin typeface="Lexend Light"/>
                <a:cs typeface="Calibri" panose="020F0502020204030204" pitchFamily="34" charset="0"/>
              </a:rPr>
              <a:t>func</a:t>
            </a:r>
            <a:r>
              <a:rPr lang="en-US" sz="1800" dirty="0">
                <a:solidFill>
                  <a:srgbClr val="000000"/>
                </a:solidFill>
                <a:latin typeface="Lexend Light"/>
                <a:cs typeface="Calibri" panose="020F0502020204030204" pitchFamily="34" charset="0"/>
              </a:rPr>
              <a:t>. in argument returns false for the first time.</a:t>
            </a:r>
            <a:endParaRPr lang="en-US" sz="1800" dirty="0">
              <a:latin typeface="Lexend Light"/>
              <a:cs typeface="Calibri" panose="020F0502020204030204" pitchFamily="34" charset="0"/>
            </a:endParaRPr>
          </a:p>
        </p:txBody>
      </p:sp>
      <p:sp>
        <p:nvSpPr>
          <p:cNvPr id="2" name="Rectangle 1">
            <a:extLst>
              <a:ext uri="{FF2B5EF4-FFF2-40B4-BE49-F238E27FC236}">
                <a16:creationId xmlns:a16="http://schemas.microsoft.com/office/drawing/2014/main" id="{A8F17E57-4191-4E3A-8B88-957CD0B5E04B}"/>
              </a:ext>
            </a:extLst>
          </p:cNvPr>
          <p:cNvSpPr>
            <a:spLocks noChangeArrowheads="1"/>
          </p:cNvSpPr>
          <p:nvPr/>
        </p:nvSpPr>
        <p:spPr bwMode="auto">
          <a:xfrm>
            <a:off x="739806" y="3237602"/>
            <a:ext cx="53561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and compress()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compress() selectively print data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compressed values in string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itertools.compress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'GEEKSFORGEEKS'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7EB1149-5D34-4A69-B3AB-360D2B7790D0}"/>
              </a:ext>
            </a:extLst>
          </p:cNvPr>
          <p:cNvSpPr>
            <a:spLocks noChangeArrowheads="1"/>
          </p:cNvSpPr>
          <p:nvPr/>
        </p:nvSpPr>
        <p:spPr bwMode="auto">
          <a:xfrm>
            <a:off x="6446257" y="3237602"/>
            <a:ext cx="528058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dropwhile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dropwhile</a:t>
            </a:r>
            <a:r>
              <a:rPr kumimoji="0" lang="en-US" altLang="en-US" sz="1400" b="0" i="0" u="none" strike="noStrike" cap="none" normalizeH="0" baseline="0" dirty="0">
                <a:ln>
                  <a:noFill/>
                </a:ln>
                <a:solidFill>
                  <a:srgbClr val="808080"/>
                </a:solidFill>
                <a:effectLst/>
                <a:latin typeface="Arial Unicode MS"/>
              </a:rPr>
              <a:t>() to start displaying after condition is false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after condition returns false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itertools.dropwhile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51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dirty="0">
                <a:solidFill>
                  <a:srgbClr val="0071F6"/>
                </a:solidFill>
                <a:latin typeface="Lexend" panose="020B0604020202020204"/>
                <a:cs typeface="Times New Roman" pitchFamily="18" charset="0"/>
              </a:rPr>
              <a:t>Filter function</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9" y="1616718"/>
            <a:ext cx="6486504" cy="6032421"/>
          </a:xfrm>
          <a:prstGeom prst="rect">
            <a:avLst/>
          </a:prstGeom>
          <a:noFill/>
        </p:spPr>
        <p:txBody>
          <a:bodyPr wrap="square" rtlCol="1">
            <a:spAutoFit/>
          </a:bodyPr>
          <a:lstStyle/>
          <a:p>
            <a:pPr marL="285750" indent="-285750">
              <a:buFont typeface="Arial" panose="020B0604020202020204" pitchFamily="34" charset="0"/>
              <a:buChar char="•"/>
            </a:pPr>
            <a:r>
              <a:rPr lang="en-US" sz="2000" b="1" i="0" dirty="0" err="1">
                <a:solidFill>
                  <a:srgbClr val="000000"/>
                </a:solidFill>
                <a:effectLst/>
                <a:latin typeface="Lexend Light"/>
                <a:cs typeface="Calibri" panose="020F0502020204030204" pitchFamily="34" charset="0"/>
              </a:rPr>
              <a:t>resultiter</a:t>
            </a:r>
            <a:r>
              <a:rPr lang="en-US" sz="2000" b="1" i="0" dirty="0">
                <a:solidFill>
                  <a:srgbClr val="000000"/>
                </a:solidFill>
                <a:effectLst/>
                <a:latin typeface="Lexend Light"/>
                <a:cs typeface="Calibri" panose="020F0502020204030204" pitchFamily="34" charset="0"/>
              </a:rPr>
              <a:t> =filter(function, </a:t>
            </a:r>
            <a:r>
              <a:rPr lang="en-US" sz="2000" b="1" i="0" dirty="0" err="1">
                <a:solidFill>
                  <a:srgbClr val="000000"/>
                </a:solidFill>
                <a:effectLst/>
                <a:latin typeface="Lexend Light"/>
                <a:cs typeface="Calibri" panose="020F0502020204030204" pitchFamily="34" charset="0"/>
              </a:rPr>
              <a:t>iterable</a:t>
            </a:r>
            <a:r>
              <a:rPr lang="en-US" sz="2000" b="1" i="0" dirty="0">
                <a:solidFill>
                  <a:srgbClr val="000000"/>
                </a:solidFill>
                <a:effectLst/>
                <a:latin typeface="Lexend Light"/>
                <a:cs typeface="Calibri" panose="020F0502020204030204" pitchFamily="34" charset="0"/>
              </a:rPr>
              <a:t>) </a:t>
            </a:r>
          </a:p>
          <a:p>
            <a:pPr marL="285750" indent="-285750">
              <a:buFont typeface="Arial" panose="020B0604020202020204" pitchFamily="34" charset="0"/>
              <a:buChar char="•"/>
            </a:pPr>
            <a:endParaRPr lang="en-US" sz="2000" b="0" i="0" dirty="0">
              <a:solidFill>
                <a:srgbClr val="000000"/>
              </a:solidFill>
              <a:effectLst/>
              <a:latin typeface="Lexend Light"/>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 filter function returns an iterator of elements of </a:t>
            </a:r>
            <a:r>
              <a:rPr lang="en-US" sz="2000" b="0" i="0" dirty="0" err="1">
                <a:solidFill>
                  <a:srgbClr val="000000"/>
                </a:solidFill>
                <a:effectLst/>
                <a:latin typeface="Lexend Light"/>
                <a:cs typeface="Calibri" panose="020F0502020204030204" pitchFamily="34" charset="0"/>
              </a:rPr>
              <a:t>iterable</a:t>
            </a:r>
            <a:r>
              <a:rPr lang="en-US" sz="2000" b="0" i="0" dirty="0">
                <a:solidFill>
                  <a:srgbClr val="000000"/>
                </a:solidFill>
                <a:effectLst/>
                <a:latin typeface="Lexend Light"/>
                <a:cs typeface="Calibri" panose="020F0502020204030204" pitchFamily="34" charset="0"/>
              </a:rPr>
              <a:t> for which function returns true. </a:t>
            </a:r>
          </a:p>
          <a:p>
            <a:pPr marL="285750" indent="-285750">
              <a:buFont typeface="Arial" panose="020B0604020202020204" pitchFamily="34" charset="0"/>
              <a:buChar char="•"/>
            </a:pPr>
            <a:endParaRPr lang="en-US" sz="2000" dirty="0">
              <a:solidFill>
                <a:srgbClr val="000000"/>
              </a:solidFill>
              <a:latin typeface="Lexend Light"/>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 </a:t>
            </a:r>
            <a:r>
              <a:rPr lang="en-US" sz="2000" b="0" i="0" dirty="0" err="1">
                <a:solidFill>
                  <a:srgbClr val="000000"/>
                </a:solidFill>
                <a:effectLst/>
                <a:latin typeface="Lexend Light"/>
                <a:cs typeface="Calibri" panose="020F0502020204030204" pitchFamily="34" charset="0"/>
              </a:rPr>
              <a:t>iterable</a:t>
            </a:r>
            <a:r>
              <a:rPr lang="en-US" sz="2000" b="0" i="0" dirty="0">
                <a:solidFill>
                  <a:srgbClr val="000000"/>
                </a:solidFill>
                <a:effectLst/>
                <a:latin typeface="Lexend Light"/>
                <a:cs typeface="Calibri" panose="020F0502020204030204" pitchFamily="34" charset="0"/>
              </a:rPr>
              <a:t> may be either a sequence or an iterator </a:t>
            </a:r>
          </a:p>
          <a:p>
            <a:pPr marL="285750" indent="-285750">
              <a:buFont typeface="Arial" panose="020B0604020202020204" pitchFamily="34" charset="0"/>
              <a:buChar char="•"/>
            </a:pPr>
            <a:endParaRPr lang="en-US" sz="2000" b="0" i="0" dirty="0">
              <a:solidFill>
                <a:srgbClr val="000000"/>
              </a:solidFill>
              <a:effectLst/>
              <a:latin typeface="Lexend Light"/>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 The filter iterates through all elements of </a:t>
            </a:r>
            <a:r>
              <a:rPr lang="en-US" sz="2000" b="0" i="0" dirty="0" err="1">
                <a:solidFill>
                  <a:srgbClr val="000000"/>
                </a:solidFill>
                <a:effectLst/>
                <a:latin typeface="Lexend Light"/>
                <a:cs typeface="Calibri" panose="020F0502020204030204" pitchFamily="34" charset="0"/>
              </a:rPr>
              <a:t>iterable</a:t>
            </a:r>
            <a:r>
              <a:rPr lang="en-US" sz="2000" b="0" i="0" dirty="0">
                <a:solidFill>
                  <a:srgbClr val="000000"/>
                </a:solidFill>
                <a:effectLst/>
                <a:latin typeface="Lexend Light"/>
                <a:cs typeface="Calibri" panose="020F0502020204030204" pitchFamily="34" charset="0"/>
              </a:rPr>
              <a:t>, sends them(one by one) to function and includes in </a:t>
            </a:r>
            <a:r>
              <a:rPr lang="en-US" sz="2000" b="0" i="0" dirty="0" err="1">
                <a:solidFill>
                  <a:srgbClr val="000000"/>
                </a:solidFill>
                <a:effectLst/>
                <a:latin typeface="Lexend Light"/>
                <a:cs typeface="Calibri" panose="020F0502020204030204" pitchFamily="34" charset="0"/>
              </a:rPr>
              <a:t>resultiter</a:t>
            </a:r>
            <a:r>
              <a:rPr lang="en-US" sz="2000" b="0" i="0" dirty="0">
                <a:solidFill>
                  <a:srgbClr val="000000"/>
                </a:solidFill>
                <a:effectLst/>
                <a:latin typeface="Lexend Light"/>
                <a:cs typeface="Calibri" panose="020F0502020204030204" pitchFamily="34" charset="0"/>
              </a:rPr>
              <a:t> only elements for which the function returns True</a:t>
            </a:r>
          </a:p>
          <a:p>
            <a:r>
              <a:rPr lang="en-US" sz="2000" b="0" i="0" dirty="0">
                <a:solidFill>
                  <a:srgbClr val="000000"/>
                </a:solidFill>
                <a:effectLst/>
                <a:latin typeface="Lexend Light"/>
                <a:cs typeface="Calibri" panose="020F0502020204030204" pitchFamily="34" charset="0"/>
              </a:rPr>
              <a:t> </a:t>
            </a:r>
          </a:p>
          <a:p>
            <a:pPr marL="285750" indent="-28575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If the function is not None, elements from input </a:t>
            </a:r>
            <a:r>
              <a:rPr lang="en-US" sz="2000" b="0" i="0" dirty="0" err="1">
                <a:solidFill>
                  <a:srgbClr val="000000"/>
                </a:solidFill>
                <a:effectLst/>
                <a:latin typeface="Lexend Light"/>
                <a:cs typeface="Calibri" panose="020F0502020204030204" pitchFamily="34" charset="0"/>
              </a:rPr>
              <a:t>iterable</a:t>
            </a:r>
            <a:r>
              <a:rPr lang="en-US" sz="2000" b="0" i="0" dirty="0">
                <a:solidFill>
                  <a:srgbClr val="000000"/>
                </a:solidFill>
                <a:effectLst/>
                <a:latin typeface="Lexend Light"/>
                <a:cs typeface="Calibri" panose="020F0502020204030204" pitchFamily="34" charset="0"/>
              </a:rPr>
              <a:t> will be include in a result only if them evaluates as True </a:t>
            </a:r>
            <a:endParaRPr lang="en-US" sz="2000" dirty="0">
              <a:latin typeface="Lexend Light"/>
              <a:cs typeface="Calibri" panose="020F0502020204030204" pitchFamily="34" charset="0"/>
            </a:endParaRPr>
          </a:p>
          <a:p>
            <a:endParaRPr lang="en-US"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he-IL" dirty="0">
              <a:latin typeface="Lexend Light"/>
            </a:endParaRPr>
          </a:p>
        </p:txBody>
      </p:sp>
      <p:pic>
        <p:nvPicPr>
          <p:cNvPr id="1026" name="Picture 2" descr="Python Map, Filter and Reduce functions - MyBlueLinux.com">
            <a:extLst>
              <a:ext uri="{FF2B5EF4-FFF2-40B4-BE49-F238E27FC236}">
                <a16:creationId xmlns:a16="http://schemas.microsoft.com/office/drawing/2014/main" id="{873D738D-2941-4624-AFA8-C2AEA4446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743" y="1616718"/>
            <a:ext cx="4703357" cy="457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89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err="1">
                <a:solidFill>
                  <a:srgbClr val="000000"/>
                </a:solidFill>
                <a:effectLst/>
                <a:latin typeface="Lexend Light"/>
                <a:cs typeface="Calibri" panose="020F0502020204030204" pitchFamily="34" charset="0"/>
              </a:rPr>
              <a:t>filterfalse</a:t>
            </a:r>
            <a:r>
              <a:rPr lang="en-US" sz="1800" b="1" i="0" dirty="0">
                <a:solidFill>
                  <a:srgbClr val="000000"/>
                </a:solidFill>
                <a:effectLst/>
                <a:latin typeface="Lexend Light"/>
                <a:cs typeface="Calibri" panose="020F0502020204030204" pitchFamily="34" charset="0"/>
              </a:rPr>
              <a:t>(</a:t>
            </a:r>
            <a:r>
              <a:rPr lang="en-US" sz="1800" b="1" i="0" dirty="0" err="1">
                <a:solidFill>
                  <a:srgbClr val="000000"/>
                </a:solidFill>
                <a:effectLst/>
                <a:latin typeface="Lexend Light"/>
                <a:cs typeface="Calibri" panose="020F0502020204030204" pitchFamily="34" charset="0"/>
              </a:rPr>
              <a:t>func</a:t>
            </a:r>
            <a:r>
              <a:rPr lang="en-US" sz="1800" b="1" i="0" dirty="0">
                <a:solidFill>
                  <a:srgbClr val="000000"/>
                </a:solidFill>
                <a:effectLst/>
                <a:latin typeface="Lexend Light"/>
                <a:cs typeface="Calibri" panose="020F0502020204030204" pitchFamily="34" charset="0"/>
              </a:rPr>
              <a:t>, seq</a:t>
            </a:r>
            <a:r>
              <a:rPr lang="en-US" sz="1800" i="0" dirty="0">
                <a:solidFill>
                  <a:srgbClr val="000000"/>
                </a:solidFill>
                <a:effectLst/>
                <a:latin typeface="Lexend Light"/>
                <a:cs typeface="Calibri" panose="020F0502020204030204" pitchFamily="34" charset="0"/>
              </a:rPr>
              <a:t>): As the name suggests, this iterator prints only values that return false for the passed function.</a:t>
            </a:r>
            <a:endParaRPr lang="en-US" sz="18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Terminating iterators examples</a:t>
            </a:r>
            <a:endParaRPr lang="he-IL" b="1" dirty="0">
              <a:solidFill>
                <a:srgbClr val="0071F6"/>
              </a:solidFill>
              <a:latin typeface="Lexend"/>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9"/>
            <a:ext cx="4930330" cy="4541630"/>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3"/>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Lexend Light"/>
                <a:cs typeface="Calibri" panose="020F0502020204030204" pitchFamily="34" charset="0"/>
              </a:rPr>
              <a:t>islice</a:t>
            </a:r>
            <a:r>
              <a:rPr lang="en-US" sz="1800" b="1" dirty="0">
                <a:solidFill>
                  <a:srgbClr val="000000"/>
                </a:solidFill>
                <a:latin typeface="Lexend Light"/>
                <a:cs typeface="Calibri" panose="020F0502020204030204" pitchFamily="34" charset="0"/>
              </a:rPr>
              <a:t>(</a:t>
            </a:r>
            <a:r>
              <a:rPr lang="en-US" sz="1800" b="1" dirty="0" err="1">
                <a:solidFill>
                  <a:srgbClr val="000000"/>
                </a:solidFill>
                <a:latin typeface="Lexend Light"/>
                <a:cs typeface="Calibri" panose="020F0502020204030204" pitchFamily="34" charset="0"/>
              </a:rPr>
              <a:t>iterable</a:t>
            </a:r>
            <a:r>
              <a:rPr lang="en-US" sz="1800" b="1" dirty="0">
                <a:solidFill>
                  <a:srgbClr val="000000"/>
                </a:solidFill>
                <a:latin typeface="Lexend Light"/>
                <a:cs typeface="Calibri" panose="020F0502020204030204" pitchFamily="34" charset="0"/>
              </a:rPr>
              <a:t>, start, stop, step): </a:t>
            </a:r>
            <a:r>
              <a:rPr lang="en-US" sz="1800" dirty="0">
                <a:solidFill>
                  <a:srgbClr val="000000"/>
                </a:solidFill>
                <a:latin typeface="Lexend Light"/>
                <a:cs typeface="Calibri" panose="020F0502020204030204" pitchFamily="34" charset="0"/>
              </a:rPr>
              <a:t>This iterator selectively prints the values mentioned in its </a:t>
            </a:r>
            <a:r>
              <a:rPr lang="en-US" sz="1800" dirty="0" err="1">
                <a:solidFill>
                  <a:srgbClr val="000000"/>
                </a:solidFill>
                <a:latin typeface="Lexend Light"/>
                <a:cs typeface="Calibri" panose="020F0502020204030204" pitchFamily="34" charset="0"/>
              </a:rPr>
              <a:t>iterable</a:t>
            </a:r>
            <a:r>
              <a:rPr lang="en-US" sz="1800" dirty="0">
                <a:solidFill>
                  <a:srgbClr val="000000"/>
                </a:solidFill>
                <a:latin typeface="Lexend Light"/>
                <a:cs typeface="Calibri" panose="020F0502020204030204" pitchFamily="34" charset="0"/>
              </a:rPr>
              <a:t> container passed as argument. This iterator takes 4 arguments, </a:t>
            </a:r>
            <a:r>
              <a:rPr lang="en-US" sz="1800" dirty="0" err="1">
                <a:solidFill>
                  <a:srgbClr val="000000"/>
                </a:solidFill>
                <a:latin typeface="Lexend Light"/>
                <a:cs typeface="Calibri" panose="020F0502020204030204" pitchFamily="34" charset="0"/>
              </a:rPr>
              <a:t>iterable</a:t>
            </a:r>
            <a:r>
              <a:rPr lang="en-US" sz="1800" dirty="0">
                <a:solidFill>
                  <a:srgbClr val="000000"/>
                </a:solidFill>
                <a:latin typeface="Lexend Light"/>
                <a:cs typeface="Calibri" panose="020F0502020204030204" pitchFamily="34" charset="0"/>
              </a:rPr>
              <a:t> container, starting pos., ending position and step.</a:t>
            </a:r>
            <a:endParaRPr lang="en-US" sz="18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9CCC5F01-249C-4B54-9F05-1B892496A4EC}"/>
              </a:ext>
            </a:extLst>
          </p:cNvPr>
          <p:cNvSpPr>
            <a:spLocks noChangeArrowheads="1"/>
          </p:cNvSpPr>
          <p:nvPr/>
        </p:nvSpPr>
        <p:spPr bwMode="auto">
          <a:xfrm>
            <a:off x="815413" y="3237602"/>
            <a:ext cx="493033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filterfalse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filterfalse</a:t>
            </a:r>
            <a:r>
              <a:rPr kumimoji="0" lang="en-US" altLang="en-US" sz="1400" b="0" i="0" u="none" strike="noStrike" cap="none" normalizeH="0" baseline="0" dirty="0">
                <a:ln>
                  <a:noFill/>
                </a:ln>
                <a:solidFill>
                  <a:srgbClr val="808080"/>
                </a:solidFill>
                <a:effectLst/>
                <a:latin typeface="Arial Unicode MS"/>
              </a:rPr>
              <a:t>() to print false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that return false to function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itertools.filterfalse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101DEF8-3684-49AA-8B01-58A171C35A4A}"/>
              </a:ext>
            </a:extLst>
          </p:cNvPr>
          <p:cNvSpPr>
            <a:spLocks noChangeArrowheads="1"/>
          </p:cNvSpPr>
          <p:nvPr/>
        </p:nvSpPr>
        <p:spPr bwMode="auto">
          <a:xfrm>
            <a:off x="6446258" y="3195637"/>
            <a:ext cx="4194033"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islice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islice</a:t>
            </a:r>
            <a:r>
              <a:rPr kumimoji="0" lang="en-US" altLang="en-US" sz="1400" b="0" i="0" u="none" strike="noStrike" cap="none" normalizeH="0" baseline="0" dirty="0">
                <a:ln>
                  <a:noFill/>
                </a:ln>
                <a:solidFill>
                  <a:srgbClr val="808080"/>
                </a:solidFill>
                <a:effectLst/>
                <a:latin typeface="Arial Unicode MS"/>
              </a:rPr>
              <a:t>() to slice the list acc. to need</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starts printing from 2nd index till 6th skipping 2</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sliced list values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itertools.islice</a:t>
            </a:r>
            <a:r>
              <a:rPr kumimoji="0" lang="en-US" altLang="en-US" sz="1400" b="0" i="0" u="none" strike="noStrike" cap="none" normalizeH="0" baseline="0" dirty="0">
                <a:ln>
                  <a:noFill/>
                </a:ln>
                <a:solidFill>
                  <a:srgbClr val="A9B7C6"/>
                </a:solidFill>
                <a:effectLst/>
                <a:latin typeface="Arial Unicode MS"/>
              </a:rPr>
              <a:t>(li</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378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err="1">
                <a:solidFill>
                  <a:srgbClr val="000000"/>
                </a:solidFill>
                <a:effectLst/>
                <a:latin typeface="Lexend Light"/>
                <a:cs typeface="Calibri" panose="020F0502020204030204" pitchFamily="34" charset="0"/>
              </a:rPr>
              <a:t>starmap</a:t>
            </a:r>
            <a:r>
              <a:rPr lang="en-US" sz="1800" b="1" i="0" dirty="0">
                <a:solidFill>
                  <a:srgbClr val="000000"/>
                </a:solidFill>
                <a:effectLst/>
                <a:latin typeface="Lexend Light"/>
                <a:cs typeface="Calibri" panose="020F0502020204030204" pitchFamily="34" charset="0"/>
              </a:rPr>
              <a:t>(</a:t>
            </a:r>
            <a:r>
              <a:rPr lang="en-US" sz="1800" b="1" i="0" dirty="0" err="1">
                <a:solidFill>
                  <a:srgbClr val="000000"/>
                </a:solidFill>
                <a:effectLst/>
                <a:latin typeface="Lexend Light"/>
                <a:cs typeface="Calibri" panose="020F0502020204030204" pitchFamily="34" charset="0"/>
              </a:rPr>
              <a:t>func</a:t>
            </a:r>
            <a:r>
              <a:rPr lang="en-US" sz="1800" b="1" i="0" dirty="0">
                <a:solidFill>
                  <a:srgbClr val="000000"/>
                </a:solidFill>
                <a:effectLst/>
                <a:latin typeface="Lexend Light"/>
                <a:cs typeface="Calibri" panose="020F0502020204030204" pitchFamily="34" charset="0"/>
              </a:rPr>
              <a:t>., tuple list): </a:t>
            </a:r>
            <a:r>
              <a:rPr lang="en-US" sz="1800" i="0" dirty="0">
                <a:solidFill>
                  <a:srgbClr val="000000"/>
                </a:solidFill>
                <a:effectLst/>
                <a:latin typeface="Lexend Light"/>
                <a:cs typeface="Calibri" panose="020F0502020204030204" pitchFamily="34" charset="0"/>
              </a:rPr>
              <a:t>This iterator takes a function and tuple list as argument and returns the value according to the function from each tuple of the list.</a:t>
            </a:r>
            <a:endParaRPr lang="en-US" sz="18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panose="020B0604020202020204"/>
                <a:cs typeface="Calibri" panose="020F0502020204030204" pitchFamily="34" charset="0"/>
              </a:rPr>
              <a:t>Terminating iterators examples</a:t>
            </a:r>
            <a:endParaRPr lang="he-IL" b="1" dirty="0">
              <a:solidFill>
                <a:srgbClr val="0071F6"/>
              </a:solidFill>
              <a:latin typeface="Lexend" panose="020B0604020202020204"/>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9"/>
            <a:ext cx="4930330" cy="4541630"/>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3"/>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Lexend Light"/>
                <a:cs typeface="Calibri" panose="020F0502020204030204" pitchFamily="34" charset="0"/>
              </a:rPr>
              <a:t>takewhile</a:t>
            </a:r>
            <a:r>
              <a:rPr lang="en-US" sz="1800" b="1" dirty="0">
                <a:solidFill>
                  <a:srgbClr val="000000"/>
                </a:solidFill>
                <a:latin typeface="Lexend Light"/>
                <a:cs typeface="Calibri" panose="020F0502020204030204" pitchFamily="34" charset="0"/>
              </a:rPr>
              <a:t>(</a:t>
            </a:r>
            <a:r>
              <a:rPr lang="en-US" sz="1800" b="1" dirty="0" err="1">
                <a:solidFill>
                  <a:srgbClr val="000000"/>
                </a:solidFill>
                <a:latin typeface="Lexend Light"/>
                <a:cs typeface="Calibri" panose="020F0502020204030204" pitchFamily="34" charset="0"/>
              </a:rPr>
              <a:t>func</a:t>
            </a:r>
            <a:r>
              <a:rPr lang="en-US" sz="1800" b="1" dirty="0">
                <a:solidFill>
                  <a:srgbClr val="000000"/>
                </a:solidFill>
                <a:latin typeface="Lexend Light"/>
                <a:cs typeface="Calibri" panose="020F0502020204030204" pitchFamily="34" charset="0"/>
              </a:rPr>
              <a:t>, </a:t>
            </a:r>
            <a:r>
              <a:rPr lang="en-US" sz="1800" b="1" dirty="0" err="1">
                <a:solidFill>
                  <a:srgbClr val="000000"/>
                </a:solidFill>
                <a:latin typeface="Lexend Light"/>
                <a:cs typeface="Calibri" panose="020F0502020204030204" pitchFamily="34" charset="0"/>
              </a:rPr>
              <a:t>iterable</a:t>
            </a:r>
            <a:r>
              <a:rPr lang="en-US" sz="1800" b="1" dirty="0">
                <a:solidFill>
                  <a:srgbClr val="000000"/>
                </a:solidFill>
                <a:latin typeface="Lexend Light"/>
                <a:cs typeface="Calibri" panose="020F0502020204030204" pitchFamily="34" charset="0"/>
              </a:rPr>
              <a:t>): </a:t>
            </a:r>
            <a:r>
              <a:rPr lang="en-US" sz="1800" dirty="0">
                <a:solidFill>
                  <a:srgbClr val="000000"/>
                </a:solidFill>
                <a:latin typeface="Lexend Light"/>
                <a:cs typeface="Calibri" panose="020F0502020204030204" pitchFamily="34" charset="0"/>
              </a:rPr>
              <a:t>This iterator is the opposite of </a:t>
            </a:r>
            <a:r>
              <a:rPr lang="en-US" sz="1800" dirty="0" err="1">
                <a:solidFill>
                  <a:srgbClr val="000000"/>
                </a:solidFill>
                <a:latin typeface="Lexend Light"/>
                <a:cs typeface="Calibri" panose="020F0502020204030204" pitchFamily="34" charset="0"/>
              </a:rPr>
              <a:t>dropwhile</a:t>
            </a:r>
            <a:r>
              <a:rPr lang="en-US" sz="1800" dirty="0">
                <a:solidFill>
                  <a:srgbClr val="000000"/>
                </a:solidFill>
                <a:latin typeface="Lexend Light"/>
                <a:cs typeface="Calibri" panose="020F0502020204030204" pitchFamily="34" charset="0"/>
              </a:rPr>
              <a:t>(), it prints the values till the function returns false for 1st time.</a:t>
            </a:r>
            <a:endParaRPr lang="en-US" sz="18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6E8BCE20-2BC3-44C6-B550-F3FBAAEC895C}"/>
              </a:ext>
            </a:extLst>
          </p:cNvPr>
          <p:cNvSpPr>
            <a:spLocks noChangeArrowheads="1"/>
          </p:cNvSpPr>
          <p:nvPr/>
        </p:nvSpPr>
        <p:spPr bwMode="auto">
          <a:xfrm>
            <a:off x="815413" y="3237602"/>
            <a:ext cx="5280587"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starmap</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tuple list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9</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starmap</a:t>
            </a:r>
            <a:r>
              <a:rPr kumimoji="0" lang="en-US" altLang="en-US" sz="1400" b="0" i="0" u="none" strike="noStrike" cap="none" normalizeH="0" baseline="0" dirty="0">
                <a:ln>
                  <a:noFill/>
                </a:ln>
                <a:solidFill>
                  <a:srgbClr val="808080"/>
                </a:solidFill>
                <a:effectLst/>
                <a:latin typeface="Arial Unicode MS"/>
              </a:rPr>
              <a:t>() for selection value acc. to function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selects min of all tuple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acc. to function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itertools.starmap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min</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92A3331-6355-4475-B61B-5ED31CDBD87D}"/>
              </a:ext>
            </a:extLst>
          </p:cNvPr>
          <p:cNvSpPr>
            <a:spLocks noChangeArrowheads="1"/>
          </p:cNvSpPr>
          <p:nvPr/>
        </p:nvSpPr>
        <p:spPr bwMode="auto">
          <a:xfrm>
            <a:off x="6446257" y="3237602"/>
            <a:ext cx="528058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takewhile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takewhile</a:t>
            </a:r>
            <a:r>
              <a:rPr kumimoji="0" lang="en-US" altLang="en-US" sz="1400" b="0" i="0" u="none" strike="noStrike" cap="none" normalizeH="0" baseline="0" dirty="0">
                <a:ln>
                  <a:noFill/>
                </a:ln>
                <a:solidFill>
                  <a:srgbClr val="808080"/>
                </a:solidFill>
                <a:effectLst/>
                <a:latin typeface="Arial Unicode MS"/>
              </a:rPr>
              <a:t>() to print values till condition is false.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list values till 1st false value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itertools.takewhile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168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a:solidFill>
                  <a:srgbClr val="000000"/>
                </a:solidFill>
                <a:effectLst/>
                <a:latin typeface="Lexend Light"/>
                <a:cs typeface="Calibri" panose="020F0502020204030204" pitchFamily="34" charset="0"/>
              </a:rPr>
              <a:t>tee(iterator, count):- </a:t>
            </a:r>
            <a:r>
              <a:rPr lang="en-US" sz="1800" i="0" dirty="0">
                <a:solidFill>
                  <a:srgbClr val="000000"/>
                </a:solidFill>
                <a:effectLst/>
                <a:latin typeface="Lexend Light"/>
                <a:cs typeface="Calibri" panose="020F0502020204030204" pitchFamily="34" charset="0"/>
              </a:rPr>
              <a:t>This iterator splits the container into a number of iterators mentioned in the argument.</a:t>
            </a:r>
            <a:endParaRPr lang="en-US" sz="1800" dirty="0">
              <a:latin typeface="Lexend Light"/>
              <a:cs typeface="Calibri" panose="020F0502020204030204" pitchFamily="34" charset="0"/>
            </a:endParaRPr>
          </a:p>
        </p:txBody>
      </p:sp>
      <p:sp>
        <p:nvSpPr>
          <p:cNvPr id="7" name="Title 6"/>
          <p:cNvSpPr>
            <a:spLocks noGrp="1"/>
          </p:cNvSpPr>
          <p:nvPr>
            <p:ph type="title"/>
          </p:nvPr>
        </p:nvSpPr>
        <p:spPr>
          <a:xfrm>
            <a:off x="913069" y="591143"/>
            <a:ext cx="10561173" cy="720000"/>
          </a:xfrm>
        </p:spPr>
        <p:txBody>
          <a:bodyPr/>
          <a:lstStyle/>
          <a:p>
            <a:r>
              <a:rPr lang="en-US" b="1" i="0" dirty="0">
                <a:solidFill>
                  <a:srgbClr val="0071F6"/>
                </a:solidFill>
                <a:effectLst/>
                <a:latin typeface="Lexend" panose="020B0604020202020204"/>
                <a:cs typeface="Calibri" panose="020F0502020204030204" pitchFamily="34" charset="0"/>
              </a:rPr>
              <a:t>Terminating iterators examples</a:t>
            </a:r>
            <a:endParaRPr lang="he-IL" b="1" dirty="0">
              <a:solidFill>
                <a:srgbClr val="0071F6"/>
              </a:solidFill>
              <a:latin typeface="Lexend" panose="020B0604020202020204"/>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6" y="1373628"/>
            <a:ext cx="5027985" cy="4546881"/>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3"/>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Lexend Light"/>
                <a:cs typeface="Calibri" panose="020F0502020204030204" pitchFamily="34" charset="0"/>
              </a:rPr>
              <a:t>zip_longest</a:t>
            </a:r>
            <a:r>
              <a:rPr lang="en-US" sz="1800" b="1" dirty="0">
                <a:solidFill>
                  <a:srgbClr val="000000"/>
                </a:solidFill>
                <a:latin typeface="Lexend Light"/>
                <a:cs typeface="Calibri" panose="020F0502020204030204" pitchFamily="34" charset="0"/>
              </a:rPr>
              <a:t>( iterable1, iterable2, </a:t>
            </a:r>
            <a:r>
              <a:rPr lang="en-US" sz="1800" b="1" dirty="0" err="1">
                <a:solidFill>
                  <a:srgbClr val="000000"/>
                </a:solidFill>
                <a:latin typeface="Lexend Light"/>
                <a:cs typeface="Calibri" panose="020F0502020204030204" pitchFamily="34" charset="0"/>
              </a:rPr>
              <a:t>fillval</a:t>
            </a:r>
            <a:r>
              <a:rPr lang="en-US" sz="1800" b="1" dirty="0">
                <a:solidFill>
                  <a:srgbClr val="000000"/>
                </a:solidFill>
                <a:latin typeface="Lexend Light"/>
                <a:cs typeface="Calibri" panose="020F0502020204030204" pitchFamily="34" charset="0"/>
              </a:rPr>
              <a:t>): </a:t>
            </a:r>
            <a:r>
              <a:rPr lang="en-US" sz="1800" dirty="0">
                <a:solidFill>
                  <a:srgbClr val="000000"/>
                </a:solidFill>
                <a:latin typeface="Lexend Light"/>
                <a:cs typeface="Calibri" panose="020F0502020204030204" pitchFamily="34" charset="0"/>
              </a:rPr>
              <a:t>This iterator prints the values of </a:t>
            </a:r>
            <a:r>
              <a:rPr lang="en-US" sz="1800" dirty="0" err="1">
                <a:solidFill>
                  <a:srgbClr val="000000"/>
                </a:solidFill>
                <a:latin typeface="Lexend Light"/>
                <a:cs typeface="Calibri" panose="020F0502020204030204" pitchFamily="34" charset="0"/>
              </a:rPr>
              <a:t>iterables</a:t>
            </a:r>
            <a:r>
              <a:rPr lang="en-US" sz="1800" dirty="0">
                <a:solidFill>
                  <a:srgbClr val="000000"/>
                </a:solidFill>
                <a:latin typeface="Lexend Light"/>
                <a:cs typeface="Calibri" panose="020F0502020204030204" pitchFamily="34" charset="0"/>
              </a:rPr>
              <a:t> alternatively in sequence. If one of the </a:t>
            </a:r>
            <a:r>
              <a:rPr lang="en-US" sz="1800" dirty="0" err="1">
                <a:solidFill>
                  <a:srgbClr val="000000"/>
                </a:solidFill>
                <a:latin typeface="Lexend Light"/>
                <a:cs typeface="Calibri" panose="020F0502020204030204" pitchFamily="34" charset="0"/>
              </a:rPr>
              <a:t>iterables</a:t>
            </a:r>
            <a:r>
              <a:rPr lang="en-US" sz="1800" dirty="0">
                <a:solidFill>
                  <a:srgbClr val="000000"/>
                </a:solidFill>
                <a:latin typeface="Lexend Light"/>
                <a:cs typeface="Calibri" panose="020F0502020204030204" pitchFamily="34" charset="0"/>
              </a:rPr>
              <a:t> is printed fully, the remaining values are filled by the values assigned to </a:t>
            </a:r>
            <a:r>
              <a:rPr lang="en-US" sz="1800" dirty="0" err="1">
                <a:solidFill>
                  <a:srgbClr val="000000"/>
                </a:solidFill>
                <a:latin typeface="Lexend Light"/>
                <a:cs typeface="Calibri" panose="020F0502020204030204" pitchFamily="34" charset="0"/>
              </a:rPr>
              <a:t>fillvalue</a:t>
            </a:r>
            <a:r>
              <a:rPr lang="en-US" sz="1800" dirty="0">
                <a:solidFill>
                  <a:srgbClr val="000000"/>
                </a:solidFill>
                <a:latin typeface="Lexend Light"/>
                <a:cs typeface="Calibri" panose="020F0502020204030204" pitchFamily="34" charset="0"/>
              </a:rPr>
              <a:t>.</a:t>
            </a:r>
            <a:endParaRPr lang="en-US" sz="1800" dirty="0">
              <a:latin typeface="Lexend Light"/>
              <a:cs typeface="Calibri" panose="020F0502020204030204" pitchFamily="34" charset="0"/>
            </a:endParaRPr>
          </a:p>
        </p:txBody>
      </p:sp>
      <p:sp>
        <p:nvSpPr>
          <p:cNvPr id="9" name="Rectangle 3">
            <a:extLst>
              <a:ext uri="{FF2B5EF4-FFF2-40B4-BE49-F238E27FC236}">
                <a16:creationId xmlns:a16="http://schemas.microsoft.com/office/drawing/2014/main" id="{0D210B77-3039-47BB-824C-FE6C228239DD}"/>
              </a:ext>
            </a:extLst>
          </p:cNvPr>
          <p:cNvSpPr>
            <a:spLocks noChangeArrowheads="1"/>
          </p:cNvSpPr>
          <p:nvPr/>
        </p:nvSpPr>
        <p:spPr bwMode="auto">
          <a:xfrm>
            <a:off x="815413" y="2683604"/>
            <a:ext cx="4930330"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Python code to demonstrate the working of</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tee()</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itertools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 = [</a:t>
            </a:r>
            <a:r>
              <a:rPr kumimoji="0" lang="en-US" altLang="en-US" sz="1200" b="0" i="0" u="none" strike="noStrike" cap="none" normalizeH="0" baseline="0" dirty="0">
                <a:ln>
                  <a:noFill/>
                </a:ln>
                <a:solidFill>
                  <a:srgbClr val="6897BB"/>
                </a:solidFill>
                <a:effectLst/>
                <a:latin typeface="Arial Unicode MS"/>
              </a:rPr>
              <a:t>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6</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7</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storing list in iterator</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iti</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iter</a:t>
            </a:r>
            <a:r>
              <a:rPr kumimoji="0" lang="en-US" altLang="en-US" sz="1200" b="0" i="0" u="none" strike="noStrike" cap="none" normalizeH="0" baseline="0" dirty="0">
                <a:ln>
                  <a:noFill/>
                </a:ln>
                <a:solidFill>
                  <a:srgbClr val="A9B7C6"/>
                </a:solidFill>
                <a:effectLst/>
                <a:latin typeface="Arial Unicode MS"/>
              </a:rPr>
              <a:t>(li)</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using tee() to make a list of iterators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makes list of 3 iterators having same values.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it = </a:t>
            </a:r>
            <a:r>
              <a:rPr kumimoji="0" lang="en-US" altLang="en-US" sz="1200" b="0" i="0" u="none" strike="noStrike" cap="none" normalizeH="0" baseline="0" dirty="0" err="1">
                <a:ln>
                  <a:noFill/>
                </a:ln>
                <a:solidFill>
                  <a:srgbClr val="A9B7C6"/>
                </a:solidFill>
                <a:effectLst/>
                <a:latin typeface="Arial Unicode MS"/>
              </a:rPr>
              <a:t>itertools.tee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iti</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printing the values of iterators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print(</a:t>
            </a:r>
            <a:r>
              <a:rPr kumimoji="0" lang="en-US" altLang="en-US" sz="1200" b="0" i="0" u="none" strike="noStrike" cap="none" normalizeH="0" baseline="0" dirty="0">
                <a:ln>
                  <a:noFill/>
                </a:ln>
                <a:solidFill>
                  <a:srgbClr val="6A8759"/>
                </a:solidFill>
                <a:effectLst/>
                <a:latin typeface="Arial Unicode MS"/>
              </a:rPr>
              <a:t>"The iterators are : "</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print(list(it[</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D020BFB4-6D42-4267-9588-4FE9F9BC1489}"/>
              </a:ext>
            </a:extLst>
          </p:cNvPr>
          <p:cNvSpPr>
            <a:spLocks noChangeArrowheads="1"/>
          </p:cNvSpPr>
          <p:nvPr/>
        </p:nvSpPr>
        <p:spPr bwMode="auto">
          <a:xfrm>
            <a:off x="6446257" y="3323662"/>
            <a:ext cx="493033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zip_longest</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zip_longest</a:t>
            </a:r>
            <a:r>
              <a:rPr kumimoji="0" lang="en-US" altLang="en-US" sz="1400" b="0" i="0" u="none" strike="noStrike" cap="none" normalizeH="0" baseline="0" dirty="0">
                <a:ln>
                  <a:noFill/>
                </a:ln>
                <a:solidFill>
                  <a:srgbClr val="808080"/>
                </a:solidFill>
                <a:effectLst/>
                <a:latin typeface="Arial Unicode MS"/>
              </a:rPr>
              <a:t>() to combine two </a:t>
            </a:r>
            <a:r>
              <a:rPr kumimoji="0" lang="en-US" altLang="en-US" sz="1400" b="0" i="0" u="none" strike="noStrike" cap="none" normalizeH="0" baseline="0" dirty="0" err="1">
                <a:ln>
                  <a:noFill/>
                </a:ln>
                <a:solidFill>
                  <a:srgbClr val="808080"/>
                </a:solidFill>
                <a:effectLst/>
                <a:latin typeface="Arial Unicode MS"/>
              </a:rPr>
              <a:t>iterables</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"The combined values of </a:t>
            </a:r>
            <a:r>
              <a:rPr kumimoji="0" lang="en-US" altLang="en-US" sz="1400" b="0" i="0" u="none" strike="noStrike" cap="none" normalizeH="0" baseline="0" dirty="0" err="1">
                <a:ln>
                  <a:noFill/>
                </a:ln>
                <a:solidFill>
                  <a:srgbClr val="6A8759"/>
                </a:solidFill>
                <a:effectLst/>
                <a:latin typeface="Arial Unicode MS"/>
              </a:rPr>
              <a:t>iterables</a:t>
            </a:r>
            <a:r>
              <a:rPr kumimoji="0" lang="en-US" altLang="en-US" sz="1400" b="0" i="0" u="none" strike="noStrike" cap="none" normalizeH="0" baseline="0" dirty="0">
                <a:ln>
                  <a:noFill/>
                </a:ln>
                <a:solidFill>
                  <a:srgbClr val="6A8759"/>
                </a:solidFill>
                <a:effectLst/>
                <a:latin typeface="Arial Unicode MS"/>
              </a:rPr>
              <a:t> is  : "</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err="1">
                <a:ln>
                  <a:noFill/>
                </a:ln>
                <a:solidFill>
                  <a:srgbClr val="A9B7C6"/>
                </a:solidFill>
                <a:effectLst/>
                <a:latin typeface="Arial Unicode MS"/>
              </a:rPr>
              <a:t>itertools.zip_longest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GesoGes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ekfrek</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fillvalue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'_'</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8968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Generators are functions allow as to declare a function that behaves like an iterator, i.e. it can be used in a for loop </a:t>
            </a: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Generators simplifies creation of iterators. A generator is a function that produces a sequence of results instead of a single value. </a:t>
            </a: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Generators are functions that have a </a:t>
            </a:r>
            <a:r>
              <a:rPr lang="en-US" sz="2400" b="1" i="0" dirty="0">
                <a:solidFill>
                  <a:srgbClr val="000000"/>
                </a:solidFill>
                <a:effectLst/>
                <a:latin typeface="Lexend Light"/>
                <a:cs typeface="Calibri" panose="020F0502020204030204" pitchFamily="34" charset="0"/>
              </a:rPr>
              <a:t>yield</a:t>
            </a:r>
            <a:r>
              <a:rPr lang="en-US" sz="2400" b="0" i="0" dirty="0">
                <a:solidFill>
                  <a:srgbClr val="000000"/>
                </a:solidFill>
                <a:effectLst/>
                <a:latin typeface="Lexend Light"/>
                <a:cs typeface="Calibri" panose="020F0502020204030204" pitchFamily="34" charset="0"/>
              </a:rPr>
              <a:t> statement</a:t>
            </a:r>
            <a:endParaRPr lang="en-US" sz="24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Generators</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57404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cs typeface="Calibri" panose="020F0502020204030204" pitchFamily="34" charset="0"/>
              </a:rPr>
              <a:t>Implement generator</a:t>
            </a:r>
            <a:endParaRPr lang="he-IL" b="1" dirty="0">
              <a:latin typeface="Lexend Light"/>
            </a:endParaRPr>
          </a:p>
        </p:txBody>
      </p:sp>
    </p:spTree>
    <p:extLst>
      <p:ext uri="{BB962C8B-B14F-4D97-AF65-F5344CB8AC3E}">
        <p14:creationId xmlns:p14="http://schemas.microsoft.com/office/powerpoint/2010/main" val="124799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12212" y="1466762"/>
            <a:ext cx="10561173" cy="4673143"/>
          </a:xfrm>
        </p:spPr>
        <p:txBody>
          <a:bodyPr>
            <a:normAutofit/>
          </a:bodyPr>
          <a:lstStyle/>
          <a:p>
            <a:pPr marL="0" indent="0" defTabSz="360000">
              <a:buNone/>
            </a:pPr>
            <a:r>
              <a:rPr lang="en-US" b="0" i="0" dirty="0">
                <a:solidFill>
                  <a:srgbClr val="000000"/>
                </a:solidFill>
                <a:effectLst/>
                <a:latin typeface="Lexend Light"/>
                <a:cs typeface="Calibri" panose="020F0502020204030204" pitchFamily="34" charset="0"/>
              </a:rPr>
              <a:t>For example: </a:t>
            </a:r>
          </a:p>
        </p:txBody>
      </p:sp>
      <p:sp>
        <p:nvSpPr>
          <p:cNvPr id="2" name="Rectangle 1">
            <a:extLst>
              <a:ext uri="{FF2B5EF4-FFF2-40B4-BE49-F238E27FC236}">
                <a16:creationId xmlns:a16="http://schemas.microsoft.com/office/drawing/2014/main" id="{1B8B6548-0CA6-4B23-9B9E-2A9F36F57C6C}"/>
              </a:ext>
            </a:extLst>
          </p:cNvPr>
          <p:cNvSpPr>
            <a:spLocks noChangeArrowheads="1"/>
          </p:cNvSpPr>
          <p:nvPr/>
        </p:nvSpPr>
        <p:spPr bwMode="auto">
          <a:xfrm>
            <a:off x="815414" y="2197587"/>
            <a:ext cx="6542842"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gen_range</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while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&lt; 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yield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res_iter</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err="1">
                <a:ln>
                  <a:noFill/>
                </a:ln>
                <a:solidFill>
                  <a:srgbClr val="A9B7C6"/>
                </a:solidFill>
                <a:effectLst/>
                <a:latin typeface="Arial Unicode MS"/>
              </a:rPr>
              <a:t>gen_range</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5</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n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err="1">
                <a:ln>
                  <a:noFill/>
                </a:ln>
                <a:solidFill>
                  <a:srgbClr val="A9B7C6"/>
                </a:solidFill>
                <a:effectLst/>
                <a:latin typeface="Arial Unicode MS"/>
              </a:rPr>
              <a:t>res_iter</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249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Generators consumers</a:t>
            </a:r>
            <a:endParaRPr lang="he-IL" b="1" dirty="0">
              <a:solidFill>
                <a:srgbClr val="0071F6"/>
              </a:solidFill>
              <a:latin typeface="Lexend"/>
              <a:cs typeface="Calibri" panose="020F0502020204030204" pitchFamily="34" charset="0"/>
            </a:endParaRPr>
          </a:p>
        </p:txBody>
      </p:sp>
      <p:sp>
        <p:nvSpPr>
          <p:cNvPr id="2" name="Rectangle 1">
            <a:extLst>
              <a:ext uri="{FF2B5EF4-FFF2-40B4-BE49-F238E27FC236}">
                <a16:creationId xmlns:a16="http://schemas.microsoft.com/office/drawing/2014/main" id="{4F3E1CA8-6371-41F5-9CD6-2D1F6D09E702}"/>
              </a:ext>
            </a:extLst>
          </p:cNvPr>
          <p:cNvSpPr>
            <a:spLocks noChangeArrowheads="1"/>
          </p:cNvSpPr>
          <p:nvPr/>
        </p:nvSpPr>
        <p:spPr bwMode="auto">
          <a:xfrm>
            <a:off x="815414" y="1966741"/>
            <a:ext cx="7989903"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FFC66D"/>
                </a:solidFill>
                <a:effectLst/>
                <a:latin typeface="Arial Unicode MS"/>
              </a:rPr>
              <a:t>gen</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8888C6"/>
                </a:solidFill>
                <a:effectLst/>
                <a:latin typeface="Arial Unicode MS"/>
              </a:rPr>
              <a:t>range</a:t>
            </a:r>
            <a:r>
              <a:rPr kumimoji="0" lang="en-US" altLang="en-US" sz="2000" b="0" i="0" u="none" strike="noStrike" cap="none" normalizeH="0" baseline="0" dirty="0">
                <a:ln>
                  <a:noFill/>
                </a:ln>
                <a:solidFill>
                  <a:srgbClr val="A9B7C6"/>
                </a:solidFill>
                <a:effectLst/>
                <a:latin typeface="Arial Unicode MS"/>
              </a:rPr>
              <a:t>(n+</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yield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sum</a:t>
            </a:r>
            <a:r>
              <a:rPr kumimoji="0" lang="en-US" altLang="en-US" sz="2000" b="0" i="0" u="none" strike="noStrike" cap="none" normalizeH="0" baseline="0" dirty="0">
                <a:ln>
                  <a:noFill/>
                </a:ln>
                <a:solidFill>
                  <a:srgbClr val="A9B7C6"/>
                </a:solidFill>
                <a:effectLst/>
                <a:latin typeface="Arial Unicode MS"/>
              </a:rPr>
              <a:t>(gen(</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#55 </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el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gen(</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#01234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(el)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first7Values = gen(</a:t>
            </a:r>
            <a:r>
              <a:rPr kumimoji="0" lang="en-US" altLang="en-US" sz="2000" b="0" i="0" u="none" strike="noStrike" cap="none" normalizeH="0" baseline="0" dirty="0">
                <a:ln>
                  <a:noFill/>
                </a:ln>
                <a:solidFill>
                  <a:srgbClr val="6897BB"/>
                </a:solidFill>
                <a:effectLst/>
                <a:latin typeface="Arial Unicode MS"/>
              </a:rPr>
              <a:t>7</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lst</a:t>
            </a:r>
            <a:r>
              <a:rPr kumimoji="0" lang="en-US" altLang="en-US" sz="2000" b="0" i="0" u="none" strike="noStrike" cap="none" normalizeH="0" baseline="0" dirty="0">
                <a:ln>
                  <a:noFill/>
                </a:ln>
                <a:solidFill>
                  <a:srgbClr val="A9B7C6"/>
                </a:solidFill>
                <a:effectLst/>
                <a:latin typeface="Arial Unicode MS"/>
              </a:rPr>
              <a:t> = [x*x </a:t>
            </a: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x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first7Values]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lst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#[0149 16 25 36 49]</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647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Python's memory allocation and deallocation method is automatic. </a:t>
            </a:r>
          </a:p>
          <a:p>
            <a:pPr defTabSz="360000">
              <a:buFont typeface="Arial" panose="020B0604020202020204" pitchFamily="34" charset="0"/>
              <a:buChar char="•"/>
            </a:pPr>
            <a:endParaRPr lang="en-US" b="0" i="0" dirty="0">
              <a:solidFill>
                <a:srgbClr val="000000"/>
              </a:solidFill>
              <a:effectLst/>
              <a:latin typeface="Lexend Light"/>
              <a:cs typeface="Calibri" panose="020F0502020204030204" pitchFamily="34" charset="0"/>
            </a:endParaRP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Python uses two strategies for memory allocation™ reference counting and garbage collection.</a:t>
            </a:r>
          </a:p>
          <a:p>
            <a:pPr marL="0" indent="0" defTabSz="360000">
              <a:buNone/>
            </a:pPr>
            <a:r>
              <a:rPr lang="en-US" b="0" i="0" dirty="0">
                <a:solidFill>
                  <a:srgbClr val="000000"/>
                </a:solidFill>
                <a:effectLst/>
                <a:latin typeface="Lexend Light"/>
                <a:cs typeface="Calibri" panose="020F0502020204030204" pitchFamily="34" charset="0"/>
              </a:rPr>
              <a:t> </a:t>
            </a: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Prior to Python version 2.0, the Python interpreter only used reference counting for memory management.</a:t>
            </a:r>
            <a:endParaRPr lang="en-US"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Python Garbage Collection</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249412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Reference counting works by counting the number of times an object is referenced by other objects in the system.</a:t>
            </a: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When references to an object are removed, the reference count for an object is decremented. </a:t>
            </a: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When the reference count becomes zero the object is deallocated, including invoking __del__ method on objects</a:t>
            </a:r>
          </a:p>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Reference counting is extremely efficient but it does not always works </a:t>
            </a:r>
          </a:p>
          <a:p>
            <a:pPr marL="457200" lvl="1" indent="0" defTabSz="360000"/>
            <a:r>
              <a:rPr lang="en-US" sz="2000" dirty="0">
                <a:solidFill>
                  <a:srgbClr val="000000"/>
                </a:solidFill>
                <a:latin typeface="Lexend Light"/>
                <a:cs typeface="Calibri" panose="020F0502020204030204" pitchFamily="34" charset="0"/>
              </a:rPr>
              <a:t>	</a:t>
            </a:r>
            <a:r>
              <a:rPr lang="en-US" sz="2000" b="0" i="0" dirty="0">
                <a:solidFill>
                  <a:srgbClr val="000000"/>
                </a:solidFill>
                <a:effectLst/>
                <a:latin typeface="Lexend Light"/>
                <a:cs typeface="Calibri" panose="020F0502020204030204" pitchFamily="34" charset="0"/>
              </a:rPr>
              <a:t>— One of the biggest problems in reference counting is reference cycles.</a:t>
            </a:r>
            <a:endParaRPr lang="en-US" sz="2000" dirty="0">
              <a:latin typeface="Lexend Light"/>
              <a:cs typeface="Calibri" panose="020F0502020204030204" pitchFamily="34" charset="0"/>
            </a:endParaRPr>
          </a:p>
        </p:txBody>
      </p:sp>
      <p:sp>
        <p:nvSpPr>
          <p:cNvPr id="7" name="Title 6"/>
          <p:cNvSpPr>
            <a:spLocks noGrp="1"/>
          </p:cNvSpPr>
          <p:nvPr>
            <p:ph type="title"/>
          </p:nvPr>
        </p:nvSpPr>
        <p:spPr/>
        <p:txBody>
          <a:bodyPr/>
          <a:lstStyle/>
          <a:p>
            <a:r>
              <a:rPr lang="en-US" b="1" i="0" dirty="0">
                <a:solidFill>
                  <a:srgbClr val="0071F6"/>
                </a:solidFill>
                <a:effectLst/>
                <a:latin typeface="Lexend"/>
                <a:cs typeface="Calibri" panose="020F0502020204030204" pitchFamily="34" charset="0"/>
              </a:rPr>
              <a:t>Reference counting</a:t>
            </a:r>
            <a:endParaRPr lang="he-IL" b="1" dirty="0">
              <a:solidFill>
                <a:srgbClr val="0071F6"/>
              </a:solidFill>
              <a:latin typeface="Lexend"/>
              <a:cs typeface="Calibri" panose="020F0502020204030204" pitchFamily="34" charset="0"/>
            </a:endParaRPr>
          </a:p>
        </p:txBody>
      </p:sp>
    </p:spTree>
    <p:extLst>
      <p:ext uri="{BB962C8B-B14F-4D97-AF65-F5344CB8AC3E}">
        <p14:creationId xmlns:p14="http://schemas.microsoft.com/office/powerpoint/2010/main" val="2185913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624614"/>
            <a:ext cx="10561173" cy="4422158"/>
          </a:xfrm>
        </p:spPr>
        <p:txBody>
          <a:bodyPr>
            <a:normAutofit/>
          </a:bodyPr>
          <a:lstStyle/>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A reference cycles prevents from objects’ reference count to drops down to zero, yet there is no way to reach the objects.</a:t>
            </a:r>
          </a:p>
          <a:p>
            <a:pPr defTabSz="360000">
              <a:buFont typeface="Arial" panose="020B0604020202020204" pitchFamily="34" charset="0"/>
              <a:buChar char="•"/>
            </a:pPr>
            <a:endParaRPr lang="en-US" b="0" i="0" dirty="0">
              <a:solidFill>
                <a:srgbClr val="000000"/>
              </a:solidFill>
              <a:effectLst/>
              <a:latin typeface="Lexend Light"/>
              <a:cs typeface="Calibri" panose="020F0502020204030204" pitchFamily="34" charset="0"/>
            </a:endParaRP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For example: </a:t>
            </a:r>
          </a:p>
        </p:txBody>
      </p:sp>
      <p:sp>
        <p:nvSpPr>
          <p:cNvPr id="7" name="Title 6"/>
          <p:cNvSpPr>
            <a:spLocks noGrp="1"/>
          </p:cNvSpPr>
          <p:nvPr>
            <p:ph type="title"/>
          </p:nvPr>
        </p:nvSpPr>
        <p:spPr>
          <a:xfrm>
            <a:off x="815413" y="390743"/>
            <a:ext cx="10561173" cy="840969"/>
          </a:xfrm>
        </p:spPr>
        <p:txBody>
          <a:bodyPr>
            <a:normAutofit/>
          </a:bodyPr>
          <a:lstStyle/>
          <a:p>
            <a:r>
              <a:rPr lang="en-US" sz="4900" b="1" i="0" dirty="0">
                <a:solidFill>
                  <a:srgbClr val="0071F6"/>
                </a:solidFill>
                <a:effectLst/>
                <a:latin typeface="Lexend"/>
                <a:cs typeface="Calibri" panose="020F0502020204030204" pitchFamily="34" charset="0"/>
              </a:rPr>
              <a:t>Reference counting — reference cycles </a:t>
            </a:r>
            <a:endParaRPr lang="he-IL" b="1" dirty="0">
              <a:solidFill>
                <a:srgbClr val="0071F6"/>
              </a:solidFill>
              <a:latin typeface="Lexend"/>
              <a:cs typeface="Calibri" panose="020F0502020204030204" pitchFamily="34" charset="0"/>
            </a:endParaRPr>
          </a:p>
        </p:txBody>
      </p:sp>
      <p:sp>
        <p:nvSpPr>
          <p:cNvPr id="2" name="Rectangle 1">
            <a:extLst>
              <a:ext uri="{FF2B5EF4-FFF2-40B4-BE49-F238E27FC236}">
                <a16:creationId xmlns:a16="http://schemas.microsoft.com/office/drawing/2014/main" id="{EA608053-DEC1-4771-9BDD-4DFEF3EE32AB}"/>
              </a:ext>
            </a:extLst>
          </p:cNvPr>
          <p:cNvSpPr>
            <a:spLocks noChangeArrowheads="1"/>
          </p:cNvSpPr>
          <p:nvPr/>
        </p:nvSpPr>
        <p:spPr bwMode="auto">
          <a:xfrm>
            <a:off x="959348" y="3699736"/>
            <a:ext cx="559293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def </a:t>
            </a:r>
            <a:r>
              <a:rPr kumimoji="0" lang="en-US" altLang="en-US" sz="2800" b="0" i="0" u="none" strike="noStrike" cap="none" normalizeH="0" baseline="0" dirty="0" err="1">
                <a:ln>
                  <a:noFill/>
                </a:ln>
                <a:solidFill>
                  <a:srgbClr val="FFC66D"/>
                </a:solidFill>
                <a:effectLst/>
                <a:latin typeface="Arial Unicode MS"/>
              </a:rPr>
              <a:t>make_cycle</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l=[]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err="1">
                <a:ln>
                  <a:noFill/>
                </a:ln>
                <a:solidFill>
                  <a:srgbClr val="A9B7C6"/>
                </a:solidFill>
                <a:effectLst/>
                <a:latin typeface="Arial Unicode MS"/>
              </a:rPr>
              <a:t>l.append</a:t>
            </a:r>
            <a:r>
              <a:rPr kumimoji="0" lang="en-US" altLang="en-US" sz="2800" b="0" i="0" u="none" strike="noStrike" cap="none" normalizeH="0" baseline="0" dirty="0">
                <a:ln>
                  <a:noFill/>
                </a:ln>
                <a:solidFill>
                  <a:srgbClr val="A9B7C6"/>
                </a:solidFill>
                <a:effectLst/>
                <a:latin typeface="Arial Unicode MS"/>
              </a:rPr>
              <a:t>(l)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err="1">
                <a:ln>
                  <a:noFill/>
                </a:ln>
                <a:solidFill>
                  <a:srgbClr val="A9B7C6"/>
                </a:solidFill>
                <a:effectLst/>
                <a:latin typeface="Arial Unicode MS"/>
              </a:rPr>
              <a:t>make_cycle</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221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cs typeface="Times New Roman" pitchFamily="18" charset="0"/>
              </a:rPr>
              <a:t>Filter function</a:t>
            </a:r>
            <a:endParaRPr lang="he-IL" b="1" dirty="0">
              <a:latin typeface="Lexend Light"/>
            </a:endParaRPr>
          </a:p>
        </p:txBody>
      </p:sp>
    </p:spTree>
    <p:extLst>
      <p:ext uri="{BB962C8B-B14F-4D97-AF65-F5344CB8AC3E}">
        <p14:creationId xmlns:p14="http://schemas.microsoft.com/office/powerpoint/2010/main" val="282095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1280376" cy="4602298"/>
          </a:xfrm>
        </p:spPr>
        <p:txBody>
          <a:bodyPr>
            <a:normAutofit/>
          </a:bodyPr>
          <a:lstStyle/>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The main role of AGC in python is to detect reference cycles for python sequences and user objects and to deallocate them </a:t>
            </a: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The automatic garbage collection has been included in Python since version 2.0. </a:t>
            </a: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A reference-counting scheme collects objects as soon.as they become unreachable </a:t>
            </a: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The time of collection of objects with circular references is unknown. </a:t>
            </a:r>
          </a:p>
          <a:p>
            <a:pPr defTabSz="3600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Do not depend on immediate finalization of objects when” - they become unreachable</a:t>
            </a:r>
            <a:endParaRPr lang="en-US" dirty="0">
              <a:latin typeface="Lexend Light"/>
              <a:cs typeface="Calibri" panose="020F0502020204030204" pitchFamily="34" charset="0"/>
            </a:endParaRPr>
          </a:p>
        </p:txBody>
      </p:sp>
      <p:sp>
        <p:nvSpPr>
          <p:cNvPr id="7" name="Title 6"/>
          <p:cNvSpPr>
            <a:spLocks noGrp="1"/>
          </p:cNvSpPr>
          <p:nvPr>
            <p:ph type="title"/>
          </p:nvPr>
        </p:nvSpPr>
        <p:spPr>
          <a:xfrm>
            <a:off x="671479" y="192147"/>
            <a:ext cx="10561173" cy="942386"/>
          </a:xfrm>
        </p:spPr>
        <p:txBody>
          <a:bodyPr>
            <a:normAutofit/>
          </a:bodyPr>
          <a:lstStyle/>
          <a:p>
            <a:r>
              <a:rPr lang="en-US" b="1" i="0" dirty="0">
                <a:solidFill>
                  <a:srgbClr val="0071F6"/>
                </a:solidFill>
                <a:effectLst/>
                <a:latin typeface="Lexend" panose="020B0604020202020204"/>
                <a:cs typeface="Calibri" panose="020F0502020204030204" pitchFamily="34" charset="0"/>
              </a:rPr>
              <a:t>AGC - Automatic Garbage Collection</a:t>
            </a:r>
            <a:endParaRPr lang="he-IL" b="1" dirty="0">
              <a:solidFill>
                <a:srgbClr val="0071F6"/>
              </a:solidFill>
              <a:latin typeface="Lexend" panose="020B0604020202020204"/>
              <a:cs typeface="Calibri" panose="020F0502020204030204" pitchFamily="34" charset="0"/>
            </a:endParaRPr>
          </a:p>
        </p:txBody>
      </p:sp>
      <p:pic>
        <p:nvPicPr>
          <p:cNvPr id="5122" name="Picture 2" descr="Garbage collection in Python programming language | PrepInsta">
            <a:extLst>
              <a:ext uri="{FF2B5EF4-FFF2-40B4-BE49-F238E27FC236}">
                <a16:creationId xmlns:a16="http://schemas.microsoft.com/office/drawing/2014/main" id="{94EE65C3-0B95-448B-99C6-D2F116460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540" y="5145567"/>
            <a:ext cx="1653969" cy="1653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86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3600" b="0" i="0" dirty="0">
                <a:solidFill>
                  <a:srgbClr val="000000"/>
                </a:solidFill>
                <a:effectLst/>
                <a:latin typeface="Lexend Light"/>
                <a:cs typeface="Calibri" panose="020F0502020204030204" pitchFamily="34" charset="0"/>
              </a:rPr>
              <a:t>For some programs, especially long running server applications or embedded applications, automatic garbage collection may not be sufficient </a:t>
            </a:r>
          </a:p>
          <a:p>
            <a:pPr defTabSz="360000">
              <a:buFont typeface="Arial" panose="020B0604020202020204" pitchFamily="34" charset="0"/>
              <a:buChar char="•"/>
            </a:pPr>
            <a:endParaRPr lang="en-US" sz="3600" b="0" i="0" dirty="0">
              <a:solidFill>
                <a:srgbClr val="000000"/>
              </a:solidFill>
              <a:effectLst/>
              <a:latin typeface="Lexend Light"/>
              <a:cs typeface="Calibri" panose="020F0502020204030204" pitchFamily="34" charset="0"/>
            </a:endParaRPr>
          </a:p>
          <a:p>
            <a:pPr defTabSz="360000">
              <a:buFont typeface="Arial" panose="020B0604020202020204" pitchFamily="34" charset="0"/>
              <a:buChar char="•"/>
            </a:pPr>
            <a:r>
              <a:rPr lang="en-US" sz="3600" b="0" i="0" dirty="0">
                <a:solidFill>
                  <a:srgbClr val="000000"/>
                </a:solidFill>
                <a:effectLst/>
                <a:latin typeface="Lexend Light"/>
                <a:cs typeface="Calibri" panose="020F0502020204030204" pitchFamily="34" charset="0"/>
              </a:rPr>
              <a:t>The garbage collection can be invoked manually with </a:t>
            </a:r>
            <a:r>
              <a:rPr lang="en-US" sz="3600" b="1" i="0" dirty="0" err="1">
                <a:solidFill>
                  <a:srgbClr val="000000"/>
                </a:solidFill>
                <a:effectLst/>
                <a:latin typeface="Lexend Light"/>
                <a:cs typeface="Calibri" panose="020F0502020204030204" pitchFamily="34" charset="0"/>
              </a:rPr>
              <a:t>gc.collect</a:t>
            </a:r>
            <a:r>
              <a:rPr lang="en-US" sz="3600" b="1" i="0" dirty="0">
                <a:solidFill>
                  <a:srgbClr val="000000"/>
                </a:solidFill>
                <a:effectLst/>
                <a:latin typeface="Lexend Light"/>
                <a:cs typeface="Calibri" panose="020F0502020204030204" pitchFamily="34" charset="0"/>
              </a:rPr>
              <a:t>() </a:t>
            </a:r>
            <a:r>
              <a:rPr lang="en-US" sz="3600" b="0" i="0" dirty="0">
                <a:solidFill>
                  <a:srgbClr val="000000"/>
                </a:solidFill>
                <a:effectLst/>
                <a:latin typeface="Lexend Light"/>
                <a:cs typeface="Calibri" panose="020F0502020204030204" pitchFamily="34" charset="0"/>
              </a:rPr>
              <a:t>function, which returns the number of objects it has collected and deallocated</a:t>
            </a:r>
            <a:endParaRPr lang="en-US" sz="3600" dirty="0">
              <a:latin typeface="Lexend Light"/>
              <a:cs typeface="Calibri" panose="020F0502020204030204" pitchFamily="34" charset="0"/>
            </a:endParaRPr>
          </a:p>
        </p:txBody>
      </p:sp>
      <p:sp>
        <p:nvSpPr>
          <p:cNvPr id="7" name="Title 6"/>
          <p:cNvSpPr>
            <a:spLocks noGrp="1"/>
          </p:cNvSpPr>
          <p:nvPr>
            <p:ph type="title"/>
          </p:nvPr>
        </p:nvSpPr>
        <p:spPr>
          <a:xfrm>
            <a:off x="815413" y="530027"/>
            <a:ext cx="10561173" cy="562401"/>
          </a:xfrm>
        </p:spPr>
        <p:txBody>
          <a:bodyPr>
            <a:noAutofit/>
          </a:bodyPr>
          <a:lstStyle/>
          <a:p>
            <a:r>
              <a:rPr lang="en-US" b="1" i="0" dirty="0">
                <a:solidFill>
                  <a:srgbClr val="0071F6"/>
                </a:solidFill>
                <a:effectLst/>
                <a:latin typeface="Lexend" panose="020B0604020202020204"/>
                <a:cs typeface="Calibri" panose="020F0502020204030204" pitchFamily="34" charset="0"/>
              </a:rPr>
              <a:t>Python </a:t>
            </a:r>
            <a:r>
              <a:rPr lang="en-US" b="1" i="0" dirty="0" err="1">
                <a:solidFill>
                  <a:srgbClr val="0071F6"/>
                </a:solidFill>
                <a:effectLst/>
                <a:latin typeface="Lexend" panose="020B0604020202020204"/>
                <a:cs typeface="Calibri" panose="020F0502020204030204" pitchFamily="34" charset="0"/>
              </a:rPr>
              <a:t>gc</a:t>
            </a:r>
            <a:r>
              <a:rPr lang="en-US" b="1" i="0" dirty="0">
                <a:solidFill>
                  <a:srgbClr val="0071F6"/>
                </a:solidFill>
                <a:effectLst/>
                <a:latin typeface="Lexend" panose="020B0604020202020204"/>
                <a:cs typeface="Calibri" panose="020F0502020204030204" pitchFamily="34" charset="0"/>
              </a:rPr>
              <a:t> - Manual Garbage Collection</a:t>
            </a:r>
            <a:endParaRPr lang="he-IL" b="1" dirty="0">
              <a:solidFill>
                <a:srgbClr val="0071F6"/>
              </a:solidFill>
              <a:latin typeface="Lexend" panose="020B0604020202020204"/>
              <a:cs typeface="Calibri" panose="020F0502020204030204" pitchFamily="34" charset="0"/>
            </a:endParaRPr>
          </a:p>
        </p:txBody>
      </p:sp>
    </p:spTree>
    <p:extLst>
      <p:ext uri="{BB962C8B-B14F-4D97-AF65-F5344CB8AC3E}">
        <p14:creationId xmlns:p14="http://schemas.microsoft.com/office/powerpoint/2010/main" val="354138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GC example</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15414" y="135467"/>
            <a:ext cx="10561173" cy="1238162"/>
          </a:xfrm>
        </p:spPr>
        <p:txBody>
          <a:bodyPr>
            <a:normAutofit/>
          </a:bodyPr>
          <a:lstStyle/>
          <a:p>
            <a:r>
              <a:rPr lang="en-US" b="0" i="0" dirty="0" err="1">
                <a:solidFill>
                  <a:srgbClr val="000000"/>
                </a:solidFill>
                <a:effectLst/>
                <a:latin typeface="Calibri" panose="020F0502020204030204" pitchFamily="34" charset="0"/>
                <a:cs typeface="Calibri" panose="020F0502020204030204" pitchFamily="34" charset="0"/>
              </a:rPr>
              <a:t>gc</a:t>
            </a:r>
            <a:r>
              <a:rPr lang="en-US" b="0" i="0" dirty="0">
                <a:solidFill>
                  <a:srgbClr val="000000"/>
                </a:solidFill>
                <a:effectLst/>
                <a:latin typeface="Calibri" panose="020F0502020204030204" pitchFamily="34" charset="0"/>
                <a:cs typeface="Calibri" panose="020F0502020204030204" pitchFamily="34" charset="0"/>
              </a:rPr>
              <a:t> example</a:t>
            </a:r>
            <a:endParaRPr lang="he-IL"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46A8257-E2F6-42A4-9F42-A3A58E5392E9}"/>
              </a:ext>
            </a:extLst>
          </p:cNvPr>
          <p:cNvSpPr>
            <a:spLocks noChangeArrowheads="1"/>
          </p:cNvSpPr>
          <p:nvPr/>
        </p:nvSpPr>
        <p:spPr bwMode="auto">
          <a:xfrm>
            <a:off x="815414" y="1650675"/>
            <a:ext cx="9268288"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gc</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make_cycle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 =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l.append</a:t>
            </a:r>
            <a:r>
              <a:rPr kumimoji="0" lang="en-US" altLang="en-US" b="0" i="0" u="none" strike="noStrike" cap="none" normalizeH="0" baseline="0" dirty="0">
                <a:ln>
                  <a:noFill/>
                </a:ln>
                <a:solidFill>
                  <a:srgbClr val="A9B7C6"/>
                </a:solidFill>
                <a:effectLst/>
                <a:latin typeface="Arial Unicode MS"/>
              </a:rPr>
              <a:t>(l)</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main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collected = </a:t>
            </a:r>
            <a:r>
              <a:rPr kumimoji="0" lang="en-US" altLang="en-US" b="0" i="0" u="none" strike="noStrike" cap="none" normalizeH="0" baseline="0" dirty="0" err="1">
                <a:ln>
                  <a:noFill/>
                </a:ln>
                <a:solidFill>
                  <a:srgbClr val="A9B7C6"/>
                </a:solidFill>
                <a:effectLst/>
                <a:latin typeface="Arial Unicode MS"/>
              </a:rPr>
              <a:t>gc.collect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"Garbage collector: collected {} </a:t>
            </a:r>
            <a:r>
              <a:rPr kumimoji="0" lang="en-US" altLang="en-US" b="0" i="0" u="none" strike="noStrike" cap="none" normalizeH="0" baseline="0" dirty="0" err="1">
                <a:ln>
                  <a:noFill/>
                </a:ln>
                <a:solidFill>
                  <a:srgbClr val="6A8759"/>
                </a:solidFill>
                <a:effectLst/>
                <a:latin typeface="Arial Unicode MS"/>
              </a:rPr>
              <a:t>objects."</a:t>
            </a:r>
            <a:r>
              <a:rPr kumimoji="0" lang="en-US" altLang="en-US" b="0" i="0" u="none" strike="noStrike" cap="none" normalizeH="0" baseline="0" dirty="0" err="1">
                <a:ln>
                  <a:noFill/>
                </a:ln>
                <a:solidFill>
                  <a:srgbClr val="A9B7C6"/>
                </a:solidFill>
                <a:effectLst/>
                <a:latin typeface="Arial Unicode MS"/>
              </a:rPr>
              <a:t>.format</a:t>
            </a:r>
            <a:r>
              <a:rPr kumimoji="0" lang="en-US" altLang="en-US" b="0" i="0" u="none" strike="noStrike" cap="none" normalizeH="0" baseline="0" dirty="0">
                <a:ln>
                  <a:noFill/>
                </a:ln>
                <a:solidFill>
                  <a:srgbClr val="A9B7C6"/>
                </a:solidFill>
                <a:effectLst/>
                <a:latin typeface="Arial Unicode MS"/>
              </a:rPr>
              <a:t>(collected))</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"Creating cycles..."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8888C6"/>
                </a:solidFill>
                <a:effectLst/>
                <a:latin typeface="Arial Unicode MS"/>
              </a:rPr>
              <a:t>range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make_cycle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collected = </a:t>
            </a:r>
            <a:r>
              <a:rPr kumimoji="0" lang="en-US" altLang="en-US" b="0" i="0" u="none" strike="noStrike" cap="none" normalizeH="0" baseline="0" dirty="0" err="1">
                <a:ln>
                  <a:noFill/>
                </a:ln>
                <a:solidFill>
                  <a:srgbClr val="A9B7C6"/>
                </a:solidFill>
                <a:effectLst/>
                <a:latin typeface="Arial Unicode MS"/>
              </a:rPr>
              <a:t>gc.collect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"Garbage collector: collected {} </a:t>
            </a:r>
            <a:r>
              <a:rPr kumimoji="0" lang="en-US" altLang="en-US" b="0" i="0" u="none" strike="noStrike" cap="none" normalizeH="0" baseline="0" dirty="0" err="1">
                <a:ln>
                  <a:noFill/>
                </a:ln>
                <a:solidFill>
                  <a:srgbClr val="6A8759"/>
                </a:solidFill>
                <a:effectLst/>
                <a:latin typeface="Arial Unicode MS"/>
              </a:rPr>
              <a:t>objects."</a:t>
            </a:r>
            <a:r>
              <a:rPr kumimoji="0" lang="en-US" altLang="en-US" b="0" i="0" u="none" strike="noStrike" cap="none" normalizeH="0" baseline="0" dirty="0" err="1">
                <a:ln>
                  <a:noFill/>
                </a:ln>
                <a:solidFill>
                  <a:srgbClr val="A9B7C6"/>
                </a:solidFill>
                <a:effectLst/>
                <a:latin typeface="Arial Unicode MS"/>
              </a:rPr>
              <a:t>.format</a:t>
            </a:r>
            <a:r>
              <a:rPr kumimoji="0" lang="en-US" altLang="en-US" b="0" i="0" u="none" strike="noStrike" cap="none" normalizeH="0" baseline="0" dirty="0">
                <a:ln>
                  <a:noFill/>
                </a:ln>
                <a:solidFill>
                  <a:srgbClr val="A9B7C6"/>
                </a:solidFill>
                <a:effectLst/>
                <a:latin typeface="Arial Unicode MS"/>
              </a:rPr>
              <a:t>(collected))</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main()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90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Lexend Light"/>
                <a:cs typeface="Calibri" panose="020F0502020204030204" pitchFamily="34" charset="0"/>
              </a:rPr>
              <a:t>Python's random module provides functions to generate random values. It is commonly used in various applications such as games, simulations, and statistical analysis. Let's explore some commonly used functions:</a:t>
            </a:r>
          </a:p>
          <a:p>
            <a:pPr defTabSz="360000">
              <a:buFont typeface="Arial" panose="020B0604020202020204" pitchFamily="34" charset="0"/>
              <a:buChar char="•"/>
            </a:pPr>
            <a:endParaRPr lang="en-US" sz="2400" b="0" i="0" dirty="0">
              <a:solidFill>
                <a:srgbClr val="000000"/>
              </a:solidFill>
              <a:effectLst/>
              <a:latin typeface="Lexend Light"/>
              <a:cs typeface="Calibri" panose="020F0502020204030204" pitchFamily="34" charset="0"/>
            </a:endParaRPr>
          </a:p>
          <a:p>
            <a:pPr defTabSz="360000">
              <a:buFont typeface="Arial" panose="020B0604020202020204" pitchFamily="34" charset="0"/>
              <a:buChar char="•"/>
            </a:pPr>
            <a:r>
              <a:rPr lang="en-US" sz="2400" dirty="0" err="1">
                <a:latin typeface="Lexend Light"/>
                <a:cs typeface="Calibri" panose="020F0502020204030204" pitchFamily="34" charset="0"/>
              </a:rPr>
              <a:t>random.random</a:t>
            </a:r>
            <a:r>
              <a:rPr lang="en-US" sz="2400" dirty="0">
                <a:latin typeface="Lexend Light"/>
                <a:cs typeface="Calibri" panose="020F0502020204030204" pitchFamily="34" charset="0"/>
              </a:rPr>
              <a:t>(): This function returns a random float number between 0 and 1. It is often used when you need a random decimal number for a particular purpose.</a:t>
            </a:r>
          </a:p>
        </p:txBody>
      </p:sp>
      <p:sp>
        <p:nvSpPr>
          <p:cNvPr id="7" name="Title 6"/>
          <p:cNvSpPr>
            <a:spLocks noGrp="1"/>
          </p:cNvSpPr>
          <p:nvPr>
            <p:ph type="title"/>
          </p:nvPr>
        </p:nvSpPr>
        <p:spPr>
          <a:xfrm>
            <a:off x="815413" y="530027"/>
            <a:ext cx="10561173" cy="562401"/>
          </a:xfrm>
        </p:spPr>
        <p:txBody>
          <a:bodyPr>
            <a:noAutofit/>
          </a:bodyPr>
          <a:lstStyle/>
          <a:p>
            <a:r>
              <a:rPr lang="en-US" b="1" i="0" dirty="0">
                <a:solidFill>
                  <a:srgbClr val="0071F6"/>
                </a:solidFill>
                <a:effectLst/>
                <a:latin typeface="Lexend" panose="020B0604020202020204"/>
                <a:cs typeface="Calibri" panose="020F0502020204030204" pitchFamily="34" charset="0"/>
              </a:rPr>
              <a:t>Random</a:t>
            </a:r>
            <a:endParaRPr lang="he-IL" b="1" dirty="0">
              <a:solidFill>
                <a:srgbClr val="0071F6"/>
              </a:solidFill>
              <a:latin typeface="Lexend" panose="020B0604020202020204"/>
              <a:cs typeface="Calibri" panose="020F0502020204030204" pitchFamily="34" charset="0"/>
            </a:endParaRPr>
          </a:p>
        </p:txBody>
      </p:sp>
      <p:sp>
        <p:nvSpPr>
          <p:cNvPr id="2" name="Rectangle 1">
            <a:extLst>
              <a:ext uri="{FF2B5EF4-FFF2-40B4-BE49-F238E27FC236}">
                <a16:creationId xmlns:a16="http://schemas.microsoft.com/office/drawing/2014/main" id="{6AFC3854-CE65-44D4-BF38-F600C962768C}"/>
              </a:ext>
            </a:extLst>
          </p:cNvPr>
          <p:cNvSpPr>
            <a:spLocks noChangeArrowheads="1"/>
          </p:cNvSpPr>
          <p:nvPr/>
        </p:nvSpPr>
        <p:spPr bwMode="auto">
          <a:xfrm>
            <a:off x="1083635" y="4404621"/>
            <a:ext cx="470460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random</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random_number</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random.random</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err="1">
                <a:ln>
                  <a:noFill/>
                </a:ln>
                <a:solidFill>
                  <a:srgbClr val="A9B7C6"/>
                </a:solidFill>
                <a:effectLst/>
                <a:latin typeface="Arial Unicode MS"/>
              </a:rPr>
              <a:t>random_number</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3303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1" i="0" dirty="0" err="1">
                <a:solidFill>
                  <a:srgbClr val="000000"/>
                </a:solidFill>
                <a:effectLst/>
                <a:latin typeface="Lexend Light"/>
                <a:cs typeface="Calibri" panose="020F0502020204030204" pitchFamily="34" charset="0"/>
              </a:rPr>
              <a:t>random.randint</a:t>
            </a:r>
            <a:r>
              <a:rPr lang="en-US" sz="2400" b="1" i="0" dirty="0">
                <a:solidFill>
                  <a:srgbClr val="000000"/>
                </a:solidFill>
                <a:effectLst/>
                <a:latin typeface="Lexend Light"/>
                <a:cs typeface="Calibri" panose="020F0502020204030204" pitchFamily="34" charset="0"/>
              </a:rPr>
              <a:t>(a, b): </a:t>
            </a:r>
            <a:r>
              <a:rPr lang="en-US" sz="2400" b="0" i="0" dirty="0">
                <a:solidFill>
                  <a:srgbClr val="000000"/>
                </a:solidFill>
                <a:effectLst/>
                <a:latin typeface="Lexend Light"/>
                <a:cs typeface="Calibri" panose="020F0502020204030204" pitchFamily="34" charset="0"/>
              </a:rPr>
              <a:t>This function returns a random integer between a and b, inclusive. It is useful when you need a random whole number within a specific range.</a:t>
            </a: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a:p>
            <a:pPr defTabSz="360000">
              <a:buFont typeface="Arial" panose="020B0604020202020204" pitchFamily="34" charset="0"/>
              <a:buChar char="•"/>
            </a:pPr>
            <a:r>
              <a:rPr lang="en-US" sz="2400" b="1" dirty="0" err="1">
                <a:latin typeface="Lexend Light"/>
                <a:cs typeface="Calibri" panose="020F0502020204030204" pitchFamily="34" charset="0"/>
              </a:rPr>
              <a:t>random.choice</a:t>
            </a:r>
            <a:r>
              <a:rPr lang="en-US" sz="2400" b="1" dirty="0">
                <a:latin typeface="Lexend Light"/>
                <a:cs typeface="Calibri" panose="020F0502020204030204" pitchFamily="34" charset="0"/>
              </a:rPr>
              <a:t>(sequence)</a:t>
            </a:r>
            <a:r>
              <a:rPr lang="en-US" sz="2400" dirty="0">
                <a:latin typeface="Lexend Light"/>
                <a:cs typeface="Calibri" panose="020F0502020204030204" pitchFamily="34" charset="0"/>
              </a:rPr>
              <a:t>: This function returns a random element from the given sequence, such as a list, tuple, or string. It allows you to select a random item from a collection.</a:t>
            </a:r>
          </a:p>
        </p:txBody>
      </p:sp>
      <p:sp>
        <p:nvSpPr>
          <p:cNvPr id="7" name="Title 6"/>
          <p:cNvSpPr>
            <a:spLocks noGrp="1"/>
          </p:cNvSpPr>
          <p:nvPr>
            <p:ph type="title"/>
          </p:nvPr>
        </p:nvSpPr>
        <p:spPr>
          <a:xfrm>
            <a:off x="815413" y="530027"/>
            <a:ext cx="10561173" cy="562401"/>
          </a:xfrm>
        </p:spPr>
        <p:txBody>
          <a:bodyPr>
            <a:noAutofit/>
          </a:bodyPr>
          <a:lstStyle/>
          <a:p>
            <a:r>
              <a:rPr lang="en-US" b="1" i="0" dirty="0">
                <a:solidFill>
                  <a:srgbClr val="0071F6"/>
                </a:solidFill>
                <a:effectLst/>
                <a:latin typeface="Lexend" panose="020B0604020202020204"/>
                <a:cs typeface="Calibri" panose="020F0502020204030204" pitchFamily="34" charset="0"/>
              </a:rPr>
              <a:t>Random – cont’d</a:t>
            </a:r>
            <a:endParaRPr lang="he-IL" b="1" dirty="0">
              <a:solidFill>
                <a:srgbClr val="0071F6"/>
              </a:solidFill>
              <a:latin typeface="Lexend" panose="020B0604020202020204"/>
              <a:cs typeface="Calibri" panose="020F0502020204030204" pitchFamily="34" charset="0"/>
            </a:endParaRPr>
          </a:p>
        </p:txBody>
      </p:sp>
      <p:sp>
        <p:nvSpPr>
          <p:cNvPr id="3" name="Rectangle 1">
            <a:extLst>
              <a:ext uri="{FF2B5EF4-FFF2-40B4-BE49-F238E27FC236}">
                <a16:creationId xmlns:a16="http://schemas.microsoft.com/office/drawing/2014/main" id="{A4E06CE3-67D6-499B-8BF3-EB4A3D790770}"/>
              </a:ext>
            </a:extLst>
          </p:cNvPr>
          <p:cNvSpPr>
            <a:spLocks noChangeArrowheads="1"/>
          </p:cNvSpPr>
          <p:nvPr/>
        </p:nvSpPr>
        <p:spPr bwMode="auto">
          <a:xfrm>
            <a:off x="1083075" y="2633515"/>
            <a:ext cx="4243527"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random_integer</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random.randint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random_integer</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EC2712A-0CC1-488E-A851-50B2EE00EBEF}"/>
              </a:ext>
            </a:extLst>
          </p:cNvPr>
          <p:cNvSpPr>
            <a:spLocks noChangeArrowheads="1"/>
          </p:cNvSpPr>
          <p:nvPr/>
        </p:nvSpPr>
        <p:spPr bwMode="auto">
          <a:xfrm>
            <a:off x="1083075" y="5139103"/>
            <a:ext cx="4243527"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fruits = [</a:t>
            </a:r>
            <a:r>
              <a:rPr kumimoji="0" lang="en-US" altLang="en-US" sz="1400" b="0" i="0" u="none" strike="noStrike" cap="none" normalizeH="0" baseline="0" dirty="0">
                <a:ln>
                  <a:noFill/>
                </a:ln>
                <a:solidFill>
                  <a:srgbClr val="6A8759"/>
                </a:solidFill>
                <a:effectLst/>
                <a:latin typeface="Arial Unicode MS"/>
              </a:rPr>
              <a:t>'apple'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'banana'</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'orange'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'kiwi'</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random_fruit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random.choice</a:t>
            </a:r>
            <a:r>
              <a:rPr kumimoji="0" lang="en-US" altLang="en-US" sz="1400" b="0" i="0" u="none" strike="noStrike" cap="none" normalizeH="0" baseline="0" dirty="0">
                <a:ln>
                  <a:noFill/>
                </a:ln>
                <a:solidFill>
                  <a:srgbClr val="A9B7C6"/>
                </a:solidFill>
                <a:effectLst/>
                <a:latin typeface="Arial Unicode MS"/>
              </a:rPr>
              <a:t>(fruits)</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random_fruit</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707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6998827" cy="4673143"/>
          </a:xfrm>
        </p:spPr>
        <p:txBody>
          <a:bodyPr>
            <a:normAutofit/>
          </a:bodyPr>
          <a:lstStyle/>
          <a:p>
            <a:pPr defTabSz="360000">
              <a:buFont typeface="Arial" panose="020B0604020202020204" pitchFamily="34" charset="0"/>
              <a:buChar char="•"/>
            </a:pPr>
            <a:r>
              <a:rPr lang="en-US" sz="2000" b="1" i="0" dirty="0" err="1">
                <a:solidFill>
                  <a:srgbClr val="000000"/>
                </a:solidFill>
                <a:effectLst/>
                <a:latin typeface="Lexend Light"/>
                <a:cs typeface="Calibri" panose="020F0502020204030204" pitchFamily="34" charset="0"/>
              </a:rPr>
              <a:t>random.shuffle</a:t>
            </a:r>
            <a:r>
              <a:rPr lang="en-US" sz="2000" b="1" i="0" dirty="0">
                <a:solidFill>
                  <a:srgbClr val="000000"/>
                </a:solidFill>
                <a:effectLst/>
                <a:latin typeface="Lexend Light"/>
                <a:cs typeface="Calibri" panose="020F0502020204030204" pitchFamily="34" charset="0"/>
              </a:rPr>
              <a:t>(sequence):</a:t>
            </a:r>
            <a:r>
              <a:rPr lang="en-US" sz="2000" b="0" i="0" dirty="0">
                <a:solidFill>
                  <a:srgbClr val="000000"/>
                </a:solidFill>
                <a:effectLst/>
                <a:latin typeface="Lexend Light"/>
                <a:cs typeface="Calibri" panose="020F0502020204030204" pitchFamily="34" charset="0"/>
              </a:rPr>
              <a:t> This function shuffles the elements in the given sequence in-place. It is useful when you want to randomize the order of a list or any other sequence.</a:t>
            </a:r>
          </a:p>
          <a:p>
            <a:pPr defTabSz="360000">
              <a:buFont typeface="Arial" panose="020B0604020202020204" pitchFamily="34" charset="0"/>
              <a:buChar char="•"/>
            </a:pPr>
            <a:endParaRPr lang="en-US" sz="2000" dirty="0">
              <a:solidFill>
                <a:srgbClr val="000000"/>
              </a:solidFill>
              <a:latin typeface="Lexend Light"/>
              <a:cs typeface="Calibri" panose="020F0502020204030204" pitchFamily="34" charset="0"/>
            </a:endParaRPr>
          </a:p>
          <a:p>
            <a:pPr defTabSz="360000">
              <a:buFont typeface="Arial" panose="020B0604020202020204" pitchFamily="34" charset="0"/>
              <a:buChar char="•"/>
            </a:pPr>
            <a:endParaRPr lang="en-US" sz="2000" dirty="0">
              <a:solidFill>
                <a:srgbClr val="000000"/>
              </a:solidFill>
              <a:latin typeface="Lexend Light"/>
              <a:cs typeface="Calibri" panose="020F0502020204030204" pitchFamily="34" charset="0"/>
            </a:endParaRPr>
          </a:p>
          <a:p>
            <a:pPr defTabSz="360000">
              <a:buFont typeface="Arial" panose="020B0604020202020204" pitchFamily="34" charset="0"/>
              <a:buChar char="•"/>
            </a:pPr>
            <a:endParaRPr lang="en-US" sz="2000" dirty="0">
              <a:solidFill>
                <a:srgbClr val="000000"/>
              </a:solidFill>
              <a:latin typeface="Lexend Light"/>
              <a:cs typeface="Calibri" panose="020F0502020204030204" pitchFamily="34" charset="0"/>
            </a:endParaRPr>
          </a:p>
          <a:p>
            <a:pPr defTabSz="360000">
              <a:buFont typeface="Arial" panose="020B0604020202020204" pitchFamily="34" charset="0"/>
              <a:buChar char="•"/>
            </a:pPr>
            <a:endParaRPr lang="en-US" sz="2000" dirty="0">
              <a:solidFill>
                <a:srgbClr val="000000"/>
              </a:solidFill>
              <a:latin typeface="Lexend Light"/>
              <a:cs typeface="Calibri" panose="020F0502020204030204" pitchFamily="34" charset="0"/>
            </a:endParaRPr>
          </a:p>
          <a:p>
            <a:pPr defTabSz="360000">
              <a:buFont typeface="Arial" panose="020B0604020202020204" pitchFamily="34" charset="0"/>
              <a:buChar char="•"/>
            </a:pPr>
            <a:r>
              <a:rPr lang="en-US" sz="2000" dirty="0">
                <a:solidFill>
                  <a:srgbClr val="000000"/>
                </a:solidFill>
                <a:latin typeface="Lexend Light"/>
                <a:cs typeface="Calibri" panose="020F0502020204030204" pitchFamily="34" charset="0"/>
              </a:rPr>
              <a:t>These functions are just a glimpse of what the random module offers. There are additional functions available, such as </a:t>
            </a:r>
            <a:r>
              <a:rPr lang="en-US" sz="2000" b="1" dirty="0" err="1">
                <a:solidFill>
                  <a:srgbClr val="000000"/>
                </a:solidFill>
                <a:latin typeface="Lexend Light"/>
                <a:cs typeface="Calibri" panose="020F0502020204030204" pitchFamily="34" charset="0"/>
              </a:rPr>
              <a:t>random.uniform</a:t>
            </a:r>
            <a:r>
              <a:rPr lang="en-US" sz="2000" b="1" dirty="0">
                <a:solidFill>
                  <a:srgbClr val="000000"/>
                </a:solidFill>
                <a:latin typeface="Lexend Light"/>
                <a:cs typeface="Calibri" panose="020F0502020204030204" pitchFamily="34" charset="0"/>
              </a:rPr>
              <a:t>(), </a:t>
            </a:r>
            <a:r>
              <a:rPr lang="en-US" sz="2000" b="1" dirty="0" err="1">
                <a:solidFill>
                  <a:srgbClr val="000000"/>
                </a:solidFill>
                <a:latin typeface="Lexend Light"/>
                <a:cs typeface="Calibri" panose="020F0502020204030204" pitchFamily="34" charset="0"/>
              </a:rPr>
              <a:t>random.sample</a:t>
            </a:r>
            <a:r>
              <a:rPr lang="en-US" sz="2000" b="1" dirty="0">
                <a:solidFill>
                  <a:srgbClr val="000000"/>
                </a:solidFill>
                <a:latin typeface="Lexend Light"/>
                <a:cs typeface="Calibri" panose="020F0502020204030204" pitchFamily="34" charset="0"/>
              </a:rPr>
              <a:t>(), </a:t>
            </a:r>
            <a:r>
              <a:rPr lang="en-US" sz="2000" dirty="0">
                <a:solidFill>
                  <a:srgbClr val="000000"/>
                </a:solidFill>
                <a:latin typeface="Lexend Light"/>
                <a:cs typeface="Calibri" panose="020F0502020204030204" pitchFamily="34" charset="0"/>
              </a:rPr>
              <a:t>and </a:t>
            </a:r>
            <a:r>
              <a:rPr lang="en-US" sz="2000" b="1" dirty="0" err="1">
                <a:solidFill>
                  <a:srgbClr val="000000"/>
                </a:solidFill>
                <a:latin typeface="Lexend Light"/>
                <a:cs typeface="Calibri" panose="020F0502020204030204" pitchFamily="34" charset="0"/>
              </a:rPr>
              <a:t>random.randrange</a:t>
            </a:r>
            <a:r>
              <a:rPr lang="en-US" sz="2000" b="1" dirty="0">
                <a:solidFill>
                  <a:srgbClr val="000000"/>
                </a:solidFill>
                <a:latin typeface="Lexend Light"/>
                <a:cs typeface="Calibri" panose="020F0502020204030204" pitchFamily="34" charset="0"/>
              </a:rPr>
              <a:t>(), </a:t>
            </a:r>
            <a:r>
              <a:rPr lang="en-US" sz="2000" dirty="0">
                <a:solidFill>
                  <a:srgbClr val="000000"/>
                </a:solidFill>
                <a:latin typeface="Lexend Light"/>
                <a:cs typeface="Calibri" panose="020F0502020204030204" pitchFamily="34" charset="0"/>
              </a:rPr>
              <a:t>which provide further flexibility in generating random values. By utilizing these functions effectively, students can add randomness to their programs, making them more dynamic and realistic.</a:t>
            </a: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Lexend Light"/>
              <a:cs typeface="Calibri" panose="020F0502020204030204" pitchFamily="34" charset="0"/>
            </a:endParaRPr>
          </a:p>
        </p:txBody>
      </p:sp>
      <p:sp>
        <p:nvSpPr>
          <p:cNvPr id="7" name="Title 6"/>
          <p:cNvSpPr>
            <a:spLocks noGrp="1"/>
          </p:cNvSpPr>
          <p:nvPr>
            <p:ph type="title"/>
          </p:nvPr>
        </p:nvSpPr>
        <p:spPr>
          <a:xfrm>
            <a:off x="815413" y="530027"/>
            <a:ext cx="10561173" cy="562401"/>
          </a:xfrm>
        </p:spPr>
        <p:txBody>
          <a:bodyPr>
            <a:noAutofit/>
          </a:bodyPr>
          <a:lstStyle/>
          <a:p>
            <a:r>
              <a:rPr lang="en-US" b="1" i="0" dirty="0">
                <a:solidFill>
                  <a:srgbClr val="0071F6"/>
                </a:solidFill>
                <a:effectLst/>
                <a:latin typeface="Lexend"/>
                <a:cs typeface="Calibri" panose="020F0502020204030204" pitchFamily="34" charset="0"/>
              </a:rPr>
              <a:t>Random – cont’d</a:t>
            </a:r>
            <a:endParaRPr lang="he-IL" b="1" dirty="0">
              <a:solidFill>
                <a:srgbClr val="0071F6"/>
              </a:solidFill>
              <a:latin typeface="Lexend"/>
              <a:cs typeface="Calibri" panose="020F0502020204030204" pitchFamily="34" charset="0"/>
            </a:endParaRPr>
          </a:p>
        </p:txBody>
      </p:sp>
      <p:sp>
        <p:nvSpPr>
          <p:cNvPr id="2" name="Rectangle 1">
            <a:extLst>
              <a:ext uri="{FF2B5EF4-FFF2-40B4-BE49-F238E27FC236}">
                <a16:creationId xmlns:a16="http://schemas.microsoft.com/office/drawing/2014/main" id="{6F9E9CCF-4CC7-4781-AB5B-E04330F5E17B}"/>
              </a:ext>
            </a:extLst>
          </p:cNvPr>
          <p:cNvSpPr>
            <a:spLocks noChangeArrowheads="1"/>
          </p:cNvSpPr>
          <p:nvPr/>
        </p:nvSpPr>
        <p:spPr bwMode="auto">
          <a:xfrm>
            <a:off x="1074197" y="2540649"/>
            <a:ext cx="631202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cards = [</a:t>
            </a:r>
            <a:r>
              <a:rPr kumimoji="0" lang="en-US" altLang="en-US" sz="1400" b="0" i="0" u="none" strike="noStrike" cap="none" normalizeH="0" baseline="0" dirty="0">
                <a:ln>
                  <a:noFill/>
                </a:ln>
                <a:solidFill>
                  <a:srgbClr val="6A8759"/>
                </a:solidFill>
                <a:effectLst/>
                <a:latin typeface="Arial Unicode MS"/>
              </a:rPr>
              <a:t>'Ace'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'3'</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'9'</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'Jack'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'Queen'</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'King'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random.shuffle</a:t>
            </a:r>
            <a:r>
              <a:rPr kumimoji="0" lang="en-US" altLang="en-US" sz="1400" b="0" i="0" u="none" strike="noStrike" cap="none" normalizeH="0" baseline="0" dirty="0">
                <a:ln>
                  <a:noFill/>
                </a:ln>
                <a:solidFill>
                  <a:srgbClr val="A9B7C6"/>
                </a:solidFill>
                <a:effectLst/>
                <a:latin typeface="Arial Unicode MS"/>
              </a:rPr>
              <a:t>(cards)</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print(cards)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146" name="Picture 2" descr="Python Math: Generate a series of unique random numbers - w3resource">
            <a:extLst>
              <a:ext uri="{FF2B5EF4-FFF2-40B4-BE49-F238E27FC236}">
                <a16:creationId xmlns:a16="http://schemas.microsoft.com/office/drawing/2014/main" id="{4A5146E6-06DB-497B-A6A0-955EFEF9A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653" y="1373629"/>
            <a:ext cx="27241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29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i="0" dirty="0">
                <a:solidFill>
                  <a:srgbClr val="0071F6"/>
                </a:solidFill>
                <a:effectLst/>
                <a:latin typeface="Lexend Light"/>
                <a:cs typeface="Calibri" panose="020F0502020204030204" pitchFamily="34" charset="0"/>
              </a:rPr>
              <a:t>filter function — demo</a:t>
            </a:r>
            <a:endParaRPr lang="he-IL" b="1" dirty="0">
              <a:solidFill>
                <a:srgbClr val="0071F6"/>
              </a:solidFill>
              <a:latin typeface="Lexend Ligh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a:bodyPr>
          <a:lstStyle/>
          <a:p>
            <a:r>
              <a:rPr lang="en-US" b="0" i="0" dirty="0">
                <a:solidFill>
                  <a:srgbClr val="000000"/>
                </a:solidFill>
                <a:effectLst/>
                <a:latin typeface="Lexend Light"/>
                <a:cs typeface="Calibri" panose="020F0502020204030204" pitchFamily="34" charset="0"/>
              </a:rPr>
              <a:t>For example:</a:t>
            </a:r>
          </a:p>
        </p:txBody>
      </p:sp>
      <p:sp>
        <p:nvSpPr>
          <p:cNvPr id="4" name="Rectangle 1">
            <a:extLst>
              <a:ext uri="{FF2B5EF4-FFF2-40B4-BE49-F238E27FC236}">
                <a16:creationId xmlns:a16="http://schemas.microsoft.com/office/drawing/2014/main" id="{1D7EA911-4270-4E2F-8D29-06A9717B1A69}"/>
              </a:ext>
            </a:extLst>
          </p:cNvPr>
          <p:cNvSpPr>
            <a:spLocks noChangeArrowheads="1"/>
          </p:cNvSpPr>
          <p:nvPr/>
        </p:nvSpPr>
        <p:spPr bwMode="auto">
          <a:xfrm>
            <a:off x="1061179" y="2141628"/>
            <a:ext cx="9854213" cy="38164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Arial Unicode MS"/>
              </a:rPr>
              <a:t>list= [</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9</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17</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24</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27</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seq = </a:t>
            </a:r>
            <a:r>
              <a:rPr kumimoji="0" lang="en-US" altLang="en-US" sz="2800" b="0" i="0" u="none" strike="noStrike" cap="none" normalizeH="0" baseline="0" dirty="0">
                <a:ln>
                  <a:noFill/>
                </a:ln>
                <a:solidFill>
                  <a:srgbClr val="8888C6"/>
                </a:solidFill>
                <a:effectLst/>
                <a:latin typeface="Arial Unicode MS"/>
              </a:rPr>
              <a:t>filter</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 </a:t>
            </a:r>
            <a:r>
              <a:rPr kumimoji="0" lang="en-US" altLang="en-US" sz="2800" b="0" i="0" u="none" strike="noStrike" cap="none" normalizeH="0" baseline="0" dirty="0">
                <a:ln>
                  <a:noFill/>
                </a:ln>
                <a:solidFill>
                  <a:srgbClr val="6897BB"/>
                </a:solidFill>
                <a:effectLst/>
                <a:latin typeface="Arial Unicode MS"/>
              </a:rPr>
              <a:t>3 </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list)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CC7832"/>
                </a:solidFill>
                <a:effectLst/>
                <a:latin typeface="Arial Unicode MS"/>
              </a:rPr>
              <a:t>for </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CC7832"/>
                </a:solidFill>
                <a:effectLst/>
                <a:latin typeface="Arial Unicode MS"/>
              </a:rPr>
              <a:t>in </a:t>
            </a:r>
            <a:r>
              <a:rPr kumimoji="0" lang="en-US" altLang="en-US" sz="2800" b="0" i="0" u="none" strike="noStrike" cap="none" normalizeH="0" baseline="0" dirty="0">
                <a:ln>
                  <a:noFill/>
                </a:ln>
                <a:solidFill>
                  <a:srgbClr val="A9B7C6"/>
                </a:solidFill>
                <a:effectLst/>
                <a:latin typeface="Arial Unicode MS"/>
              </a:rPr>
              <a:t>seq:</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print</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#18,9, 24,12,27</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seq = </a:t>
            </a:r>
            <a:r>
              <a:rPr kumimoji="0" lang="en-US" altLang="en-US" sz="2800" b="0" i="0" u="none" strike="noStrike" cap="none" normalizeH="0" baseline="0" dirty="0">
                <a:ln>
                  <a:noFill/>
                </a:ln>
                <a:solidFill>
                  <a:srgbClr val="8888C6"/>
                </a:solidFill>
                <a:effectLst/>
                <a:latin typeface="Arial Unicode MS"/>
              </a:rPr>
              <a:t>filter</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&lt; </a:t>
            </a:r>
            <a:r>
              <a:rPr kumimoji="0" lang="en-US" altLang="en-US" sz="2800" b="0" i="0" u="none" strike="noStrike" cap="none" normalizeH="0" baseline="0" dirty="0">
                <a:ln>
                  <a:noFill/>
                </a:ln>
                <a:solidFill>
                  <a:srgbClr val="6897BB"/>
                </a:solidFill>
                <a:effectLst/>
                <a:latin typeface="Arial Unicode MS"/>
              </a:rPr>
              <a:t>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range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CC7832"/>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CC7832"/>
                </a:solidFill>
                <a:effectLst/>
                <a:latin typeface="Arial Unicode MS"/>
              </a:rPr>
              <a:t>for </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CC7832"/>
                </a:solidFill>
                <a:effectLst/>
                <a:latin typeface="Arial Unicode MS"/>
              </a:rPr>
              <a:t>in </a:t>
            </a:r>
            <a:r>
              <a:rPr kumimoji="0" lang="en-US" altLang="en-US" sz="2800" b="0" i="0" u="none" strike="noStrike" cap="none" normalizeH="0" baseline="0" dirty="0">
                <a:ln>
                  <a:noFill/>
                </a:ln>
                <a:solidFill>
                  <a:srgbClr val="A9B7C6"/>
                </a:solidFill>
                <a:effectLst/>
                <a:latin typeface="Arial Unicode MS"/>
              </a:rPr>
              <a:t>seq:</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print</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#-5, -4, -3, -2,-1</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baseline="0" dirty="0">
                <a:solidFill>
                  <a:srgbClr val="0071F6"/>
                </a:solidFill>
                <a:latin typeface="Lexend" panose="020B0604020202020204"/>
              </a:rPr>
              <a:t>map function </a:t>
            </a:r>
            <a:endParaRPr lang="en-US" b="1" dirty="0">
              <a:solidFill>
                <a:srgbClr val="0071F6"/>
              </a:solidFill>
              <a:latin typeface="Lexend" panose="020B0604020202020204"/>
            </a:endParaRPr>
          </a:p>
        </p:txBody>
      </p:sp>
      <p:sp>
        <p:nvSpPr>
          <p:cNvPr id="3" name="Content Placeholder 2"/>
          <p:cNvSpPr>
            <a:spLocks noGrp="1"/>
          </p:cNvSpPr>
          <p:nvPr>
            <p:ph idx="1"/>
          </p:nvPr>
        </p:nvSpPr>
        <p:spPr>
          <a:xfrm>
            <a:off x="838200" y="1825625"/>
            <a:ext cx="5340658" cy="4351338"/>
          </a:xfrm>
        </p:spPr>
        <p:txBody>
          <a:bodyPr>
            <a:normAutofit fontScale="70000" lnSpcReduction="20000"/>
          </a:bodyPr>
          <a:lstStyle/>
          <a:p>
            <a:pPr marL="0" indent="0">
              <a:buNone/>
            </a:pPr>
            <a:endParaRPr lang="en-US" dirty="0">
              <a:latin typeface="Lexend Light"/>
            </a:endParaRPr>
          </a:p>
          <a:p>
            <a:r>
              <a:rPr lang="en-US" b="1" i="0" dirty="0" err="1">
                <a:solidFill>
                  <a:srgbClr val="000000"/>
                </a:solidFill>
                <a:effectLst/>
                <a:latin typeface="Lexend Light"/>
                <a:cs typeface="Calibri" panose="020F0502020204030204" pitchFamily="34" charset="0"/>
              </a:rPr>
              <a:t>resultlter</a:t>
            </a:r>
            <a:r>
              <a:rPr lang="en-US" b="1" i="0" dirty="0">
                <a:solidFill>
                  <a:srgbClr val="000000"/>
                </a:solidFill>
                <a:effectLst/>
                <a:latin typeface="Lexend Light"/>
                <a:cs typeface="Calibri" panose="020F0502020204030204" pitchFamily="34" charset="0"/>
              </a:rPr>
              <a:t> = map(function, </a:t>
            </a:r>
            <a:r>
              <a:rPr lang="en-US" b="1" i="0" dirty="0" err="1">
                <a:solidFill>
                  <a:srgbClr val="000000"/>
                </a:solidFill>
                <a:effectLst/>
                <a:latin typeface="Lexend Light"/>
                <a:cs typeface="Calibri" panose="020F0502020204030204" pitchFamily="34" charset="0"/>
              </a:rPr>
              <a:t>iterable</a:t>
            </a:r>
            <a:r>
              <a:rPr lang="en-US" b="1" i="0" dirty="0">
                <a:solidFill>
                  <a:srgbClr val="000000"/>
                </a:solidFill>
                <a:effectLst/>
                <a:latin typeface="Lexend Light"/>
                <a:cs typeface="Calibri" panose="020F0502020204030204" pitchFamily="34" charset="0"/>
              </a:rPr>
              <a:t>, [</a:t>
            </a:r>
            <a:r>
              <a:rPr lang="en-US" b="1" i="0" dirty="0" err="1">
                <a:solidFill>
                  <a:srgbClr val="000000"/>
                </a:solidFill>
                <a:effectLst/>
                <a:latin typeface="Lexend Light"/>
                <a:cs typeface="Calibri" panose="020F0502020204030204" pitchFamily="34" charset="0"/>
              </a:rPr>
              <a:t>iterables</a:t>
            </a:r>
            <a:r>
              <a:rPr lang="en-US" b="1" i="0" dirty="0">
                <a:solidFill>
                  <a:srgbClr val="000000"/>
                </a:solidFill>
                <a:effectLst/>
                <a:latin typeface="Lexend Light"/>
                <a:cs typeface="Calibri" panose="020F0502020204030204" pitchFamily="34" charset="0"/>
              </a:rPr>
              <a:t>])</a:t>
            </a:r>
          </a:p>
          <a:p>
            <a:r>
              <a:rPr lang="en-US" b="0" i="0" dirty="0">
                <a:solidFill>
                  <a:srgbClr val="000000"/>
                </a:solidFill>
                <a:effectLst/>
                <a:latin typeface="Lexend Light"/>
                <a:cs typeface="Calibri" panose="020F0502020204030204" pitchFamily="34" charset="0"/>
              </a:rPr>
              <a:t>Return an iterator that applies function to every item of </a:t>
            </a:r>
            <a:r>
              <a:rPr lang="en-US" b="0" i="0" dirty="0" err="1">
                <a:solidFill>
                  <a:srgbClr val="000000"/>
                </a:solidFill>
                <a:effectLst/>
                <a:latin typeface="Lexend Light"/>
                <a:cs typeface="Calibri" panose="020F0502020204030204" pitchFamily="34" charset="0"/>
              </a:rPr>
              <a:t>iterable</a:t>
            </a:r>
            <a:r>
              <a:rPr lang="en-US" b="0" i="0" dirty="0">
                <a:solidFill>
                  <a:srgbClr val="000000"/>
                </a:solidFill>
                <a:effectLst/>
                <a:latin typeface="Lexend Light"/>
                <a:cs typeface="Calibri" panose="020F0502020204030204" pitchFamily="34" charset="0"/>
              </a:rPr>
              <a:t>. </a:t>
            </a:r>
          </a:p>
          <a:p>
            <a:r>
              <a:rPr lang="en-US" b="0" i="0" dirty="0">
                <a:solidFill>
                  <a:srgbClr val="000000"/>
                </a:solidFill>
                <a:effectLst/>
                <a:latin typeface="Lexend Light"/>
                <a:cs typeface="Calibri" panose="020F0502020204030204" pitchFamily="34" charset="0"/>
              </a:rPr>
              <a:t>* If additional </a:t>
            </a:r>
            <a:r>
              <a:rPr lang="en-US" b="0" i="0" dirty="0" err="1">
                <a:solidFill>
                  <a:srgbClr val="000000"/>
                </a:solidFill>
                <a:effectLst/>
                <a:latin typeface="Lexend Light"/>
                <a:cs typeface="Calibri" panose="020F0502020204030204" pitchFamily="34" charset="0"/>
              </a:rPr>
              <a:t>iterables</a:t>
            </a:r>
            <a:r>
              <a:rPr lang="en-US" b="0" i="0" dirty="0">
                <a:solidFill>
                  <a:srgbClr val="000000"/>
                </a:solidFill>
                <a:effectLst/>
                <a:latin typeface="Lexend Light"/>
                <a:cs typeface="Calibri" panose="020F0502020204030204" pitchFamily="34" charset="0"/>
              </a:rPr>
              <a:t> arguments are passed, function must take that many arguments and is applied to the items from all </a:t>
            </a:r>
            <a:r>
              <a:rPr lang="en-US" b="0" i="0" dirty="0" err="1">
                <a:solidFill>
                  <a:srgbClr val="000000"/>
                </a:solidFill>
                <a:effectLst/>
                <a:latin typeface="Lexend Light"/>
                <a:cs typeface="Calibri" panose="020F0502020204030204" pitchFamily="34" charset="0"/>
              </a:rPr>
              <a:t>iterables</a:t>
            </a:r>
            <a:r>
              <a:rPr lang="en-US" b="0" i="0" dirty="0">
                <a:solidFill>
                  <a:srgbClr val="000000"/>
                </a:solidFill>
                <a:effectLst/>
                <a:latin typeface="Lexend Light"/>
                <a:cs typeface="Calibri" panose="020F0502020204030204" pitchFamily="34" charset="0"/>
              </a:rPr>
              <a:t> corresponding </a:t>
            </a:r>
          </a:p>
          <a:p>
            <a:pPr lvl="1"/>
            <a:r>
              <a:rPr lang="en-US" b="0" i="0" dirty="0">
                <a:solidFill>
                  <a:srgbClr val="000000"/>
                </a:solidFill>
                <a:effectLst/>
                <a:latin typeface="Lexend Light"/>
                <a:cs typeface="Calibri" panose="020F0502020204030204" pitchFamily="34" charset="0"/>
              </a:rPr>
              <a:t>— If the number of items in all </a:t>
            </a:r>
            <a:r>
              <a:rPr lang="en-US" b="0" i="0" dirty="0" err="1">
                <a:solidFill>
                  <a:srgbClr val="000000"/>
                </a:solidFill>
                <a:effectLst/>
                <a:latin typeface="Lexend Light"/>
                <a:cs typeface="Calibri" panose="020F0502020204030204" pitchFamily="34" charset="0"/>
              </a:rPr>
              <a:t>iterables</a:t>
            </a:r>
            <a:r>
              <a:rPr lang="en-US" b="0" i="0" dirty="0">
                <a:solidFill>
                  <a:srgbClr val="000000"/>
                </a:solidFill>
                <a:effectLst/>
                <a:latin typeface="Lexend Light"/>
                <a:cs typeface="Calibri" panose="020F0502020204030204" pitchFamily="34" charset="0"/>
              </a:rPr>
              <a:t> is not even, the map function y will only iterate through the common items, in python 3 (the number of iterations is defined by minimal sequence length) F  </a:t>
            </a:r>
          </a:p>
          <a:p>
            <a:pPr lvl="1"/>
            <a:r>
              <a:rPr lang="en-US" b="0" i="0" dirty="0">
                <a:solidFill>
                  <a:srgbClr val="000000"/>
                </a:solidFill>
                <a:effectLst/>
                <a:latin typeface="Lexend Light"/>
                <a:cs typeface="Calibri" panose="020F0502020204030204" pitchFamily="34" charset="0"/>
              </a:rPr>
              <a:t>In python 2, the map function iterates through all items and sends | None for absent </a:t>
            </a:r>
            <a:r>
              <a:rPr lang="en-US" b="0" i="0" dirty="0" err="1">
                <a:solidFill>
                  <a:srgbClr val="000000"/>
                </a:solidFill>
                <a:effectLst/>
                <a:latin typeface="Lexend Light"/>
                <a:cs typeface="Calibri" panose="020F0502020204030204" pitchFamily="34" charset="0"/>
              </a:rPr>
              <a:t>correspondings</a:t>
            </a:r>
            <a:r>
              <a:rPr lang="en-US" b="0" i="0" dirty="0">
                <a:solidFill>
                  <a:srgbClr val="000000"/>
                </a:solidFill>
                <a:effectLst/>
                <a:latin typeface="Lexend Light"/>
                <a:cs typeface="Calibri" panose="020F0502020204030204" pitchFamily="34" charset="0"/>
              </a:rPr>
              <a:t> (the number of iterations is defined by maximal sequence length</a:t>
            </a:r>
            <a:endParaRPr lang="en-US" dirty="0">
              <a:latin typeface="Lexend Light"/>
              <a:cs typeface="Calibri" panose="020F0502020204030204" pitchFamily="34" charset="0"/>
            </a:endParaRPr>
          </a:p>
        </p:txBody>
      </p:sp>
      <p:pic>
        <p:nvPicPr>
          <p:cNvPr id="2054" name="Picture 6" descr="Exploring Map() vs. Starmap() in Python | by Indhumathy Chelliah | Better  Programming">
            <a:extLst>
              <a:ext uri="{FF2B5EF4-FFF2-40B4-BE49-F238E27FC236}">
                <a16:creationId xmlns:a16="http://schemas.microsoft.com/office/drawing/2014/main" id="{C396F45C-4EA0-48E9-89F3-A6BDF9C22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009" y="800253"/>
            <a:ext cx="7235851" cy="584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cs typeface="Times New Roman" pitchFamily="18" charset="0"/>
              </a:rPr>
              <a:t>Map function</a:t>
            </a:r>
            <a:endParaRPr lang="he-IL" b="1" dirty="0">
              <a:latin typeface="Lexend Light"/>
            </a:endParaRPr>
          </a:p>
        </p:txBody>
      </p:sp>
    </p:spTree>
    <p:extLst>
      <p:ext uri="{BB962C8B-B14F-4D97-AF65-F5344CB8AC3E}">
        <p14:creationId xmlns:p14="http://schemas.microsoft.com/office/powerpoint/2010/main" val="47373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7939</Words>
  <Application>Microsoft Office PowerPoint</Application>
  <PresentationFormat>Widescreen</PresentationFormat>
  <Paragraphs>453</Paragraphs>
  <Slides>68</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Arial Unicode MS</vt:lpstr>
      <vt:lpstr>Calibri</vt:lpstr>
      <vt:lpstr>Calibri Light</vt:lpstr>
      <vt:lpstr>Consolas</vt:lpstr>
      <vt:lpstr>Lexend</vt:lpstr>
      <vt:lpstr>Lexend Light</vt:lpstr>
      <vt:lpstr>Noto Sans Hebrew</vt:lpstr>
      <vt:lpstr>Segoe</vt:lpstr>
      <vt:lpstr>Segoe Light</vt:lpstr>
      <vt:lpstr>Tahoma</vt:lpstr>
      <vt:lpstr>Office Theme</vt:lpstr>
      <vt:lpstr>PowerPoint Presentation</vt:lpstr>
      <vt:lpstr>Agenda</vt:lpstr>
      <vt:lpstr>Lambda</vt:lpstr>
      <vt:lpstr>Lambda definition</vt:lpstr>
      <vt:lpstr>Filter function</vt:lpstr>
      <vt:lpstr>Filter function</vt:lpstr>
      <vt:lpstr>filter function — demo</vt:lpstr>
      <vt:lpstr>map function </vt:lpstr>
      <vt:lpstr>Map function</vt:lpstr>
      <vt:lpstr>map function – cont'd </vt:lpstr>
      <vt:lpstr>Equality (==) and is</vt:lpstr>
      <vt:lpstr>Equality (==) and is - cont’d</vt:lpstr>
      <vt:lpstr>Equality (==) and is - cont’d</vt:lpstr>
      <vt:lpstr>is and id keywords — cont'd</vt:lpstr>
      <vt:lpstr>Decorators</vt:lpstr>
      <vt:lpstr>Decorators</vt:lpstr>
      <vt:lpstr>Built in decorators - Example</vt:lpstr>
      <vt:lpstr>Composition of Decorators</vt:lpstr>
      <vt:lpstr>Composition of Decorators</vt:lpstr>
      <vt:lpstr>Composition of Decorators — cont’d</vt:lpstr>
      <vt:lpstr>Composition of Decorators — cont’d</vt:lpstr>
      <vt:lpstr>Passing arguments to decorators</vt:lpstr>
      <vt:lpstr>Special method names</vt:lpstr>
      <vt:lpstr>Overload operators -__str__</vt:lpstr>
      <vt:lpstr>Overload operators - Comparing objects</vt:lpstr>
      <vt:lpstr>Overload operators - Comparing objects — cont’d</vt:lpstr>
      <vt:lpstr>Overload operators — more examples</vt:lpstr>
      <vt:lpstr>Iterators</vt:lpstr>
      <vt:lpstr>The Iterator Protocol</vt:lpstr>
      <vt:lpstr>The Iterator Protocol — cont’d</vt:lpstr>
      <vt:lpstr>The Iterator Protocol V1</vt:lpstr>
      <vt:lpstr>Implement Iterator — Version 1</vt:lpstr>
      <vt:lpstr>Implement Iterator — Version 2</vt:lpstr>
      <vt:lpstr>Iterators consumers</vt:lpstr>
      <vt:lpstr>Itertools</vt:lpstr>
      <vt:lpstr>Itertools – cont’d</vt:lpstr>
      <vt:lpstr>Itertools – Infinite iterators</vt:lpstr>
      <vt:lpstr>Infinite iterators examples</vt:lpstr>
      <vt:lpstr>Infinite iterators examples</vt:lpstr>
      <vt:lpstr>Infinite iterators examples – cont’d</vt:lpstr>
      <vt:lpstr>Itertools – Combinatoric iterators</vt:lpstr>
      <vt:lpstr>Combinatoric iterators examples</vt:lpstr>
      <vt:lpstr>Combinatoric combinatoric iterators</vt:lpstr>
      <vt:lpstr>Combinatoric combinatoric iterators</vt:lpstr>
      <vt:lpstr>Combinatoric combinatoric iterators</vt:lpstr>
      <vt:lpstr>Itertools – Terminating iterators</vt:lpstr>
      <vt:lpstr>Terminating iterators examples</vt:lpstr>
      <vt:lpstr>Terminating iterators examples</vt:lpstr>
      <vt:lpstr>Terminating iterators examples</vt:lpstr>
      <vt:lpstr>Terminating iterators examples</vt:lpstr>
      <vt:lpstr>Terminating iterators examples</vt:lpstr>
      <vt:lpstr>Terminating iterators examples</vt:lpstr>
      <vt:lpstr>Generators</vt:lpstr>
      <vt:lpstr>Implement generator</vt:lpstr>
      <vt:lpstr>PowerPoint Presentation</vt:lpstr>
      <vt:lpstr>Generators consumers</vt:lpstr>
      <vt:lpstr>Python Garbage Collection</vt:lpstr>
      <vt:lpstr>Reference counting</vt:lpstr>
      <vt:lpstr>Reference counting — reference cycles </vt:lpstr>
      <vt:lpstr>AGC - Automatic Garbage Collection</vt:lpstr>
      <vt:lpstr>Python gc - Manual Garbage Collection</vt:lpstr>
      <vt:lpstr>GC example</vt:lpstr>
      <vt:lpstr>gc example</vt:lpstr>
      <vt:lpstr>Random</vt:lpstr>
      <vt:lpstr>Random – cont’d</vt:lpstr>
      <vt:lpstr>Random – cont’d</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200</cp:revision>
  <dcterms:created xsi:type="dcterms:W3CDTF">2021-12-06T07:55:10Z</dcterms:created>
  <dcterms:modified xsi:type="dcterms:W3CDTF">2023-07-09T14:44:08Z</dcterms:modified>
</cp:coreProperties>
</file>