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49" r:id="rId2"/>
    <p:sldId id="258" r:id="rId3"/>
    <p:sldId id="264" r:id="rId4"/>
    <p:sldId id="322" r:id="rId5"/>
    <p:sldId id="265" r:id="rId6"/>
    <p:sldId id="330" r:id="rId7"/>
    <p:sldId id="329" r:id="rId8"/>
    <p:sldId id="266" r:id="rId9"/>
    <p:sldId id="294" r:id="rId10"/>
    <p:sldId id="325" r:id="rId11"/>
    <p:sldId id="324" r:id="rId12"/>
    <p:sldId id="326" r:id="rId13"/>
    <p:sldId id="327" r:id="rId14"/>
    <p:sldId id="332" r:id="rId15"/>
    <p:sldId id="333" r:id="rId16"/>
    <p:sldId id="328" r:id="rId17"/>
    <p:sldId id="308" r:id="rId18"/>
    <p:sldId id="32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 id="347" r:id="rId33"/>
    <p:sldId id="348" r:id="rId34"/>
    <p:sldId id="316" r:id="rId3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ichai Gez" initials="A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18D72-659F-BC1B-1C5D-4788DBEB738E}" v="21" dt="2022-01-19T08:30:43.553"/>
    <p1510:client id="{1DC4A7C7-CE4F-3205-974E-8156ED17CB91}" v="2" dt="2022-01-16T14:59:56.065"/>
    <p1510:client id="{D330ABF8-AE4D-B4F8-FC89-666F486D5107}" v="22" dt="2022-01-16T12:14:58.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03" d="100"/>
          <a:sy n="103" d="100"/>
        </p:scale>
        <p:origin x="120"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r Avishar" userId="S::tomerav@sela.co.il::6f99e47e-5b46-447c-a55a-283bba137982" providerId="AD" clId="Web-{18518D72-659F-BC1B-1C5D-4788DBEB738E}"/>
    <pc:docChg chg="modSld">
      <pc:chgData name="Tomer Avishar" userId="S::tomerav@sela.co.il::6f99e47e-5b46-447c-a55a-283bba137982" providerId="AD" clId="Web-{18518D72-659F-BC1B-1C5D-4788DBEB738E}" dt="2022-01-19T08:46:13.847" v="1228"/>
      <pc:docMkLst>
        <pc:docMk/>
      </pc:docMkLst>
      <pc:sldChg chg="modNotes">
        <pc:chgData name="Tomer Avishar" userId="S::tomerav@sela.co.il::6f99e47e-5b46-447c-a55a-283bba137982" providerId="AD" clId="Web-{18518D72-659F-BC1B-1C5D-4788DBEB738E}" dt="2022-01-19T07:42:32.329" v="152"/>
        <pc:sldMkLst>
          <pc:docMk/>
          <pc:sldMk cId="89284741" sldId="264"/>
        </pc:sldMkLst>
      </pc:sldChg>
      <pc:sldChg chg="modNotes">
        <pc:chgData name="Tomer Avishar" userId="S::tomerav@sela.co.il::6f99e47e-5b46-447c-a55a-283bba137982" providerId="AD" clId="Web-{18518D72-659F-BC1B-1C5D-4788DBEB738E}" dt="2022-01-19T07:49:45.668" v="311"/>
        <pc:sldMkLst>
          <pc:docMk/>
          <pc:sldMk cId="2304337233" sldId="266"/>
        </pc:sldMkLst>
      </pc:sldChg>
      <pc:sldChg chg="modNotes">
        <pc:chgData name="Tomer Avishar" userId="S::tomerav@sela.co.il::6f99e47e-5b46-447c-a55a-283bba137982" providerId="AD" clId="Web-{18518D72-659F-BC1B-1C5D-4788DBEB738E}" dt="2022-01-19T07:50:05.028" v="314"/>
        <pc:sldMkLst>
          <pc:docMk/>
          <pc:sldMk cId="715340640" sldId="267"/>
        </pc:sldMkLst>
      </pc:sldChg>
      <pc:sldChg chg="modSp modNotes">
        <pc:chgData name="Tomer Avishar" userId="S::tomerav@sela.co.il::6f99e47e-5b46-447c-a55a-283bba137982" providerId="AD" clId="Web-{18518D72-659F-BC1B-1C5D-4788DBEB738E}" dt="2022-01-19T07:50:33.622" v="316" actId="14100"/>
        <pc:sldMkLst>
          <pc:docMk/>
          <pc:sldMk cId="2689029024" sldId="270"/>
        </pc:sldMkLst>
        <pc:picChg chg="mod">
          <ac:chgData name="Tomer Avishar" userId="S::tomerav@sela.co.il::6f99e47e-5b46-447c-a55a-283bba137982" providerId="AD" clId="Web-{18518D72-659F-BC1B-1C5D-4788DBEB738E}" dt="2022-01-19T07:50:33.622" v="316" actId="14100"/>
          <ac:picMkLst>
            <pc:docMk/>
            <pc:sldMk cId="2689029024" sldId="270"/>
            <ac:picMk id="5" creationId="{CB94E144-CDD6-4E31-BD08-A4728824C2AC}"/>
          </ac:picMkLst>
        </pc:picChg>
      </pc:sldChg>
      <pc:sldChg chg="modNotes">
        <pc:chgData name="Tomer Avishar" userId="S::tomerav@sela.co.il::6f99e47e-5b46-447c-a55a-283bba137982" providerId="AD" clId="Web-{18518D72-659F-BC1B-1C5D-4788DBEB738E}" dt="2022-01-19T08:00:08.652" v="659"/>
        <pc:sldMkLst>
          <pc:docMk/>
          <pc:sldMk cId="3214580080" sldId="271"/>
        </pc:sldMkLst>
      </pc:sldChg>
      <pc:sldChg chg="modSp modNotes">
        <pc:chgData name="Tomer Avishar" userId="S::tomerav@sela.co.il::6f99e47e-5b46-447c-a55a-283bba137982" providerId="AD" clId="Web-{18518D72-659F-BC1B-1C5D-4788DBEB738E}" dt="2022-01-19T08:35:01.101" v="983"/>
        <pc:sldMkLst>
          <pc:docMk/>
          <pc:sldMk cId="836256761" sldId="273"/>
        </pc:sldMkLst>
        <pc:spChg chg="mod">
          <ac:chgData name="Tomer Avishar" userId="S::tomerav@sela.co.il::6f99e47e-5b46-447c-a55a-283bba137982" providerId="AD" clId="Web-{18518D72-659F-BC1B-1C5D-4788DBEB738E}" dt="2022-01-19T08:29:33.221" v="665" actId="1076"/>
          <ac:spMkLst>
            <pc:docMk/>
            <pc:sldMk cId="836256761" sldId="273"/>
            <ac:spMk id="33" creationId="{D02A888E-5FC8-4540-8F3B-D8914D030D17}"/>
          </ac:spMkLst>
        </pc:spChg>
        <pc:spChg chg="mod">
          <ac:chgData name="Tomer Avishar" userId="S::tomerav@sela.co.il::6f99e47e-5b46-447c-a55a-283bba137982" providerId="AD" clId="Web-{18518D72-659F-BC1B-1C5D-4788DBEB738E}" dt="2022-01-19T08:30:39.835" v="678" actId="1076"/>
          <ac:spMkLst>
            <pc:docMk/>
            <pc:sldMk cId="836256761" sldId="273"/>
            <ac:spMk id="47" creationId="{00000000-0000-0000-0000-000000000000}"/>
          </ac:spMkLst>
        </pc:spChg>
        <pc:spChg chg="mod">
          <ac:chgData name="Tomer Avishar" userId="S::tomerav@sela.co.il::6f99e47e-5b46-447c-a55a-283bba137982" providerId="AD" clId="Web-{18518D72-659F-BC1B-1C5D-4788DBEB738E}" dt="2022-01-19T08:30:23.974" v="674" actId="14100"/>
          <ac:spMkLst>
            <pc:docMk/>
            <pc:sldMk cId="836256761" sldId="273"/>
            <ac:spMk id="48" creationId="{00000000-0000-0000-0000-000000000000}"/>
          </ac:spMkLst>
        </pc:spChg>
        <pc:spChg chg="mod">
          <ac:chgData name="Tomer Avishar" userId="S::tomerav@sela.co.il::6f99e47e-5b46-447c-a55a-283bba137982" providerId="AD" clId="Web-{18518D72-659F-BC1B-1C5D-4788DBEB738E}" dt="2022-01-19T08:29:50.034" v="667" actId="1076"/>
          <ac:spMkLst>
            <pc:docMk/>
            <pc:sldMk cId="836256761" sldId="273"/>
            <ac:spMk id="51" creationId="{00000000-0000-0000-0000-000000000000}"/>
          </ac:spMkLst>
        </pc:spChg>
        <pc:spChg chg="mod">
          <ac:chgData name="Tomer Avishar" userId="S::tomerav@sela.co.il::6f99e47e-5b46-447c-a55a-283bba137982" providerId="AD" clId="Web-{18518D72-659F-BC1B-1C5D-4788DBEB738E}" dt="2022-01-19T08:30:32.162" v="676" actId="1076"/>
          <ac:spMkLst>
            <pc:docMk/>
            <pc:sldMk cId="836256761" sldId="273"/>
            <ac:spMk id="52" creationId="{00000000-0000-0000-0000-000000000000}"/>
          </ac:spMkLst>
        </pc:spChg>
        <pc:grpChg chg="mod">
          <ac:chgData name="Tomer Avishar" userId="S::tomerav@sela.co.il::6f99e47e-5b46-447c-a55a-283bba137982" providerId="AD" clId="Web-{18518D72-659F-BC1B-1C5D-4788DBEB738E}" dt="2022-01-19T08:29:45.753" v="666" actId="1076"/>
          <ac:grpSpMkLst>
            <pc:docMk/>
            <pc:sldMk cId="836256761" sldId="273"/>
            <ac:grpSpMk id="61" creationId="{00000000-0000-0000-0000-000000000000}"/>
          </ac:grpSpMkLst>
        </pc:grpChg>
        <pc:picChg chg="mod">
          <ac:chgData name="Tomer Avishar" userId="S::tomerav@sela.co.il::6f99e47e-5b46-447c-a55a-283bba137982" providerId="AD" clId="Web-{18518D72-659F-BC1B-1C5D-4788DBEB738E}" dt="2022-01-19T08:29:17.782" v="662" actId="14100"/>
          <ac:picMkLst>
            <pc:docMk/>
            <pc:sldMk cId="836256761" sldId="273"/>
            <ac:picMk id="5" creationId="{EB4C8E04-D222-424F-B1D9-E4EFBA7C804A}"/>
          </ac:picMkLst>
        </pc:picChg>
        <pc:cxnChg chg="mod">
          <ac:chgData name="Tomer Avishar" userId="S::tomerav@sela.co.il::6f99e47e-5b46-447c-a55a-283bba137982" providerId="AD" clId="Web-{18518D72-659F-BC1B-1C5D-4788DBEB738E}" dt="2022-01-19T08:29:33.221" v="665" actId="1076"/>
          <ac:cxnSpMkLst>
            <pc:docMk/>
            <pc:sldMk cId="836256761" sldId="273"/>
            <ac:cxnSpMk id="34" creationId="{630AC0C4-7B96-4287-9C2B-D0D3666BB022}"/>
          </ac:cxnSpMkLst>
        </pc:cxnChg>
        <pc:cxnChg chg="mod">
          <ac:chgData name="Tomer Avishar" userId="S::tomerav@sela.co.il::6f99e47e-5b46-447c-a55a-283bba137982" providerId="AD" clId="Web-{18518D72-659F-BC1B-1C5D-4788DBEB738E}" dt="2022-01-19T08:29:58.582" v="669" actId="14100"/>
          <ac:cxnSpMkLst>
            <pc:docMk/>
            <pc:sldMk cId="836256761" sldId="273"/>
            <ac:cxnSpMk id="55" creationId="{00000000-0000-0000-0000-000000000000}"/>
          </ac:cxnSpMkLst>
        </pc:cxnChg>
        <pc:cxnChg chg="mod">
          <ac:chgData name="Tomer Avishar" userId="S::tomerav@sela.co.il::6f99e47e-5b46-447c-a55a-283bba137982" providerId="AD" clId="Web-{18518D72-659F-BC1B-1C5D-4788DBEB738E}" dt="2022-01-19T08:30:35.412" v="677" actId="14100"/>
          <ac:cxnSpMkLst>
            <pc:docMk/>
            <pc:sldMk cId="836256761" sldId="273"/>
            <ac:cxnSpMk id="56" creationId="{00000000-0000-0000-0000-000000000000}"/>
          </ac:cxnSpMkLst>
        </pc:cxnChg>
        <pc:cxnChg chg="mod">
          <ac:chgData name="Tomer Avishar" userId="S::tomerav@sela.co.il::6f99e47e-5b46-447c-a55a-283bba137982" providerId="AD" clId="Web-{18518D72-659F-BC1B-1C5D-4788DBEB738E}" dt="2022-01-19T08:30:28.865" v="675" actId="14100"/>
          <ac:cxnSpMkLst>
            <pc:docMk/>
            <pc:sldMk cId="836256761" sldId="273"/>
            <ac:cxnSpMk id="57" creationId="{00000000-0000-0000-0000-000000000000}"/>
          </ac:cxnSpMkLst>
        </pc:cxnChg>
        <pc:cxnChg chg="mod">
          <ac:chgData name="Tomer Avishar" userId="S::tomerav@sela.co.il::6f99e47e-5b46-447c-a55a-283bba137982" providerId="AD" clId="Web-{18518D72-659F-BC1B-1C5D-4788DBEB738E}" dt="2022-01-19T08:30:43.553" v="679" actId="14100"/>
          <ac:cxnSpMkLst>
            <pc:docMk/>
            <pc:sldMk cId="836256761" sldId="273"/>
            <ac:cxnSpMk id="60" creationId="{00000000-0000-0000-0000-000000000000}"/>
          </ac:cxnSpMkLst>
        </pc:cxnChg>
      </pc:sldChg>
      <pc:sldChg chg="modNotes">
        <pc:chgData name="Tomer Avishar" userId="S::tomerav@sela.co.il::6f99e47e-5b46-447c-a55a-283bba137982" providerId="AD" clId="Web-{18518D72-659F-BC1B-1C5D-4788DBEB738E}" dt="2022-01-19T08:46:13.847" v="1228"/>
        <pc:sldMkLst>
          <pc:docMk/>
          <pc:sldMk cId="1380134214" sldId="309"/>
        </pc:sldMkLst>
      </pc:sldChg>
    </pc:docChg>
  </pc:docChgLst>
  <pc:docChgLst>
    <pc:chgData name="Tomer Avishar" userId="S::tomerav@sela.co.il::6f99e47e-5b46-447c-a55a-283bba137982" providerId="AD" clId="Web-{1DC4A7C7-CE4F-3205-974E-8156ED17CB91}"/>
    <pc:docChg chg="modSld">
      <pc:chgData name="Tomer Avishar" userId="S::tomerav@sela.co.il::6f99e47e-5b46-447c-a55a-283bba137982" providerId="AD" clId="Web-{1DC4A7C7-CE4F-3205-974E-8156ED17CB91}" dt="2022-01-16T14:59:56.065" v="0"/>
      <pc:docMkLst>
        <pc:docMk/>
      </pc:docMkLst>
      <pc:sldChg chg="addSp">
        <pc:chgData name="Tomer Avishar" userId="S::tomerav@sela.co.il::6f99e47e-5b46-447c-a55a-283bba137982" providerId="AD" clId="Web-{1DC4A7C7-CE4F-3205-974E-8156ED17CB91}" dt="2022-01-16T14:59:56.065" v="0"/>
        <pc:sldMkLst>
          <pc:docMk/>
          <pc:sldMk cId="715340640" sldId="267"/>
        </pc:sldMkLst>
        <pc:spChg chg="add">
          <ac:chgData name="Tomer Avishar" userId="S::tomerav@sela.co.il::6f99e47e-5b46-447c-a55a-283bba137982" providerId="AD" clId="Web-{1DC4A7C7-CE4F-3205-974E-8156ED17CB91}" dt="2022-01-16T14:59:56.065" v="0"/>
          <ac:spMkLst>
            <pc:docMk/>
            <pc:sldMk cId="715340640" sldId="267"/>
            <ac:spMk id="4" creationId="{BB2FB569-B4F9-42D8-84FB-8F12F35F05FF}"/>
          </ac:spMkLst>
        </pc:spChg>
      </pc:sldChg>
    </pc:docChg>
  </pc:docChgLst>
  <pc:docChgLst>
    <pc:chgData name="Tomer Avishar" userId="S::tomerav@sela.co.il::6f99e47e-5b46-447c-a55a-283bba137982" providerId="AD" clId="Web-{D330ABF8-AE4D-B4F8-FC89-666F486D5107}"/>
    <pc:docChg chg="delSld modSld">
      <pc:chgData name="Tomer Avishar" userId="S::tomerav@sela.co.il::6f99e47e-5b46-447c-a55a-283bba137982" providerId="AD" clId="Web-{D330ABF8-AE4D-B4F8-FC89-666F486D5107}" dt="2022-01-16T12:14:55.699" v="13" actId="20577"/>
      <pc:docMkLst>
        <pc:docMk/>
      </pc:docMkLst>
      <pc:sldChg chg="modSp">
        <pc:chgData name="Tomer Avishar" userId="S::tomerav@sela.co.il::6f99e47e-5b46-447c-a55a-283bba137982" providerId="AD" clId="Web-{D330ABF8-AE4D-B4F8-FC89-666F486D5107}" dt="2022-01-16T12:13:38.369" v="0" actId="14100"/>
        <pc:sldMkLst>
          <pc:docMk/>
          <pc:sldMk cId="2492001281" sldId="280"/>
        </pc:sldMkLst>
        <pc:spChg chg="mod">
          <ac:chgData name="Tomer Avishar" userId="S::tomerav@sela.co.il::6f99e47e-5b46-447c-a55a-283bba137982" providerId="AD" clId="Web-{D330ABF8-AE4D-B4F8-FC89-666F486D5107}" dt="2022-01-16T12:13:38.369" v="0" actId="14100"/>
          <ac:spMkLst>
            <pc:docMk/>
            <pc:sldMk cId="2492001281" sldId="280"/>
            <ac:spMk id="13" creationId="{F3BD2BD0-202C-40FC-8573-610EE63FC528}"/>
          </ac:spMkLst>
        </pc:spChg>
      </pc:sldChg>
      <pc:sldChg chg="delCm">
        <pc:chgData name="Tomer Avishar" userId="S::tomerav@sela.co.il::6f99e47e-5b46-447c-a55a-283bba137982" providerId="AD" clId="Web-{D330ABF8-AE4D-B4F8-FC89-666F486D5107}" dt="2022-01-16T12:13:49.713" v="1"/>
        <pc:sldMkLst>
          <pc:docMk/>
          <pc:sldMk cId="2767821557" sldId="294"/>
        </pc:sldMkLst>
      </pc:sldChg>
      <pc:sldChg chg="del delCm">
        <pc:chgData name="Tomer Avishar" userId="S::tomerav@sela.co.il::6f99e47e-5b46-447c-a55a-283bba137982" providerId="AD" clId="Web-{D330ABF8-AE4D-B4F8-FC89-666F486D5107}" dt="2022-01-16T12:14:14.089" v="3"/>
        <pc:sldMkLst>
          <pc:docMk/>
          <pc:sldMk cId="2746262724" sldId="295"/>
        </pc:sldMkLst>
      </pc:sldChg>
      <pc:sldChg chg="modSp">
        <pc:chgData name="Tomer Avishar" userId="S::tomerav@sela.co.il::6f99e47e-5b46-447c-a55a-283bba137982" providerId="AD" clId="Web-{D330ABF8-AE4D-B4F8-FC89-666F486D5107}" dt="2022-01-16T12:14:55.699" v="13" actId="20577"/>
        <pc:sldMkLst>
          <pc:docMk/>
          <pc:sldMk cId="1380134214" sldId="309"/>
        </pc:sldMkLst>
        <pc:spChg chg="mod">
          <ac:chgData name="Tomer Avishar" userId="S::tomerav@sela.co.il::6f99e47e-5b46-447c-a55a-283bba137982" providerId="AD" clId="Web-{D330ABF8-AE4D-B4F8-FC89-666F486D5107}" dt="2022-01-16T12:14:55.699" v="13" actId="20577"/>
          <ac:spMkLst>
            <pc:docMk/>
            <pc:sldMk cId="1380134214" sldId="309"/>
            <ac:spMk id="6" creationId="{74F98662-678E-4B15-8F4B-F2B687111016}"/>
          </ac:spMkLst>
        </pc:spChg>
      </pc:sldChg>
    </pc:docChg>
  </pc:docChgLst>
  <pc:docChgLst>
    <pc:chgData clId="Web-{1DC4A7C7-CE4F-3205-974E-8156ED17CB91}"/>
    <pc:docChg chg="modSld">
      <pc:chgData name="" userId="" providerId="" clId="Web-{1DC4A7C7-CE4F-3205-974E-8156ED17CB91}" dt="2022-01-16T14:59:31.361" v="0"/>
      <pc:docMkLst>
        <pc:docMk/>
      </pc:docMkLst>
      <pc:sldChg chg="addSp">
        <pc:chgData name="" userId="" providerId="" clId="Web-{1DC4A7C7-CE4F-3205-974E-8156ED17CB91}" dt="2022-01-16T14:59:31.361" v="0"/>
        <pc:sldMkLst>
          <pc:docMk/>
          <pc:sldMk cId="1629193451" sldId="257"/>
        </pc:sldMkLst>
        <pc:spChg chg="add">
          <ac:chgData name="" userId="" providerId="" clId="Web-{1DC4A7C7-CE4F-3205-974E-8156ED17CB91}" dt="2022-01-16T14:59:31.361" v="0"/>
          <ac:spMkLst>
            <pc:docMk/>
            <pc:sldMk cId="1629193451" sldId="257"/>
            <ac:spMk id="3" creationId="{14FB7C35-71DA-4678-A4BC-B36886A75DA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81043921-7569-41A3-B947-8944ED878C50}" type="datetimeFigureOut">
              <a:rPr lang="he-IL" smtClean="0"/>
              <a:t>כ'/תמוז/תשפ"ג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10EA4576-0967-4CCD-84A0-45D5E7B768EA}" type="slidenum">
              <a:rPr lang="he-IL" smtClean="0"/>
              <a:t>‹#›</a:t>
            </a:fld>
            <a:endParaRPr lang="he-IL"/>
          </a:p>
        </p:txBody>
      </p:sp>
    </p:spTree>
    <p:extLst>
      <p:ext uri="{BB962C8B-B14F-4D97-AF65-F5344CB8AC3E}">
        <p14:creationId xmlns:p14="http://schemas.microsoft.com/office/powerpoint/2010/main" val="2579386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89710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92547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1013721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4059802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277905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4284277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25</a:t>
            </a:fld>
            <a:endParaRPr lang="en-US"/>
          </a:p>
        </p:txBody>
      </p:sp>
    </p:spTree>
    <p:extLst>
      <p:ext uri="{BB962C8B-B14F-4D97-AF65-F5344CB8AC3E}">
        <p14:creationId xmlns:p14="http://schemas.microsoft.com/office/powerpoint/2010/main" val="4049306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26</a:t>
            </a:fld>
            <a:endParaRPr lang="en-US"/>
          </a:p>
        </p:txBody>
      </p:sp>
    </p:spTree>
    <p:extLst>
      <p:ext uri="{BB962C8B-B14F-4D97-AF65-F5344CB8AC3E}">
        <p14:creationId xmlns:p14="http://schemas.microsoft.com/office/powerpoint/2010/main" val="2265530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27</a:t>
            </a:fld>
            <a:endParaRPr lang="en-US"/>
          </a:p>
        </p:txBody>
      </p:sp>
    </p:spTree>
    <p:extLst>
      <p:ext uri="{BB962C8B-B14F-4D97-AF65-F5344CB8AC3E}">
        <p14:creationId xmlns:p14="http://schemas.microsoft.com/office/powerpoint/2010/main" val="1740627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28</a:t>
            </a:fld>
            <a:endParaRPr lang="en-US"/>
          </a:p>
        </p:txBody>
      </p:sp>
    </p:spTree>
    <p:extLst>
      <p:ext uri="{BB962C8B-B14F-4D97-AF65-F5344CB8AC3E}">
        <p14:creationId xmlns:p14="http://schemas.microsoft.com/office/powerpoint/2010/main" val="720033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003253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29</a:t>
            </a:fld>
            <a:endParaRPr lang="en-US"/>
          </a:p>
        </p:txBody>
      </p:sp>
    </p:spTree>
    <p:extLst>
      <p:ext uri="{BB962C8B-B14F-4D97-AF65-F5344CB8AC3E}">
        <p14:creationId xmlns:p14="http://schemas.microsoft.com/office/powerpoint/2010/main" val="4212036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30</a:t>
            </a:fld>
            <a:endParaRPr lang="en-US"/>
          </a:p>
        </p:txBody>
      </p:sp>
    </p:spTree>
    <p:extLst>
      <p:ext uri="{BB962C8B-B14F-4D97-AF65-F5344CB8AC3E}">
        <p14:creationId xmlns:p14="http://schemas.microsoft.com/office/powerpoint/2010/main" val="2757570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31</a:t>
            </a:fld>
            <a:endParaRPr lang="en-US"/>
          </a:p>
        </p:txBody>
      </p:sp>
    </p:spTree>
    <p:extLst>
      <p:ext uri="{BB962C8B-B14F-4D97-AF65-F5344CB8AC3E}">
        <p14:creationId xmlns:p14="http://schemas.microsoft.com/office/powerpoint/2010/main" val="124082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32</a:t>
            </a:fld>
            <a:endParaRPr lang="en-US"/>
          </a:p>
        </p:txBody>
      </p:sp>
    </p:spTree>
    <p:extLst>
      <p:ext uri="{BB962C8B-B14F-4D97-AF65-F5344CB8AC3E}">
        <p14:creationId xmlns:p14="http://schemas.microsoft.com/office/powerpoint/2010/main" val="69853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is dynamically-typed and garbage-collected. It supports multiple programming paradigms, including structured (particularly, procedural), object-oriented and functional programming.</a:t>
            </a:r>
          </a:p>
          <a:p>
            <a:endParaRPr lang="en-US" sz="1200" dirty="0">
              <a:cs typeface="Calibri"/>
            </a:endParaRPr>
          </a:p>
          <a:p>
            <a:r>
              <a:rPr lang="en-US" dirty="0">
                <a:cs typeface="Calibri"/>
              </a:rPr>
              <a:t>It was built to be as readable as possible, and is </a:t>
            </a:r>
            <a:r>
              <a:rPr lang="en-US" dirty="0"/>
              <a:t>significant indentation driven (Off-side rule).</a:t>
            </a:r>
            <a:endParaRPr lang="en-US" dirty="0">
              <a:cs typeface="Calibri"/>
            </a:endParaRPr>
          </a:p>
          <a:p>
            <a:pPr algn="l" rtl="0" eaLnBrk="1" hangingPunct="1"/>
            <a:endParaRPr lang="en-US"/>
          </a:p>
          <a:p>
            <a:r>
              <a:rPr lang="en-US" dirty="0"/>
              <a:t>The language's core philosophy is summarized in the document </a:t>
            </a:r>
            <a:r>
              <a:rPr lang="en-US" i="1" dirty="0"/>
              <a:t>The Zen of Python</a:t>
            </a:r>
            <a:r>
              <a:rPr lang="en-US" dirty="0"/>
              <a:t> (</a:t>
            </a:r>
            <a:r>
              <a:rPr lang="en-US" i="1" dirty="0"/>
              <a:t>PEP 20</a:t>
            </a:r>
            <a:r>
              <a:rPr lang="en-US" dirty="0"/>
              <a:t>), which includes aphorisms such as:</a:t>
            </a:r>
            <a:endParaRPr lang="en-US" dirty="0">
              <a:cs typeface="Calibri"/>
            </a:endParaRPr>
          </a:p>
          <a:p>
            <a:pPr marL="285750" indent="-285750">
              <a:buFont typeface="Arial"/>
              <a:buChar char="•"/>
            </a:pPr>
            <a:r>
              <a:rPr lang="en-US" dirty="0"/>
              <a:t>Beautiful is better than ugly.</a:t>
            </a:r>
            <a:endParaRPr lang="en-US" dirty="0">
              <a:cs typeface="Calibri"/>
            </a:endParaRPr>
          </a:p>
          <a:p>
            <a:pPr marL="285750" indent="-285750">
              <a:buFont typeface="Arial"/>
              <a:buChar char="•"/>
            </a:pPr>
            <a:r>
              <a:rPr lang="en-US" dirty="0"/>
              <a:t>Explicit is better than implicit.</a:t>
            </a:r>
            <a:endParaRPr lang="en-US" dirty="0">
              <a:cs typeface="Calibri"/>
            </a:endParaRPr>
          </a:p>
          <a:p>
            <a:pPr marL="285750" indent="-285750">
              <a:buFont typeface="Arial"/>
              <a:buChar char="•"/>
            </a:pPr>
            <a:r>
              <a:rPr lang="en-US" dirty="0"/>
              <a:t>Simple is better than complex.</a:t>
            </a:r>
            <a:endParaRPr lang="en-US" dirty="0">
              <a:cs typeface="Calibri"/>
            </a:endParaRPr>
          </a:p>
          <a:p>
            <a:pPr marL="285750" indent="-285750">
              <a:buFont typeface="Arial"/>
              <a:buChar char="•"/>
            </a:pPr>
            <a:r>
              <a:rPr lang="en-US" dirty="0"/>
              <a:t>Complex is better than complicated.</a:t>
            </a:r>
            <a:endParaRPr lang="en-US" dirty="0">
              <a:cs typeface="Calibri"/>
            </a:endParaRPr>
          </a:p>
          <a:p>
            <a:pPr marL="285750" indent="-285750">
              <a:buFont typeface="Arial"/>
              <a:buChar char="•"/>
            </a:pPr>
            <a:r>
              <a:rPr lang="en-US" dirty="0"/>
              <a:t>Readability counts.</a:t>
            </a:r>
            <a:endParaRPr lang="en-US" dirty="0">
              <a:cs typeface="Calibri"/>
            </a:endParaRPr>
          </a:p>
          <a:p>
            <a:pPr algn="l"/>
            <a:endParaRPr lang="en-US" dirty="0">
              <a:cs typeface="Calibri"/>
            </a:endParaRPr>
          </a:p>
          <a:p>
            <a:endParaRPr lang="en-US" u="sng"/>
          </a:p>
          <a:p>
            <a:pPr algn="l" rtl="0" eaLnBrk="1" hangingPunct="1"/>
            <a:r>
              <a:rPr lang="en-US" u="sng" dirty="0"/>
              <a:t>For further reading:</a:t>
            </a:r>
          </a:p>
          <a:p>
            <a:r>
              <a:rPr lang="en-US" dirty="0">
                <a:hlinkClick r:id="rId3"/>
              </a:rPr>
              <a:t>Python (programming language) - Wikipedia</a:t>
            </a:r>
            <a:endParaRPr lang="en-US"/>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203058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3013686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4088648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115786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849729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779813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Tahoma"/>
                <a:ea typeface="Tahoma"/>
                <a:cs typeface="Tahoma"/>
              </a:rPr>
              <a:t>PyCharm is currently one of the most used IDE for python development, It provides code analysis, a graphical debugger, an integrated unit tester, integration with version control systems (VCSes), and supports web development with Django as well as data science with Anaconda.</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was created by JetBrains</a:t>
            </a:r>
          </a:p>
          <a:p>
            <a:endParaRPr lang="en-US" dirty="0">
              <a:solidFill>
                <a:srgbClr val="000000"/>
              </a:solidFill>
              <a:latin typeface="Tahoma"/>
              <a:ea typeface="Tahoma"/>
              <a:cs typeface="Tahoma"/>
            </a:endParaRPr>
          </a:p>
          <a:p>
            <a:r>
              <a:rPr lang="en-US" dirty="0">
                <a:solidFill>
                  <a:srgbClr val="000000"/>
                </a:solidFill>
                <a:latin typeface="Tahoma"/>
                <a:ea typeface="Tahoma"/>
                <a:cs typeface="Tahoma"/>
              </a:rPr>
              <a:t>It is mostly popular because of many things, such as:</a:t>
            </a:r>
          </a:p>
          <a:p>
            <a:pPr marL="171450" indent="-171450">
              <a:buFont typeface="Arial"/>
              <a:buChar char="•"/>
            </a:pPr>
            <a:r>
              <a:rPr lang="en-US" dirty="0">
                <a:solidFill>
                  <a:srgbClr val="000000"/>
                </a:solidFill>
                <a:latin typeface="Tahoma"/>
                <a:ea typeface="Tahoma"/>
                <a:cs typeface="Tahoma"/>
              </a:rPr>
              <a:t>It is considered as an intelligent code editor, fast and safe refactoring, and smart code.</a:t>
            </a:r>
          </a:p>
          <a:p>
            <a:pPr marL="171450" indent="-171450">
              <a:buFont typeface="Arial"/>
              <a:buChar char="•"/>
            </a:pPr>
            <a:r>
              <a:rPr lang="en-US" dirty="0">
                <a:solidFill>
                  <a:srgbClr val="000000"/>
                </a:solidFill>
                <a:latin typeface="Tahoma"/>
                <a:ea typeface="Tahoma"/>
                <a:cs typeface="Tahoma"/>
              </a:rPr>
              <a:t>Features for debugging, profiling, remote development, testing the code, auto code completion, quick fixing, error detection and tools of the database.</a:t>
            </a:r>
          </a:p>
          <a:p>
            <a:pPr marL="171450" indent="-171450">
              <a:buFont typeface="Arial"/>
              <a:buChar char="•"/>
            </a:pPr>
            <a:r>
              <a:rPr lang="en-US" dirty="0">
                <a:solidFill>
                  <a:srgbClr val="000000"/>
                </a:solidFill>
                <a:latin typeface="Tahoma"/>
                <a:ea typeface="Tahoma"/>
                <a:cs typeface="Tahoma"/>
              </a:rPr>
              <a:t>Support for Popular web technologies, web frameworks, scientific libraries and version control. </a:t>
            </a:r>
          </a:p>
          <a:p>
            <a:endParaRPr lang="en-US" dirty="0">
              <a:solidFill>
                <a:srgbClr val="000000"/>
              </a:solidFill>
              <a:latin typeface="Tahoma"/>
              <a:ea typeface="Tahoma"/>
              <a:cs typeface="Tahoma"/>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809154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8825-ECA0-499D-AD00-C61559AEF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F84D2D23-A7BD-4DDA-A00C-46041A8797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463A3659-781D-4EF8-97A9-C7A0A81FFE08}"/>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C1CB84F-AB2F-4868-9D31-4D39A51E19E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D26798-6D0F-4ED2-BBBD-83AA7C30AD18}"/>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884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D59F9-B2D0-4ADD-A93C-1532E60ABEC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AB39B198-34E1-46F8-BF21-A88ADD6FD0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FB10FD3-C032-4B28-8680-585FD1FDC42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490AE6CC-EE90-424C-90E0-9AE289EDE2B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BB57E58-14D0-40DB-B6A1-460C1E1E41D2}"/>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72979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6B23E9-9879-4D8A-B24C-AD4A179663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27A0B421-B905-48B3-B8D6-87420655E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4D866DD-4102-4014-AA0A-C0BC5A885214}"/>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776DD69A-62C5-4FD6-9BA7-F1AE1D6F2D7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707265A-8BDD-4F8F-ACDD-93204EE080B1}"/>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26964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52117" y="1124745"/>
            <a:ext cx="5510328"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userDrawn="1"/>
        </p:nvSpPr>
        <p:spPr>
          <a:xfrm>
            <a:off x="1967541" y="2492896"/>
            <a:ext cx="3470822"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Demo</a:t>
            </a:r>
          </a:p>
        </p:txBody>
      </p:sp>
    </p:spTree>
    <p:extLst>
      <p:ext uri="{BB962C8B-B14F-4D97-AF65-F5344CB8AC3E}">
        <p14:creationId xmlns:p14="http://schemas.microsoft.com/office/powerpoint/2010/main" val="18434901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16214" y="2420889"/>
            <a:ext cx="4934263"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userDrawn="1"/>
        </p:nvSpPr>
        <p:spPr>
          <a:xfrm>
            <a:off x="1967542" y="2492896"/>
            <a:ext cx="212590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Lab</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a:lvl1pPr>
          </a:lstStyle>
          <a:p>
            <a:r>
              <a:rPr lang="en-US"/>
              <a:t>Click to edit Master title style</a:t>
            </a:r>
          </a:p>
        </p:txBody>
      </p:sp>
    </p:spTree>
    <p:extLst>
      <p:ext uri="{BB962C8B-B14F-4D97-AF65-F5344CB8AC3E}">
        <p14:creationId xmlns:p14="http://schemas.microsoft.com/office/powerpoint/2010/main" val="406346955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7" name="TextBox 6"/>
          <p:cNvSpPr txBox="1"/>
          <p:nvPr userDrawn="1"/>
        </p:nvSpPr>
        <p:spPr>
          <a:xfrm>
            <a:off x="1871531" y="2492896"/>
            <a:ext cx="5537093" cy="1631216"/>
          </a:xfrm>
          <a:prstGeom prst="rect">
            <a:avLst/>
          </a:prstGeom>
          <a:noFill/>
        </p:spPr>
        <p:txBody>
          <a:bodyPr wrap="none" rtlCol="0">
            <a:spAutoFit/>
          </a:bodyPr>
          <a:lstStyle/>
          <a:p>
            <a:r>
              <a:rPr lang="en-US" sz="10000" b="1">
                <a:solidFill>
                  <a:schemeClr val="tx1">
                    <a:lumMod val="65000"/>
                    <a:lumOff val="35000"/>
                  </a:schemeClr>
                </a:solidFill>
                <a:latin typeface="Segoe Light" panose="020B0302040504020203" pitchFamily="34" charset="0"/>
              </a:rPr>
              <a:t>Questions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28947" y="1988841"/>
            <a:ext cx="2043387"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55883353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815413" y="1492162"/>
            <a:ext cx="1065692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p>
        </p:txBody>
      </p:sp>
    </p:spTree>
    <p:extLst>
      <p:ext uri="{BB962C8B-B14F-4D97-AF65-F5344CB8AC3E}">
        <p14:creationId xmlns:p14="http://schemas.microsoft.com/office/powerpoint/2010/main" val="2852242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6"/>
        <p:cNvGrpSpPr/>
        <p:nvPr/>
      </p:nvGrpSpPr>
      <p:grpSpPr>
        <a:xfrm>
          <a:off x="0" y="0"/>
          <a:ext cx="0" cy="0"/>
          <a:chOff x="0" y="0"/>
          <a:chExt cx="0" cy="0"/>
        </a:xfrm>
      </p:grpSpPr>
      <p:pic>
        <p:nvPicPr>
          <p:cNvPr id="17" name="Google Shape;17;p10"/>
          <p:cNvPicPr preferRelativeResize="0"/>
          <p:nvPr/>
        </p:nvPicPr>
        <p:blipFill rotWithShape="1">
          <a:blip r:embed="rId2">
            <a:alphaModFix/>
          </a:blip>
          <a:srcRect/>
          <a:stretch/>
        </p:blipFill>
        <p:spPr>
          <a:xfrm>
            <a:off x="10668000" y="5981612"/>
            <a:ext cx="1246029" cy="511263"/>
          </a:xfrm>
          <a:prstGeom prst="rect">
            <a:avLst/>
          </a:prstGeom>
          <a:noFill/>
          <a:ln>
            <a:noFill/>
          </a:ln>
        </p:spPr>
      </p:pic>
    </p:spTree>
    <p:extLst>
      <p:ext uri="{BB962C8B-B14F-4D97-AF65-F5344CB8AC3E}">
        <p14:creationId xmlns:p14="http://schemas.microsoft.com/office/powerpoint/2010/main" val="11171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E412-2588-41D4-83A0-F0CCE8936AF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AA45D0A3-656C-4560-ABF4-23856F08AD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D25F3A74-207C-4E68-B776-F596ECEE1AB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D5FD2C9A-8F24-4250-AEFF-AE8D0CEDBEA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557947F-2057-4E26-9E35-3F8517666AC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466638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71456-D132-45CC-BD54-133A3D13A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96CAF78C-BAED-4A93-A820-7075E33F6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BA80A-ED56-492B-A7D7-6E7FD64807D5}"/>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3BF3558B-BA12-492B-8B13-9B9C1ECB2E0A}"/>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EA4D99C-4D7E-421A-837F-F63921DA522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17393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1D4D-650C-4C32-9D3E-4F13A85BF1DF}"/>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6B51F53B-EFF4-452F-83A8-A9EE5BC78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5BD4EEAD-EAF3-42D8-B09F-70B6BB0B8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F0D94282-4E16-40D3-9E0B-D62AFF5DB92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01F66184-9CFF-4F47-9868-8017BD7EB11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A2F35592-A5E7-4421-9364-C224EBD115F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66113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FC13-32C4-447E-8C7C-C2B30B0CB33F}"/>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02A866F3-0EC7-4ADE-A15F-3FE01A29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EC95F7-1419-40F9-97E3-054A2840D1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F6AA8005-FDB6-4179-98B9-2703D44A1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5758DE-5184-4614-A5E8-EC1C62E618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9761AFD1-4897-4CCB-AA53-F2A9096B90B7}"/>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8" name="Footer Placeholder 7">
            <a:extLst>
              <a:ext uri="{FF2B5EF4-FFF2-40B4-BE49-F238E27FC236}">
                <a16:creationId xmlns:a16="http://schemas.microsoft.com/office/drawing/2014/main" id="{2855981A-8A03-41A9-910A-6B01E33DEFF7}"/>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3E849752-C46D-4DD9-8363-799E629B9565}"/>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65837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82B1-9E7F-476A-8256-9E7952E73A00}"/>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9F0F5399-0209-49D7-B385-36C3D634ED0F}"/>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4" name="Footer Placeholder 3">
            <a:extLst>
              <a:ext uri="{FF2B5EF4-FFF2-40B4-BE49-F238E27FC236}">
                <a16:creationId xmlns:a16="http://schemas.microsoft.com/office/drawing/2014/main" id="{3EFDDF89-3622-4F6D-BBE5-9276A366F0B0}"/>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1316FC28-F71A-4997-81FC-B9FF26DF370F}"/>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264455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190D1-7F61-45D6-A22E-6C52BA9BEEB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3" name="Footer Placeholder 2">
            <a:extLst>
              <a:ext uri="{FF2B5EF4-FFF2-40B4-BE49-F238E27FC236}">
                <a16:creationId xmlns:a16="http://schemas.microsoft.com/office/drawing/2014/main" id="{4EB3AE86-BFF9-40C7-90A4-5816CD7DD583}"/>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E8B49B8-32CD-43CE-BE2E-DDB7F427A874}"/>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9752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11BDE-798A-42C4-AD3C-990F0719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F38F851-F4EC-43FA-96EE-22D0E2E6BE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148C1E38-E472-4431-BBF1-A553049A3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288E2-1551-4AED-BF90-E2ED40C44A1A}"/>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2AF85702-D73F-4DF0-A953-A4FD519A5F7D}"/>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B4456AFB-1E4C-407F-81B8-285B3DFB948C}"/>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371277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19D-17DA-4FF6-92C3-ED76A611E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4FFA5540-46D2-4506-BB0A-6F1FF7A63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24ADE6B8-89F7-47FA-9804-F03EE703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CD54-7BF8-4484-9F86-916C0CA5182D}"/>
              </a:ext>
            </a:extLst>
          </p:cNvPr>
          <p:cNvSpPr>
            <a:spLocks noGrp="1"/>
          </p:cNvSpPr>
          <p:nvPr>
            <p:ph type="dt" sz="half" idx="10"/>
          </p:nvPr>
        </p:nvSpPr>
        <p:spPr/>
        <p:txBody>
          <a:bodyPr/>
          <a:lstStyle/>
          <a:p>
            <a:fld id="{A9D9B7D1-305C-49A9-9D59-000E5D30F1FD}" type="datetimeFigureOut">
              <a:rPr lang="he-IL" smtClean="0"/>
              <a:t>כ'/תמוז/תשפ"ג</a:t>
            </a:fld>
            <a:endParaRPr lang="he-IL"/>
          </a:p>
        </p:txBody>
      </p:sp>
      <p:sp>
        <p:nvSpPr>
          <p:cNvPr id="6" name="Footer Placeholder 5">
            <a:extLst>
              <a:ext uri="{FF2B5EF4-FFF2-40B4-BE49-F238E27FC236}">
                <a16:creationId xmlns:a16="http://schemas.microsoft.com/office/drawing/2014/main" id="{BB1E8C91-6B98-4CCB-853F-25471555DD19}"/>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52AE6192-1F73-4413-8EE1-49DB50221690}"/>
              </a:ext>
            </a:extLst>
          </p:cNvPr>
          <p:cNvSpPr>
            <a:spLocks noGrp="1"/>
          </p:cNvSpPr>
          <p:nvPr>
            <p:ph type="sldNum" sz="quarter" idx="12"/>
          </p:nvPr>
        </p:nvSpPr>
        <p:spPr/>
        <p:txBody>
          <a:bodyPr/>
          <a:lstStyle/>
          <a:p>
            <a:fld id="{526E9116-3F9D-44F5-A88F-E6B3473986FE}" type="slidenum">
              <a:rPr lang="he-IL" smtClean="0"/>
              <a:t>‹#›</a:t>
            </a:fld>
            <a:endParaRPr lang="he-IL"/>
          </a:p>
        </p:txBody>
      </p:sp>
    </p:spTree>
    <p:extLst>
      <p:ext uri="{BB962C8B-B14F-4D97-AF65-F5344CB8AC3E}">
        <p14:creationId xmlns:p14="http://schemas.microsoft.com/office/powerpoint/2010/main" val="46526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3446F-F68A-4A4D-9C3D-7D859CFD5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81D5250-99A5-4212-8FF3-4E346BAE5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E415EDC-6411-49FD-9800-3CD08205BC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B7D1-305C-49A9-9D59-000E5D30F1FD}" type="datetimeFigureOut">
              <a:rPr lang="he-IL" smtClean="0"/>
              <a:t>כ'/תמוז/תשפ"ג</a:t>
            </a:fld>
            <a:endParaRPr lang="he-IL"/>
          </a:p>
        </p:txBody>
      </p:sp>
      <p:sp>
        <p:nvSpPr>
          <p:cNvPr id="5" name="Footer Placeholder 4">
            <a:extLst>
              <a:ext uri="{FF2B5EF4-FFF2-40B4-BE49-F238E27FC236}">
                <a16:creationId xmlns:a16="http://schemas.microsoft.com/office/drawing/2014/main" id="{F6E9E05D-A177-4E2D-ADF0-EDA05F331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885C1EAD-5110-4612-80D5-7CFAA4A24C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6E9116-3F9D-44F5-A88F-E6B3473986FE}" type="slidenum">
              <a:rPr lang="he-IL" smtClean="0"/>
              <a:t>‹#›</a:t>
            </a:fld>
            <a:endParaRPr lang="he-IL"/>
          </a:p>
        </p:txBody>
      </p:sp>
    </p:spTree>
    <p:extLst>
      <p:ext uri="{BB962C8B-B14F-4D97-AF65-F5344CB8AC3E}">
        <p14:creationId xmlns:p14="http://schemas.microsoft.com/office/powerpoint/2010/main" val="3116721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7" r:id="rId13"/>
    <p:sldLayoutId id="2147483670" r:id="rId14"/>
    <p:sldLayoutId id="2147483671" r:id="rId15"/>
    <p:sldLayoutId id="21474836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channel/UCwCLWJO1caWG5ltavG55qlg" TargetMode="External"/><Relationship Id="rId13" Type="http://schemas.openxmlformats.org/officeDocument/2006/relationships/image" Target="../media/image10.png"/><Relationship Id="rId3" Type="http://schemas.openxmlformats.org/officeDocument/2006/relationships/hyperlink" Target="http://www.selacloud.com/" TargetMode="External"/><Relationship Id="rId7" Type="http://schemas.openxmlformats.org/officeDocument/2006/relationships/image" Target="../media/image7.png"/><Relationship Id="rId12" Type="http://schemas.openxmlformats.org/officeDocument/2006/relationships/hyperlink" Target="https://www.instagram.com/selacloud/"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hyperlink" Target="https://twitter.com/SelaCloud"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www.linkedin.com/company/17810/admin" TargetMode="External"/><Relationship Id="rId4" Type="http://schemas.openxmlformats.org/officeDocument/2006/relationships/hyperlink" Target="https://www.facebook.com/selacloud"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docs.python.org/3/library/logging.html#logging.warning" TargetMode="External"/><Relationship Id="rId3" Type="http://schemas.openxmlformats.org/officeDocument/2006/relationships/image" Target="../media/image11.jpg"/><Relationship Id="rId7" Type="http://schemas.openxmlformats.org/officeDocument/2006/relationships/hyperlink" Target="https://docs.python.org/3/library/warnings.html#warnings.war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ocs.python.org/3/library/logging.html#logging.debug" TargetMode="External"/><Relationship Id="rId11" Type="http://schemas.openxmlformats.org/officeDocument/2006/relationships/hyperlink" Target="https://docs.python.org/3/library/logging.html#logging.critical" TargetMode="External"/><Relationship Id="rId5" Type="http://schemas.openxmlformats.org/officeDocument/2006/relationships/hyperlink" Target="https://docs.python.org/3/library/logging.html#logging.info" TargetMode="External"/><Relationship Id="rId10" Type="http://schemas.openxmlformats.org/officeDocument/2006/relationships/hyperlink" Target="https://docs.python.org/3/library/logging.html#logging.exception" TargetMode="External"/><Relationship Id="rId4" Type="http://schemas.openxmlformats.org/officeDocument/2006/relationships/hyperlink" Target="https://docs.python.org/3/library/functions.html#print" TargetMode="External"/><Relationship Id="rId9" Type="http://schemas.openxmlformats.org/officeDocument/2006/relationships/hyperlink" Target="https://docs.python.org/3/library/logging.html#logging.error"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
          <p:cNvSpPr/>
          <p:nvPr/>
        </p:nvSpPr>
        <p:spPr>
          <a:xfrm>
            <a:off x="753215" y="731221"/>
            <a:ext cx="1852408" cy="1804715"/>
          </a:xfrm>
          <a:prstGeom prst="rect">
            <a:avLst/>
          </a:prstGeom>
          <a:noFill/>
          <a:ln w="114300" cap="flat" cmpd="sng">
            <a:solidFill>
              <a:srgbClr val="0071F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0" b="0" i="0" u="none" strike="noStrike" cap="none">
              <a:solidFill>
                <a:schemeClr val="lt1"/>
              </a:solidFill>
              <a:latin typeface="Calibri"/>
              <a:ea typeface="Calibri"/>
              <a:cs typeface="Calibri"/>
              <a:sym typeface="Calibri"/>
            </a:endParaRPr>
          </a:p>
        </p:txBody>
      </p:sp>
      <p:sp>
        <p:nvSpPr>
          <p:cNvPr id="163" name="Google Shape;163;p3"/>
          <p:cNvSpPr/>
          <p:nvPr/>
        </p:nvSpPr>
        <p:spPr>
          <a:xfrm>
            <a:off x="1024128" y="974550"/>
            <a:ext cx="1938528" cy="12200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3"/>
          <p:cNvSpPr txBox="1"/>
          <p:nvPr/>
        </p:nvSpPr>
        <p:spPr>
          <a:xfrm>
            <a:off x="1197504" y="1264978"/>
            <a:ext cx="10094892" cy="696987"/>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5000"/>
              <a:buFont typeface="Lexend"/>
              <a:buNone/>
            </a:pPr>
            <a:r>
              <a:rPr lang="en-US" sz="5400" b="1" dirty="0">
                <a:latin typeface="Lexend" panose="020B0604020202020204"/>
              </a:rPr>
              <a:t>Module 03 – Exception handling</a:t>
            </a:r>
            <a:endParaRPr lang="en-US" sz="5400" b="1" i="0" u="none" strike="noStrike" cap="none" dirty="0">
              <a:solidFill>
                <a:schemeClr val="tx2">
                  <a:lumMod val="25000"/>
                </a:schemeClr>
              </a:solidFill>
              <a:latin typeface="Lexend" panose="020B0604020202020204"/>
              <a:ea typeface="Lexend" panose="020B0604020202020204"/>
              <a:cs typeface="Lexend" panose="020B0604020202020204"/>
              <a:sym typeface="Lexend"/>
            </a:endParaRPr>
          </a:p>
        </p:txBody>
      </p:sp>
      <p:grpSp>
        <p:nvGrpSpPr>
          <p:cNvPr id="26" name="Group 25">
            <a:extLst>
              <a:ext uri="{FF2B5EF4-FFF2-40B4-BE49-F238E27FC236}">
                <a16:creationId xmlns:a16="http://schemas.microsoft.com/office/drawing/2014/main" id="{3707614E-B472-D72F-3362-F3D5800A79AE}"/>
              </a:ext>
            </a:extLst>
          </p:cNvPr>
          <p:cNvGrpSpPr/>
          <p:nvPr/>
        </p:nvGrpSpPr>
        <p:grpSpPr>
          <a:xfrm>
            <a:off x="4768981" y="6314787"/>
            <a:ext cx="2898939" cy="435065"/>
            <a:chOff x="4346126" y="6301065"/>
            <a:chExt cx="2898939" cy="435065"/>
          </a:xfrm>
        </p:grpSpPr>
        <p:sp>
          <p:nvSpPr>
            <p:cNvPr id="27" name="Google Shape;157;p2">
              <a:extLst>
                <a:ext uri="{FF2B5EF4-FFF2-40B4-BE49-F238E27FC236}">
                  <a16:creationId xmlns:a16="http://schemas.microsoft.com/office/drawing/2014/main" id="{4EA5EBB7-68D9-5C27-8971-C58931043AB0}"/>
                </a:ext>
              </a:extLst>
            </p:cNvPr>
            <p:cNvSpPr txBox="1"/>
            <p:nvPr/>
          </p:nvSpPr>
          <p:spPr>
            <a:xfrm>
              <a:off x="4346126" y="6301065"/>
              <a:ext cx="2898939" cy="26008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4000"/>
                <a:buFont typeface="Lexend"/>
                <a:buNone/>
              </a:pPr>
              <a:r>
                <a:rPr lang="en-US" sz="1100" b="1" i="0" u="none" strike="noStrike" cap="none" dirty="0">
                  <a:solidFill>
                    <a:srgbClr val="00DBE9"/>
                  </a:solidFill>
                  <a:latin typeface="+mn-lt"/>
                  <a:ea typeface="Lexend"/>
                  <a:cs typeface="+mn-cs"/>
                  <a:sym typeface="Lexend"/>
                  <a:hlinkClick r:id="rId3">
                    <a:extLst>
                      <a:ext uri="{A12FA001-AC4F-418D-AE19-62706E023703}">
                        <ahyp:hlinkClr xmlns:ahyp="http://schemas.microsoft.com/office/drawing/2018/hyperlinkcolor" val="tx"/>
                      </a:ext>
                    </a:extLst>
                  </a:hlinkClick>
                </a:rPr>
                <a:t>WWW.SELACLOUD.COM</a:t>
              </a:r>
              <a:endParaRPr sz="1100" dirty="0">
                <a:solidFill>
                  <a:srgbClr val="00DBE9"/>
                </a:solidFill>
                <a:latin typeface="+mn-lt"/>
                <a:cs typeface="+mn-cs"/>
              </a:endParaRPr>
            </a:p>
            <a:p>
              <a:pPr marL="0" marR="0" lvl="0" indent="0" algn="ctr" rtl="0">
                <a:lnSpc>
                  <a:spcPct val="90000"/>
                </a:lnSpc>
                <a:spcBef>
                  <a:spcPts val="0"/>
                </a:spcBef>
                <a:spcAft>
                  <a:spcPts val="0"/>
                </a:spcAft>
                <a:buClr>
                  <a:schemeClr val="lt1"/>
                </a:buClr>
                <a:buSzPts val="4000"/>
                <a:buFont typeface="Noto Sans Hebrew"/>
                <a:buNone/>
              </a:pPr>
              <a:endParaRPr sz="1100" b="1" i="0" u="none" strike="noStrike" cap="none" dirty="0">
                <a:solidFill>
                  <a:srgbClr val="00DBE9"/>
                </a:solidFill>
                <a:latin typeface="Lexend Light" pitchFamily="2" charset="0"/>
                <a:ea typeface="Lexend"/>
                <a:cs typeface="Lexend"/>
                <a:sym typeface="Lexend"/>
              </a:endParaRPr>
            </a:p>
          </p:txBody>
        </p:sp>
        <p:grpSp>
          <p:nvGrpSpPr>
            <p:cNvPr id="28" name="Group 27">
              <a:extLst>
                <a:ext uri="{FF2B5EF4-FFF2-40B4-BE49-F238E27FC236}">
                  <a16:creationId xmlns:a16="http://schemas.microsoft.com/office/drawing/2014/main" id="{60FDA890-33F8-40FC-59E2-9BD7B4CF4B60}"/>
                </a:ext>
              </a:extLst>
            </p:cNvPr>
            <p:cNvGrpSpPr/>
            <p:nvPr/>
          </p:nvGrpSpPr>
          <p:grpSpPr>
            <a:xfrm>
              <a:off x="5196988" y="6503312"/>
              <a:ext cx="1188416" cy="232818"/>
              <a:chOff x="5196988" y="6503312"/>
              <a:chExt cx="1188416" cy="232818"/>
            </a:xfrm>
          </p:grpSpPr>
          <p:pic>
            <p:nvPicPr>
              <p:cNvPr id="29" name="Picture 28" descr="Icon&#10;&#10;Description automatically generated">
                <a:hlinkClick r:id="rId4"/>
                <a:extLst>
                  <a:ext uri="{FF2B5EF4-FFF2-40B4-BE49-F238E27FC236}">
                    <a16:creationId xmlns:a16="http://schemas.microsoft.com/office/drawing/2014/main" id="{64501E28-0CD7-BEAB-240F-3FE7691367B8}"/>
                  </a:ext>
                </a:extLst>
              </p:cNvPr>
              <p:cNvPicPr>
                <a:picLocks noChangeAspect="1"/>
              </p:cNvPicPr>
              <p:nvPr/>
            </p:nvPicPr>
            <p:blipFill>
              <a:blip r:embed="rId5"/>
              <a:stretch>
                <a:fillRect/>
              </a:stretch>
            </p:blipFill>
            <p:spPr>
              <a:xfrm>
                <a:off x="5407162" y="6503312"/>
                <a:ext cx="338919" cy="232817"/>
              </a:xfrm>
              <a:prstGeom prst="rect">
                <a:avLst/>
              </a:prstGeom>
            </p:spPr>
          </p:pic>
          <p:pic>
            <p:nvPicPr>
              <p:cNvPr id="30" name="Picture 29" descr="Logo, icon&#10;&#10;Description automatically generated">
                <a:hlinkClick r:id="rId6"/>
                <a:extLst>
                  <a:ext uri="{FF2B5EF4-FFF2-40B4-BE49-F238E27FC236}">
                    <a16:creationId xmlns:a16="http://schemas.microsoft.com/office/drawing/2014/main" id="{4D899894-16A2-81DC-1AC3-0E3C481677CD}"/>
                  </a:ext>
                </a:extLst>
              </p:cNvPr>
              <p:cNvPicPr>
                <a:picLocks noChangeAspect="1"/>
              </p:cNvPicPr>
              <p:nvPr/>
            </p:nvPicPr>
            <p:blipFill>
              <a:blip r:embed="rId7"/>
              <a:stretch>
                <a:fillRect/>
              </a:stretch>
            </p:blipFill>
            <p:spPr>
              <a:xfrm>
                <a:off x="5837917" y="6503313"/>
                <a:ext cx="338919" cy="232817"/>
              </a:xfrm>
              <a:prstGeom prst="rect">
                <a:avLst/>
              </a:prstGeom>
            </p:spPr>
          </p:pic>
          <p:pic>
            <p:nvPicPr>
              <p:cNvPr id="31" name="Picture 30" descr="Logo&#10;&#10;Description automatically generated">
                <a:hlinkClick r:id="rId8"/>
                <a:extLst>
                  <a:ext uri="{FF2B5EF4-FFF2-40B4-BE49-F238E27FC236}">
                    <a16:creationId xmlns:a16="http://schemas.microsoft.com/office/drawing/2014/main" id="{6DECAAD2-14ED-D62E-83E5-01D62FD73E58}"/>
                  </a:ext>
                </a:extLst>
              </p:cNvPr>
              <p:cNvPicPr>
                <a:picLocks noChangeAspect="1"/>
              </p:cNvPicPr>
              <p:nvPr/>
            </p:nvPicPr>
            <p:blipFill>
              <a:blip r:embed="rId9"/>
              <a:stretch>
                <a:fillRect/>
              </a:stretch>
            </p:blipFill>
            <p:spPr>
              <a:xfrm>
                <a:off x="6046485" y="6503313"/>
                <a:ext cx="338919" cy="232817"/>
              </a:xfrm>
              <a:prstGeom prst="rect">
                <a:avLst/>
              </a:prstGeom>
            </p:spPr>
          </p:pic>
          <p:pic>
            <p:nvPicPr>
              <p:cNvPr id="32" name="Picture 31" descr="Icon&#10;&#10;Description automatically generated">
                <a:hlinkClick r:id="rId10"/>
                <a:extLst>
                  <a:ext uri="{FF2B5EF4-FFF2-40B4-BE49-F238E27FC236}">
                    <a16:creationId xmlns:a16="http://schemas.microsoft.com/office/drawing/2014/main" id="{DC102836-817A-8573-C7AB-C2724E6E5F1C}"/>
                  </a:ext>
                </a:extLst>
              </p:cNvPr>
              <p:cNvPicPr>
                <a:picLocks noChangeAspect="1"/>
              </p:cNvPicPr>
              <p:nvPr/>
            </p:nvPicPr>
            <p:blipFill>
              <a:blip r:embed="rId11"/>
              <a:stretch>
                <a:fillRect/>
              </a:stretch>
            </p:blipFill>
            <p:spPr>
              <a:xfrm>
                <a:off x="5196988" y="6503312"/>
                <a:ext cx="338919" cy="232817"/>
              </a:xfrm>
              <a:prstGeom prst="rect">
                <a:avLst/>
              </a:prstGeom>
            </p:spPr>
          </p:pic>
          <p:pic>
            <p:nvPicPr>
              <p:cNvPr id="33" name="Picture 32" descr="Icon&#10;&#10;Description automatically generated">
                <a:hlinkClick r:id="rId12"/>
                <a:extLst>
                  <a:ext uri="{FF2B5EF4-FFF2-40B4-BE49-F238E27FC236}">
                    <a16:creationId xmlns:a16="http://schemas.microsoft.com/office/drawing/2014/main" id="{F46B6109-4740-9E76-5C84-B96F79785CAF}"/>
                  </a:ext>
                </a:extLst>
              </p:cNvPr>
              <p:cNvPicPr>
                <a:picLocks noChangeAspect="1"/>
              </p:cNvPicPr>
              <p:nvPr/>
            </p:nvPicPr>
            <p:blipFill>
              <a:blip r:embed="rId13"/>
              <a:stretch>
                <a:fillRect/>
              </a:stretch>
            </p:blipFill>
            <p:spPr>
              <a:xfrm>
                <a:off x="5626137" y="6503312"/>
                <a:ext cx="338919" cy="232817"/>
              </a:xfrm>
              <a:prstGeom prst="rect">
                <a:avLst/>
              </a:prstGeom>
            </p:spPr>
          </p:pic>
        </p:grpSp>
      </p:grpSp>
    </p:spTree>
  </p:cSld>
  <p:clrMapOvr>
    <a:masterClrMapping/>
  </p:clrMapOvr>
  <mc:AlternateContent xmlns:mc="http://schemas.openxmlformats.org/markup-compatibility/2006" xmlns:p14="http://schemas.microsoft.com/office/powerpoint/2010/main">
    <mc:Choice Requires="p14">
      <p:transition spd="slow" p14:dur="2000" advTm="2283"/>
    </mc:Choice>
    <mc:Fallback xmlns="">
      <p:transition spd="slow" advTm="22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Argument of an Exception</a:t>
            </a:r>
          </a:p>
        </p:txBody>
      </p:sp>
      <p:sp>
        <p:nvSpPr>
          <p:cNvPr id="3" name="Content Placeholder 2"/>
          <p:cNvSpPr>
            <a:spLocks noGrp="1"/>
          </p:cNvSpPr>
          <p:nvPr>
            <p:ph idx="1"/>
          </p:nvPr>
        </p:nvSpPr>
        <p:spPr/>
        <p:txBody>
          <a:bodyPr>
            <a:noAutofit/>
          </a:bodyPr>
          <a:lstStyle/>
          <a:p>
            <a:r>
              <a:rPr lang="en-US" sz="2400" b="0" i="0" dirty="0" err="1">
                <a:solidFill>
                  <a:srgbClr val="000000"/>
                </a:solidFill>
                <a:effectLst/>
                <a:latin typeface="Lexend Light"/>
              </a:rPr>
              <a:t>Anexception</a:t>
            </a:r>
            <a:r>
              <a:rPr lang="en-US" sz="2400" b="0" i="0" dirty="0">
                <a:solidFill>
                  <a:srgbClr val="000000"/>
                </a:solidFill>
                <a:effectLst/>
                <a:latin typeface="Lexend Light"/>
              </a:rPr>
              <a:t> can have an argument, that holds an additional information about the problem and cause of the exception </a:t>
            </a:r>
          </a:p>
          <a:p>
            <a:pPr marL="0" indent="0">
              <a:buNone/>
            </a:pPr>
            <a:endParaRPr lang="en-US" sz="2400" dirty="0">
              <a:solidFill>
                <a:srgbClr val="000000"/>
              </a:solidFill>
              <a:latin typeface="Lexend Light"/>
            </a:endParaRPr>
          </a:p>
          <a:p>
            <a:pPr marL="0" indent="0">
              <a:buNone/>
            </a:pPr>
            <a:r>
              <a:rPr lang="en-US" sz="2400" b="0" i="0" dirty="0">
                <a:solidFill>
                  <a:srgbClr val="000000"/>
                </a:solidFill>
                <a:effectLst/>
                <a:latin typeface="Lexend Light"/>
              </a:rPr>
              <a:t>	</a:t>
            </a:r>
            <a:r>
              <a:rPr lang="en-US" sz="2400" b="1" i="0" dirty="0">
                <a:solidFill>
                  <a:srgbClr val="000000"/>
                </a:solidFill>
                <a:effectLst/>
                <a:latin typeface="Lexend Light"/>
              </a:rPr>
              <a:t>try: </a:t>
            </a:r>
          </a:p>
          <a:p>
            <a:pPr marL="0" indent="0">
              <a:buNone/>
            </a:pPr>
            <a:r>
              <a:rPr lang="en-US" sz="2400" b="0" i="0" dirty="0">
                <a:solidFill>
                  <a:srgbClr val="000000"/>
                </a:solidFill>
                <a:effectLst/>
                <a:latin typeface="Lexend Light"/>
              </a:rPr>
              <a:t>		print(</a:t>
            </a:r>
            <a:r>
              <a:rPr lang="en-US" sz="2400" b="0" i="0" dirty="0" err="1">
                <a:solidFill>
                  <a:srgbClr val="000000"/>
                </a:solidFill>
                <a:effectLst/>
                <a:latin typeface="Lexend Light"/>
              </a:rPr>
              <a:t>val</a:t>
            </a:r>
            <a:r>
              <a:rPr lang="en-US" sz="2400" b="0" i="0" dirty="0">
                <a:solidFill>
                  <a:srgbClr val="000000"/>
                </a:solidFill>
                <a:effectLst/>
                <a:latin typeface="Lexend Light"/>
              </a:rPr>
              <a:t> + 10) </a:t>
            </a:r>
          </a:p>
          <a:p>
            <a:pPr marL="0" indent="0">
              <a:buNone/>
            </a:pPr>
            <a:r>
              <a:rPr lang="en-US" sz="2400" b="0" i="0" dirty="0">
                <a:solidFill>
                  <a:srgbClr val="000000"/>
                </a:solidFill>
                <a:effectLst/>
                <a:latin typeface="Lexend Light"/>
              </a:rPr>
              <a:t>	</a:t>
            </a:r>
            <a:r>
              <a:rPr lang="en-US" sz="2400" b="1" i="0" dirty="0">
                <a:solidFill>
                  <a:srgbClr val="000000"/>
                </a:solidFill>
                <a:effectLst/>
                <a:latin typeface="Lexend Light"/>
              </a:rPr>
              <a:t>except</a:t>
            </a:r>
            <a:r>
              <a:rPr lang="en-US" sz="2400" b="0" i="0" dirty="0">
                <a:solidFill>
                  <a:srgbClr val="000000"/>
                </a:solidFill>
                <a:effectLst/>
                <a:latin typeface="Lexend Light"/>
              </a:rPr>
              <a:t> </a:t>
            </a:r>
            <a:r>
              <a:rPr lang="en-US" sz="2400" b="0" i="0" dirty="0" err="1">
                <a:solidFill>
                  <a:srgbClr val="000000"/>
                </a:solidFill>
                <a:effectLst/>
                <a:latin typeface="Lexend Light"/>
              </a:rPr>
              <a:t>NameError</a:t>
            </a:r>
            <a:r>
              <a:rPr lang="en-US" sz="2400" b="0" i="0" dirty="0">
                <a:solidFill>
                  <a:srgbClr val="000000"/>
                </a:solidFill>
                <a:effectLst/>
                <a:latin typeface="Lexend Light"/>
              </a:rPr>
              <a:t> as ne: </a:t>
            </a:r>
          </a:p>
          <a:p>
            <a:pPr marL="0" indent="0">
              <a:buNone/>
            </a:pPr>
            <a:r>
              <a:rPr lang="en-US" sz="2400" b="0" i="0" dirty="0">
                <a:solidFill>
                  <a:srgbClr val="000000"/>
                </a:solidFill>
                <a:effectLst/>
                <a:latin typeface="Lexend Light"/>
              </a:rPr>
              <a:t>		print(ne) </a:t>
            </a:r>
          </a:p>
          <a:p>
            <a:pPr marL="0" indent="0">
              <a:buNone/>
            </a:pPr>
            <a:endParaRPr lang="en-US" sz="2400" dirty="0">
              <a:solidFill>
                <a:srgbClr val="000000"/>
              </a:solidFill>
              <a:latin typeface="Lexend Light"/>
            </a:endParaRPr>
          </a:p>
          <a:p>
            <a:pPr marL="0" indent="0">
              <a:buNone/>
            </a:pPr>
            <a:r>
              <a:rPr lang="en-US" sz="2400" b="0" i="0" dirty="0">
                <a:solidFill>
                  <a:srgbClr val="000000"/>
                </a:solidFill>
                <a:effectLst/>
                <a:latin typeface="Lexend Light"/>
              </a:rPr>
              <a:t>	File "&lt;stdin&gt;", line 1, in &lt;module&gt; </a:t>
            </a:r>
          </a:p>
          <a:p>
            <a:pPr marL="0" indent="0">
              <a:buNone/>
            </a:pPr>
            <a:r>
              <a:rPr lang="en-US" sz="2400" b="0" i="0" dirty="0">
                <a:solidFill>
                  <a:srgbClr val="000000"/>
                </a:solidFill>
                <a:effectLst/>
                <a:latin typeface="Lexend Light"/>
              </a:rPr>
              <a:t>	</a:t>
            </a:r>
            <a:r>
              <a:rPr lang="en-US" sz="2400" b="0" i="0" dirty="0" err="1">
                <a:solidFill>
                  <a:srgbClr val="000000"/>
                </a:solidFill>
                <a:effectLst/>
                <a:latin typeface="Lexend Light"/>
              </a:rPr>
              <a:t>NameError</a:t>
            </a:r>
            <a:r>
              <a:rPr lang="en-US" sz="2400" b="0" i="0" dirty="0">
                <a:solidFill>
                  <a:srgbClr val="000000"/>
                </a:solidFill>
                <a:effectLst/>
                <a:latin typeface="Lexend Light"/>
              </a:rPr>
              <a:t>: name '‘</a:t>
            </a:r>
            <a:r>
              <a:rPr lang="en-US" sz="2400" b="0" i="0" dirty="0" err="1">
                <a:solidFill>
                  <a:srgbClr val="000000"/>
                </a:solidFill>
                <a:effectLst/>
                <a:latin typeface="Lexend Light"/>
              </a:rPr>
              <a:t>val</a:t>
            </a:r>
            <a:r>
              <a:rPr lang="en-US" sz="2400" b="0" i="0" dirty="0">
                <a:solidFill>
                  <a:srgbClr val="000000"/>
                </a:solidFill>
                <a:effectLst/>
                <a:latin typeface="Lexend Light"/>
              </a:rPr>
              <a:t>' is not defined</a:t>
            </a:r>
            <a:endParaRPr lang="en-US" sz="2400" dirty="0">
              <a:latin typeface="Lexend Light"/>
              <a:cs typeface="Calibri" panose="020F0502020204030204" pitchFamily="34" charset="0"/>
            </a:endParaRPr>
          </a:p>
        </p:txBody>
      </p:sp>
    </p:spTree>
    <p:extLst>
      <p:ext uri="{BB962C8B-B14F-4D97-AF65-F5344CB8AC3E}">
        <p14:creationId xmlns:p14="http://schemas.microsoft.com/office/powerpoint/2010/main" val="184821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Multiple excepts</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939800" y="1868486"/>
            <a:ext cx="10515600" cy="3785652"/>
          </a:xfrm>
          <a:prstGeom prst="rect">
            <a:avLst/>
          </a:prstGeom>
          <a:noFill/>
        </p:spPr>
        <p:txBody>
          <a:bodyPr wrap="square" rtlCol="0">
            <a:spAutoFit/>
          </a:bodyPr>
          <a:lstStyle/>
          <a:p>
            <a:r>
              <a:rPr lang="en-US" sz="2400" b="0" i="0" dirty="0">
                <a:solidFill>
                  <a:srgbClr val="000000"/>
                </a:solidFill>
                <a:effectLst/>
                <a:latin typeface="Lexend Light"/>
              </a:rPr>
              <a:t>try statement supports multiple excepts</a:t>
            </a:r>
          </a:p>
          <a:p>
            <a:endParaRPr lang="en-US" sz="2400" b="0" i="0" dirty="0">
              <a:solidFill>
                <a:srgbClr val="000000"/>
              </a:solidFill>
              <a:effectLst/>
              <a:latin typeface="Lexend Light"/>
            </a:endParaRPr>
          </a:p>
          <a:p>
            <a:r>
              <a:rPr lang="en-US" sz="2400" b="1" i="0" dirty="0">
                <a:solidFill>
                  <a:srgbClr val="000000"/>
                </a:solidFill>
                <a:effectLst/>
                <a:latin typeface="Lexend Light"/>
              </a:rPr>
              <a:t> try: </a:t>
            </a:r>
          </a:p>
          <a:p>
            <a:r>
              <a:rPr lang="en-US" sz="2400" dirty="0">
                <a:solidFill>
                  <a:srgbClr val="000000"/>
                </a:solidFill>
                <a:latin typeface="Lexend Light"/>
              </a:rPr>
              <a:t>	……</a:t>
            </a:r>
            <a:endParaRPr lang="en-US" sz="2400" b="0" i="0" dirty="0">
              <a:solidFill>
                <a:srgbClr val="000000"/>
              </a:solidFill>
              <a:effectLst/>
              <a:latin typeface="Lexend Light"/>
            </a:endParaRPr>
          </a:p>
          <a:p>
            <a:r>
              <a:rPr lang="en-US" sz="2400" b="0" i="0" dirty="0">
                <a:solidFill>
                  <a:srgbClr val="000000"/>
                </a:solidFill>
                <a:effectLst/>
                <a:latin typeface="Lexend Light"/>
              </a:rPr>
              <a:t> </a:t>
            </a:r>
            <a:r>
              <a:rPr lang="en-US" sz="2400" b="1" i="0" dirty="0">
                <a:solidFill>
                  <a:srgbClr val="000000"/>
                </a:solidFill>
                <a:effectLst/>
                <a:latin typeface="Lexend Light"/>
              </a:rPr>
              <a:t>except</a:t>
            </a:r>
            <a:r>
              <a:rPr lang="en-US" sz="2400" b="0" i="0" dirty="0">
                <a:solidFill>
                  <a:srgbClr val="000000"/>
                </a:solidFill>
                <a:effectLst/>
                <a:latin typeface="Lexend Light"/>
              </a:rPr>
              <a:t> </a:t>
            </a:r>
            <a:r>
              <a:rPr lang="en-US" sz="2400" b="0" i="0" dirty="0" err="1">
                <a:solidFill>
                  <a:srgbClr val="000000"/>
                </a:solidFill>
                <a:effectLst/>
                <a:latin typeface="Lexend Light"/>
              </a:rPr>
              <a:t>ValueError</a:t>
            </a:r>
            <a:r>
              <a:rPr lang="en-US" sz="2400" b="0" i="0" dirty="0">
                <a:solidFill>
                  <a:srgbClr val="000000"/>
                </a:solidFill>
                <a:effectLst/>
                <a:latin typeface="Lexend Light"/>
              </a:rPr>
              <a:t> as </a:t>
            </a:r>
            <a:r>
              <a:rPr lang="en-US" sz="2400" b="0" i="0" dirty="0" err="1">
                <a:solidFill>
                  <a:srgbClr val="000000"/>
                </a:solidFill>
                <a:effectLst/>
                <a:latin typeface="Lexend Light"/>
              </a:rPr>
              <a:t>ve</a:t>
            </a:r>
            <a:r>
              <a:rPr lang="en-US" sz="2400" b="0" i="0" dirty="0">
                <a:solidFill>
                  <a:srgbClr val="000000"/>
                </a:solidFill>
                <a:effectLst/>
                <a:latin typeface="Lexend Light"/>
              </a:rPr>
              <a:t>: </a:t>
            </a:r>
          </a:p>
          <a:p>
            <a:r>
              <a:rPr lang="en-US" sz="2400" dirty="0">
                <a:solidFill>
                  <a:srgbClr val="000000"/>
                </a:solidFill>
                <a:latin typeface="Lexend Light"/>
              </a:rPr>
              <a:t>	……</a:t>
            </a:r>
            <a:endParaRPr lang="en-US" sz="2400" b="0" i="0" dirty="0">
              <a:solidFill>
                <a:srgbClr val="000000"/>
              </a:solidFill>
              <a:effectLst/>
              <a:latin typeface="Lexend Light"/>
            </a:endParaRPr>
          </a:p>
          <a:p>
            <a:r>
              <a:rPr lang="en-US" sz="2400" b="0" i="0" dirty="0">
                <a:solidFill>
                  <a:srgbClr val="000000"/>
                </a:solidFill>
                <a:effectLst/>
                <a:latin typeface="Lexend Light"/>
              </a:rPr>
              <a:t> </a:t>
            </a:r>
            <a:r>
              <a:rPr lang="en-US" sz="2400" b="1" i="0" dirty="0">
                <a:solidFill>
                  <a:srgbClr val="000000"/>
                </a:solidFill>
                <a:effectLst/>
                <a:latin typeface="Lexend Light"/>
              </a:rPr>
              <a:t>except</a:t>
            </a:r>
            <a:r>
              <a:rPr lang="en-US" sz="2400" b="0" i="0" dirty="0">
                <a:solidFill>
                  <a:srgbClr val="000000"/>
                </a:solidFill>
                <a:effectLst/>
                <a:latin typeface="Lexend Light"/>
              </a:rPr>
              <a:t> </a:t>
            </a:r>
            <a:r>
              <a:rPr lang="en-US" sz="2400" b="0" i="0" dirty="0" err="1">
                <a:solidFill>
                  <a:srgbClr val="000000"/>
                </a:solidFill>
                <a:effectLst/>
                <a:latin typeface="Lexend Light"/>
              </a:rPr>
              <a:t>ArithmeticError</a:t>
            </a:r>
            <a:r>
              <a:rPr lang="en-US" sz="2400" b="0" i="0" dirty="0">
                <a:solidFill>
                  <a:srgbClr val="000000"/>
                </a:solidFill>
                <a:effectLst/>
                <a:latin typeface="Lexend Light"/>
              </a:rPr>
              <a:t> as ae: </a:t>
            </a:r>
          </a:p>
          <a:p>
            <a:r>
              <a:rPr lang="en-US" sz="2400" dirty="0">
                <a:solidFill>
                  <a:srgbClr val="000000"/>
                </a:solidFill>
                <a:latin typeface="Lexend Light"/>
              </a:rPr>
              <a:t>	……</a:t>
            </a:r>
            <a:endParaRPr lang="en-US" sz="2400" b="0" i="0" dirty="0">
              <a:solidFill>
                <a:srgbClr val="000000"/>
              </a:solidFill>
              <a:effectLst/>
              <a:latin typeface="Lexend Light"/>
            </a:endParaRPr>
          </a:p>
          <a:p>
            <a:r>
              <a:rPr lang="en-US" sz="2400" b="1" i="0" dirty="0">
                <a:solidFill>
                  <a:srgbClr val="000000"/>
                </a:solidFill>
                <a:effectLst/>
                <a:latin typeface="Lexend Light"/>
              </a:rPr>
              <a:t> except </a:t>
            </a:r>
            <a:r>
              <a:rPr lang="en-US" sz="2400" b="0" i="0" dirty="0">
                <a:solidFill>
                  <a:srgbClr val="000000"/>
                </a:solidFill>
                <a:effectLst/>
                <a:latin typeface="Lexend Light"/>
              </a:rPr>
              <a:t>Exception:</a:t>
            </a:r>
          </a:p>
          <a:p>
            <a:r>
              <a:rPr lang="en-US" sz="2400" dirty="0">
                <a:solidFill>
                  <a:srgbClr val="000000"/>
                </a:solidFill>
                <a:latin typeface="Lexend Light"/>
              </a:rPr>
              <a:t>	……</a:t>
            </a:r>
            <a:endParaRPr lang="en-US" sz="2400" b="0" i="0" dirty="0">
              <a:solidFill>
                <a:srgbClr val="000000"/>
              </a:solidFill>
              <a:effectLst/>
              <a:latin typeface="Lexend Light"/>
            </a:endParaRPr>
          </a:p>
        </p:txBody>
      </p:sp>
    </p:spTree>
    <p:extLst>
      <p:ext uri="{BB962C8B-B14F-4D97-AF65-F5344CB8AC3E}">
        <p14:creationId xmlns:p14="http://schemas.microsoft.com/office/powerpoint/2010/main" val="129403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Try ... finally example</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651933" y="1952330"/>
            <a:ext cx="10888133" cy="2554545"/>
          </a:xfrm>
          <a:prstGeom prst="rect">
            <a:avLst/>
          </a:prstGeom>
          <a:noFill/>
        </p:spPr>
        <p:txBody>
          <a:bodyPr wrap="square" rtlCol="0">
            <a:spAutoFit/>
          </a:bodyPr>
          <a:lstStyle/>
          <a:p>
            <a:r>
              <a:rPr lang="en-US" sz="3200" b="0" i="0" dirty="0" err="1">
                <a:solidFill>
                  <a:srgbClr val="000000"/>
                </a:solidFill>
                <a:effectLst/>
                <a:latin typeface="Lexend Light"/>
              </a:rPr>
              <a:t>fo</a:t>
            </a:r>
            <a:r>
              <a:rPr lang="en-US" sz="3200" b="0" i="0" dirty="0">
                <a:solidFill>
                  <a:srgbClr val="000000"/>
                </a:solidFill>
                <a:effectLst/>
                <a:latin typeface="Lexend Light"/>
              </a:rPr>
              <a:t> = open("some </a:t>
            </a:r>
            <a:r>
              <a:rPr lang="en-US" sz="3200" b="0" i="0" dirty="0" err="1">
                <a:solidFill>
                  <a:srgbClr val="000000"/>
                </a:solidFill>
                <a:effectLst/>
                <a:latin typeface="Lexend Light"/>
              </a:rPr>
              <a:t>file","r</a:t>
            </a:r>
            <a:r>
              <a:rPr lang="en-US" sz="3200" b="0" i="0" dirty="0">
                <a:solidFill>
                  <a:srgbClr val="000000"/>
                </a:solidFill>
                <a:effectLst/>
                <a:latin typeface="Lexend Light"/>
              </a:rPr>
              <a:t>") </a:t>
            </a:r>
          </a:p>
          <a:p>
            <a:r>
              <a:rPr lang="en-US" sz="3200" b="0" i="0" dirty="0">
                <a:solidFill>
                  <a:srgbClr val="000000"/>
                </a:solidFill>
                <a:effectLst/>
                <a:latin typeface="Lexend Light"/>
              </a:rPr>
              <a:t>try: </a:t>
            </a:r>
          </a:p>
          <a:p>
            <a:r>
              <a:rPr lang="en-US" sz="3200" b="0" i="0" dirty="0">
                <a:solidFill>
                  <a:srgbClr val="000000"/>
                </a:solidFill>
                <a:effectLst/>
                <a:latin typeface="Lexend Light"/>
              </a:rPr>
              <a:t>	# work with file </a:t>
            </a:r>
          </a:p>
          <a:p>
            <a:r>
              <a:rPr lang="en-US" sz="3200" b="0" i="0" dirty="0">
                <a:solidFill>
                  <a:srgbClr val="000000"/>
                </a:solidFill>
                <a:effectLst/>
                <a:latin typeface="Lexend Light"/>
              </a:rPr>
              <a:t>finally: </a:t>
            </a:r>
          </a:p>
          <a:p>
            <a:pPr lvl="1"/>
            <a:r>
              <a:rPr lang="en-US" sz="3200" b="0" i="0" dirty="0" err="1">
                <a:solidFill>
                  <a:srgbClr val="000000"/>
                </a:solidFill>
                <a:effectLst/>
                <a:latin typeface="Lexend Light"/>
              </a:rPr>
              <a:t>fo.close</a:t>
            </a:r>
            <a:r>
              <a:rPr lang="en-US" sz="3200" b="0" i="0" dirty="0">
                <a:solidFill>
                  <a:srgbClr val="000000"/>
                </a:solidFill>
                <a:effectLst/>
                <a:latin typeface="Lexend Light"/>
              </a:rPr>
              <a:t>()</a:t>
            </a:r>
            <a:endParaRPr lang="en-GB" sz="3200" dirty="0">
              <a:latin typeface="Lexend Light"/>
              <a:cs typeface="Calibri" panose="020F0502020204030204" pitchFamily="34" charset="0"/>
            </a:endParaRPr>
          </a:p>
        </p:txBody>
      </p:sp>
      <p:pic>
        <p:nvPicPr>
          <p:cNvPr id="4" name="Picture 2" descr="Exception &amp; Error Handling in Python | Tutorial by DataCamp | DataCamp">
            <a:extLst>
              <a:ext uri="{FF2B5EF4-FFF2-40B4-BE49-F238E27FC236}">
                <a16:creationId xmlns:a16="http://schemas.microsoft.com/office/drawing/2014/main" id="{804FBBB7-1B1E-4DEC-8111-4E2C5FFBDD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0041" y="1416897"/>
            <a:ext cx="5743759" cy="4606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3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Raising Exceptions</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566401"/>
            <a:ext cx="10515600" cy="4801314"/>
          </a:xfrm>
          <a:prstGeom prst="rect">
            <a:avLst/>
          </a:prstGeom>
          <a:noFill/>
        </p:spPr>
        <p:txBody>
          <a:bodyPr wrap="square" rtlCol="0">
            <a:spAutoFit/>
          </a:bodyPr>
          <a:lstStyle/>
          <a:p>
            <a:pPr marL="285750" indent="-285750">
              <a:buFont typeface="Arial" panose="020B0604020202020204" pitchFamily="34" charset="0"/>
              <a:buChar char="•"/>
            </a:pPr>
            <a:r>
              <a:rPr lang="en-US" sz="3200" b="0" i="0" dirty="0">
                <a:solidFill>
                  <a:srgbClr val="000000"/>
                </a:solidFill>
                <a:effectLst/>
                <a:latin typeface="Lexend Light"/>
              </a:rPr>
              <a:t>The raise statement allows the programmer to force a </a:t>
            </a:r>
            <a:r>
              <a:rPr lang="en-US" sz="3200" b="0" i="0" dirty="0" err="1">
                <a:solidFill>
                  <a:srgbClr val="000000"/>
                </a:solidFill>
                <a:effectLst/>
                <a:latin typeface="Lexend Light"/>
              </a:rPr>
              <a:t>specinie</a:t>
            </a:r>
            <a:r>
              <a:rPr lang="en-US" sz="3200" b="0" i="0" dirty="0">
                <a:solidFill>
                  <a:srgbClr val="000000"/>
                </a:solidFill>
                <a:effectLst/>
                <a:latin typeface="Lexend Light"/>
              </a:rPr>
              <a:t> exception to occur </a:t>
            </a:r>
          </a:p>
          <a:p>
            <a:pPr marL="285750" indent="-285750">
              <a:buFont typeface="Arial" panose="020B0604020202020204" pitchFamily="34" charset="0"/>
              <a:buChar char="•"/>
            </a:pPr>
            <a:endParaRPr lang="en-US" sz="3200" b="0" i="0" dirty="0">
              <a:solidFill>
                <a:srgbClr val="000000"/>
              </a:solidFill>
              <a:effectLst/>
              <a:latin typeface="Lexend Light"/>
            </a:endParaRPr>
          </a:p>
          <a:p>
            <a:pPr marL="285750" indent="-285750">
              <a:buFont typeface="Arial" panose="020B0604020202020204" pitchFamily="34" charset="0"/>
              <a:buChar char="•"/>
            </a:pPr>
            <a:r>
              <a:rPr lang="en-US" sz="3200" b="0" i="0" dirty="0">
                <a:solidFill>
                  <a:srgbClr val="000000"/>
                </a:solidFill>
                <a:effectLst/>
                <a:latin typeface="Lexend Light"/>
              </a:rPr>
              <a:t>raise can come with a parameter (or several parameters). The parameter is a message or any additional information about the error </a:t>
            </a:r>
          </a:p>
          <a:p>
            <a:pPr marL="285750" indent="-285750">
              <a:buFont typeface="Arial" panose="020B0604020202020204" pitchFamily="34" charset="0"/>
              <a:buChar char="•"/>
            </a:pPr>
            <a:endParaRPr lang="en-US" sz="3200" b="0" i="0" dirty="0">
              <a:solidFill>
                <a:srgbClr val="000000"/>
              </a:solidFill>
              <a:effectLst/>
              <a:latin typeface="Lexend Light"/>
            </a:endParaRPr>
          </a:p>
          <a:p>
            <a:pPr marL="285750" indent="-285750">
              <a:buFont typeface="Arial" panose="020B0604020202020204" pitchFamily="34" charset="0"/>
              <a:buChar char="•"/>
            </a:pPr>
            <a:r>
              <a:rPr lang="en-US" sz="3200" b="0" i="0" dirty="0">
                <a:solidFill>
                  <a:srgbClr val="000000"/>
                </a:solidFill>
                <a:effectLst/>
                <a:latin typeface="Lexend Light"/>
              </a:rPr>
              <a:t>raise usually placed in infrastructure methods, classes and modules.</a:t>
            </a:r>
          </a:p>
          <a:p>
            <a:r>
              <a:rPr lang="en-US" b="0" i="0" dirty="0">
                <a:solidFill>
                  <a:srgbClr val="000000"/>
                </a:solidFill>
                <a:effectLst/>
                <a:latin typeface="Lexend Light"/>
              </a:rPr>
              <a:t> </a:t>
            </a:r>
          </a:p>
        </p:txBody>
      </p:sp>
    </p:spTree>
    <p:extLst>
      <p:ext uri="{BB962C8B-B14F-4D97-AF65-F5344CB8AC3E}">
        <p14:creationId xmlns:p14="http://schemas.microsoft.com/office/powerpoint/2010/main" val="399723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Light"/>
              </a:rPr>
              <a:t>Raising Exceptions</a:t>
            </a:r>
            <a:endParaRPr lang="he-IL" b="1" dirty="0">
              <a:latin typeface="Lexend Light"/>
            </a:endParaRPr>
          </a:p>
        </p:txBody>
      </p:sp>
    </p:spTree>
    <p:extLst>
      <p:ext uri="{BB962C8B-B14F-4D97-AF65-F5344CB8AC3E}">
        <p14:creationId xmlns:p14="http://schemas.microsoft.com/office/powerpoint/2010/main" val="295169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47369"/>
            <a:ext cx="10515600" cy="1325563"/>
          </a:xfrm>
        </p:spPr>
        <p:txBody>
          <a:bodyPr>
            <a:normAutofit/>
          </a:bodyPr>
          <a:lstStyle/>
          <a:p>
            <a:r>
              <a:rPr lang="en-US" b="1" i="0" dirty="0">
                <a:effectLst/>
                <a:latin typeface="Lexend Light"/>
              </a:rPr>
              <a:t>Raising Exceptions</a:t>
            </a:r>
            <a:endParaRPr lang="en-US" b="1" dirty="0">
              <a:latin typeface="Lexend Light"/>
              <a:cs typeface="Calibri" panose="020F0502020204030204" pitchFamily="34" charset="0"/>
            </a:endParaRPr>
          </a:p>
        </p:txBody>
      </p:sp>
      <p:sp>
        <p:nvSpPr>
          <p:cNvPr id="3" name="Rectangle 1">
            <a:extLst>
              <a:ext uri="{FF2B5EF4-FFF2-40B4-BE49-F238E27FC236}">
                <a16:creationId xmlns:a16="http://schemas.microsoft.com/office/drawing/2014/main" id="{3BE7CFDA-DDF4-41C8-B38F-AD9B5F48D896}"/>
              </a:ext>
            </a:extLst>
          </p:cNvPr>
          <p:cNvSpPr>
            <a:spLocks noChangeArrowheads="1"/>
          </p:cNvSpPr>
          <p:nvPr/>
        </p:nvSpPr>
        <p:spPr bwMode="auto">
          <a:xfrm>
            <a:off x="838200" y="2274838"/>
            <a:ext cx="9965924"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err="1">
                <a:ln>
                  <a:noFill/>
                </a:ln>
                <a:solidFill>
                  <a:srgbClr val="FFC66D"/>
                </a:solidFill>
                <a:effectLst/>
                <a:latin typeface="Arial Unicode MS"/>
              </a:rPr>
              <a:t>check_grade_validation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grade_value</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if </a:t>
            </a:r>
            <a:r>
              <a:rPr kumimoji="0" lang="en-US" altLang="en-US" sz="2400" b="0" i="0" u="none" strike="noStrike" cap="none" normalizeH="0" baseline="0" dirty="0">
                <a:ln>
                  <a:noFill/>
                </a:ln>
                <a:solidFill>
                  <a:srgbClr val="8888C6"/>
                </a:solidFill>
                <a:effectLst/>
                <a:latin typeface="Arial Unicode MS"/>
              </a:rPr>
              <a:t>type</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err="1">
                <a:ln>
                  <a:noFill/>
                </a:ln>
                <a:solidFill>
                  <a:srgbClr val="A9B7C6"/>
                </a:solidFill>
                <a:effectLst/>
                <a:latin typeface="Arial Unicode MS"/>
              </a:rPr>
              <a:t>grade_value</a:t>
            </a:r>
            <a:r>
              <a:rPr kumimoji="0" lang="en-US" altLang="en-US" sz="2400" b="0" i="0" u="none" strike="noStrike" cap="none" normalizeH="0" baseline="0" dirty="0">
                <a:ln>
                  <a:noFill/>
                </a:ln>
                <a:solidFill>
                  <a:srgbClr val="A9B7C6"/>
                </a:solidFill>
                <a:effectLst/>
                <a:latin typeface="Arial Unicode MS"/>
              </a:rPr>
              <a:t>) != </a:t>
            </a:r>
            <a:r>
              <a:rPr kumimoji="0" lang="en-US" altLang="en-US" sz="2400" b="0" i="0" u="none" strike="noStrike" cap="none" normalizeH="0" baseline="0" dirty="0">
                <a:ln>
                  <a:noFill/>
                </a:ln>
                <a:solidFill>
                  <a:srgbClr val="8888C6"/>
                </a:solidFill>
                <a:effectLst/>
                <a:latin typeface="Arial Unicode MS"/>
              </a:rPr>
              <a:t>int</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raise </a:t>
            </a:r>
            <a:r>
              <a:rPr kumimoji="0" lang="en-US" altLang="en-US" sz="2400" b="0" i="0" u="none" strike="noStrike" cap="none" normalizeH="0" baseline="0" dirty="0" err="1">
                <a:ln>
                  <a:noFill/>
                </a:ln>
                <a:solidFill>
                  <a:srgbClr val="8888C6"/>
                </a:solidFill>
                <a:effectLst/>
                <a:latin typeface="Arial Unicode MS"/>
              </a:rPr>
              <a:t>TypeError</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"grade value must be integer"</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if </a:t>
            </a:r>
            <a:r>
              <a:rPr kumimoji="0" lang="en-US" altLang="en-US" sz="2400" b="0" i="0" u="none" strike="noStrike" cap="none" normalizeH="0" baseline="0" dirty="0" err="1">
                <a:ln>
                  <a:noFill/>
                </a:ln>
                <a:solidFill>
                  <a:srgbClr val="A9B7C6"/>
                </a:solidFill>
                <a:effectLst/>
                <a:latin typeface="Arial Unicode MS"/>
              </a:rPr>
              <a:t>grade_value</a:t>
            </a:r>
            <a:r>
              <a:rPr kumimoji="0" lang="en-US" altLang="en-US" sz="2400" b="0" i="0" u="none" strike="noStrike" cap="none" normalizeH="0" baseline="0" dirty="0">
                <a:ln>
                  <a:noFill/>
                </a:ln>
                <a:solidFill>
                  <a:srgbClr val="A9B7C6"/>
                </a:solidFill>
                <a:effectLst/>
                <a:latin typeface="Arial Unicode MS"/>
              </a:rPr>
              <a:t> &lt; </a:t>
            </a:r>
            <a:r>
              <a:rPr kumimoji="0" lang="en-US" altLang="en-US" sz="2400" b="0" i="0" u="none" strike="noStrike" cap="none" normalizeH="0" baseline="0" dirty="0">
                <a:ln>
                  <a:noFill/>
                </a:ln>
                <a:solidFill>
                  <a:srgbClr val="6897BB"/>
                </a:solidFill>
                <a:effectLst/>
                <a:latin typeface="Arial Unicode MS"/>
              </a:rPr>
              <a:t>0 </a:t>
            </a:r>
            <a:r>
              <a:rPr kumimoji="0" lang="en-US" altLang="en-US" sz="2400" b="0" i="0" u="none" strike="noStrike" cap="none" normalizeH="0" baseline="0" dirty="0">
                <a:ln>
                  <a:noFill/>
                </a:ln>
                <a:solidFill>
                  <a:srgbClr val="CC7832"/>
                </a:solidFill>
                <a:effectLst/>
                <a:latin typeface="Arial Unicode MS"/>
              </a:rPr>
              <a:t>or </a:t>
            </a:r>
            <a:r>
              <a:rPr kumimoji="0" lang="en-US" altLang="en-US" sz="2400" b="0" i="0" u="none" strike="noStrike" cap="none" normalizeH="0" baseline="0" dirty="0" err="1">
                <a:ln>
                  <a:noFill/>
                </a:ln>
                <a:solidFill>
                  <a:srgbClr val="A9B7C6"/>
                </a:solidFill>
                <a:effectLst/>
                <a:latin typeface="Arial Unicode MS"/>
              </a:rPr>
              <a:t>grade_value</a:t>
            </a:r>
            <a:r>
              <a:rPr kumimoji="0" lang="en-US" altLang="en-US" sz="2400" b="0" i="0" u="none" strike="noStrike" cap="none" normalizeH="0" baseline="0" dirty="0">
                <a:ln>
                  <a:noFill/>
                </a:ln>
                <a:solidFill>
                  <a:srgbClr val="A9B7C6"/>
                </a:solidFill>
                <a:effectLst/>
                <a:latin typeface="Arial Unicode MS"/>
              </a:rPr>
              <a:t>&gt;</a:t>
            </a:r>
            <a:r>
              <a:rPr kumimoji="0" lang="en-US" altLang="en-US" sz="2400" b="0" i="0" u="none" strike="noStrike" cap="none" normalizeH="0" baseline="0" dirty="0">
                <a:ln>
                  <a:noFill/>
                </a:ln>
                <a:solidFill>
                  <a:srgbClr val="6897BB"/>
                </a:solidFill>
                <a:effectLst/>
                <a:latin typeface="Arial Unicode MS"/>
              </a:rPr>
              <a:t>100</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raise </a:t>
            </a:r>
            <a:r>
              <a:rPr kumimoji="0" lang="en-US" altLang="en-US" sz="2400" b="0" i="0" u="none" strike="noStrike" cap="none" normalizeH="0" baseline="0" dirty="0" err="1">
                <a:ln>
                  <a:noFill/>
                </a:ln>
                <a:solidFill>
                  <a:srgbClr val="8888C6"/>
                </a:solidFill>
                <a:effectLst/>
                <a:latin typeface="Arial Unicode MS"/>
              </a:rPr>
              <a:t>ValueError</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"grade value must be between O — 100"</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7010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User-Defined Exceptions</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4031873"/>
          </a:xfrm>
          <a:prstGeom prst="rect">
            <a:avLst/>
          </a:prstGeom>
          <a:noFill/>
        </p:spPr>
        <p:txBody>
          <a:bodyPr wrap="square" rtlCol="0">
            <a:spAutoFit/>
          </a:bodyPr>
          <a:lstStyle/>
          <a:p>
            <a:pPr marL="342900" indent="-342900">
              <a:buFont typeface="Arial" panose="020B0604020202020204" pitchFamily="34" charset="0"/>
              <a:buChar char="•"/>
            </a:pPr>
            <a:r>
              <a:rPr lang="en-US" sz="3200" b="0" i="0" dirty="0">
                <a:solidFill>
                  <a:srgbClr val="000000"/>
                </a:solidFill>
                <a:effectLst/>
              </a:rPr>
              <a:t>Python has many built-in exceptions </a:t>
            </a:r>
          </a:p>
          <a:p>
            <a:pPr marL="342900" indent="-342900">
              <a:buFont typeface="Arial" panose="020B0604020202020204" pitchFamily="34" charset="0"/>
              <a:buChar char="•"/>
            </a:pPr>
            <a:r>
              <a:rPr lang="en-US" sz="3200" b="0" i="0" dirty="0">
                <a:solidFill>
                  <a:srgbClr val="000000"/>
                </a:solidFill>
                <a:effectLst/>
              </a:rPr>
              <a:t>Sometimes we may need to create a custom exceptions that serves our purpose. </a:t>
            </a:r>
          </a:p>
          <a:p>
            <a:pPr marL="342900" indent="-342900">
              <a:buFont typeface="Arial" panose="020B0604020202020204" pitchFamily="34" charset="0"/>
              <a:buChar char="•"/>
            </a:pPr>
            <a:r>
              <a:rPr lang="en-US" sz="3200" b="0" i="0" dirty="0">
                <a:solidFill>
                  <a:srgbClr val="000000"/>
                </a:solidFill>
                <a:effectLst/>
              </a:rPr>
              <a:t>Python, supports creation of a custom exception by defining a new class that derives from Exception built in class </a:t>
            </a:r>
          </a:p>
          <a:p>
            <a:pPr marL="342900" indent="-342900">
              <a:buFont typeface="Arial" panose="020B0604020202020204" pitchFamily="34" charset="0"/>
              <a:buChar char="•"/>
            </a:pPr>
            <a:r>
              <a:rPr lang="en-US" sz="3200" b="0" i="0" dirty="0">
                <a:solidFill>
                  <a:srgbClr val="000000"/>
                </a:solidFill>
                <a:effectLst/>
              </a:rPr>
              <a:t>Usually custom exceptions add some additional information</a:t>
            </a:r>
            <a:endParaRPr lang="en-GB" sz="3200" dirty="0">
              <a:cs typeface="Calibri" panose="020F0502020204030204" pitchFamily="34" charset="0"/>
            </a:endParaRPr>
          </a:p>
        </p:txBody>
      </p:sp>
    </p:spTree>
    <p:extLst>
      <p:ext uri="{BB962C8B-B14F-4D97-AF65-F5344CB8AC3E}">
        <p14:creationId xmlns:p14="http://schemas.microsoft.com/office/powerpoint/2010/main" val="550977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Light"/>
              </a:rPr>
              <a:t>User-Defined Exceptions</a:t>
            </a:r>
            <a:endParaRPr lang="he-IL" b="1" dirty="0">
              <a:latin typeface="Lexend Light"/>
            </a:endParaRPr>
          </a:p>
        </p:txBody>
      </p:sp>
    </p:spTree>
    <p:extLst>
      <p:ext uri="{BB962C8B-B14F-4D97-AF65-F5344CB8AC3E}">
        <p14:creationId xmlns:p14="http://schemas.microsoft.com/office/powerpoint/2010/main" val="3816041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0000"/>
                </a:solidFill>
                <a:effectLst/>
                <a:latin typeface="Lexend" panose="020B0604020202020204"/>
              </a:rPr>
              <a:t>User-Defined Exceptions</a:t>
            </a:r>
            <a:endParaRPr lang="en-US" b="1" dirty="0">
              <a:latin typeface="Lexend" panose="020B0604020202020204"/>
              <a:cs typeface="Calibri" panose="020F0502020204030204" pitchFamily="34" charset="0"/>
            </a:endParaRPr>
          </a:p>
        </p:txBody>
      </p:sp>
      <p:sp>
        <p:nvSpPr>
          <p:cNvPr id="4" name="Rectangle 1">
            <a:extLst>
              <a:ext uri="{FF2B5EF4-FFF2-40B4-BE49-F238E27FC236}">
                <a16:creationId xmlns:a16="http://schemas.microsoft.com/office/drawing/2014/main" id="{73159248-259F-4D15-BEC2-139A63FD626B}"/>
              </a:ext>
            </a:extLst>
          </p:cNvPr>
          <p:cNvSpPr>
            <a:spLocks noChangeArrowheads="1"/>
          </p:cNvSpPr>
          <p:nvPr/>
        </p:nvSpPr>
        <p:spPr bwMode="auto">
          <a:xfrm>
            <a:off x="838200" y="2090172"/>
            <a:ext cx="10085034"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CC7832"/>
                </a:solidFill>
                <a:effectLst/>
                <a:latin typeface="Arial Unicode MS"/>
              </a:rPr>
              <a:t>class </a:t>
            </a:r>
            <a:r>
              <a:rPr kumimoji="0" lang="en-US" altLang="en-US" sz="2400" b="0" i="0" u="none" strike="noStrike" cap="none" normalizeH="0" baseline="0" dirty="0" err="1">
                <a:ln>
                  <a:noFill/>
                </a:ln>
                <a:solidFill>
                  <a:srgbClr val="A9B7C6"/>
                </a:solidFill>
                <a:effectLst/>
                <a:latin typeface="Arial Unicode MS"/>
              </a:rPr>
              <a:t>ValidationError</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8888C6"/>
                </a:solidFill>
                <a:effectLst/>
                <a:latin typeface="Arial Unicode MS"/>
              </a:rPr>
              <a:t>Exception</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message</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errors):</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888C6"/>
                </a:solidFill>
                <a:effectLst/>
                <a:latin typeface="Arial Unicode MS"/>
              </a:rPr>
              <a:t>Exception</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err="1">
                <a:ln>
                  <a:noFill/>
                </a:ln>
                <a:solidFill>
                  <a:srgbClr val="B200B2"/>
                </a:solidFill>
                <a:effectLst/>
                <a:latin typeface="Arial Unicode MS"/>
              </a:rPr>
              <a:t>init</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CC7832"/>
                </a:solidFill>
                <a:effectLst/>
                <a:latin typeface="Arial Unicode MS"/>
              </a:rPr>
              <a:t>, </a:t>
            </a:r>
            <a:r>
              <a:rPr kumimoji="0" lang="en-US" altLang="en-US" sz="2400" b="0" i="0" u="none" strike="noStrike" cap="none" normalizeH="0" baseline="0" dirty="0">
                <a:ln>
                  <a:noFill/>
                </a:ln>
                <a:solidFill>
                  <a:srgbClr val="A9B7C6"/>
                </a:solidFill>
                <a:effectLst/>
                <a:latin typeface="Arial Unicode MS"/>
              </a:rPr>
              <a:t>message) </a:t>
            </a:r>
            <a:r>
              <a:rPr kumimoji="0" lang="en-US" altLang="en-US" sz="2400" b="0" i="0" u="none" strike="noStrike" cap="none" normalizeH="0" baseline="0" dirty="0">
                <a:ln>
                  <a:noFill/>
                </a:ln>
                <a:solidFill>
                  <a:srgbClr val="808080"/>
                </a:solidFill>
                <a:effectLst/>
                <a:latin typeface="Arial Unicode MS"/>
              </a:rPr>
              <a:t># base class __</a:t>
            </a:r>
            <a:r>
              <a:rPr kumimoji="0" lang="en-US" altLang="en-US" sz="2400" b="0" i="0" u="none" strike="noStrike" cap="none" normalizeH="0" baseline="0" dirty="0" err="1">
                <a:ln>
                  <a:noFill/>
                </a:ln>
                <a:solidFill>
                  <a:srgbClr val="808080"/>
                </a:solidFill>
                <a:effectLst/>
                <a:latin typeface="Arial Unicode MS"/>
              </a:rPr>
              <a:t>init</a:t>
            </a:r>
            <a:r>
              <a:rPr kumimoji="0" lang="en-US" altLang="en-US" sz="2400" b="0" i="0" u="none" strike="noStrike" cap="none" normalizeH="0" baseline="0" dirty="0">
                <a:ln>
                  <a:noFill/>
                </a:ln>
                <a:solidFill>
                  <a:srgbClr val="808080"/>
                </a:solidFill>
                <a:effectLst/>
                <a:latin typeface="Arial Unicode MS"/>
              </a:rPr>
              <a:t>__</a:t>
            </a:r>
            <a:br>
              <a:rPr kumimoji="0" lang="en-US" altLang="en-US" sz="2400" b="0" i="0" u="none" strike="noStrike" cap="none" normalizeH="0" baseline="0" dirty="0">
                <a:ln>
                  <a:noFill/>
                </a:ln>
                <a:solidFill>
                  <a:srgbClr val="808080"/>
                </a:solidFill>
                <a:effectLst/>
                <a:latin typeface="Arial Unicode MS"/>
              </a:rPr>
            </a:br>
            <a:r>
              <a:rPr kumimoji="0" lang="en-US" altLang="en-US" sz="2400" b="0" i="0" u="none" strike="noStrike" cap="none" normalizeH="0" baseline="0" dirty="0">
                <a:ln>
                  <a:noFill/>
                </a:ln>
                <a:solidFill>
                  <a:srgbClr val="808080"/>
                </a:solidFill>
                <a:effectLst/>
                <a:latin typeface="Arial Unicode MS"/>
              </a:rPr>
              <a:t>      </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.errors</a:t>
            </a:r>
            <a:r>
              <a:rPr kumimoji="0" lang="en-US" altLang="en-US" sz="2400" b="0" i="0" u="none" strike="noStrike" cap="none" normalizeH="0" baseline="0" dirty="0">
                <a:ln>
                  <a:noFill/>
                </a:ln>
                <a:solidFill>
                  <a:srgbClr val="A9B7C6"/>
                </a:solidFill>
                <a:effectLst/>
                <a:latin typeface="Arial Unicode MS"/>
              </a:rPr>
              <a:t> = errors</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def </a:t>
            </a:r>
            <a:r>
              <a:rPr kumimoji="0" lang="en-US" altLang="en-US" sz="2400" b="0" i="0" u="none" strike="noStrike" cap="none" normalizeH="0" baseline="0" dirty="0">
                <a:ln>
                  <a:noFill/>
                </a:ln>
                <a:solidFill>
                  <a:srgbClr val="B200B2"/>
                </a:solidFill>
                <a:effectLst/>
                <a:latin typeface="Arial Unicode MS"/>
              </a:rPr>
              <a:t>__str__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return </a:t>
            </a:r>
            <a:r>
              <a:rPr kumimoji="0" lang="en-US" altLang="en-US" sz="2400" b="0" i="0" u="none" strike="noStrike" cap="none" normalizeH="0" baseline="0" dirty="0">
                <a:ln>
                  <a:noFill/>
                </a:ln>
                <a:solidFill>
                  <a:srgbClr val="6A8759"/>
                </a:solidFill>
                <a:effectLst/>
                <a:latin typeface="Arial Unicode MS"/>
              </a:rPr>
              <a:t>"{}, error is {}"</a:t>
            </a:r>
            <a:r>
              <a:rPr kumimoji="0" lang="en-US" altLang="en-US" sz="2400" b="0" i="0" u="none" strike="noStrike" cap="none" normalizeH="0" baseline="0" dirty="0">
                <a:ln>
                  <a:noFill/>
                </a:ln>
                <a:solidFill>
                  <a:srgbClr val="A9B7C6"/>
                </a:solidFill>
                <a:effectLst/>
                <a:latin typeface="Arial Unicode MS"/>
              </a:rPr>
              <a:t>.format(</a:t>
            </a:r>
            <a:r>
              <a:rPr kumimoji="0" lang="en-US" altLang="en-US" sz="2400" b="0" i="0" u="none" strike="noStrike" cap="none" normalizeH="0" baseline="0" dirty="0" err="1">
                <a:ln>
                  <a:noFill/>
                </a:ln>
                <a:solidFill>
                  <a:srgbClr val="8888C6"/>
                </a:solidFill>
                <a:effectLst/>
                <a:latin typeface="Arial Unicode MS"/>
              </a:rPr>
              <a:t>Exception</a:t>
            </a:r>
            <a:r>
              <a:rPr kumimoji="0" lang="en-US" altLang="en-US" sz="2400" b="0" i="0" u="none" strike="noStrike" cap="none" normalizeH="0" baseline="0" dirty="0" err="1">
                <a:ln>
                  <a:noFill/>
                </a:ln>
                <a:solidFill>
                  <a:srgbClr val="A9B7C6"/>
                </a:solidFill>
                <a:effectLst/>
                <a:latin typeface="Arial Unicode MS"/>
              </a:rPr>
              <a:t>.</a:t>
            </a:r>
            <a:r>
              <a:rPr kumimoji="0" lang="en-US" altLang="en-US" sz="2400" b="0" i="0" u="none" strike="noStrike" cap="none" normalizeH="0" baseline="0" dirty="0" err="1">
                <a:ln>
                  <a:noFill/>
                </a:ln>
                <a:solidFill>
                  <a:srgbClr val="B200B2"/>
                </a:solidFill>
                <a:effectLst/>
                <a:latin typeface="Arial Unicode MS"/>
              </a:rPr>
              <a:t>__str</a:t>
            </a:r>
            <a:r>
              <a:rPr kumimoji="0" lang="en-US" altLang="en-US" sz="2400" b="0" i="0" u="none" strike="noStrike" cap="none" normalizeH="0" baseline="0" dirty="0">
                <a:ln>
                  <a:noFill/>
                </a:ln>
                <a:solidFill>
                  <a:srgbClr val="B200B2"/>
                </a:solidFill>
                <a:effectLst/>
                <a:latin typeface="Arial Unicode MS"/>
              </a:rPr>
              <a:t>__</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94558D"/>
                </a:solidFill>
                <a:effectLst/>
                <a:latin typeface="Arial Unicode MS"/>
              </a:rPr>
              <a:t>self</a:t>
            </a: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CC7832"/>
                </a:solidFill>
                <a:effectLst/>
                <a:latin typeface="Arial Unicode MS"/>
              </a:rPr>
              <a:t>,</a:t>
            </a:r>
            <a:r>
              <a:rPr kumimoji="0" lang="en-US" altLang="en-US" sz="2400" b="0" i="0" u="none" strike="noStrike" cap="none" normalizeH="0" baseline="0" dirty="0" err="1">
                <a:ln>
                  <a:noFill/>
                </a:ln>
                <a:solidFill>
                  <a:srgbClr val="94558D"/>
                </a:solidFill>
                <a:effectLst/>
                <a:latin typeface="Arial Unicode MS"/>
              </a:rPr>
              <a:t>self</a:t>
            </a:r>
            <a:r>
              <a:rPr kumimoji="0" lang="en-US" altLang="en-US" sz="2400" b="0" i="0" u="none" strike="noStrike" cap="none" normalizeH="0" baseline="0" dirty="0" err="1">
                <a:ln>
                  <a:noFill/>
                </a:ln>
                <a:solidFill>
                  <a:srgbClr val="A9B7C6"/>
                </a:solidFill>
                <a:effectLst/>
                <a:latin typeface="Arial Unicode MS"/>
              </a:rPr>
              <a:t>.error</a:t>
            </a:r>
            <a:r>
              <a:rPr kumimoji="0" lang="en-US" altLang="en-US" sz="2400" b="0" i="0" u="none" strike="noStrike" cap="none" normalizeH="0" baseline="0" dirty="0">
                <a:ln>
                  <a:noFill/>
                </a:ln>
                <a:solidFill>
                  <a:srgbClr val="A9B7C6"/>
                </a:solidFill>
                <a:effectLst/>
                <a:latin typeface="Arial Unicode MS"/>
              </a:rPr>
              <a:t>)</a:t>
            </a:r>
            <a:br>
              <a:rPr kumimoji="0" lang="en-US" altLang="en-US" sz="2400" b="0" i="0" u="none" strike="noStrike" cap="none" normalizeH="0" baseline="0" dirty="0">
                <a:ln>
                  <a:noFill/>
                </a:ln>
                <a:solidFill>
                  <a:srgbClr val="A9B7C6"/>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739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02</a:t>
            </a:r>
            <a:endParaRPr lang="he-IL" b="1" dirty="0">
              <a:latin typeface="Lexend Light"/>
            </a:endParaRPr>
          </a:p>
        </p:txBody>
      </p:sp>
    </p:spTree>
    <p:extLst>
      <p:ext uri="{BB962C8B-B14F-4D97-AF65-F5344CB8AC3E}">
        <p14:creationId xmlns:p14="http://schemas.microsoft.com/office/powerpoint/2010/main" val="165776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815414" y="1456651"/>
            <a:ext cx="10656920" cy="4673143"/>
          </a:xfrm>
        </p:spPr>
        <p:txBody>
          <a:bodyPr>
            <a:normAutofit lnSpcReduction="10000"/>
          </a:bodyPr>
          <a:lstStyle/>
          <a:p>
            <a:pPr>
              <a:lnSpc>
                <a:spcPct val="100000"/>
              </a:lnSpc>
            </a:pPr>
            <a:r>
              <a:rPr lang="en-US" b="0" i="0" dirty="0">
                <a:solidFill>
                  <a:srgbClr val="000000"/>
                </a:solidFill>
                <a:effectLst/>
                <a:latin typeface="Lexend Light"/>
              </a:rPr>
              <a:t>Exceptions Intro</a:t>
            </a:r>
          </a:p>
          <a:p>
            <a:pPr>
              <a:lnSpc>
                <a:spcPct val="100000"/>
              </a:lnSpc>
            </a:pPr>
            <a:r>
              <a:rPr lang="en-US" b="0" i="0" dirty="0">
                <a:solidFill>
                  <a:srgbClr val="000000"/>
                </a:solidFill>
                <a:effectLst/>
                <a:latin typeface="Lexend Light"/>
              </a:rPr>
              <a:t>Exceptions handling</a:t>
            </a:r>
          </a:p>
          <a:p>
            <a:pPr>
              <a:lnSpc>
                <a:spcPct val="100000"/>
              </a:lnSpc>
            </a:pPr>
            <a:r>
              <a:rPr lang="en-US" b="0" i="0" dirty="0">
                <a:solidFill>
                  <a:srgbClr val="000000"/>
                </a:solidFill>
                <a:effectLst/>
                <a:latin typeface="Lexend Light"/>
              </a:rPr>
              <a:t>Argument of an Exception</a:t>
            </a:r>
          </a:p>
          <a:p>
            <a:pPr>
              <a:lnSpc>
                <a:spcPct val="100000"/>
              </a:lnSpc>
            </a:pPr>
            <a:r>
              <a:rPr lang="en-US" b="0" i="0" dirty="0">
                <a:solidFill>
                  <a:srgbClr val="000000"/>
                </a:solidFill>
                <a:effectLst/>
                <a:latin typeface="Lexend Light"/>
              </a:rPr>
              <a:t>Raising Exceptions</a:t>
            </a:r>
          </a:p>
          <a:p>
            <a:pPr>
              <a:lnSpc>
                <a:spcPct val="100000"/>
              </a:lnSpc>
            </a:pPr>
            <a:r>
              <a:rPr lang="en-US" b="0" i="0" dirty="0">
                <a:solidFill>
                  <a:srgbClr val="000000"/>
                </a:solidFill>
                <a:effectLst/>
                <a:latin typeface="Lexend Light"/>
              </a:rPr>
              <a:t>User-Defined Exceptions</a:t>
            </a:r>
          </a:p>
          <a:p>
            <a:pPr>
              <a:lnSpc>
                <a:spcPct val="100000"/>
              </a:lnSpc>
            </a:pPr>
            <a:r>
              <a:rPr lang="en-US" dirty="0">
                <a:latin typeface="Lexend Light"/>
              </a:rPr>
              <a:t>Logging</a:t>
            </a:r>
            <a:endParaRPr lang="en-US" b="0" i="0" dirty="0">
              <a:effectLst/>
              <a:latin typeface="Lexend Light"/>
            </a:endParaRPr>
          </a:p>
          <a:p>
            <a:pPr algn="l"/>
            <a:r>
              <a:rPr lang="en-US" b="0" i="0" dirty="0">
                <a:solidFill>
                  <a:srgbClr val="1A1A1A"/>
                </a:solidFill>
                <a:effectLst/>
                <a:latin typeface="Lexend Light"/>
              </a:rPr>
              <a:t>Logging to a file</a:t>
            </a:r>
          </a:p>
          <a:p>
            <a:pPr algn="l"/>
            <a:r>
              <a:rPr lang="en-US" b="0" i="0" dirty="0">
                <a:solidFill>
                  <a:srgbClr val="1A1A1A"/>
                </a:solidFill>
                <a:effectLst/>
                <a:latin typeface="Lexend Light"/>
              </a:rPr>
              <a:t>Logging from multiple modules</a:t>
            </a:r>
          </a:p>
          <a:p>
            <a:pPr>
              <a:lnSpc>
                <a:spcPct val="100000"/>
              </a:lnSpc>
            </a:pPr>
            <a:r>
              <a:rPr lang="en-US" b="0" i="0" dirty="0">
                <a:solidFill>
                  <a:srgbClr val="1A1A1A"/>
                </a:solidFill>
                <a:effectLst/>
                <a:latin typeface="Lexend Light"/>
              </a:rPr>
              <a:t>Logging variable data</a:t>
            </a:r>
          </a:p>
          <a:p>
            <a:pPr marL="0" indent="0">
              <a:lnSpc>
                <a:spcPct val="100000"/>
              </a:lnSpc>
              <a:buNone/>
            </a:pPr>
            <a:endParaRPr lang="en-US" b="0" i="0" dirty="0">
              <a:solidFill>
                <a:srgbClr val="000000"/>
              </a:solidFill>
              <a:effectLst/>
              <a:latin typeface="Lexend Light"/>
            </a:endParaRPr>
          </a:p>
        </p:txBody>
      </p:sp>
      <p:sp>
        <p:nvSpPr>
          <p:cNvPr id="3" name="Title 2"/>
          <p:cNvSpPr>
            <a:spLocks noGrp="1"/>
          </p:cNvSpPr>
          <p:nvPr>
            <p:ph type="title"/>
          </p:nvPr>
        </p:nvSpPr>
        <p:spPr/>
        <p:txBody>
          <a:bodyPr/>
          <a:lstStyle/>
          <a:p>
            <a:r>
              <a:rPr lang="en-US" b="1" dirty="0">
                <a:solidFill>
                  <a:srgbClr val="0071F6"/>
                </a:solidFill>
                <a:latin typeface="Lexend" panose="020B0604020202020204"/>
              </a:rPr>
              <a:t>Agenda</a:t>
            </a:r>
            <a:endParaRPr lang="he-IL" b="1" dirty="0">
              <a:solidFill>
                <a:srgbClr val="0071F6"/>
              </a:solidFill>
              <a:latin typeface="Lexend" panose="020B0604020202020204"/>
            </a:endParaRPr>
          </a:p>
        </p:txBody>
      </p:sp>
    </p:spTree>
    <p:extLst>
      <p:ext uri="{BB962C8B-B14F-4D97-AF65-F5344CB8AC3E}">
        <p14:creationId xmlns:p14="http://schemas.microsoft.com/office/powerpoint/2010/main" val="424308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Logging</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3970318"/>
          </a:xfrm>
          <a:prstGeom prst="rect">
            <a:avLst/>
          </a:prstGeom>
          <a:noFill/>
        </p:spPr>
        <p:txBody>
          <a:bodyPr wrap="square" rtlCol="0">
            <a:spAutoFit/>
          </a:bodyPr>
          <a:lstStyle/>
          <a:p>
            <a:pPr marL="342900" indent="-342900">
              <a:buFont typeface="Arial" panose="020B0604020202020204" pitchFamily="34" charset="0"/>
              <a:buChar char="•"/>
            </a:pPr>
            <a:r>
              <a:rPr lang="en-US" sz="2800" b="0" i="0" dirty="0">
                <a:solidFill>
                  <a:srgbClr val="000000"/>
                </a:solidFill>
                <a:effectLst/>
                <a:latin typeface="Lexend Light"/>
              </a:rPr>
              <a:t>Logging is a means of tracking events that happen when some software runs. </a:t>
            </a:r>
            <a:endParaRPr lang="ru-RU" sz="2800" b="0" i="0" dirty="0">
              <a:solidFill>
                <a:srgbClr val="000000"/>
              </a:solidFill>
              <a:effectLst/>
              <a:latin typeface="Lexend Light"/>
            </a:endParaRPr>
          </a:p>
          <a:p>
            <a:pPr marL="342900" indent="-342900">
              <a:buFont typeface="Arial" panose="020B0604020202020204" pitchFamily="34" charset="0"/>
              <a:buChar char="•"/>
            </a:pPr>
            <a:r>
              <a:rPr lang="en-US" sz="2800" b="0" i="0" dirty="0">
                <a:solidFill>
                  <a:srgbClr val="000000"/>
                </a:solidFill>
                <a:effectLst/>
                <a:latin typeface="Lexend Light"/>
              </a:rPr>
              <a:t>The software’s developer adds logging calls to their code to indicate that certain events have occurred.</a:t>
            </a:r>
            <a:endParaRPr lang="ru-RU" sz="2800" b="0" i="0" dirty="0">
              <a:solidFill>
                <a:srgbClr val="000000"/>
              </a:solidFill>
              <a:effectLst/>
              <a:latin typeface="Lexend Light"/>
            </a:endParaRPr>
          </a:p>
          <a:p>
            <a:pPr marL="342900" indent="-342900">
              <a:buFont typeface="Arial" panose="020B0604020202020204" pitchFamily="34" charset="0"/>
              <a:buChar char="•"/>
            </a:pPr>
            <a:r>
              <a:rPr lang="en-US" sz="2800" b="0" i="0" dirty="0">
                <a:solidFill>
                  <a:srgbClr val="000000"/>
                </a:solidFill>
                <a:effectLst/>
                <a:latin typeface="Lexend Light"/>
              </a:rPr>
              <a:t> An event is described by a descriptive message which can optionally contain variable data (i.e. data that is potentially different for each occurrence of the event).</a:t>
            </a:r>
            <a:endParaRPr lang="ru-RU" sz="2800" b="0" i="0" dirty="0">
              <a:solidFill>
                <a:srgbClr val="000000"/>
              </a:solidFill>
              <a:effectLst/>
              <a:latin typeface="Lexend Light"/>
            </a:endParaRPr>
          </a:p>
          <a:p>
            <a:pPr marL="342900" indent="-342900">
              <a:buFont typeface="Arial" panose="020B0604020202020204" pitchFamily="34" charset="0"/>
              <a:buChar char="•"/>
            </a:pPr>
            <a:r>
              <a:rPr lang="en-US" sz="2800" b="0" i="0" dirty="0">
                <a:solidFill>
                  <a:srgbClr val="000000"/>
                </a:solidFill>
                <a:effectLst/>
                <a:latin typeface="Lexend Light"/>
              </a:rPr>
              <a:t> Events also have an importance which the developer ascribes to the event; the importance can also be called the level or severity.</a:t>
            </a:r>
            <a:endParaRPr lang="en-GB" sz="2800" dirty="0">
              <a:latin typeface="Lexend Light"/>
              <a:cs typeface="Calibri" panose="020F0502020204030204" pitchFamily="34" charset="0"/>
            </a:endParaRPr>
          </a:p>
        </p:txBody>
      </p:sp>
    </p:spTree>
    <p:extLst>
      <p:ext uri="{BB962C8B-B14F-4D97-AF65-F5344CB8AC3E}">
        <p14:creationId xmlns:p14="http://schemas.microsoft.com/office/powerpoint/2010/main" val="112689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564717"/>
            <a:ext cx="10515600" cy="923330"/>
          </a:xfrm>
        </p:spPr>
        <p:txBody>
          <a:bodyPr>
            <a:normAutofit/>
          </a:bodyPr>
          <a:lstStyle/>
          <a:p>
            <a:r>
              <a:rPr lang="en-US" b="1" i="0" dirty="0">
                <a:solidFill>
                  <a:srgbClr val="0071F6"/>
                </a:solidFill>
                <a:effectLst/>
                <a:latin typeface="Lexend" panose="020B0604020202020204"/>
              </a:rPr>
              <a:t>When to use logging?</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413148"/>
            <a:ext cx="10515600" cy="830997"/>
          </a:xfrm>
          <a:prstGeom prst="rect">
            <a:avLst/>
          </a:prstGeom>
          <a:noFill/>
        </p:spPr>
        <p:txBody>
          <a:bodyPr wrap="square" rtlCol="0">
            <a:spAutoFit/>
          </a:bodyPr>
          <a:lstStyle/>
          <a:p>
            <a:pPr marL="342900" indent="-342900">
              <a:buFont typeface="Arial" panose="020B0604020202020204" pitchFamily="34" charset="0"/>
              <a:buChar char="•"/>
            </a:pPr>
            <a:r>
              <a:rPr lang="en-US" sz="1600" b="0" i="0" dirty="0">
                <a:solidFill>
                  <a:srgbClr val="000000"/>
                </a:solidFill>
                <a:effectLst/>
                <a:latin typeface="Lexend Light"/>
              </a:rPr>
              <a:t>Logging provides a set of convenience functions for simple logging usage. These are debug(), info(), warning(), error() and critical(). To determine when to use logging, see the table below, which states, for each of a set of common tasks, the best tool to use for it.</a:t>
            </a:r>
            <a:endParaRPr lang="en-GB" sz="1600" dirty="0">
              <a:latin typeface="Lexend Light"/>
              <a:cs typeface="Calibri" panose="020F0502020204030204" pitchFamily="34" charset="0"/>
            </a:endParaRPr>
          </a:p>
        </p:txBody>
      </p:sp>
      <p:graphicFrame>
        <p:nvGraphicFramePr>
          <p:cNvPr id="4" name="Table 3">
            <a:extLst>
              <a:ext uri="{FF2B5EF4-FFF2-40B4-BE49-F238E27FC236}">
                <a16:creationId xmlns:a16="http://schemas.microsoft.com/office/drawing/2014/main" id="{DC987A03-AFE8-40DB-BE16-84EBEBDDF36D}"/>
              </a:ext>
            </a:extLst>
          </p:cNvPr>
          <p:cNvGraphicFramePr>
            <a:graphicFrameLocks noGrp="1"/>
          </p:cNvGraphicFramePr>
          <p:nvPr>
            <p:extLst>
              <p:ext uri="{D42A27DB-BD31-4B8C-83A1-F6EECF244321}">
                <p14:modId xmlns:p14="http://schemas.microsoft.com/office/powerpoint/2010/main" val="3626602780"/>
              </p:ext>
            </p:extLst>
          </p:nvPr>
        </p:nvGraphicFramePr>
        <p:xfrm>
          <a:off x="1054388" y="2336478"/>
          <a:ext cx="9266738" cy="4384920"/>
        </p:xfrm>
        <a:graphic>
          <a:graphicData uri="http://schemas.openxmlformats.org/drawingml/2006/table">
            <a:tbl>
              <a:tblPr/>
              <a:tblGrid>
                <a:gridCol w="4633369">
                  <a:extLst>
                    <a:ext uri="{9D8B030D-6E8A-4147-A177-3AD203B41FA5}">
                      <a16:colId xmlns:a16="http://schemas.microsoft.com/office/drawing/2014/main" val="2054366070"/>
                    </a:ext>
                  </a:extLst>
                </a:gridCol>
                <a:gridCol w="4633369">
                  <a:extLst>
                    <a:ext uri="{9D8B030D-6E8A-4147-A177-3AD203B41FA5}">
                      <a16:colId xmlns:a16="http://schemas.microsoft.com/office/drawing/2014/main" val="3586520683"/>
                    </a:ext>
                  </a:extLst>
                </a:gridCol>
              </a:tblGrid>
              <a:tr h="322321">
                <a:tc>
                  <a:txBody>
                    <a:bodyPr/>
                    <a:lstStyle/>
                    <a:p>
                      <a:pPr algn="l"/>
                      <a:r>
                        <a:rPr lang="en-US" sz="1600" dirty="0">
                          <a:effectLst/>
                          <a:latin typeface="Lexend Light"/>
                        </a:rPr>
                        <a:t>Task you want to perform</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US" sz="1600" dirty="0">
                          <a:effectLst/>
                          <a:latin typeface="Lexend Light"/>
                        </a:rPr>
                        <a:t>The best tool for the task</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36687532"/>
                  </a:ext>
                </a:extLst>
              </a:tr>
              <a:tr h="564062">
                <a:tc>
                  <a:txBody>
                    <a:bodyPr/>
                    <a:lstStyle/>
                    <a:p>
                      <a:pPr algn="l"/>
                      <a:r>
                        <a:rPr lang="en-US" sz="1600" dirty="0">
                          <a:effectLst/>
                          <a:latin typeface="Lexend Light"/>
                        </a:rPr>
                        <a:t>Display console output for ordinary usage of a command line script or program</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u="none" strike="noStrike" dirty="0">
                          <a:solidFill>
                            <a:srgbClr val="0072AA"/>
                          </a:solidFill>
                          <a:effectLst/>
                          <a:latin typeface="Lexend Light"/>
                          <a:hlinkClick r:id="rId4" tooltip="print"/>
                        </a:rPr>
                        <a:t>print()</a:t>
                      </a:r>
                      <a:endParaRPr lang="en-US" sz="1600" dirty="0">
                        <a:effectLst/>
                        <a:latin typeface="Lexend Light"/>
                      </a:endParaRP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22595659"/>
                  </a:ext>
                </a:extLst>
              </a:tr>
              <a:tr h="805803">
                <a:tc>
                  <a:txBody>
                    <a:bodyPr/>
                    <a:lstStyle/>
                    <a:p>
                      <a:pPr algn="l"/>
                      <a:r>
                        <a:rPr lang="en-US" sz="1600" dirty="0">
                          <a:effectLst/>
                          <a:latin typeface="Lexend Light"/>
                        </a:rPr>
                        <a:t>Report events that occur during normal operation of a program (e.g. for status monitoring or fault investigation)</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u="none" strike="noStrike">
                          <a:solidFill>
                            <a:srgbClr val="0072AA"/>
                          </a:solidFill>
                          <a:effectLst/>
                          <a:latin typeface="Lexend Light"/>
                          <a:hlinkClick r:id="rId5" tooltip="logging.info"/>
                        </a:rPr>
                        <a:t>logging.info()</a:t>
                      </a:r>
                      <a:r>
                        <a:rPr lang="en-US" sz="1600">
                          <a:effectLst/>
                          <a:latin typeface="Lexend Light"/>
                        </a:rPr>
                        <a:t> (or </a:t>
                      </a:r>
                      <a:r>
                        <a:rPr lang="en-US" sz="1600" u="none" strike="noStrike">
                          <a:solidFill>
                            <a:srgbClr val="0072AA"/>
                          </a:solidFill>
                          <a:effectLst/>
                          <a:latin typeface="Lexend Light"/>
                          <a:hlinkClick r:id="rId6" tooltip="logging.debug"/>
                        </a:rPr>
                        <a:t>logging.debug()</a:t>
                      </a:r>
                      <a:r>
                        <a:rPr lang="en-US" sz="1600">
                          <a:effectLst/>
                          <a:latin typeface="Lexend Light"/>
                        </a:rPr>
                        <a:t> for very detailed output for diagnostic purposes)</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3098439"/>
                  </a:ext>
                </a:extLst>
              </a:tr>
              <a:tr h="1531026">
                <a:tc>
                  <a:txBody>
                    <a:bodyPr/>
                    <a:lstStyle/>
                    <a:p>
                      <a:pPr algn="l"/>
                      <a:r>
                        <a:rPr lang="en-US" sz="1600">
                          <a:effectLst/>
                          <a:latin typeface="Lexend Light"/>
                        </a:rPr>
                        <a:t>Issue a warning regarding a particular runtime event</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u="none" strike="noStrike">
                          <a:solidFill>
                            <a:srgbClr val="0072AA"/>
                          </a:solidFill>
                          <a:effectLst/>
                          <a:latin typeface="Lexend Light"/>
                          <a:hlinkClick r:id="rId7" tooltip="warnings.warn"/>
                        </a:rPr>
                        <a:t>warnings.warn()</a:t>
                      </a:r>
                      <a:r>
                        <a:rPr lang="en-US" sz="1600">
                          <a:effectLst/>
                          <a:latin typeface="Lexend Light"/>
                        </a:rPr>
                        <a:t> in library code if the issue is avoidable and the client application should be modified to eliminate the warning</a:t>
                      </a:r>
                    </a:p>
                    <a:p>
                      <a:pPr algn="l"/>
                      <a:r>
                        <a:rPr lang="en-US" sz="1600" u="none" strike="noStrike">
                          <a:solidFill>
                            <a:srgbClr val="0072AA"/>
                          </a:solidFill>
                          <a:effectLst/>
                          <a:latin typeface="Lexend Light"/>
                          <a:hlinkClick r:id="rId8" tooltip="logging.warning"/>
                        </a:rPr>
                        <a:t>logging.warning()</a:t>
                      </a:r>
                      <a:r>
                        <a:rPr lang="en-US" sz="1600">
                          <a:effectLst/>
                          <a:latin typeface="Lexend Light"/>
                        </a:rPr>
                        <a:t> if there is nothing the client application can do about the situation, but the event should still be noted</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3266588"/>
                  </a:ext>
                </a:extLst>
              </a:tr>
              <a:tr h="322321">
                <a:tc>
                  <a:txBody>
                    <a:bodyPr/>
                    <a:lstStyle/>
                    <a:p>
                      <a:pPr algn="l"/>
                      <a:r>
                        <a:rPr lang="en-US" sz="1600">
                          <a:effectLst/>
                          <a:latin typeface="Lexend Light"/>
                        </a:rPr>
                        <a:t>Report an error regarding a particular runtime event</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a:effectLst/>
                          <a:latin typeface="Lexend Light"/>
                        </a:rPr>
                        <a:t>Raise an exception</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30767434"/>
                  </a:ext>
                </a:extLst>
              </a:tr>
              <a:tr h="805803">
                <a:tc>
                  <a:txBody>
                    <a:bodyPr/>
                    <a:lstStyle/>
                    <a:p>
                      <a:pPr algn="l"/>
                      <a:r>
                        <a:rPr lang="en-US" sz="1600">
                          <a:effectLst/>
                          <a:latin typeface="Lexend Light"/>
                        </a:rPr>
                        <a:t>Report suppression of an error without raising an exception (e.g. error handler in a long-running server process)</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sz="1600" u="none" strike="noStrike" dirty="0" err="1">
                          <a:solidFill>
                            <a:srgbClr val="0072AA"/>
                          </a:solidFill>
                          <a:effectLst/>
                          <a:latin typeface="Lexend Light"/>
                          <a:hlinkClick r:id="rId9" tooltip="logging.error"/>
                        </a:rPr>
                        <a:t>logging.error</a:t>
                      </a:r>
                      <a:r>
                        <a:rPr lang="en-US" sz="1600" u="none" strike="noStrike" dirty="0">
                          <a:solidFill>
                            <a:srgbClr val="0072AA"/>
                          </a:solidFill>
                          <a:effectLst/>
                          <a:latin typeface="Lexend Light"/>
                          <a:hlinkClick r:id="rId9" tooltip="logging.error"/>
                        </a:rPr>
                        <a:t>()</a:t>
                      </a:r>
                      <a:r>
                        <a:rPr lang="en-US" sz="1600" dirty="0">
                          <a:effectLst/>
                          <a:latin typeface="Lexend Light"/>
                        </a:rPr>
                        <a:t>, </a:t>
                      </a:r>
                      <a:r>
                        <a:rPr lang="en-US" sz="1600" u="none" strike="noStrike" dirty="0" err="1">
                          <a:solidFill>
                            <a:srgbClr val="0072AA"/>
                          </a:solidFill>
                          <a:effectLst/>
                          <a:latin typeface="Lexend Light"/>
                          <a:hlinkClick r:id="rId10" tooltip="logging.exception"/>
                        </a:rPr>
                        <a:t>logging.exception</a:t>
                      </a:r>
                      <a:r>
                        <a:rPr lang="en-US" sz="1600" u="none" strike="noStrike" dirty="0">
                          <a:solidFill>
                            <a:srgbClr val="0072AA"/>
                          </a:solidFill>
                          <a:effectLst/>
                          <a:latin typeface="Lexend Light"/>
                          <a:hlinkClick r:id="rId10" tooltip="logging.exception"/>
                        </a:rPr>
                        <a:t>()</a:t>
                      </a:r>
                      <a:r>
                        <a:rPr lang="en-US" sz="1600" dirty="0">
                          <a:effectLst/>
                          <a:latin typeface="Lexend Light"/>
                        </a:rPr>
                        <a:t> or </a:t>
                      </a:r>
                      <a:r>
                        <a:rPr lang="en-US" sz="1600" u="none" strike="noStrike" dirty="0" err="1">
                          <a:solidFill>
                            <a:srgbClr val="0072AA"/>
                          </a:solidFill>
                          <a:effectLst/>
                          <a:latin typeface="Lexend Light"/>
                          <a:hlinkClick r:id="rId11" tooltip="logging.critical"/>
                        </a:rPr>
                        <a:t>logging.critical</a:t>
                      </a:r>
                      <a:r>
                        <a:rPr lang="en-US" sz="1600" u="none" strike="noStrike" dirty="0">
                          <a:solidFill>
                            <a:srgbClr val="0072AA"/>
                          </a:solidFill>
                          <a:effectLst/>
                          <a:latin typeface="Lexend Light"/>
                          <a:hlinkClick r:id="rId11" tooltip="logging.critical"/>
                        </a:rPr>
                        <a:t>()</a:t>
                      </a:r>
                      <a:r>
                        <a:rPr lang="en-US" sz="1600" dirty="0">
                          <a:effectLst/>
                          <a:latin typeface="Lexend Light"/>
                        </a:rPr>
                        <a:t> as appropriate for the specific error and application domain</a:t>
                      </a:r>
                    </a:p>
                  </a:txBody>
                  <a:tcPr marL="80580" marR="80580" marT="40290" marB="4029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07000818"/>
                  </a:ext>
                </a:extLst>
              </a:tr>
            </a:tbl>
          </a:graphicData>
        </a:graphic>
      </p:graphicFrame>
    </p:spTree>
    <p:extLst>
      <p:ext uri="{BB962C8B-B14F-4D97-AF65-F5344CB8AC3E}">
        <p14:creationId xmlns:p14="http://schemas.microsoft.com/office/powerpoint/2010/main" val="1850397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When to use logging?</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787309"/>
            <a:ext cx="10397067" cy="646331"/>
          </a:xfrm>
          <a:prstGeom prst="rect">
            <a:avLst/>
          </a:prstGeom>
          <a:noFill/>
        </p:spPr>
        <p:txBody>
          <a:bodyPr wrap="square" rtlCol="0">
            <a:spAutoFit/>
          </a:bodyPr>
          <a:lstStyle/>
          <a:p>
            <a:pPr marL="342900" indent="-342900">
              <a:buFont typeface="Arial" panose="020B0604020202020204" pitchFamily="34" charset="0"/>
              <a:buChar char="•"/>
            </a:pPr>
            <a:r>
              <a:rPr lang="en-US" b="0" i="0" dirty="0">
                <a:solidFill>
                  <a:srgbClr val="000000"/>
                </a:solidFill>
                <a:effectLst/>
                <a:latin typeface="Lexend Light"/>
              </a:rPr>
              <a:t>The logging functions are named after the level or severity of the events they are used to track. The standard levels and their applicability are described below (in increasing order of severity):</a:t>
            </a:r>
            <a:endParaRPr lang="en-GB" dirty="0">
              <a:latin typeface="Lexend Light"/>
              <a:cs typeface="Calibri" panose="020F0502020204030204" pitchFamily="34" charset="0"/>
            </a:endParaRPr>
          </a:p>
        </p:txBody>
      </p:sp>
      <p:graphicFrame>
        <p:nvGraphicFramePr>
          <p:cNvPr id="3" name="Table 2">
            <a:extLst>
              <a:ext uri="{FF2B5EF4-FFF2-40B4-BE49-F238E27FC236}">
                <a16:creationId xmlns:a16="http://schemas.microsoft.com/office/drawing/2014/main" id="{A2D78285-AB4C-42C5-BA09-19BF03EF7D3C}"/>
              </a:ext>
            </a:extLst>
          </p:cNvPr>
          <p:cNvGraphicFramePr>
            <a:graphicFrameLocks noGrp="1"/>
          </p:cNvGraphicFramePr>
          <p:nvPr>
            <p:extLst>
              <p:ext uri="{D42A27DB-BD31-4B8C-83A1-F6EECF244321}">
                <p14:modId xmlns:p14="http://schemas.microsoft.com/office/powerpoint/2010/main" val="31576140"/>
              </p:ext>
            </p:extLst>
          </p:nvPr>
        </p:nvGraphicFramePr>
        <p:xfrm>
          <a:off x="719667" y="2530262"/>
          <a:ext cx="10515600" cy="3840480"/>
        </p:xfrm>
        <a:graphic>
          <a:graphicData uri="http://schemas.openxmlformats.org/drawingml/2006/table">
            <a:tbl>
              <a:tblPr/>
              <a:tblGrid>
                <a:gridCol w="5257800">
                  <a:extLst>
                    <a:ext uri="{9D8B030D-6E8A-4147-A177-3AD203B41FA5}">
                      <a16:colId xmlns:a16="http://schemas.microsoft.com/office/drawing/2014/main" val="919876001"/>
                    </a:ext>
                  </a:extLst>
                </a:gridCol>
                <a:gridCol w="5257800">
                  <a:extLst>
                    <a:ext uri="{9D8B030D-6E8A-4147-A177-3AD203B41FA5}">
                      <a16:colId xmlns:a16="http://schemas.microsoft.com/office/drawing/2014/main" val="269522368"/>
                    </a:ext>
                  </a:extLst>
                </a:gridCol>
              </a:tblGrid>
              <a:tr h="0">
                <a:tc>
                  <a:txBody>
                    <a:bodyPr/>
                    <a:lstStyle/>
                    <a:p>
                      <a:pPr algn="l"/>
                      <a:r>
                        <a:rPr lang="en-US">
                          <a:effectLst/>
                        </a:rPr>
                        <a:t>Level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a:r>
                        <a:rPr lang="en-US" dirty="0">
                          <a:effectLst/>
                        </a:rPr>
                        <a:t>When it’s used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280441598"/>
                  </a:ext>
                </a:extLst>
              </a:tr>
              <a:tr h="0">
                <a:tc>
                  <a:txBody>
                    <a:bodyPr/>
                    <a:lstStyle/>
                    <a:p>
                      <a:pPr algn="l"/>
                      <a:r>
                        <a:rPr lang="en-US">
                          <a:effectLst/>
                        </a:rPr>
                        <a:t>DEBUG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Detailed information, typically of interest only when diagnosing problems.</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30644014"/>
                  </a:ext>
                </a:extLst>
              </a:tr>
              <a:tr h="0">
                <a:tc>
                  <a:txBody>
                    <a:bodyPr/>
                    <a:lstStyle/>
                    <a:p>
                      <a:pPr algn="l"/>
                      <a:r>
                        <a:rPr lang="en-US">
                          <a:effectLst/>
                        </a:rPr>
                        <a:t>INFO</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Confirmation that things are working as expected.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65170016"/>
                  </a:ext>
                </a:extLst>
              </a:tr>
              <a:tr h="0">
                <a:tc>
                  <a:txBody>
                    <a:bodyPr/>
                    <a:lstStyle/>
                    <a:p>
                      <a:pPr algn="l"/>
                      <a:r>
                        <a:rPr lang="en-US">
                          <a:effectLst/>
                        </a:rPr>
                        <a:t>WARNING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An indication that something unexpected happened, or indicative of some problem in the near future (e.g. ‘disk space low’). The software is still working as expected.</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89028073"/>
                  </a:ext>
                </a:extLst>
              </a:tr>
              <a:tr h="0">
                <a:tc>
                  <a:txBody>
                    <a:bodyPr/>
                    <a:lstStyle/>
                    <a:p>
                      <a:pPr algn="l"/>
                      <a:r>
                        <a:rPr lang="en-US">
                          <a:effectLst/>
                        </a:rPr>
                        <a:t>ERROR</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a:effectLst/>
                        </a:rPr>
                        <a:t>Due to a more serious problem, the software has not been able to perform some function.</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937774"/>
                  </a:ext>
                </a:extLst>
              </a:tr>
              <a:tr h="0">
                <a:tc>
                  <a:txBody>
                    <a:bodyPr/>
                    <a:lstStyle/>
                    <a:p>
                      <a:pPr algn="l"/>
                      <a:r>
                        <a:rPr lang="en-US">
                          <a:effectLst/>
                        </a:rPr>
                        <a:t>CRITICAL</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a:r>
                        <a:rPr lang="en-US" dirty="0">
                          <a:effectLst/>
                        </a:rPr>
                        <a:t>A serious error, indicating that the program itself may be unable to continue running.</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064156843"/>
                  </a:ext>
                </a:extLst>
              </a:tr>
            </a:tbl>
          </a:graphicData>
        </a:graphic>
      </p:graphicFrame>
    </p:spTree>
    <p:extLst>
      <p:ext uri="{BB962C8B-B14F-4D97-AF65-F5344CB8AC3E}">
        <p14:creationId xmlns:p14="http://schemas.microsoft.com/office/powerpoint/2010/main" val="62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Light"/>
              </a:rPr>
              <a:t>Logging simple example</a:t>
            </a:r>
            <a:endParaRPr lang="he-IL" b="1" dirty="0">
              <a:latin typeface="Lexend Light"/>
            </a:endParaRPr>
          </a:p>
        </p:txBody>
      </p:sp>
    </p:spTree>
    <p:extLst>
      <p:ext uri="{BB962C8B-B14F-4D97-AF65-F5344CB8AC3E}">
        <p14:creationId xmlns:p14="http://schemas.microsoft.com/office/powerpoint/2010/main" val="837773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0000"/>
                </a:solidFill>
                <a:effectLst/>
                <a:latin typeface="Lexend" panose="020B0604020202020204"/>
              </a:rPr>
              <a:t>Example</a:t>
            </a:r>
            <a:endParaRPr lang="en-US" b="1" dirty="0">
              <a:latin typeface="Lexend" panose="020B0604020202020204"/>
              <a:cs typeface="Calibri" panose="020F0502020204030204" pitchFamily="34" charset="0"/>
            </a:endParaRPr>
          </a:p>
        </p:txBody>
      </p:sp>
      <p:sp>
        <p:nvSpPr>
          <p:cNvPr id="3" name="Rectangle 1">
            <a:extLst>
              <a:ext uri="{FF2B5EF4-FFF2-40B4-BE49-F238E27FC236}">
                <a16:creationId xmlns:a16="http://schemas.microsoft.com/office/drawing/2014/main" id="{6C6C4B6A-F21D-42A6-B2F5-2E8E7F580F7F}"/>
              </a:ext>
            </a:extLst>
          </p:cNvPr>
          <p:cNvSpPr>
            <a:spLocks noChangeArrowheads="1"/>
          </p:cNvSpPr>
          <p:nvPr/>
        </p:nvSpPr>
        <p:spPr bwMode="auto">
          <a:xfrm>
            <a:off x="763480" y="1940186"/>
            <a:ext cx="7856738"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CC7832"/>
                </a:solidFill>
                <a:effectLst/>
                <a:latin typeface="Arial Unicode MS"/>
              </a:rPr>
              <a:t>import </a:t>
            </a:r>
            <a:r>
              <a:rPr kumimoji="0" lang="en-US" altLang="en-US" sz="2000" b="0" i="0" u="none" strike="noStrike" cap="none" normalizeH="0" baseline="0" dirty="0">
                <a:ln>
                  <a:noFill/>
                </a:ln>
                <a:solidFill>
                  <a:srgbClr val="A9B7C6"/>
                </a:solidFill>
                <a:effectLst/>
                <a:latin typeface="Arial Unicode MS"/>
              </a:rPr>
              <a:t>logging</a:t>
            </a:r>
            <a:br>
              <a:rPr kumimoji="0" lang="en-US" altLang="en-US" sz="2000" b="0" i="0" u="none" strike="noStrike" cap="none" normalizeH="0" baseline="0" dirty="0">
                <a:ln>
                  <a:noFill/>
                </a:ln>
                <a:solidFill>
                  <a:srgbClr val="A9B7C6"/>
                </a:solidFill>
                <a:effectLst/>
                <a:latin typeface="Arial Unicode MS"/>
              </a:rPr>
            </a:br>
            <a:r>
              <a:rPr kumimoji="0" lang="en-US" altLang="en-US" sz="2000" b="0" i="0" u="none" strike="noStrike" cap="none" normalizeH="0" baseline="0" dirty="0" err="1">
                <a:ln>
                  <a:noFill/>
                </a:ln>
                <a:solidFill>
                  <a:srgbClr val="A9B7C6"/>
                </a:solidFill>
                <a:effectLst/>
                <a:latin typeface="Arial Unicode MS"/>
              </a:rPr>
              <a:t>logging.warning</a:t>
            </a:r>
            <a:r>
              <a:rPr kumimoji="0" lang="en-US" altLang="en-US" sz="2000" b="0" i="0" u="none" strike="noStrike" cap="none" normalizeH="0" baseline="0" dirty="0">
                <a:ln>
                  <a:noFill/>
                </a:ln>
                <a:solidFill>
                  <a:srgbClr val="A9B7C6"/>
                </a:solidFill>
                <a:effectLst/>
                <a:latin typeface="Arial Unicode MS"/>
              </a:rPr>
              <a:t>(</a:t>
            </a:r>
            <a:r>
              <a:rPr kumimoji="0" lang="en-US" altLang="en-US" sz="2000" b="0" i="0" u="none" strike="noStrike" cap="none" normalizeH="0" baseline="0" dirty="0">
                <a:ln>
                  <a:noFill/>
                </a:ln>
                <a:solidFill>
                  <a:srgbClr val="6A8759"/>
                </a:solidFill>
                <a:effectLst/>
                <a:latin typeface="Arial Unicode MS"/>
              </a:rPr>
              <a:t>'Watch out!'</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will print a message to the console</a:t>
            </a:r>
            <a:br>
              <a:rPr kumimoji="0" lang="en-US" altLang="en-US" sz="2000" b="0" i="0" u="none" strike="noStrike" cap="none" normalizeH="0" baseline="0" dirty="0">
                <a:ln>
                  <a:noFill/>
                </a:ln>
                <a:solidFill>
                  <a:srgbClr val="808080"/>
                </a:solidFill>
                <a:effectLst/>
                <a:latin typeface="Arial Unicode MS"/>
              </a:rPr>
            </a:br>
            <a:r>
              <a:rPr kumimoji="0" lang="en-US" altLang="en-US" sz="2000" b="0" i="0" u="none" strike="noStrike" cap="none" normalizeH="0" baseline="0" dirty="0">
                <a:ln>
                  <a:noFill/>
                </a:ln>
                <a:solidFill>
                  <a:srgbClr val="A9B7C6"/>
                </a:solidFill>
                <a:effectLst/>
                <a:latin typeface="Arial Unicode MS"/>
              </a:rPr>
              <a:t>logging.info(</a:t>
            </a:r>
            <a:r>
              <a:rPr kumimoji="0" lang="en-US" altLang="en-US" sz="2000" b="0" i="0" u="none" strike="noStrike" cap="none" normalizeH="0" baseline="0" dirty="0">
                <a:ln>
                  <a:noFill/>
                </a:ln>
                <a:solidFill>
                  <a:srgbClr val="6A8759"/>
                </a:solidFill>
                <a:effectLst/>
                <a:latin typeface="Arial Unicode MS"/>
              </a:rPr>
              <a:t>'I told you so'</a:t>
            </a:r>
            <a:r>
              <a:rPr kumimoji="0" lang="en-US" altLang="en-US" sz="2000" b="0" i="0" u="none" strike="noStrike" cap="none" normalizeH="0" baseline="0" dirty="0">
                <a:ln>
                  <a:noFill/>
                </a:ln>
                <a:solidFill>
                  <a:srgbClr val="A9B7C6"/>
                </a:solidFill>
                <a:effectLst/>
                <a:latin typeface="Arial Unicode MS"/>
              </a:rPr>
              <a:t>)  </a:t>
            </a:r>
            <a:r>
              <a:rPr kumimoji="0" lang="en-US" altLang="en-US" sz="2000" b="0" i="0" u="none" strike="noStrike" cap="none" normalizeH="0" baseline="0" dirty="0">
                <a:ln>
                  <a:noFill/>
                </a:ln>
                <a:solidFill>
                  <a:srgbClr val="808080"/>
                </a:solidFill>
                <a:effectLst/>
                <a:latin typeface="Arial Unicode MS"/>
              </a:rPr>
              <a:t># will not print anything</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4508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Logging to a file</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4616648"/>
          </a:xfrm>
          <a:prstGeom prst="rect">
            <a:avLst/>
          </a:prstGeom>
          <a:noFill/>
        </p:spPr>
        <p:txBody>
          <a:bodyPr wrap="square" rtlCol="0">
            <a:spAutoFit/>
          </a:bodyPr>
          <a:lstStyle/>
          <a:p>
            <a:pPr marL="342900" indent="-342900">
              <a:buFont typeface="Arial" panose="020B0604020202020204" pitchFamily="34" charset="0"/>
              <a:buChar char="•"/>
            </a:pPr>
            <a:r>
              <a:rPr lang="en-US" sz="1400" b="0" i="0" dirty="0">
                <a:solidFill>
                  <a:srgbClr val="000000"/>
                </a:solidFill>
                <a:effectLst/>
                <a:latin typeface="Lexend Light"/>
              </a:rPr>
              <a:t>A very common situation is that of recording logging events in a file, so let’s look at that next. Be sure to try the following in a newly started Python interpreter, and don’t just continue from the session described above:</a:t>
            </a:r>
          </a:p>
          <a:p>
            <a:pPr marL="342900" indent="-342900">
              <a:buFont typeface="Arial" panose="020B0604020202020204" pitchFamily="34" charset="0"/>
              <a:buChar char="•"/>
            </a:pPr>
            <a:endParaRPr lang="en-US" sz="1400"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sz="1400" dirty="0">
              <a:solidFill>
                <a:srgbClr val="000000"/>
              </a:solidFill>
              <a:latin typeface="Lexend Light"/>
              <a:cs typeface="Calibri" panose="020F0502020204030204" pitchFamily="34" charset="0"/>
            </a:endParaRPr>
          </a:p>
          <a:p>
            <a:endParaRPr lang="en-US" sz="1400"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r>
              <a:rPr lang="en-US" sz="1400" dirty="0">
                <a:solidFill>
                  <a:srgbClr val="000000"/>
                </a:solidFill>
                <a:latin typeface="Lexend Light"/>
                <a:cs typeface="Calibri" panose="020F0502020204030204" pitchFamily="34" charset="0"/>
              </a:rPr>
              <a:t>The encoding argument was added. In earlier Python versions, or if not specified, the encoding used is the default value used by open(). While not shown in the above example, an errors argument can also now be passed, which determines how encoding errors are handled. For available values and the default, see the documentation for open().</a:t>
            </a:r>
          </a:p>
          <a:p>
            <a:endParaRPr lang="en-US" sz="1400" dirty="0">
              <a:solidFill>
                <a:srgbClr val="000000"/>
              </a:solidFill>
              <a:latin typeface="Lexend Light"/>
              <a:cs typeface="Calibri" panose="020F0502020204030204" pitchFamily="34" charset="0"/>
            </a:endParaRPr>
          </a:p>
          <a:p>
            <a:r>
              <a:rPr lang="en-US" sz="1400" dirty="0">
                <a:latin typeface="Lexend Light"/>
                <a:cs typeface="Calibri" panose="020F0502020204030204" pitchFamily="34" charset="0"/>
              </a:rPr>
              <a:t>And now if we open the file and look at what we have, we should find the log messages:</a:t>
            </a:r>
          </a:p>
          <a:p>
            <a:endParaRPr lang="en-US" sz="1400" dirty="0">
              <a:latin typeface="Lexend Light"/>
              <a:cs typeface="Calibri" panose="020F0502020204030204" pitchFamily="34" charset="0"/>
            </a:endParaRPr>
          </a:p>
          <a:p>
            <a:r>
              <a:rPr lang="en-US" sz="1400" dirty="0" err="1">
                <a:latin typeface="Lexend Light"/>
                <a:cs typeface="Calibri" panose="020F0502020204030204" pitchFamily="34" charset="0"/>
              </a:rPr>
              <a:t>DEBUG:root:This</a:t>
            </a:r>
            <a:r>
              <a:rPr lang="en-US" sz="1400" dirty="0">
                <a:latin typeface="Lexend Light"/>
                <a:cs typeface="Calibri" panose="020F0502020204030204" pitchFamily="34" charset="0"/>
              </a:rPr>
              <a:t> message should go to the log file</a:t>
            </a:r>
          </a:p>
          <a:p>
            <a:r>
              <a:rPr lang="en-US" sz="1400" dirty="0" err="1">
                <a:latin typeface="Lexend Light"/>
                <a:cs typeface="Calibri" panose="020F0502020204030204" pitchFamily="34" charset="0"/>
              </a:rPr>
              <a:t>INFO:root:So</a:t>
            </a:r>
            <a:r>
              <a:rPr lang="en-US" sz="1400" dirty="0">
                <a:latin typeface="Lexend Light"/>
                <a:cs typeface="Calibri" panose="020F0502020204030204" pitchFamily="34" charset="0"/>
              </a:rPr>
              <a:t> should this</a:t>
            </a:r>
          </a:p>
          <a:p>
            <a:r>
              <a:rPr lang="en-US" sz="1400" dirty="0" err="1">
                <a:latin typeface="Lexend Light"/>
                <a:cs typeface="Calibri" panose="020F0502020204030204" pitchFamily="34" charset="0"/>
              </a:rPr>
              <a:t>WARNING:root:And</a:t>
            </a:r>
            <a:r>
              <a:rPr lang="en-US" sz="1400" dirty="0">
                <a:latin typeface="Lexend Light"/>
                <a:cs typeface="Calibri" panose="020F0502020204030204" pitchFamily="34" charset="0"/>
              </a:rPr>
              <a:t> this, too</a:t>
            </a:r>
          </a:p>
          <a:p>
            <a:r>
              <a:rPr lang="en-US" sz="1400" dirty="0" err="1">
                <a:latin typeface="Lexend Light"/>
                <a:cs typeface="Calibri" panose="020F0502020204030204" pitchFamily="34" charset="0"/>
              </a:rPr>
              <a:t>ERROR:root:And</a:t>
            </a:r>
            <a:r>
              <a:rPr lang="en-US" sz="1400" dirty="0">
                <a:latin typeface="Lexend Light"/>
                <a:cs typeface="Calibri" panose="020F0502020204030204" pitchFamily="34" charset="0"/>
              </a:rPr>
              <a:t> non-ASCII stuff, too, like </a:t>
            </a:r>
            <a:r>
              <a:rPr lang="en-US" sz="1400" dirty="0" err="1">
                <a:latin typeface="Lexend Light"/>
                <a:cs typeface="Calibri" panose="020F0502020204030204" pitchFamily="34" charset="0"/>
              </a:rPr>
              <a:t>Øresund</a:t>
            </a:r>
            <a:r>
              <a:rPr lang="en-US" sz="1400" dirty="0">
                <a:latin typeface="Lexend Light"/>
                <a:cs typeface="Calibri" panose="020F0502020204030204" pitchFamily="34" charset="0"/>
              </a:rPr>
              <a:t> and Malmö</a:t>
            </a:r>
            <a:endParaRPr lang="en-GB" sz="1400" dirty="0">
              <a:latin typeface="Lexend Light"/>
              <a:cs typeface="Calibri" panose="020F0502020204030204" pitchFamily="34" charset="0"/>
            </a:endParaRPr>
          </a:p>
        </p:txBody>
      </p:sp>
      <p:sp>
        <p:nvSpPr>
          <p:cNvPr id="3" name="Rectangle 1">
            <a:extLst>
              <a:ext uri="{FF2B5EF4-FFF2-40B4-BE49-F238E27FC236}">
                <a16:creationId xmlns:a16="http://schemas.microsoft.com/office/drawing/2014/main" id="{F288116A-735D-47E1-B8FB-09BF26A09728}"/>
              </a:ext>
            </a:extLst>
          </p:cNvPr>
          <p:cNvSpPr>
            <a:spLocks noChangeArrowheads="1"/>
          </p:cNvSpPr>
          <p:nvPr/>
        </p:nvSpPr>
        <p:spPr bwMode="auto">
          <a:xfrm>
            <a:off x="1128944" y="2541193"/>
            <a:ext cx="9934112"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logging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logging.basicConfig</a:t>
            </a:r>
            <a:r>
              <a:rPr kumimoji="0" lang="en-US" altLang="en-US" sz="1400" b="0" i="0" u="none" strike="noStrike" cap="none" normalizeH="0" baseline="0" dirty="0">
                <a:ln>
                  <a:noFill/>
                </a:ln>
                <a:solidFill>
                  <a:srgbClr val="A9B7C6"/>
                </a:solidFill>
                <a:effectLst/>
                <a:latin typeface="Arial Unicode MS"/>
              </a:rPr>
              <a:t>(filename=</a:t>
            </a:r>
            <a:r>
              <a:rPr kumimoji="0" lang="en-US" altLang="en-US" sz="1400" b="0" i="0" u="none" strike="noStrike" cap="none" normalizeH="0" baseline="0" dirty="0">
                <a:ln>
                  <a:noFill/>
                </a:ln>
                <a:solidFill>
                  <a:srgbClr val="6A8759"/>
                </a:solidFill>
                <a:effectLst/>
                <a:latin typeface="Arial Unicode MS"/>
              </a:rPr>
              <a:t>'example.log'</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encoding=</a:t>
            </a:r>
            <a:r>
              <a:rPr kumimoji="0" lang="en-US" altLang="en-US" sz="1400" b="0" i="0" u="none" strike="noStrike" cap="none" normalizeH="0" baseline="0" dirty="0">
                <a:ln>
                  <a:noFill/>
                </a:ln>
                <a:solidFill>
                  <a:srgbClr val="6A8759"/>
                </a:solidFill>
                <a:effectLst/>
                <a:latin typeface="Arial Unicode MS"/>
              </a:rPr>
              <a:t>'utf-8'</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level=</a:t>
            </a:r>
            <a:r>
              <a:rPr kumimoji="0" lang="en-US" altLang="en-US" sz="1400" b="0" i="0" u="none" strike="noStrike" cap="none" normalizeH="0" baseline="0" dirty="0" err="1">
                <a:ln>
                  <a:noFill/>
                </a:ln>
                <a:solidFill>
                  <a:srgbClr val="A9B7C6"/>
                </a:solidFill>
                <a:effectLst/>
                <a:latin typeface="Arial Unicode MS"/>
              </a:rPr>
              <a:t>logging.DEBUG</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logging.debug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'This message should go to the log file'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logging.info(</a:t>
            </a:r>
            <a:r>
              <a:rPr kumimoji="0" lang="en-US" altLang="en-US" sz="1400" b="0" i="0" u="none" strike="noStrike" cap="none" normalizeH="0" baseline="0" dirty="0">
                <a:ln>
                  <a:noFill/>
                </a:ln>
                <a:solidFill>
                  <a:srgbClr val="6A8759"/>
                </a:solidFill>
                <a:effectLst/>
                <a:latin typeface="Arial Unicode MS"/>
              </a:rPr>
              <a:t>'So should this'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logging.warning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'And this, too'</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logging.error</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'And non-ASCII stuff, too, like </a:t>
            </a:r>
            <a:r>
              <a:rPr kumimoji="0" lang="en-US" altLang="en-US" sz="1400" b="0" i="0" u="none" strike="noStrike" cap="none" normalizeH="0" baseline="0" dirty="0" err="1">
                <a:ln>
                  <a:noFill/>
                </a:ln>
                <a:solidFill>
                  <a:srgbClr val="6A8759"/>
                </a:solidFill>
                <a:effectLst/>
                <a:latin typeface="Arial Unicode MS"/>
              </a:rPr>
              <a:t>Øresund</a:t>
            </a:r>
            <a:r>
              <a:rPr kumimoji="0" lang="en-US" altLang="en-US" sz="1400" b="0" i="0" u="none" strike="noStrike" cap="none" normalizeH="0" baseline="0" dirty="0">
                <a:ln>
                  <a:noFill/>
                </a:ln>
                <a:solidFill>
                  <a:srgbClr val="6A8759"/>
                </a:solidFill>
                <a:effectLst/>
                <a:latin typeface="Arial Unicode MS"/>
              </a:rPr>
              <a:t> and Malmö'</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4412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Logging to a file – cont’d</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3970318"/>
          </a:xfrm>
          <a:prstGeom prst="rect">
            <a:avLst/>
          </a:prstGeom>
          <a:noFill/>
        </p:spPr>
        <p:txBody>
          <a:bodyPr wrap="square" rtlCol="0">
            <a:spAutoFit/>
          </a:bodyPr>
          <a:lstStyle/>
          <a:p>
            <a:pPr marL="342900" indent="-342900">
              <a:buFont typeface="Arial" panose="020B0604020202020204" pitchFamily="34" charset="0"/>
              <a:buChar char="•"/>
            </a:pPr>
            <a:r>
              <a:rPr lang="en-US" b="0" i="0" dirty="0">
                <a:solidFill>
                  <a:srgbClr val="000000"/>
                </a:solidFill>
                <a:effectLst/>
                <a:latin typeface="Lexend Light"/>
              </a:rPr>
              <a:t>To get the value which you’ll pass to </a:t>
            </a:r>
            <a:r>
              <a:rPr lang="en-US" b="1" i="0" dirty="0" err="1">
                <a:solidFill>
                  <a:srgbClr val="000000"/>
                </a:solidFill>
                <a:effectLst/>
                <a:latin typeface="Lexend Light"/>
              </a:rPr>
              <a:t>basicConfig</a:t>
            </a:r>
            <a:r>
              <a:rPr lang="en-US" b="1" i="0" dirty="0">
                <a:solidFill>
                  <a:srgbClr val="000000"/>
                </a:solidFill>
                <a:effectLst/>
                <a:latin typeface="Lexend Light"/>
              </a:rPr>
              <a:t>() </a:t>
            </a:r>
            <a:r>
              <a:rPr lang="en-US" b="0" i="0" dirty="0">
                <a:solidFill>
                  <a:srgbClr val="000000"/>
                </a:solidFill>
                <a:effectLst/>
                <a:latin typeface="Lexend Light"/>
              </a:rPr>
              <a:t>via the level argument. You may want to error check any user input value, perhaps as in the following example:</a:t>
            </a:r>
            <a:endParaRPr lang="en-US"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dirty="0">
              <a:solidFill>
                <a:srgbClr val="000000"/>
              </a:solidFill>
              <a:latin typeface="Lexend Light"/>
              <a:cs typeface="Calibri" panose="020F0502020204030204" pitchFamily="34" charset="0"/>
            </a:endParaRPr>
          </a:p>
          <a:p>
            <a:endParaRPr lang="en-US" dirty="0">
              <a:solidFill>
                <a:srgbClr val="000000"/>
              </a:solidFill>
              <a:latin typeface="Lexend Light"/>
              <a:cs typeface="Calibri" panose="020F0502020204030204" pitchFamily="34" charset="0"/>
            </a:endParaRPr>
          </a:p>
          <a:p>
            <a:endParaRPr lang="en-US" dirty="0">
              <a:solidFill>
                <a:srgbClr val="000000"/>
              </a:solidFill>
              <a:latin typeface="Lexend Light"/>
              <a:cs typeface="Calibri" panose="020F0502020204030204" pitchFamily="34" charset="0"/>
            </a:endParaRPr>
          </a:p>
          <a:p>
            <a:pPr marL="285750" indent="-285750">
              <a:buFont typeface="Arial" panose="020B0604020202020204" pitchFamily="34" charset="0"/>
              <a:buChar char="•"/>
            </a:pPr>
            <a:r>
              <a:rPr lang="en-US" dirty="0">
                <a:latin typeface="Lexend Light"/>
                <a:cs typeface="Calibri" panose="020F0502020204030204" pitchFamily="34" charset="0"/>
              </a:rPr>
              <a:t>The call to </a:t>
            </a:r>
            <a:r>
              <a:rPr lang="en-US" dirty="0" err="1">
                <a:latin typeface="Lexend Light"/>
                <a:cs typeface="Calibri" panose="020F0502020204030204" pitchFamily="34" charset="0"/>
              </a:rPr>
              <a:t>basicConfig</a:t>
            </a:r>
            <a:r>
              <a:rPr lang="en-US" dirty="0">
                <a:latin typeface="Lexend Light"/>
                <a:cs typeface="Calibri" panose="020F0502020204030204" pitchFamily="34" charset="0"/>
              </a:rPr>
              <a:t>() should come before any calls to debug(), info(), etc. Otherwise, those functions will call </a:t>
            </a:r>
            <a:r>
              <a:rPr lang="en-US" dirty="0" err="1">
                <a:latin typeface="Lexend Light"/>
                <a:cs typeface="Calibri" panose="020F0502020204030204" pitchFamily="34" charset="0"/>
              </a:rPr>
              <a:t>basicConfig</a:t>
            </a:r>
            <a:r>
              <a:rPr lang="en-US" dirty="0">
                <a:latin typeface="Lexend Light"/>
                <a:cs typeface="Calibri" panose="020F0502020204030204" pitchFamily="34" charset="0"/>
              </a:rPr>
              <a:t>() for you with the default options. As it’s intended as a one-off simple configuration facility, only the first call will actually do anything: subsequent calls are effectively no-ops.</a:t>
            </a:r>
            <a:endParaRPr lang="en-GB" dirty="0">
              <a:latin typeface="Lexend Light"/>
              <a:cs typeface="Calibri" panose="020F0502020204030204" pitchFamily="34" charset="0"/>
            </a:endParaRPr>
          </a:p>
        </p:txBody>
      </p:sp>
      <p:sp>
        <p:nvSpPr>
          <p:cNvPr id="4" name="Rectangle 1">
            <a:extLst>
              <a:ext uri="{FF2B5EF4-FFF2-40B4-BE49-F238E27FC236}">
                <a16:creationId xmlns:a16="http://schemas.microsoft.com/office/drawing/2014/main" id="{56ADB0B5-FC5A-4B87-A052-DD82D8F7976A}"/>
              </a:ext>
            </a:extLst>
          </p:cNvPr>
          <p:cNvSpPr>
            <a:spLocks noChangeArrowheads="1"/>
          </p:cNvSpPr>
          <p:nvPr/>
        </p:nvSpPr>
        <p:spPr bwMode="auto">
          <a:xfrm>
            <a:off x="1278385" y="2628781"/>
            <a:ext cx="7910003" cy="160043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08080"/>
                </a:solidFill>
                <a:effectLst/>
                <a:latin typeface="Arial Unicode MS"/>
              </a:rPr>
              <a:t># assuming </a:t>
            </a:r>
            <a:r>
              <a:rPr kumimoji="0" lang="en-US" altLang="en-US" sz="1400" b="0" i="0" u="none" strike="noStrike" cap="none" normalizeH="0" baseline="0" dirty="0" err="1">
                <a:ln>
                  <a:noFill/>
                </a:ln>
                <a:solidFill>
                  <a:srgbClr val="808080"/>
                </a:solidFill>
                <a:effectLst/>
                <a:latin typeface="Arial Unicode MS"/>
              </a:rPr>
              <a:t>loglevel</a:t>
            </a:r>
            <a:r>
              <a:rPr kumimoji="0" lang="en-US" altLang="en-US" sz="1400" b="0" i="0" u="none" strike="noStrike" cap="none" normalizeH="0" baseline="0" dirty="0">
                <a:ln>
                  <a:noFill/>
                </a:ln>
                <a:solidFill>
                  <a:srgbClr val="808080"/>
                </a:solidFill>
                <a:effectLst/>
                <a:latin typeface="Arial Unicode MS"/>
              </a:rPr>
              <a:t> is bound to the string value obtained from the</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command line argument. Convert to upper case to allow the user to</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a:ln>
                  <a:noFill/>
                </a:ln>
                <a:solidFill>
                  <a:srgbClr val="808080"/>
                </a:solidFill>
                <a:effectLst/>
                <a:latin typeface="Arial Unicode MS"/>
              </a:rPr>
              <a:t># specify --log=DEBUG or --log=debug</a:t>
            </a:r>
            <a:br>
              <a:rPr kumimoji="0" lang="en-US" altLang="en-US" sz="1400" b="0" i="0" u="none" strike="noStrike" cap="none" normalizeH="0" baseline="0" dirty="0">
                <a:ln>
                  <a:noFill/>
                </a:ln>
                <a:solidFill>
                  <a:srgbClr val="808080"/>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numeric_level</a:t>
            </a:r>
            <a:r>
              <a:rPr kumimoji="0" lang="en-US" altLang="en-US" sz="1400" b="0" i="0" u="none" strike="noStrike" cap="none" normalizeH="0" baseline="0" dirty="0">
                <a:ln>
                  <a:noFill/>
                </a:ln>
                <a:solidFill>
                  <a:srgbClr val="A9B7C6"/>
                </a:solidFill>
                <a:effectLst/>
                <a:latin typeface="Arial Unicode MS"/>
              </a:rPr>
              <a:t> = </a:t>
            </a:r>
            <a:r>
              <a:rPr kumimoji="0" lang="en-US" altLang="en-US" sz="1400" b="0" i="0" u="none" strike="noStrike" cap="none" normalizeH="0" baseline="0" dirty="0" err="1">
                <a:ln>
                  <a:noFill/>
                </a:ln>
                <a:solidFill>
                  <a:srgbClr val="8888C6"/>
                </a:solidFill>
                <a:effectLst/>
                <a:latin typeface="Arial Unicode MS"/>
              </a:rPr>
              <a:t>getattr</a:t>
            </a:r>
            <a:r>
              <a:rPr kumimoji="0" lang="en-US" altLang="en-US" sz="1400" b="0" i="0" u="none" strike="noStrike" cap="none" normalizeH="0" baseline="0" dirty="0">
                <a:ln>
                  <a:noFill/>
                </a:ln>
                <a:solidFill>
                  <a:srgbClr val="A9B7C6"/>
                </a:solidFill>
                <a:effectLst/>
                <a:latin typeface="Arial Unicode MS"/>
              </a:rPr>
              <a:t>(logging</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loglevel.upper</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CC7832"/>
                </a:solidFill>
                <a:effectLst/>
                <a:latin typeface="Arial Unicode MS"/>
              </a:rPr>
              <a:t>, None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CC7832"/>
                </a:solidFill>
                <a:effectLst/>
                <a:latin typeface="Arial Unicode MS"/>
              </a:rPr>
              <a:t>if not </a:t>
            </a:r>
            <a:r>
              <a:rPr kumimoji="0" lang="en-US" altLang="en-US" sz="1400" b="0" i="0" u="none" strike="noStrike" cap="none" normalizeH="0" baseline="0" dirty="0" err="1">
                <a:ln>
                  <a:noFill/>
                </a:ln>
                <a:solidFill>
                  <a:srgbClr val="8888C6"/>
                </a:solidFill>
                <a:effectLst/>
                <a:latin typeface="Arial Unicode MS"/>
              </a:rPr>
              <a:t>isinstance</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err="1">
                <a:ln>
                  <a:noFill/>
                </a:ln>
                <a:solidFill>
                  <a:srgbClr val="A9B7C6"/>
                </a:solidFill>
                <a:effectLst/>
                <a:latin typeface="Arial Unicode MS"/>
              </a:rPr>
              <a:t>numeric_level</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8888C6"/>
                </a:solidFill>
                <a:effectLst/>
                <a:latin typeface="Arial Unicode MS"/>
              </a:rPr>
              <a:t>int</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a:ln>
                  <a:noFill/>
                </a:ln>
                <a:solidFill>
                  <a:srgbClr val="CC7832"/>
                </a:solidFill>
                <a:effectLst/>
                <a:latin typeface="Arial Unicode MS"/>
              </a:rPr>
              <a:t>raise </a:t>
            </a:r>
            <a:r>
              <a:rPr kumimoji="0" lang="en-US" altLang="en-US" sz="1400" b="0" i="0" u="none" strike="noStrike" cap="none" normalizeH="0" baseline="0" dirty="0" err="1">
                <a:ln>
                  <a:noFill/>
                </a:ln>
                <a:solidFill>
                  <a:srgbClr val="8888C6"/>
                </a:solidFill>
                <a:effectLst/>
                <a:latin typeface="Arial Unicode MS"/>
              </a:rPr>
              <a:t>ValueError</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'Invalid log level: %s' </a:t>
            </a:r>
            <a:r>
              <a:rPr kumimoji="0" lang="en-US" altLang="en-US" sz="1400" b="0" i="0" u="none" strike="noStrike" cap="none" normalizeH="0" baseline="0" dirty="0">
                <a:ln>
                  <a:noFill/>
                </a:ln>
                <a:solidFill>
                  <a:srgbClr val="A9B7C6"/>
                </a:solidFill>
                <a:effectLst/>
                <a:latin typeface="Arial Unicode MS"/>
              </a:rPr>
              <a:t>% </a:t>
            </a:r>
            <a:r>
              <a:rPr kumimoji="0" lang="en-US" altLang="en-US" sz="1400" b="0" i="0" u="none" strike="noStrike" cap="none" normalizeH="0" baseline="0" dirty="0" err="1">
                <a:ln>
                  <a:noFill/>
                </a:ln>
                <a:solidFill>
                  <a:srgbClr val="A9B7C6"/>
                </a:solidFill>
                <a:effectLst/>
                <a:latin typeface="Arial Unicode MS"/>
              </a:rPr>
              <a:t>loglevel</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logging.basicConfig</a:t>
            </a:r>
            <a:r>
              <a:rPr kumimoji="0" lang="en-US" altLang="en-US" sz="1400" b="0" i="0" u="none" strike="noStrike" cap="none" normalizeH="0" baseline="0" dirty="0">
                <a:ln>
                  <a:noFill/>
                </a:ln>
                <a:solidFill>
                  <a:srgbClr val="A9B7C6"/>
                </a:solidFill>
                <a:effectLst/>
                <a:latin typeface="Arial Unicode MS"/>
              </a:rPr>
              <a:t>(level=</a:t>
            </a:r>
            <a:r>
              <a:rPr kumimoji="0" lang="en-US" altLang="en-US" sz="1400" b="0" i="0" u="none" strike="noStrike" cap="none" normalizeH="0" baseline="0" dirty="0" err="1">
                <a:ln>
                  <a:noFill/>
                </a:ln>
                <a:solidFill>
                  <a:srgbClr val="A9B7C6"/>
                </a:solidFill>
                <a:effectLst/>
                <a:latin typeface="Arial Unicode MS"/>
              </a:rPr>
              <a:t>numeric_level</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4948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Logging to a file – cont’d</a:t>
            </a:r>
            <a:endParaRPr lang="en-US" b="1" dirty="0">
              <a:solidFill>
                <a:srgbClr val="0071F6"/>
              </a:solidFill>
              <a:latin typeface="Lexend" panose="020B0604020202020204"/>
              <a:cs typeface="Calibri" panose="020F0502020204030204" pitchFamily="34" charset="0"/>
            </a:endParaRP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2862322"/>
          </a:xfrm>
          <a:prstGeom prst="rect">
            <a:avLst/>
          </a:prstGeom>
          <a:noFill/>
        </p:spPr>
        <p:txBody>
          <a:bodyPr wrap="square" rtlCol="0">
            <a:spAutoFit/>
          </a:bodyPr>
          <a:lstStyle/>
          <a:p>
            <a:pPr marL="342900" indent="-342900">
              <a:buFont typeface="Arial" panose="020B0604020202020204" pitchFamily="34" charset="0"/>
              <a:buChar char="•"/>
            </a:pPr>
            <a:r>
              <a:rPr lang="en-US" b="0" i="0" dirty="0">
                <a:solidFill>
                  <a:srgbClr val="222222"/>
                </a:solidFill>
                <a:effectLst/>
                <a:latin typeface="Lexend Light"/>
              </a:rPr>
              <a:t>If you run the above script several times, the messages from successive runs are appended to the file </a:t>
            </a:r>
            <a:r>
              <a:rPr lang="en-US" b="0" i="1" dirty="0">
                <a:solidFill>
                  <a:srgbClr val="222222"/>
                </a:solidFill>
                <a:effectLst/>
                <a:latin typeface="Lexend Light"/>
              </a:rPr>
              <a:t>example.log</a:t>
            </a:r>
            <a:r>
              <a:rPr lang="en-US" b="0" i="0" dirty="0">
                <a:solidFill>
                  <a:srgbClr val="222222"/>
                </a:solidFill>
                <a:effectLst/>
                <a:latin typeface="Lexend Light"/>
              </a:rPr>
              <a:t>. If you want each run to start afresh, not remembering the messages from earlier runs, you can specify the </a:t>
            </a:r>
            <a:r>
              <a:rPr lang="en-US" b="0" i="1" dirty="0" err="1">
                <a:solidFill>
                  <a:srgbClr val="222222"/>
                </a:solidFill>
                <a:effectLst/>
                <a:latin typeface="Lexend Light"/>
              </a:rPr>
              <a:t>filemode</a:t>
            </a:r>
            <a:r>
              <a:rPr lang="en-US" b="0" i="0" dirty="0">
                <a:solidFill>
                  <a:srgbClr val="222222"/>
                </a:solidFill>
                <a:effectLst/>
                <a:latin typeface="Lexend Light"/>
              </a:rPr>
              <a:t> argument, by changing the call in the above example to:</a:t>
            </a:r>
            <a:endParaRPr lang="en-US"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endParaRPr lang="en-US" dirty="0">
              <a:solidFill>
                <a:srgbClr val="000000"/>
              </a:solidFill>
              <a:latin typeface="Lexend Light"/>
              <a:cs typeface="Calibri" panose="020F0502020204030204" pitchFamily="34" charset="0"/>
            </a:endParaRPr>
          </a:p>
          <a:p>
            <a:pPr marL="342900" indent="-342900">
              <a:buFont typeface="Arial" panose="020B0604020202020204" pitchFamily="34" charset="0"/>
              <a:buChar char="•"/>
            </a:pPr>
            <a:r>
              <a:rPr lang="en-US" dirty="0">
                <a:solidFill>
                  <a:srgbClr val="000000"/>
                </a:solidFill>
                <a:latin typeface="Lexend Light"/>
                <a:cs typeface="Calibri" panose="020F0502020204030204" pitchFamily="34" charset="0"/>
              </a:rPr>
              <a:t>The output will be the same as before, but the log file is no longer appended to, so the messages from earlier runs are lost.</a:t>
            </a:r>
            <a:endParaRPr lang="en-GB" dirty="0">
              <a:latin typeface="Lexend Light"/>
              <a:cs typeface="Calibri" panose="020F0502020204030204" pitchFamily="34" charset="0"/>
            </a:endParaRPr>
          </a:p>
        </p:txBody>
      </p:sp>
      <p:sp>
        <p:nvSpPr>
          <p:cNvPr id="3" name="Rectangle 1">
            <a:extLst>
              <a:ext uri="{FF2B5EF4-FFF2-40B4-BE49-F238E27FC236}">
                <a16:creationId xmlns:a16="http://schemas.microsoft.com/office/drawing/2014/main" id="{CB462264-BD60-451B-87B2-7FCD2930D5C3}"/>
              </a:ext>
            </a:extLst>
          </p:cNvPr>
          <p:cNvSpPr>
            <a:spLocks noChangeArrowheads="1"/>
          </p:cNvSpPr>
          <p:nvPr/>
        </p:nvSpPr>
        <p:spPr bwMode="auto">
          <a:xfrm>
            <a:off x="1207362" y="3244334"/>
            <a:ext cx="9339309"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A9B7C6"/>
                </a:solidFill>
                <a:effectLst/>
                <a:latin typeface="Arial Unicode MS"/>
              </a:rPr>
              <a:t>logging.basicConfig</a:t>
            </a:r>
            <a:r>
              <a:rPr kumimoji="0" lang="en-US" altLang="en-US" b="0" i="0" u="none" strike="noStrike" cap="none" normalizeH="0" baseline="0" dirty="0">
                <a:ln>
                  <a:noFill/>
                </a:ln>
                <a:solidFill>
                  <a:srgbClr val="A9B7C6"/>
                </a:solidFill>
                <a:effectLst/>
                <a:latin typeface="Arial Unicode MS"/>
              </a:rPr>
              <a:t>(filename=</a:t>
            </a:r>
            <a:r>
              <a:rPr kumimoji="0" lang="en-US" altLang="en-US" b="0" i="0" u="none" strike="noStrike" cap="none" normalizeH="0" baseline="0" dirty="0">
                <a:ln>
                  <a:noFill/>
                </a:ln>
                <a:solidFill>
                  <a:srgbClr val="6A8759"/>
                </a:solidFill>
                <a:effectLst/>
                <a:latin typeface="Arial Unicode MS"/>
              </a:rPr>
              <a:t>'example.log'</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err="1">
                <a:ln>
                  <a:noFill/>
                </a:ln>
                <a:solidFill>
                  <a:srgbClr val="A9B7C6"/>
                </a:solidFill>
                <a:effectLst/>
                <a:latin typeface="Arial Unicode MS"/>
              </a:rPr>
              <a:t>filemode</a:t>
            </a:r>
            <a:r>
              <a:rPr kumimoji="0" lang="en-US" altLang="en-US" b="0" i="0" u="none" strike="noStrike" cap="none" normalizeH="0" baseline="0" dirty="0">
                <a:ln>
                  <a:noFill/>
                </a:ln>
                <a:solidFill>
                  <a:srgbClr val="A9B7C6"/>
                </a:solidFill>
                <a:effectLst/>
                <a:latin typeface="Arial Unicode MS"/>
              </a:rPr>
              <a:t>=</a:t>
            </a:r>
            <a:r>
              <a:rPr kumimoji="0" lang="en-US" altLang="en-US" b="0" i="0" u="none" strike="noStrike" cap="none" normalizeH="0" baseline="0" dirty="0">
                <a:ln>
                  <a:noFill/>
                </a:ln>
                <a:solidFill>
                  <a:srgbClr val="6A8759"/>
                </a:solidFill>
                <a:effectLst/>
                <a:latin typeface="Arial Unicode MS"/>
              </a:rPr>
              <a:t>'w'</a:t>
            </a:r>
            <a:r>
              <a:rPr kumimoji="0" lang="en-US" altLang="en-US" b="0" i="0" u="none" strike="noStrike" cap="none" normalizeH="0" baseline="0" dirty="0">
                <a:ln>
                  <a:noFill/>
                </a:ln>
                <a:solidFill>
                  <a:srgbClr val="CC7832"/>
                </a:solidFill>
                <a:effectLst/>
                <a:latin typeface="Arial Unicode MS"/>
              </a:rPr>
              <a:t>, </a:t>
            </a:r>
            <a:r>
              <a:rPr kumimoji="0" lang="en-US" altLang="en-US" b="0" i="0" u="none" strike="noStrike" cap="none" normalizeH="0" baseline="0" dirty="0">
                <a:ln>
                  <a:noFill/>
                </a:ln>
                <a:solidFill>
                  <a:srgbClr val="A9B7C6"/>
                </a:solidFill>
                <a:effectLst/>
                <a:latin typeface="Arial Unicode MS"/>
              </a:rPr>
              <a:t>level=</a:t>
            </a:r>
            <a:r>
              <a:rPr kumimoji="0" lang="en-US" altLang="en-US" b="0" i="0" u="none" strike="noStrike" cap="none" normalizeH="0" baseline="0" dirty="0" err="1">
                <a:ln>
                  <a:noFill/>
                </a:ln>
                <a:solidFill>
                  <a:srgbClr val="A9B7C6"/>
                </a:solidFill>
                <a:effectLst/>
                <a:latin typeface="Arial Unicode MS"/>
              </a:rPr>
              <a:t>logging.DEBUG</a:t>
            </a:r>
            <a:r>
              <a:rPr kumimoji="0" lang="en-US" altLang="en-US" b="0" i="0" u="none" strike="noStrike" cap="none" normalizeH="0" baseline="0" dirty="0">
                <a:ln>
                  <a:noFill/>
                </a:ln>
                <a:solidFill>
                  <a:srgbClr val="A9B7C6"/>
                </a:solidFill>
                <a:effectLst/>
                <a:latin typeface="Arial Unicode MS"/>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2633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0071F6"/>
                </a:solidFill>
                <a:effectLst/>
                <a:latin typeface="Lexend" panose="020B0604020202020204"/>
              </a:rPr>
              <a:t>Logging from multiple modules</a:t>
            </a: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369332"/>
          </a:xfrm>
          <a:prstGeom prst="rect">
            <a:avLst/>
          </a:prstGeom>
          <a:noFill/>
        </p:spPr>
        <p:txBody>
          <a:bodyPr wrap="square" rtlCol="0">
            <a:spAutoFit/>
          </a:bodyPr>
          <a:lstStyle/>
          <a:p>
            <a:pPr marL="342900" indent="-342900">
              <a:buFont typeface="Arial" panose="020B0604020202020204" pitchFamily="34" charset="0"/>
              <a:buChar char="•"/>
            </a:pPr>
            <a:r>
              <a:rPr lang="en-US" b="0" i="0" dirty="0">
                <a:solidFill>
                  <a:srgbClr val="222222"/>
                </a:solidFill>
                <a:effectLst/>
                <a:latin typeface="Lexend Light"/>
              </a:rPr>
              <a:t>If your program consists of multiple modules, here’s an example of how you could organize logging in it:</a:t>
            </a:r>
            <a:endParaRPr lang="en-GB" dirty="0">
              <a:latin typeface="Lexend Light"/>
              <a:cs typeface="Calibri" panose="020F0502020204030204" pitchFamily="34" charset="0"/>
            </a:endParaRPr>
          </a:p>
        </p:txBody>
      </p:sp>
      <p:sp>
        <p:nvSpPr>
          <p:cNvPr id="4" name="Rectangle 1">
            <a:extLst>
              <a:ext uri="{FF2B5EF4-FFF2-40B4-BE49-F238E27FC236}">
                <a16:creationId xmlns:a16="http://schemas.microsoft.com/office/drawing/2014/main" id="{DE53204B-68BF-49DF-B11C-09CEE6905734}"/>
              </a:ext>
            </a:extLst>
          </p:cNvPr>
          <p:cNvSpPr>
            <a:spLocks noChangeArrowheads="1"/>
          </p:cNvSpPr>
          <p:nvPr/>
        </p:nvSpPr>
        <p:spPr bwMode="auto">
          <a:xfrm>
            <a:off x="1251750" y="2724201"/>
            <a:ext cx="9348187"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Arial Unicode MS"/>
              </a:rPr>
              <a:t># myapp.py</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logging</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err="1">
                <a:ln>
                  <a:noFill/>
                </a:ln>
                <a:solidFill>
                  <a:srgbClr val="A9B7C6"/>
                </a:solidFill>
                <a:effectLst/>
                <a:latin typeface="Arial Unicode MS"/>
              </a:rPr>
              <a:t>mylib</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a:ln>
                  <a:noFill/>
                </a:ln>
                <a:solidFill>
                  <a:srgbClr val="A9B7C6"/>
                </a:solidFill>
                <a:effectLst/>
                <a:latin typeface="Arial Unicode MS"/>
              </a:rPr>
              <a:t>main():</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logging.basicConfig</a:t>
            </a:r>
            <a:r>
              <a:rPr kumimoji="0" lang="en-US" altLang="en-US" sz="1200" b="0" i="0" u="none" strike="noStrike" cap="none" normalizeH="0" baseline="0" dirty="0">
                <a:ln>
                  <a:noFill/>
                </a:ln>
                <a:solidFill>
                  <a:srgbClr val="A9B7C6"/>
                </a:solidFill>
                <a:effectLst/>
                <a:latin typeface="Arial Unicode MS"/>
              </a:rPr>
              <a:t>(filename=</a:t>
            </a:r>
            <a:r>
              <a:rPr kumimoji="0" lang="en-US" altLang="en-US" sz="1200" b="0" i="0" u="none" strike="noStrike" cap="none" normalizeH="0" baseline="0" dirty="0">
                <a:ln>
                  <a:noFill/>
                </a:ln>
                <a:solidFill>
                  <a:srgbClr val="6A8759"/>
                </a:solidFill>
                <a:effectLst/>
                <a:latin typeface="Arial Unicode MS"/>
              </a:rPr>
              <a:t>'myapp.log'</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a:ln>
                  <a:noFill/>
                </a:ln>
                <a:solidFill>
                  <a:srgbClr val="A9B7C6"/>
                </a:solidFill>
                <a:effectLst/>
                <a:latin typeface="Arial Unicode MS"/>
              </a:rPr>
              <a:t>level=logging.INFO)</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logging.info(</a:t>
            </a:r>
            <a:r>
              <a:rPr kumimoji="0" lang="en-US" altLang="en-US" sz="1200" b="0" i="0" u="none" strike="noStrike" cap="none" normalizeH="0" baseline="0" dirty="0">
                <a:ln>
                  <a:noFill/>
                </a:ln>
                <a:solidFill>
                  <a:srgbClr val="6A8759"/>
                </a:solidFill>
                <a:effectLst/>
                <a:latin typeface="Arial Unicode MS"/>
              </a:rPr>
              <a:t>'Started'</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a:t>
            </a:r>
            <a:r>
              <a:rPr kumimoji="0" lang="en-US" altLang="en-US" sz="1200" b="0" i="0" u="none" strike="noStrike" cap="none" normalizeH="0" baseline="0" dirty="0" err="1">
                <a:ln>
                  <a:noFill/>
                </a:ln>
                <a:solidFill>
                  <a:srgbClr val="A9B7C6"/>
                </a:solidFill>
                <a:effectLst/>
                <a:latin typeface="Arial Unicode MS"/>
              </a:rPr>
              <a:t>mylib.do_something</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logging.info(</a:t>
            </a:r>
            <a:r>
              <a:rPr kumimoji="0" lang="en-US" altLang="en-US" sz="1200" b="0" i="0" u="none" strike="noStrike" cap="none" normalizeH="0" baseline="0" dirty="0">
                <a:ln>
                  <a:noFill/>
                </a:ln>
                <a:solidFill>
                  <a:srgbClr val="6A8759"/>
                </a:solidFill>
                <a:effectLst/>
                <a:latin typeface="Arial Unicode MS"/>
              </a:rPr>
              <a:t>'Finished'</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if </a:t>
            </a:r>
            <a:r>
              <a:rPr kumimoji="0" lang="en-US" altLang="en-US" sz="1200" b="0" i="0" u="none" strike="noStrike" cap="none" normalizeH="0" baseline="0" dirty="0">
                <a:ln>
                  <a:noFill/>
                </a:ln>
                <a:solidFill>
                  <a:srgbClr val="A9B7C6"/>
                </a:solidFill>
                <a:effectLst/>
                <a:latin typeface="Arial Unicode MS"/>
              </a:rPr>
              <a:t>__name__ == </a:t>
            </a:r>
            <a:r>
              <a:rPr kumimoji="0" lang="en-US" altLang="en-US" sz="1200" b="0" i="0" u="none" strike="noStrike" cap="none" normalizeH="0" baseline="0" dirty="0">
                <a:ln>
                  <a:noFill/>
                </a:ln>
                <a:solidFill>
                  <a:srgbClr val="6A8759"/>
                </a:solidFill>
                <a:effectLst/>
                <a:latin typeface="Arial Unicode MS"/>
              </a:rPr>
              <a:t>'__main__'</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main()</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CCB474F-AF51-46C7-9A14-266B323A741F}"/>
              </a:ext>
            </a:extLst>
          </p:cNvPr>
          <p:cNvSpPr>
            <a:spLocks noChangeArrowheads="1"/>
          </p:cNvSpPr>
          <p:nvPr/>
        </p:nvSpPr>
        <p:spPr bwMode="auto">
          <a:xfrm>
            <a:off x="1251750" y="5287068"/>
            <a:ext cx="4465468" cy="10156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08080"/>
                </a:solidFill>
                <a:effectLst/>
                <a:latin typeface="Arial Unicode MS"/>
              </a:rPr>
              <a:t># mylib.py</a:t>
            </a:r>
            <a:br>
              <a:rPr kumimoji="0" lang="en-US" altLang="en-US" sz="1200" b="0" i="0" u="none" strike="noStrike" cap="none" normalizeH="0" baseline="0" dirty="0">
                <a:ln>
                  <a:noFill/>
                </a:ln>
                <a:solidFill>
                  <a:srgbClr val="808080"/>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logging</a:t>
            </a:r>
            <a:br>
              <a:rPr kumimoji="0" lang="en-US" altLang="en-US" sz="1200" b="0" i="0" u="none" strike="noStrike" cap="none" normalizeH="0" baseline="0" dirty="0">
                <a:ln>
                  <a:noFill/>
                </a:ln>
                <a:solidFill>
                  <a:srgbClr val="A9B7C6"/>
                </a:solidFill>
                <a:effectLst/>
                <a:latin typeface="Arial Unicode MS"/>
              </a:rPr>
            </a:b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CC7832"/>
                </a:solidFill>
                <a:effectLst/>
                <a:latin typeface="Arial Unicode MS"/>
              </a:rPr>
              <a:t>def </a:t>
            </a:r>
            <a:r>
              <a:rPr kumimoji="0" lang="en-US" altLang="en-US" sz="1200" b="0" i="0" u="none" strike="noStrike" cap="none" normalizeH="0" baseline="0" dirty="0" err="1">
                <a:ln>
                  <a:noFill/>
                </a:ln>
                <a:solidFill>
                  <a:srgbClr val="A9B7C6"/>
                </a:solidFill>
                <a:effectLst/>
                <a:latin typeface="Arial Unicode MS"/>
              </a:rPr>
              <a:t>do_something</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a:ln>
                  <a:noFill/>
                </a:ln>
                <a:solidFill>
                  <a:srgbClr val="A9B7C6"/>
                </a:solidFill>
                <a:effectLst/>
                <a:latin typeface="Arial Unicode MS"/>
              </a:rPr>
              <a:t>    logging.info(</a:t>
            </a:r>
            <a:r>
              <a:rPr kumimoji="0" lang="en-US" altLang="en-US" sz="1200" b="0" i="0" u="none" strike="noStrike" cap="none" normalizeH="0" baseline="0" dirty="0">
                <a:ln>
                  <a:noFill/>
                </a:ln>
                <a:solidFill>
                  <a:srgbClr val="6A8759"/>
                </a:solidFill>
                <a:effectLst/>
                <a:latin typeface="Arial Unicode MS"/>
              </a:rPr>
              <a:t>'Doing something'</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2950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0071F6"/>
                </a:solidFill>
                <a:effectLst/>
                <a:latin typeface="Lexend" panose="020B0604020202020204"/>
              </a:rPr>
              <a:t>Logging from multiple modules – cont’d</a:t>
            </a: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Lexend Light"/>
                <a:cs typeface="Calibri" panose="020F0502020204030204" pitchFamily="34" charset="0"/>
              </a:rPr>
              <a:t>If you run myapp.py, you should see this in myapp.log:</a:t>
            </a:r>
          </a:p>
          <a:p>
            <a:pPr marL="342900" indent="-342900">
              <a:buFont typeface="Arial" panose="020B0604020202020204" pitchFamily="34" charset="0"/>
              <a:buChar char="•"/>
            </a:pPr>
            <a:endParaRPr lang="en-US" sz="2400" dirty="0">
              <a:latin typeface="Lexend Light"/>
              <a:cs typeface="Calibri" panose="020F0502020204030204" pitchFamily="34" charset="0"/>
            </a:endParaRPr>
          </a:p>
          <a:p>
            <a:pPr lvl="1"/>
            <a:r>
              <a:rPr lang="en-US" sz="2400" dirty="0" err="1">
                <a:latin typeface="Lexend Light"/>
                <a:cs typeface="Calibri" panose="020F0502020204030204" pitchFamily="34" charset="0"/>
              </a:rPr>
              <a:t>INFO:root:Started</a:t>
            </a:r>
            <a:endParaRPr lang="en-US" sz="2400" dirty="0">
              <a:latin typeface="Lexend Light"/>
              <a:cs typeface="Calibri" panose="020F0502020204030204" pitchFamily="34" charset="0"/>
            </a:endParaRPr>
          </a:p>
          <a:p>
            <a:pPr lvl="1"/>
            <a:r>
              <a:rPr lang="en-US" sz="2400" dirty="0" err="1">
                <a:latin typeface="Lexend Light"/>
                <a:cs typeface="Calibri" panose="020F0502020204030204" pitchFamily="34" charset="0"/>
              </a:rPr>
              <a:t>INFO:root:Doing</a:t>
            </a:r>
            <a:r>
              <a:rPr lang="en-US" sz="2400" dirty="0">
                <a:latin typeface="Lexend Light"/>
                <a:cs typeface="Calibri" panose="020F0502020204030204" pitchFamily="34" charset="0"/>
              </a:rPr>
              <a:t> something</a:t>
            </a:r>
          </a:p>
          <a:p>
            <a:pPr lvl="1"/>
            <a:r>
              <a:rPr lang="en-US" sz="2400" dirty="0" err="1">
                <a:latin typeface="Lexend Light"/>
                <a:cs typeface="Calibri" panose="020F0502020204030204" pitchFamily="34" charset="0"/>
              </a:rPr>
              <a:t>INFO:root:Finished</a:t>
            </a:r>
            <a:endParaRPr lang="en-US" sz="2400" dirty="0">
              <a:latin typeface="Lexend Light"/>
              <a:cs typeface="Calibri" panose="020F0502020204030204" pitchFamily="34" charset="0"/>
            </a:endParaRPr>
          </a:p>
          <a:p>
            <a:pPr marL="342900" indent="-342900">
              <a:buFont typeface="Arial" panose="020B0604020202020204" pitchFamily="34" charset="0"/>
              <a:buChar char="•"/>
            </a:pPr>
            <a:endParaRPr lang="en-US" sz="2400" dirty="0">
              <a:latin typeface="Lexend Light"/>
              <a:cs typeface="Calibri" panose="020F0502020204030204" pitchFamily="34" charset="0"/>
            </a:endParaRPr>
          </a:p>
          <a:p>
            <a:pPr marL="342900" indent="-342900">
              <a:buFont typeface="Arial" panose="020B0604020202020204" pitchFamily="34" charset="0"/>
              <a:buChar char="•"/>
            </a:pPr>
            <a:r>
              <a:rPr lang="en-US" sz="2400" dirty="0">
                <a:latin typeface="Lexend Light"/>
                <a:cs typeface="Calibri" panose="020F0502020204030204" pitchFamily="34" charset="0"/>
              </a:rPr>
              <a:t>Which is hopefully what you were expecting to see. You can generalize this to multiple modules, using the pattern in mylib.py. Note that for this simple usage pattern, you won’t know, by looking in the log file, where in your application your messages came from, apart from looking at the event description.</a:t>
            </a:r>
            <a:endParaRPr lang="en-GB" sz="2400" dirty="0">
              <a:latin typeface="Lexend Light"/>
              <a:cs typeface="Calibri" panose="020F0502020204030204" pitchFamily="34" charset="0"/>
            </a:endParaRPr>
          </a:p>
        </p:txBody>
      </p:sp>
    </p:spTree>
    <p:extLst>
      <p:ext uri="{BB962C8B-B14F-4D97-AF65-F5344CB8AC3E}">
        <p14:creationId xmlns:p14="http://schemas.microsoft.com/office/powerpoint/2010/main" val="427147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dirty="0">
                <a:solidFill>
                  <a:srgbClr val="0071F6"/>
                </a:solidFill>
                <a:effectLst/>
                <a:latin typeface="Lexend" panose="020B0604020202020204"/>
              </a:rPr>
              <a:t>Exceptions Intro</a:t>
            </a: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690688"/>
            <a:ext cx="10515599" cy="4486275"/>
          </a:xfrm>
        </p:spPr>
        <p:txBody>
          <a:bodyPr>
            <a:normAutofit/>
          </a:bodyPr>
          <a:lstStyle/>
          <a:p>
            <a:pPr fontAlgn="base"/>
            <a:r>
              <a:rPr lang="en-US" b="0" i="0" dirty="0">
                <a:solidFill>
                  <a:srgbClr val="000000"/>
                </a:solidFill>
                <a:effectLst/>
                <a:latin typeface="Lexend Light"/>
              </a:rPr>
              <a:t>An exception is an error that happens during the execution of a program. When that error occurs, Python generates an exception that can be handled </a:t>
            </a:r>
          </a:p>
          <a:p>
            <a:pPr fontAlgn="base"/>
            <a:r>
              <a:rPr lang="en-US" b="0" i="0" dirty="0">
                <a:solidFill>
                  <a:srgbClr val="000000"/>
                </a:solidFill>
                <a:effectLst/>
                <a:latin typeface="Lexend Light"/>
              </a:rPr>
              <a:t>Unhandled exceptions cause your program to crash. </a:t>
            </a:r>
          </a:p>
          <a:p>
            <a:pPr fontAlgn="base"/>
            <a:r>
              <a:rPr lang="en-US" b="0" i="0" dirty="0">
                <a:solidFill>
                  <a:srgbClr val="000000"/>
                </a:solidFill>
                <a:effectLst/>
                <a:latin typeface="Lexend Light"/>
              </a:rPr>
              <a:t>Exceptions come in different types. Python generates an exception with type, suitable to an error </a:t>
            </a:r>
          </a:p>
          <a:p>
            <a:pPr fontAlgn="base"/>
            <a:r>
              <a:rPr lang="en-US" b="0" i="0" dirty="0">
                <a:solidFill>
                  <a:srgbClr val="000000"/>
                </a:solidFill>
                <a:effectLst/>
                <a:latin typeface="Lexend Light"/>
              </a:rPr>
              <a:t>The words "try", except" and "finally" are Python keywords that used to catch exceptions. </a:t>
            </a:r>
          </a:p>
          <a:p>
            <a:pPr fontAlgn="base"/>
            <a:r>
              <a:rPr lang="en-US" b="0" i="0" dirty="0">
                <a:solidFill>
                  <a:srgbClr val="000000"/>
                </a:solidFill>
                <a:effectLst/>
                <a:latin typeface="Lexend Light"/>
              </a:rPr>
              <a:t>Exceptions can be raised (thrown) using "raise" statement</a:t>
            </a:r>
            <a:endParaRPr lang="ru-RU" b="0" i="0" dirty="0">
              <a:solidFill>
                <a:srgbClr val="000000"/>
              </a:solidFill>
              <a:effectLst/>
              <a:latin typeface="Lexend Light"/>
            </a:endParaRPr>
          </a:p>
        </p:txBody>
      </p:sp>
    </p:spTree>
    <p:extLst>
      <p:ext uri="{BB962C8B-B14F-4D97-AF65-F5344CB8AC3E}">
        <p14:creationId xmlns:p14="http://schemas.microsoft.com/office/powerpoint/2010/main" val="89284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0071F6"/>
                </a:solidFill>
                <a:effectLst/>
                <a:latin typeface="Lexend" panose="020B0604020202020204"/>
              </a:rPr>
              <a:t>Logging variable data</a:t>
            </a:r>
          </a:p>
        </p:txBody>
      </p:sp>
      <p:sp>
        <p:nvSpPr>
          <p:cNvPr id="10" name="TextBox 9">
            <a:extLst>
              <a:ext uri="{FF2B5EF4-FFF2-40B4-BE49-F238E27FC236}">
                <a16:creationId xmlns:a16="http://schemas.microsoft.com/office/drawing/2014/main" id="{3497A8A4-177D-4E9C-BA15-7E47D950F550}"/>
              </a:ext>
            </a:extLst>
          </p:cNvPr>
          <p:cNvSpPr txBox="1"/>
          <p:nvPr/>
        </p:nvSpPr>
        <p:spPr>
          <a:xfrm>
            <a:off x="838200" y="1884279"/>
            <a:ext cx="10397067" cy="3785652"/>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222222"/>
                </a:solidFill>
                <a:effectLst/>
                <a:latin typeface="Lexend Light"/>
              </a:rPr>
              <a:t>To log variable data, use a format string for the event description message and append the variable data as arguments. For example:</a:t>
            </a:r>
          </a:p>
          <a:p>
            <a:pPr marL="342900" indent="-342900">
              <a:buFont typeface="Arial" panose="020B0604020202020204" pitchFamily="34" charset="0"/>
              <a:buChar char="•"/>
            </a:pPr>
            <a:endParaRPr lang="en-US" sz="2000" dirty="0">
              <a:solidFill>
                <a:srgbClr val="222222"/>
              </a:solidFill>
              <a:latin typeface="Lexend Light"/>
              <a:cs typeface="Calibri" panose="020F0502020204030204" pitchFamily="34" charset="0"/>
            </a:endParaRPr>
          </a:p>
          <a:p>
            <a:pPr marL="342900" indent="-342900">
              <a:buFont typeface="Arial" panose="020B0604020202020204" pitchFamily="34" charset="0"/>
              <a:buChar char="•"/>
            </a:pPr>
            <a:endParaRPr lang="en-US" sz="2000" dirty="0">
              <a:solidFill>
                <a:srgbClr val="222222"/>
              </a:solidFill>
              <a:latin typeface="Lexend Light"/>
              <a:cs typeface="Calibri" panose="020F0502020204030204" pitchFamily="34" charset="0"/>
            </a:endParaRPr>
          </a:p>
          <a:p>
            <a:endParaRPr lang="en-US" sz="2000" dirty="0">
              <a:solidFill>
                <a:srgbClr val="222222"/>
              </a:solidFill>
              <a:latin typeface="Lexend Light"/>
              <a:cs typeface="Calibri" panose="020F0502020204030204" pitchFamily="34" charset="0"/>
            </a:endParaRPr>
          </a:p>
          <a:p>
            <a:r>
              <a:rPr lang="en-US" sz="2000" dirty="0">
                <a:latin typeface="Lexend Light"/>
                <a:cs typeface="Calibri" panose="020F0502020204030204" pitchFamily="34" charset="0"/>
              </a:rPr>
              <a:t>will display:</a:t>
            </a:r>
          </a:p>
          <a:p>
            <a:pPr marL="342900" indent="-342900">
              <a:buFont typeface="Arial" panose="020B0604020202020204" pitchFamily="34" charset="0"/>
              <a:buChar char="•"/>
            </a:pPr>
            <a:endParaRPr lang="en-US" sz="2000" dirty="0">
              <a:latin typeface="Lexend Light"/>
              <a:cs typeface="Calibri" panose="020F0502020204030204" pitchFamily="34" charset="0"/>
            </a:endParaRPr>
          </a:p>
          <a:p>
            <a:r>
              <a:rPr lang="en-US" sz="2000" dirty="0" err="1">
                <a:latin typeface="Lexend Light"/>
                <a:cs typeface="Calibri" panose="020F0502020204030204" pitchFamily="34" charset="0"/>
              </a:rPr>
              <a:t>WARNING:root:Look</a:t>
            </a:r>
            <a:r>
              <a:rPr lang="en-US" sz="2000" dirty="0">
                <a:latin typeface="Lexend Light"/>
                <a:cs typeface="Calibri" panose="020F0502020204030204" pitchFamily="34" charset="0"/>
              </a:rPr>
              <a:t> before you leap!</a:t>
            </a:r>
          </a:p>
          <a:p>
            <a:endParaRPr lang="en-US" sz="2000" dirty="0">
              <a:latin typeface="Lexend Light"/>
              <a:cs typeface="Calibri" panose="020F0502020204030204" pitchFamily="34" charset="0"/>
            </a:endParaRPr>
          </a:p>
          <a:p>
            <a:pPr marL="342900" indent="-342900">
              <a:buFont typeface="Arial" panose="020B0604020202020204" pitchFamily="34" charset="0"/>
              <a:buChar char="•"/>
            </a:pPr>
            <a:r>
              <a:rPr lang="en-US" sz="2000" dirty="0">
                <a:latin typeface="Lexend Light"/>
                <a:cs typeface="Calibri" panose="020F0502020204030204" pitchFamily="34" charset="0"/>
              </a:rPr>
              <a:t>As you can see, merging of variable data into the event description message uses the old, %-style of string formatting. This is for backwards compatibility: the logging package pre-dates newer formatting options such as </a:t>
            </a:r>
            <a:r>
              <a:rPr lang="en-US" sz="2000" dirty="0" err="1">
                <a:latin typeface="Lexend Light"/>
                <a:cs typeface="Calibri" panose="020F0502020204030204" pitchFamily="34" charset="0"/>
              </a:rPr>
              <a:t>str.format</a:t>
            </a:r>
            <a:r>
              <a:rPr lang="en-US" sz="2000" dirty="0">
                <a:latin typeface="Lexend Light"/>
                <a:cs typeface="Calibri" panose="020F0502020204030204" pitchFamily="34" charset="0"/>
              </a:rPr>
              <a:t>() and </a:t>
            </a:r>
            <a:r>
              <a:rPr lang="en-US" sz="2000" dirty="0" err="1">
                <a:latin typeface="Lexend Light"/>
                <a:cs typeface="Calibri" panose="020F0502020204030204" pitchFamily="34" charset="0"/>
              </a:rPr>
              <a:t>string.Template</a:t>
            </a:r>
            <a:r>
              <a:rPr lang="en-US" sz="2000" dirty="0">
                <a:latin typeface="Lexend Light"/>
                <a:cs typeface="Calibri" panose="020F0502020204030204" pitchFamily="34" charset="0"/>
              </a:rPr>
              <a:t>. </a:t>
            </a:r>
            <a:endParaRPr lang="en-GB" sz="2000" dirty="0">
              <a:latin typeface="Lexend Light"/>
              <a:cs typeface="Calibri" panose="020F0502020204030204" pitchFamily="34" charset="0"/>
            </a:endParaRPr>
          </a:p>
        </p:txBody>
      </p:sp>
      <p:sp>
        <p:nvSpPr>
          <p:cNvPr id="3" name="Rectangle 1">
            <a:extLst>
              <a:ext uri="{FF2B5EF4-FFF2-40B4-BE49-F238E27FC236}">
                <a16:creationId xmlns:a16="http://schemas.microsoft.com/office/drawing/2014/main" id="{5683738D-2C85-41EF-BF69-D0B420842C47}"/>
              </a:ext>
            </a:extLst>
          </p:cNvPr>
          <p:cNvSpPr>
            <a:spLocks noChangeArrowheads="1"/>
          </p:cNvSpPr>
          <p:nvPr/>
        </p:nvSpPr>
        <p:spPr bwMode="auto">
          <a:xfrm>
            <a:off x="1233995" y="2704681"/>
            <a:ext cx="6096000" cy="52322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logging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logging.warning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'%s before you %s'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'Look'</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6A8759"/>
                </a:solidFill>
                <a:effectLst/>
                <a:latin typeface="Arial Unicode MS"/>
              </a:rPr>
              <a:t>'leap!'</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6937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6157" y="365125"/>
            <a:ext cx="11350841" cy="1325563"/>
          </a:xfrm>
        </p:spPr>
        <p:txBody>
          <a:bodyPr>
            <a:normAutofit/>
          </a:bodyPr>
          <a:lstStyle/>
          <a:p>
            <a:pPr algn="l"/>
            <a:r>
              <a:rPr lang="en-US" b="1" i="0" dirty="0">
                <a:solidFill>
                  <a:srgbClr val="0071F6"/>
                </a:solidFill>
                <a:effectLst/>
                <a:latin typeface="Lexend" panose="020B0604020202020204"/>
              </a:rPr>
              <a:t>Changing the format of displayed messages</a:t>
            </a:r>
          </a:p>
        </p:txBody>
      </p:sp>
      <p:sp>
        <p:nvSpPr>
          <p:cNvPr id="10" name="TextBox 9">
            <a:extLst>
              <a:ext uri="{FF2B5EF4-FFF2-40B4-BE49-F238E27FC236}">
                <a16:creationId xmlns:a16="http://schemas.microsoft.com/office/drawing/2014/main" id="{3497A8A4-177D-4E9C-BA15-7E47D950F550}"/>
              </a:ext>
            </a:extLst>
          </p:cNvPr>
          <p:cNvSpPr txBox="1"/>
          <p:nvPr/>
        </p:nvSpPr>
        <p:spPr>
          <a:xfrm>
            <a:off x="696157" y="1866523"/>
            <a:ext cx="10397067" cy="4093428"/>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222222"/>
                </a:solidFill>
                <a:effectLst/>
                <a:latin typeface="Lexend Light"/>
              </a:rPr>
              <a:t>To change the format which is used to display messages, you need to specify the format you want to use:</a:t>
            </a:r>
            <a:endParaRPr lang="en-US" sz="2000" dirty="0">
              <a:solidFill>
                <a:srgbClr val="222222"/>
              </a:solidFill>
              <a:latin typeface="Lexend Light"/>
              <a:cs typeface="Calibri" panose="020F0502020204030204" pitchFamily="34" charset="0"/>
            </a:endParaRPr>
          </a:p>
          <a:p>
            <a:pPr marL="342900" indent="-342900">
              <a:buFont typeface="Arial" panose="020B0604020202020204" pitchFamily="34" charset="0"/>
              <a:buChar char="•"/>
            </a:pPr>
            <a:endParaRPr lang="en-US" sz="2000" dirty="0">
              <a:solidFill>
                <a:srgbClr val="222222"/>
              </a:solidFill>
              <a:latin typeface="Lexend Light"/>
              <a:cs typeface="Calibri" panose="020F0502020204030204" pitchFamily="34" charset="0"/>
            </a:endParaRPr>
          </a:p>
          <a:p>
            <a:endParaRPr lang="en-US" sz="2000" dirty="0">
              <a:solidFill>
                <a:srgbClr val="222222"/>
              </a:solidFill>
              <a:latin typeface="Lexend Light"/>
              <a:cs typeface="Calibri" panose="020F0502020204030204" pitchFamily="34" charset="0"/>
            </a:endParaRPr>
          </a:p>
          <a:p>
            <a:endParaRPr lang="en-US" sz="2000" dirty="0">
              <a:solidFill>
                <a:srgbClr val="222222"/>
              </a:solidFill>
              <a:latin typeface="Lexend Light"/>
              <a:cs typeface="Calibri" panose="020F0502020204030204" pitchFamily="34" charset="0"/>
            </a:endParaRPr>
          </a:p>
          <a:p>
            <a:endParaRPr lang="en-US" sz="2000" dirty="0">
              <a:solidFill>
                <a:srgbClr val="222222"/>
              </a:solidFill>
              <a:latin typeface="Lexend Light"/>
              <a:cs typeface="Calibri" panose="020F0502020204030204" pitchFamily="34" charset="0"/>
            </a:endParaRPr>
          </a:p>
          <a:p>
            <a:endParaRPr lang="en-US" sz="2000" dirty="0">
              <a:solidFill>
                <a:srgbClr val="222222"/>
              </a:solidFill>
              <a:latin typeface="Lexend Light"/>
              <a:cs typeface="Calibri" panose="020F0502020204030204" pitchFamily="34" charset="0"/>
            </a:endParaRPr>
          </a:p>
          <a:p>
            <a:endParaRPr lang="en-US" sz="2000" dirty="0">
              <a:solidFill>
                <a:srgbClr val="222222"/>
              </a:solidFill>
              <a:latin typeface="Lexend Light"/>
              <a:cs typeface="Calibri" panose="020F0502020204030204" pitchFamily="34" charset="0"/>
            </a:endParaRPr>
          </a:p>
          <a:p>
            <a:r>
              <a:rPr lang="en-US" sz="2000" b="0" i="0" dirty="0">
                <a:effectLst/>
                <a:latin typeface="Lexend Light"/>
              </a:rPr>
              <a:t>which would print:</a:t>
            </a:r>
          </a:p>
          <a:p>
            <a:endParaRPr lang="en-US" sz="2000" dirty="0">
              <a:latin typeface="Lexend Light"/>
              <a:cs typeface="Calibri" panose="020F0502020204030204" pitchFamily="34" charset="0"/>
            </a:endParaRPr>
          </a:p>
          <a:p>
            <a:r>
              <a:rPr lang="en-US" sz="2000" dirty="0" err="1">
                <a:latin typeface="Lexend Light"/>
                <a:cs typeface="Calibri" panose="020F0502020204030204" pitchFamily="34" charset="0"/>
              </a:rPr>
              <a:t>DEBUG:This</a:t>
            </a:r>
            <a:r>
              <a:rPr lang="en-US" sz="2000" dirty="0">
                <a:latin typeface="Lexend Light"/>
                <a:cs typeface="Calibri" panose="020F0502020204030204" pitchFamily="34" charset="0"/>
              </a:rPr>
              <a:t> message should appear on the console</a:t>
            </a:r>
          </a:p>
          <a:p>
            <a:r>
              <a:rPr lang="en-US" sz="2000" dirty="0" err="1">
                <a:latin typeface="Lexend Light"/>
                <a:cs typeface="Calibri" panose="020F0502020204030204" pitchFamily="34" charset="0"/>
              </a:rPr>
              <a:t>INFO:So</a:t>
            </a:r>
            <a:r>
              <a:rPr lang="en-US" sz="2000" dirty="0">
                <a:latin typeface="Lexend Light"/>
                <a:cs typeface="Calibri" panose="020F0502020204030204" pitchFamily="34" charset="0"/>
              </a:rPr>
              <a:t> should this</a:t>
            </a:r>
          </a:p>
          <a:p>
            <a:r>
              <a:rPr lang="en-US" sz="2000" dirty="0" err="1">
                <a:latin typeface="Lexend Light"/>
                <a:cs typeface="Calibri" panose="020F0502020204030204" pitchFamily="34" charset="0"/>
              </a:rPr>
              <a:t>WARNING:And</a:t>
            </a:r>
            <a:r>
              <a:rPr lang="en-US" sz="2000" dirty="0">
                <a:latin typeface="Lexend Light"/>
                <a:cs typeface="Calibri" panose="020F0502020204030204" pitchFamily="34" charset="0"/>
              </a:rPr>
              <a:t> this, too</a:t>
            </a:r>
            <a:endParaRPr lang="en-GB" sz="2000" dirty="0">
              <a:latin typeface="Lexend Light"/>
              <a:cs typeface="Calibri" panose="020F0502020204030204" pitchFamily="34" charset="0"/>
            </a:endParaRPr>
          </a:p>
        </p:txBody>
      </p:sp>
      <p:sp>
        <p:nvSpPr>
          <p:cNvPr id="4" name="Rectangle 1">
            <a:extLst>
              <a:ext uri="{FF2B5EF4-FFF2-40B4-BE49-F238E27FC236}">
                <a16:creationId xmlns:a16="http://schemas.microsoft.com/office/drawing/2014/main" id="{5C9998A5-76DF-4484-AA07-8E2BB2B26089}"/>
              </a:ext>
            </a:extLst>
          </p:cNvPr>
          <p:cNvSpPr>
            <a:spLocks noChangeArrowheads="1"/>
          </p:cNvSpPr>
          <p:nvPr/>
        </p:nvSpPr>
        <p:spPr bwMode="auto">
          <a:xfrm>
            <a:off x="1098776" y="2736502"/>
            <a:ext cx="6365289" cy="138499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CC7832"/>
                </a:solidFill>
                <a:effectLst/>
                <a:latin typeface="Arial Unicode MS"/>
              </a:rPr>
              <a:t>import </a:t>
            </a:r>
            <a:r>
              <a:rPr kumimoji="0" lang="en-US" altLang="en-US" sz="1400" b="0" i="0" u="none" strike="noStrike" cap="none" normalizeH="0" baseline="0" dirty="0">
                <a:ln>
                  <a:noFill/>
                </a:ln>
                <a:solidFill>
                  <a:srgbClr val="A9B7C6"/>
                </a:solidFill>
                <a:effectLst/>
                <a:latin typeface="Arial Unicode MS"/>
              </a:rPr>
              <a:t>logging</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logging.basicConfig</a:t>
            </a:r>
            <a:r>
              <a:rPr kumimoji="0" lang="en-US" altLang="en-US" sz="1400" b="0" i="0" u="none" strike="noStrike" cap="none" normalizeH="0" baseline="0" dirty="0">
                <a:ln>
                  <a:noFill/>
                </a:ln>
                <a:solidFill>
                  <a:srgbClr val="A9B7C6"/>
                </a:solidFill>
                <a:effectLst/>
                <a:latin typeface="Arial Unicode MS"/>
              </a:rPr>
              <a:t>(format=</a:t>
            </a:r>
            <a:r>
              <a:rPr kumimoji="0" lang="en-US" altLang="en-US" sz="1400" b="0" i="0" u="none" strike="noStrike" cap="none" normalizeH="0" baseline="0" dirty="0">
                <a:ln>
                  <a:noFill/>
                </a:ln>
                <a:solidFill>
                  <a:srgbClr val="6A8759"/>
                </a:solidFill>
                <a:effectLst/>
                <a:latin typeface="Arial Unicode MS"/>
              </a:rPr>
              <a:t>'%(</a:t>
            </a:r>
            <a:r>
              <a:rPr kumimoji="0" lang="en-US" altLang="en-US" sz="1400" b="0" i="0" u="none" strike="noStrike" cap="none" normalizeH="0" baseline="0" dirty="0" err="1">
                <a:ln>
                  <a:noFill/>
                </a:ln>
                <a:solidFill>
                  <a:srgbClr val="6A8759"/>
                </a:solidFill>
                <a:effectLst/>
                <a:latin typeface="Arial Unicode MS"/>
              </a:rPr>
              <a:t>levelname</a:t>
            </a:r>
            <a:r>
              <a:rPr kumimoji="0" lang="en-US" altLang="en-US" sz="1400" b="0" i="0" u="none" strike="noStrike" cap="none" normalizeH="0" baseline="0" dirty="0">
                <a:ln>
                  <a:noFill/>
                </a:ln>
                <a:solidFill>
                  <a:srgbClr val="6A8759"/>
                </a:solidFill>
                <a:effectLst/>
                <a:latin typeface="Arial Unicode MS"/>
              </a:rPr>
              <a:t>)s:%(message)s'</a:t>
            </a:r>
            <a:r>
              <a:rPr kumimoji="0" lang="en-US" altLang="en-US" sz="1400" b="0" i="0" u="none" strike="noStrike" cap="none" normalizeH="0" baseline="0" dirty="0">
                <a:ln>
                  <a:noFill/>
                </a:ln>
                <a:solidFill>
                  <a:srgbClr val="CC7832"/>
                </a:solidFill>
                <a:effectLst/>
                <a:latin typeface="Arial Unicode MS"/>
              </a:rPr>
              <a:t>, </a:t>
            </a:r>
            <a:r>
              <a:rPr kumimoji="0" lang="en-US" altLang="en-US" sz="1400" b="0" i="0" u="none" strike="noStrike" cap="none" normalizeH="0" baseline="0" dirty="0">
                <a:ln>
                  <a:noFill/>
                </a:ln>
                <a:solidFill>
                  <a:srgbClr val="A9B7C6"/>
                </a:solidFill>
                <a:effectLst/>
                <a:latin typeface="Arial Unicode MS"/>
              </a:rPr>
              <a:t>level=</a:t>
            </a:r>
            <a:r>
              <a:rPr kumimoji="0" lang="en-US" altLang="en-US" sz="1400" b="0" i="0" u="none" strike="noStrike" cap="none" normalizeH="0" baseline="0" dirty="0" err="1">
                <a:ln>
                  <a:noFill/>
                </a:ln>
                <a:solidFill>
                  <a:srgbClr val="A9B7C6"/>
                </a:solidFill>
                <a:effectLst/>
                <a:latin typeface="Arial Unicode MS"/>
              </a:rPr>
              <a:t>logging.DEBUG</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logging.debug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'This message should appear on the console'</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a:ln>
                  <a:noFill/>
                </a:ln>
                <a:solidFill>
                  <a:srgbClr val="A9B7C6"/>
                </a:solidFill>
                <a:effectLst/>
                <a:latin typeface="Arial Unicode MS"/>
              </a:rPr>
              <a:t>logging.info(</a:t>
            </a:r>
            <a:r>
              <a:rPr kumimoji="0" lang="en-US" altLang="en-US" sz="1400" b="0" i="0" u="none" strike="noStrike" cap="none" normalizeH="0" baseline="0" dirty="0">
                <a:ln>
                  <a:noFill/>
                </a:ln>
                <a:solidFill>
                  <a:srgbClr val="6A8759"/>
                </a:solidFill>
                <a:effectLst/>
                <a:latin typeface="Arial Unicode MS"/>
              </a:rPr>
              <a:t>'So should this'</a:t>
            </a:r>
            <a:r>
              <a:rPr kumimoji="0" lang="en-US" altLang="en-US" sz="1400" b="0" i="0" u="none" strike="noStrike" cap="none" normalizeH="0" baseline="0" dirty="0">
                <a:ln>
                  <a:noFill/>
                </a:ln>
                <a:solidFill>
                  <a:srgbClr val="A9B7C6"/>
                </a:solidFill>
                <a:effectLst/>
                <a:latin typeface="Arial Unicode MS"/>
              </a:rPr>
              <a:t>)</a:t>
            </a:r>
            <a:br>
              <a:rPr kumimoji="0" lang="en-US" altLang="en-US" sz="1400" b="0" i="0" u="none" strike="noStrike" cap="none" normalizeH="0" baseline="0" dirty="0">
                <a:ln>
                  <a:noFill/>
                </a:ln>
                <a:solidFill>
                  <a:srgbClr val="A9B7C6"/>
                </a:solidFill>
                <a:effectLst/>
                <a:latin typeface="Arial Unicode MS"/>
              </a:rPr>
            </a:br>
            <a:r>
              <a:rPr kumimoji="0" lang="en-US" altLang="en-US" sz="1400" b="0" i="0" u="none" strike="noStrike" cap="none" normalizeH="0" baseline="0" dirty="0" err="1">
                <a:ln>
                  <a:noFill/>
                </a:ln>
                <a:solidFill>
                  <a:srgbClr val="A9B7C6"/>
                </a:solidFill>
                <a:effectLst/>
                <a:latin typeface="Arial Unicode MS"/>
              </a:rPr>
              <a:t>logging.warning</a:t>
            </a:r>
            <a:r>
              <a:rPr kumimoji="0" lang="en-US" altLang="en-US" sz="1400" b="0" i="0" u="none" strike="noStrike" cap="none" normalizeH="0" baseline="0" dirty="0">
                <a:ln>
                  <a:noFill/>
                </a:ln>
                <a:solidFill>
                  <a:srgbClr val="A9B7C6"/>
                </a:solidFill>
                <a:effectLst/>
                <a:latin typeface="Arial Unicode MS"/>
              </a:rPr>
              <a:t>(</a:t>
            </a:r>
            <a:r>
              <a:rPr kumimoji="0" lang="en-US" altLang="en-US" sz="1400" b="0" i="0" u="none" strike="noStrike" cap="none" normalizeH="0" baseline="0" dirty="0">
                <a:ln>
                  <a:noFill/>
                </a:ln>
                <a:solidFill>
                  <a:srgbClr val="6A8759"/>
                </a:solidFill>
                <a:effectLst/>
                <a:latin typeface="Arial Unicode MS"/>
              </a:rPr>
              <a:t>'And this, too'</a:t>
            </a:r>
            <a:r>
              <a:rPr kumimoji="0" lang="en-US" altLang="en-US" sz="1400" b="0" i="0" u="none" strike="noStrike" cap="none" normalizeH="0" baseline="0" dirty="0">
                <a:ln>
                  <a:noFill/>
                </a:ln>
                <a:solidFill>
                  <a:srgbClr val="A9B7C6"/>
                </a:solidFill>
                <a:effectLst/>
                <a:latin typeface="Arial Unicode MS"/>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4588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6157" y="365125"/>
            <a:ext cx="11350841" cy="1325563"/>
          </a:xfrm>
        </p:spPr>
        <p:txBody>
          <a:bodyPr>
            <a:normAutofit/>
          </a:bodyPr>
          <a:lstStyle/>
          <a:p>
            <a:pPr algn="l"/>
            <a:r>
              <a:rPr lang="en-US" b="1" i="0" dirty="0">
                <a:solidFill>
                  <a:srgbClr val="0071F6"/>
                </a:solidFill>
                <a:effectLst/>
                <a:latin typeface="Lexend" panose="020B0604020202020204"/>
              </a:rPr>
              <a:t>Displaying the date/time in messages</a:t>
            </a:r>
          </a:p>
        </p:txBody>
      </p:sp>
      <p:sp>
        <p:nvSpPr>
          <p:cNvPr id="10" name="TextBox 9">
            <a:extLst>
              <a:ext uri="{FF2B5EF4-FFF2-40B4-BE49-F238E27FC236}">
                <a16:creationId xmlns:a16="http://schemas.microsoft.com/office/drawing/2014/main" id="{3497A8A4-177D-4E9C-BA15-7E47D950F550}"/>
              </a:ext>
            </a:extLst>
          </p:cNvPr>
          <p:cNvSpPr txBox="1"/>
          <p:nvPr/>
        </p:nvSpPr>
        <p:spPr>
          <a:xfrm>
            <a:off x="696157" y="1866523"/>
            <a:ext cx="10397067" cy="4524315"/>
          </a:xfrm>
          <a:prstGeom prst="rect">
            <a:avLst/>
          </a:prstGeom>
          <a:noFill/>
        </p:spPr>
        <p:txBody>
          <a:bodyPr wrap="square" rtlCol="0">
            <a:spAutoFit/>
          </a:bodyPr>
          <a:lstStyle/>
          <a:p>
            <a:pPr marL="342900" indent="-342900">
              <a:buFont typeface="Arial" panose="020B0604020202020204" pitchFamily="34" charset="0"/>
              <a:buChar char="•"/>
            </a:pPr>
            <a:r>
              <a:rPr lang="en-US" sz="1600" b="0" i="0" dirty="0">
                <a:solidFill>
                  <a:srgbClr val="222222"/>
                </a:solidFill>
                <a:effectLst/>
                <a:latin typeface="Lexend Light"/>
              </a:rPr>
              <a:t>To display the date and time of an event, you would place ‘%(</a:t>
            </a:r>
            <a:r>
              <a:rPr lang="en-US" sz="1600" b="0" i="0" dirty="0" err="1">
                <a:solidFill>
                  <a:srgbClr val="222222"/>
                </a:solidFill>
                <a:effectLst/>
                <a:latin typeface="Lexend Light"/>
              </a:rPr>
              <a:t>asctime</a:t>
            </a:r>
            <a:r>
              <a:rPr lang="en-US" sz="1600" b="0" i="0" dirty="0">
                <a:solidFill>
                  <a:srgbClr val="222222"/>
                </a:solidFill>
                <a:effectLst/>
                <a:latin typeface="Lexend Light"/>
              </a:rPr>
              <a:t>)s’ in your format string:</a:t>
            </a:r>
            <a:endParaRPr lang="en-US" sz="1600" dirty="0">
              <a:solidFill>
                <a:srgbClr val="222222"/>
              </a:solidFill>
              <a:latin typeface="Lexend Light"/>
              <a:cs typeface="Calibri" panose="020F0502020204030204" pitchFamily="34" charset="0"/>
            </a:endParaRPr>
          </a:p>
          <a:p>
            <a:endParaRPr lang="en-US" sz="1600" dirty="0">
              <a:solidFill>
                <a:srgbClr val="222222"/>
              </a:solidFill>
              <a:latin typeface="Lexend Light"/>
              <a:cs typeface="Calibri" panose="020F0502020204030204" pitchFamily="34" charset="0"/>
            </a:endParaRPr>
          </a:p>
          <a:p>
            <a:endParaRPr lang="en-US" sz="1600" dirty="0">
              <a:solidFill>
                <a:srgbClr val="222222"/>
              </a:solidFill>
              <a:latin typeface="Lexend Light"/>
              <a:cs typeface="Calibri" panose="020F0502020204030204" pitchFamily="34" charset="0"/>
            </a:endParaRPr>
          </a:p>
          <a:p>
            <a:endParaRPr lang="en-US" sz="1600" dirty="0">
              <a:solidFill>
                <a:srgbClr val="222222"/>
              </a:solidFill>
              <a:latin typeface="Lexend Light"/>
              <a:cs typeface="Calibri" panose="020F0502020204030204" pitchFamily="34" charset="0"/>
            </a:endParaRPr>
          </a:p>
          <a:p>
            <a:endParaRPr lang="en-US" sz="1600" dirty="0">
              <a:solidFill>
                <a:srgbClr val="222222"/>
              </a:solidFill>
              <a:latin typeface="Lexend Light"/>
              <a:cs typeface="Calibri" panose="020F0502020204030204" pitchFamily="34" charset="0"/>
            </a:endParaRPr>
          </a:p>
          <a:p>
            <a:r>
              <a:rPr lang="en-US" sz="1600" b="0" i="0" dirty="0">
                <a:solidFill>
                  <a:srgbClr val="222222"/>
                </a:solidFill>
                <a:effectLst/>
                <a:latin typeface="Lexend Light"/>
              </a:rPr>
              <a:t>which should print something like this:</a:t>
            </a:r>
          </a:p>
          <a:p>
            <a:endParaRPr lang="en-US" sz="1600" i="1" dirty="0">
              <a:latin typeface="Lexend Light"/>
              <a:cs typeface="Calibri" panose="020F0502020204030204" pitchFamily="34" charset="0"/>
            </a:endParaRPr>
          </a:p>
          <a:p>
            <a:r>
              <a:rPr lang="en-US" sz="1600" i="1" dirty="0">
                <a:latin typeface="Lexend Light"/>
                <a:cs typeface="Calibri" panose="020F0502020204030204" pitchFamily="34" charset="0"/>
              </a:rPr>
              <a:t>2010-12-12 11:41:42,612 is when this event was logged.</a:t>
            </a:r>
          </a:p>
          <a:p>
            <a:endParaRPr lang="en-US" sz="1600" i="1" dirty="0">
              <a:latin typeface="Lexend Light"/>
              <a:cs typeface="Calibri" panose="020F0502020204030204" pitchFamily="34" charset="0"/>
            </a:endParaRPr>
          </a:p>
          <a:p>
            <a:pPr marL="285750" indent="-285750">
              <a:buFont typeface="Arial" panose="020B0604020202020204" pitchFamily="34" charset="0"/>
              <a:buChar char="•"/>
            </a:pPr>
            <a:r>
              <a:rPr lang="en-US" sz="1600" dirty="0">
                <a:latin typeface="Lexend Light"/>
                <a:cs typeface="Calibri" panose="020F0502020204030204" pitchFamily="34" charset="0"/>
              </a:rPr>
              <a:t>The default format for date/time display (shown above) is like ISO8601 or RFC 3339. If you need more control over the formatting of the date/time, provide a </a:t>
            </a:r>
            <a:r>
              <a:rPr lang="en-US" sz="1600" b="1" dirty="0" err="1">
                <a:latin typeface="Lexend Light"/>
                <a:cs typeface="Calibri" panose="020F0502020204030204" pitchFamily="34" charset="0"/>
              </a:rPr>
              <a:t>datefmt</a:t>
            </a:r>
            <a:r>
              <a:rPr lang="en-US" sz="1600" dirty="0">
                <a:latin typeface="Lexend Light"/>
                <a:cs typeface="Calibri" panose="020F0502020204030204" pitchFamily="34" charset="0"/>
              </a:rPr>
              <a:t> argument to </a:t>
            </a:r>
            <a:r>
              <a:rPr lang="en-US" sz="1600" b="1" dirty="0" err="1">
                <a:latin typeface="Lexend Light"/>
                <a:cs typeface="Calibri" panose="020F0502020204030204" pitchFamily="34" charset="0"/>
              </a:rPr>
              <a:t>basicConfig</a:t>
            </a:r>
            <a:r>
              <a:rPr lang="en-US" sz="1600" dirty="0">
                <a:latin typeface="Lexend Light"/>
                <a:cs typeface="Calibri" panose="020F0502020204030204" pitchFamily="34" charset="0"/>
              </a:rPr>
              <a:t>, as in this example:</a:t>
            </a:r>
          </a:p>
          <a:p>
            <a:endParaRPr lang="en-US" sz="1600" i="1" dirty="0">
              <a:latin typeface="Lexend Light"/>
              <a:cs typeface="Calibri" panose="020F0502020204030204" pitchFamily="34" charset="0"/>
            </a:endParaRPr>
          </a:p>
          <a:p>
            <a:endParaRPr lang="en-US" sz="1600" i="1" dirty="0">
              <a:latin typeface="Lexend Light"/>
              <a:cs typeface="Calibri" panose="020F0502020204030204" pitchFamily="34" charset="0"/>
            </a:endParaRPr>
          </a:p>
          <a:p>
            <a:endParaRPr lang="en-US" sz="1600" i="1" dirty="0">
              <a:latin typeface="Lexend Light"/>
              <a:cs typeface="Calibri" panose="020F0502020204030204" pitchFamily="34" charset="0"/>
            </a:endParaRPr>
          </a:p>
          <a:p>
            <a:endParaRPr lang="en-US" sz="1600" i="1" dirty="0">
              <a:latin typeface="Lexend Light"/>
              <a:cs typeface="Calibri" panose="020F0502020204030204" pitchFamily="34" charset="0"/>
            </a:endParaRPr>
          </a:p>
          <a:p>
            <a:r>
              <a:rPr lang="en-US" sz="1600" dirty="0">
                <a:latin typeface="Lexend Light"/>
                <a:cs typeface="Calibri" panose="020F0502020204030204" pitchFamily="34" charset="0"/>
              </a:rPr>
              <a:t>which would display something like this:</a:t>
            </a:r>
          </a:p>
          <a:p>
            <a:endParaRPr lang="en-US" sz="1600" i="1" dirty="0">
              <a:latin typeface="Lexend Light"/>
              <a:cs typeface="Calibri" panose="020F0502020204030204" pitchFamily="34" charset="0"/>
            </a:endParaRPr>
          </a:p>
          <a:p>
            <a:r>
              <a:rPr lang="en-US" sz="1600" i="1" dirty="0">
                <a:latin typeface="Lexend Light"/>
                <a:cs typeface="Calibri" panose="020F0502020204030204" pitchFamily="34" charset="0"/>
              </a:rPr>
              <a:t>12/12/2010 11:46:36 AM is when this event was logged.</a:t>
            </a:r>
            <a:endParaRPr lang="en-GB" sz="1600" i="1" dirty="0">
              <a:latin typeface="Lexend Light"/>
              <a:cs typeface="Calibri" panose="020F0502020204030204" pitchFamily="34" charset="0"/>
            </a:endParaRPr>
          </a:p>
        </p:txBody>
      </p:sp>
      <p:sp>
        <p:nvSpPr>
          <p:cNvPr id="5" name="Rectangle 2">
            <a:extLst>
              <a:ext uri="{FF2B5EF4-FFF2-40B4-BE49-F238E27FC236}">
                <a16:creationId xmlns:a16="http://schemas.microsoft.com/office/drawing/2014/main" id="{BB845C37-6859-4955-A924-A94A650363A9}"/>
              </a:ext>
            </a:extLst>
          </p:cNvPr>
          <p:cNvSpPr>
            <a:spLocks noChangeArrowheads="1"/>
          </p:cNvSpPr>
          <p:nvPr/>
        </p:nvSpPr>
        <p:spPr bwMode="auto">
          <a:xfrm>
            <a:off x="1098776" y="2322330"/>
            <a:ext cx="8025413"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logging</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logging.basicConfig</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AA4926"/>
                </a:solidFill>
                <a:effectLst/>
                <a:latin typeface="Arial Unicode MS"/>
              </a:rPr>
              <a:t>format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err="1">
                <a:ln>
                  <a:noFill/>
                </a:ln>
                <a:solidFill>
                  <a:srgbClr val="6A8759"/>
                </a:solidFill>
                <a:effectLst/>
                <a:latin typeface="Arial Unicode MS"/>
              </a:rPr>
              <a:t>asctime</a:t>
            </a:r>
            <a:r>
              <a:rPr kumimoji="0" lang="en-US" altLang="en-US" sz="1200" b="0" i="0" u="none" strike="noStrike" cap="none" normalizeH="0" baseline="0" dirty="0">
                <a:ln>
                  <a:noFill/>
                </a:ln>
                <a:solidFill>
                  <a:srgbClr val="6A8759"/>
                </a:solidFill>
                <a:effectLst/>
                <a:latin typeface="Arial Unicode MS"/>
              </a:rPr>
              <a:t>)s %(message)s'</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logging.warning</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'is when this event was logged.'</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29890880-6B29-4830-9C6A-95A005BE37BC}"/>
              </a:ext>
            </a:extLst>
          </p:cNvPr>
          <p:cNvSpPr>
            <a:spLocks noChangeArrowheads="1"/>
          </p:cNvSpPr>
          <p:nvPr/>
        </p:nvSpPr>
        <p:spPr bwMode="auto">
          <a:xfrm>
            <a:off x="1098776" y="4717130"/>
            <a:ext cx="8256233" cy="64633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CC7832"/>
                </a:solidFill>
                <a:effectLst/>
                <a:latin typeface="Arial Unicode MS"/>
              </a:rPr>
              <a:t>import </a:t>
            </a:r>
            <a:r>
              <a:rPr kumimoji="0" lang="en-US" altLang="en-US" sz="1200" b="0" i="0" u="none" strike="noStrike" cap="none" normalizeH="0" baseline="0" dirty="0">
                <a:ln>
                  <a:noFill/>
                </a:ln>
                <a:solidFill>
                  <a:srgbClr val="A9B7C6"/>
                </a:solidFill>
                <a:effectLst/>
                <a:latin typeface="Arial Unicode MS"/>
              </a:rPr>
              <a:t>logging</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logging.basicConfig</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AA4926"/>
                </a:solidFill>
                <a:effectLst/>
                <a:latin typeface="Arial Unicode MS"/>
              </a:rPr>
              <a:t>format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a:t>
            </a:r>
            <a:r>
              <a:rPr kumimoji="0" lang="en-US" altLang="en-US" sz="1200" b="0" i="0" u="none" strike="noStrike" cap="none" normalizeH="0" baseline="0" dirty="0" err="1">
                <a:ln>
                  <a:noFill/>
                </a:ln>
                <a:solidFill>
                  <a:srgbClr val="6A8759"/>
                </a:solidFill>
                <a:effectLst/>
                <a:latin typeface="Arial Unicode MS"/>
              </a:rPr>
              <a:t>asctime</a:t>
            </a:r>
            <a:r>
              <a:rPr kumimoji="0" lang="en-US" altLang="en-US" sz="1200" b="0" i="0" u="none" strike="noStrike" cap="none" normalizeH="0" baseline="0" dirty="0">
                <a:ln>
                  <a:noFill/>
                </a:ln>
                <a:solidFill>
                  <a:srgbClr val="6A8759"/>
                </a:solidFill>
                <a:effectLst/>
                <a:latin typeface="Arial Unicode MS"/>
              </a:rPr>
              <a:t>)s %(message)s'</a:t>
            </a:r>
            <a:r>
              <a:rPr kumimoji="0" lang="en-US" altLang="en-US" sz="1200" b="0" i="0" u="none" strike="noStrike" cap="none" normalizeH="0" baseline="0" dirty="0">
                <a:ln>
                  <a:noFill/>
                </a:ln>
                <a:solidFill>
                  <a:srgbClr val="CC7832"/>
                </a:solidFill>
                <a:effectLst/>
                <a:latin typeface="Arial Unicode MS"/>
              </a:rPr>
              <a:t>, </a:t>
            </a:r>
            <a:r>
              <a:rPr kumimoji="0" lang="en-US" altLang="en-US" sz="1200" b="0" i="0" u="none" strike="noStrike" cap="none" normalizeH="0" baseline="0" dirty="0" err="1">
                <a:ln>
                  <a:noFill/>
                </a:ln>
                <a:solidFill>
                  <a:srgbClr val="AA4926"/>
                </a:solidFill>
                <a:effectLst/>
                <a:latin typeface="Arial Unicode MS"/>
              </a:rPr>
              <a:t>datefmt</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'%m/%d/%Y %I:%M:%S %p'</a:t>
            </a:r>
            <a:r>
              <a:rPr kumimoji="0" lang="en-US" altLang="en-US" sz="1200" b="0" i="0" u="none" strike="noStrike" cap="none" normalizeH="0" baseline="0" dirty="0">
                <a:ln>
                  <a:noFill/>
                </a:ln>
                <a:solidFill>
                  <a:srgbClr val="A9B7C6"/>
                </a:solidFill>
                <a:effectLst/>
                <a:latin typeface="Arial Unicode MS"/>
              </a:rPr>
              <a:t>)</a:t>
            </a:r>
            <a:br>
              <a:rPr kumimoji="0" lang="en-US" altLang="en-US" sz="1200" b="0" i="0" u="none" strike="noStrike" cap="none" normalizeH="0" baseline="0" dirty="0">
                <a:ln>
                  <a:noFill/>
                </a:ln>
                <a:solidFill>
                  <a:srgbClr val="A9B7C6"/>
                </a:solidFill>
                <a:effectLst/>
                <a:latin typeface="Arial Unicode MS"/>
              </a:rPr>
            </a:br>
            <a:r>
              <a:rPr kumimoji="0" lang="en-US" altLang="en-US" sz="1200" b="0" i="0" u="none" strike="noStrike" cap="none" normalizeH="0" baseline="0" dirty="0" err="1">
                <a:ln>
                  <a:noFill/>
                </a:ln>
                <a:solidFill>
                  <a:srgbClr val="A9B7C6"/>
                </a:solidFill>
                <a:effectLst/>
                <a:latin typeface="Arial Unicode MS"/>
              </a:rPr>
              <a:t>logging.warning</a:t>
            </a:r>
            <a:r>
              <a:rPr kumimoji="0" lang="en-US" altLang="en-US" sz="1200" b="0" i="0" u="none" strike="noStrike" cap="none" normalizeH="0" baseline="0" dirty="0">
                <a:ln>
                  <a:noFill/>
                </a:ln>
                <a:solidFill>
                  <a:srgbClr val="A9B7C6"/>
                </a:solidFill>
                <a:effectLst/>
                <a:latin typeface="Arial Unicode MS"/>
              </a:rPr>
              <a:t>(</a:t>
            </a:r>
            <a:r>
              <a:rPr kumimoji="0" lang="en-US" altLang="en-US" sz="1200" b="0" i="0" u="none" strike="noStrike" cap="none" normalizeH="0" baseline="0" dirty="0">
                <a:ln>
                  <a:noFill/>
                </a:ln>
                <a:solidFill>
                  <a:srgbClr val="6A8759"/>
                </a:solidFill>
                <a:effectLst/>
                <a:latin typeface="Arial Unicode MS"/>
              </a:rPr>
              <a:t>'is when this event was logged.'</a:t>
            </a:r>
            <a:r>
              <a:rPr kumimoji="0" lang="en-US" altLang="en-US" sz="1200" b="0" i="0" u="none" strike="noStrike" cap="none" normalizeH="0" baseline="0" dirty="0">
                <a:ln>
                  <a:noFill/>
                </a:ln>
                <a:solidFill>
                  <a:srgbClr val="A9B7C6"/>
                </a:solidFill>
                <a:effectLst/>
                <a:latin typeface="Arial Unicode MS"/>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0121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latin typeface="Lexend Light"/>
              </a:rPr>
              <a:t>Lab 03</a:t>
            </a:r>
            <a:endParaRPr lang="he-IL" b="1" dirty="0">
              <a:latin typeface="Lexend Light"/>
            </a:endParaRPr>
          </a:p>
        </p:txBody>
      </p:sp>
    </p:spTree>
    <p:extLst>
      <p:ext uri="{BB962C8B-B14F-4D97-AF65-F5344CB8AC3E}">
        <p14:creationId xmlns:p14="http://schemas.microsoft.com/office/powerpoint/2010/main" val="3933336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3853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0" dirty="0">
                <a:solidFill>
                  <a:srgbClr val="0071F6"/>
                </a:solidFill>
                <a:effectLst/>
                <a:latin typeface="Lexend" panose="020B0604020202020204"/>
              </a:rPr>
              <a:t>Exceptions Intro — cont’d </a:t>
            </a:r>
            <a:br>
              <a:rPr lang="en-US" b="1" dirty="0">
                <a:solidFill>
                  <a:srgbClr val="0071F6"/>
                </a:solidFill>
                <a:latin typeface="Lexend" panose="020B0604020202020204"/>
              </a:rPr>
            </a:br>
            <a:endParaRPr lang="he-IL" b="1" dirty="0">
              <a:solidFill>
                <a:srgbClr val="0071F6"/>
              </a:solidFill>
              <a:latin typeface="Lexend" panose="020B0604020202020204"/>
            </a:endParaRPr>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2000" b="0" i="0" dirty="0">
                <a:solidFill>
                  <a:srgbClr val="000000"/>
                </a:solidFill>
                <a:effectLst/>
                <a:latin typeface="Lexend Light"/>
              </a:rPr>
              <a:t>For Example: </a:t>
            </a:r>
          </a:p>
          <a:p>
            <a:pPr marL="0" indent="0">
              <a:buNone/>
            </a:pPr>
            <a:r>
              <a:rPr lang="en-US" sz="2000" b="1" i="0" dirty="0">
                <a:solidFill>
                  <a:srgbClr val="000000"/>
                </a:solidFill>
                <a:effectLst/>
                <a:latin typeface="Lexend Light"/>
              </a:rPr>
              <a:t>try: </a:t>
            </a:r>
          </a:p>
          <a:p>
            <a:pPr marL="0" indent="0">
              <a:buNone/>
            </a:pPr>
            <a:r>
              <a:rPr lang="en-US" sz="2000" b="0" i="0" dirty="0">
                <a:solidFill>
                  <a:srgbClr val="000000"/>
                </a:solidFill>
                <a:effectLst/>
                <a:latin typeface="Lexend Light"/>
              </a:rPr>
              <a:t>	print(1/0) </a:t>
            </a:r>
          </a:p>
          <a:p>
            <a:pPr marL="0" indent="0">
              <a:buNone/>
            </a:pPr>
            <a:r>
              <a:rPr lang="en-US" sz="2000" b="1" i="0" dirty="0">
                <a:solidFill>
                  <a:srgbClr val="000000"/>
                </a:solidFill>
                <a:effectLst/>
                <a:latin typeface="Lexend Light"/>
              </a:rPr>
              <a:t>except</a:t>
            </a:r>
            <a:r>
              <a:rPr lang="en-US" sz="2000" b="0" i="0" dirty="0">
                <a:solidFill>
                  <a:srgbClr val="000000"/>
                </a:solidFill>
                <a:effectLst/>
                <a:latin typeface="Lexend Light"/>
              </a:rPr>
              <a:t> </a:t>
            </a:r>
            <a:r>
              <a:rPr lang="en-US" sz="2000" b="0" i="0" dirty="0" err="1">
                <a:solidFill>
                  <a:srgbClr val="000000"/>
                </a:solidFill>
                <a:effectLst/>
                <a:latin typeface="Lexend Light"/>
              </a:rPr>
              <a:t>ZeroDivisionError</a:t>
            </a:r>
            <a:r>
              <a:rPr lang="en-US" sz="2000" b="0" i="0" dirty="0">
                <a:solidFill>
                  <a:srgbClr val="000000"/>
                </a:solidFill>
                <a:effectLst/>
                <a:latin typeface="Lexend Light"/>
              </a:rPr>
              <a:t>: </a:t>
            </a:r>
          </a:p>
          <a:p>
            <a:pPr marL="0" indent="0">
              <a:buNone/>
            </a:pPr>
            <a:r>
              <a:rPr lang="en-US" sz="2000" b="0" i="0" dirty="0">
                <a:solidFill>
                  <a:srgbClr val="000000"/>
                </a:solidFill>
                <a:effectLst/>
                <a:latin typeface="Lexend Light"/>
              </a:rPr>
              <a:t>	print ("You can't divide by zero")</a:t>
            </a:r>
            <a:endParaRPr lang="en-US" sz="2000" dirty="0">
              <a:solidFill>
                <a:srgbClr val="000000"/>
              </a:solidFill>
              <a:latin typeface="Lexend Light"/>
            </a:endParaRPr>
          </a:p>
        </p:txBody>
      </p:sp>
      <p:pic>
        <p:nvPicPr>
          <p:cNvPr id="1028" name="Picture 4" descr="Exception &amp; Error Handling in Python | Tutorial by DataCamp | DataCamp">
            <a:extLst>
              <a:ext uri="{FF2B5EF4-FFF2-40B4-BE49-F238E27FC236}">
                <a16:creationId xmlns:a16="http://schemas.microsoft.com/office/drawing/2014/main" id="{C6E25270-671E-474A-B0CA-AAE83604B2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1959" y="1203833"/>
            <a:ext cx="4995935" cy="486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58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9393" y="291155"/>
            <a:ext cx="10172443" cy="1325563"/>
          </a:xfrm>
        </p:spPr>
        <p:txBody>
          <a:bodyPr>
            <a:normAutofit/>
          </a:bodyPr>
          <a:lstStyle/>
          <a:p>
            <a:r>
              <a:rPr lang="en-US" b="1" i="0" dirty="0">
                <a:solidFill>
                  <a:srgbClr val="0071F6"/>
                </a:solidFill>
                <a:effectLst/>
                <a:latin typeface="Lexend" panose="020B0604020202020204"/>
              </a:rPr>
              <a:t>Some Built-in Exception Errors</a:t>
            </a:r>
            <a:endParaRPr lang="he-IL" b="1" dirty="0">
              <a:solidFill>
                <a:srgbClr val="0071F6"/>
              </a:solidFill>
              <a:latin typeface="Lexend" panose="020B0604020202020204"/>
            </a:endParaRPr>
          </a:p>
        </p:txBody>
      </p:sp>
      <p:sp>
        <p:nvSpPr>
          <p:cNvPr id="3" name="TextBox 2">
            <a:extLst>
              <a:ext uri="{FF2B5EF4-FFF2-40B4-BE49-F238E27FC236}">
                <a16:creationId xmlns:a16="http://schemas.microsoft.com/office/drawing/2014/main" id="{C05E8B18-012B-4322-8484-47CA00D4C0F1}"/>
              </a:ext>
            </a:extLst>
          </p:cNvPr>
          <p:cNvSpPr txBox="1"/>
          <p:nvPr/>
        </p:nvSpPr>
        <p:spPr>
          <a:xfrm>
            <a:off x="479393" y="1616718"/>
            <a:ext cx="10884024" cy="3785652"/>
          </a:xfrm>
          <a:prstGeom prst="rect">
            <a:avLst/>
          </a:prstGeom>
          <a:noFill/>
        </p:spPr>
        <p:txBody>
          <a:bodyPr wrap="square" rtlCol="1">
            <a:spAutoFit/>
          </a:bodyPr>
          <a:lstStyle/>
          <a:p>
            <a:pPr marL="285750" indent="-285750">
              <a:buFont typeface="Arial" panose="020B0604020202020204" pitchFamily="34" charset="0"/>
              <a:buChar char="•"/>
            </a:pPr>
            <a:r>
              <a:rPr lang="en-US" sz="2000" b="0" i="0" dirty="0">
                <a:solidFill>
                  <a:srgbClr val="000000"/>
                </a:solidFill>
                <a:effectLst/>
                <a:latin typeface="Lexend Light"/>
              </a:rPr>
              <a:t>Below is some common exceptions errors in Python: </a:t>
            </a:r>
          </a:p>
          <a:p>
            <a:pPr marL="742950" lvl="1" indent="-285750">
              <a:buFont typeface="Arial" panose="020B0604020202020204" pitchFamily="34" charset="0"/>
              <a:buChar char="•"/>
            </a:pPr>
            <a:r>
              <a:rPr lang="en-US" sz="2000" b="1" i="0" dirty="0">
                <a:solidFill>
                  <a:srgbClr val="000000"/>
                </a:solidFill>
                <a:effectLst/>
                <a:latin typeface="Lexend Light"/>
              </a:rPr>
              <a:t>Exception</a:t>
            </a:r>
            <a:r>
              <a:rPr lang="en-US" sz="2000" b="0" i="0" dirty="0">
                <a:solidFill>
                  <a:srgbClr val="000000"/>
                </a:solidFill>
                <a:effectLst/>
                <a:latin typeface="Lexend Light"/>
              </a:rPr>
              <a:t> Base class for all exceptions </a:t>
            </a:r>
          </a:p>
          <a:p>
            <a:pPr marL="742950" lvl="1" indent="-285750">
              <a:buFont typeface="Arial" panose="020B0604020202020204" pitchFamily="34" charset="0"/>
              <a:buChar char="•"/>
            </a:pPr>
            <a:r>
              <a:rPr lang="en-US" sz="2000" b="1" i="0" dirty="0" err="1">
                <a:solidFill>
                  <a:srgbClr val="000000"/>
                </a:solidFill>
                <a:effectLst/>
                <a:latin typeface="Lexend Light"/>
              </a:rPr>
              <a:t>lOError</a:t>
            </a:r>
            <a:r>
              <a:rPr lang="en-US" sz="2000" b="0" i="0" dirty="0">
                <a:solidFill>
                  <a:srgbClr val="000000"/>
                </a:solidFill>
                <a:effectLst/>
                <a:latin typeface="Lexend Light"/>
              </a:rPr>
              <a:t> If the file cannot be opened. </a:t>
            </a:r>
          </a:p>
          <a:p>
            <a:pPr marL="742950" lvl="1" indent="-285750">
              <a:buFont typeface="Arial" panose="020B0604020202020204" pitchFamily="34" charset="0"/>
              <a:buChar char="•"/>
            </a:pPr>
            <a:r>
              <a:rPr lang="en-US" sz="2000" b="1" i="0" dirty="0" err="1">
                <a:solidFill>
                  <a:srgbClr val="000000"/>
                </a:solidFill>
                <a:effectLst/>
                <a:latin typeface="Lexend Light"/>
              </a:rPr>
              <a:t>ImportError</a:t>
            </a:r>
            <a:r>
              <a:rPr lang="en-US" sz="2000" b="0" i="0" dirty="0">
                <a:solidFill>
                  <a:srgbClr val="000000"/>
                </a:solidFill>
                <a:effectLst/>
                <a:latin typeface="Lexend Light"/>
              </a:rPr>
              <a:t> If python cannot find the module </a:t>
            </a:r>
          </a:p>
          <a:p>
            <a:pPr marL="742950" lvl="1" indent="-285750">
              <a:buFont typeface="Arial" panose="020B0604020202020204" pitchFamily="34" charset="0"/>
              <a:buChar char="•"/>
            </a:pPr>
            <a:r>
              <a:rPr lang="en-US" sz="2000" b="1" i="0" dirty="0" err="1">
                <a:solidFill>
                  <a:srgbClr val="000000"/>
                </a:solidFill>
                <a:effectLst/>
                <a:latin typeface="Lexend Light"/>
              </a:rPr>
              <a:t>ValueError</a:t>
            </a:r>
            <a:r>
              <a:rPr lang="en-US" sz="2000" b="0" i="0" dirty="0">
                <a:solidFill>
                  <a:srgbClr val="000000"/>
                </a:solidFill>
                <a:effectLst/>
                <a:latin typeface="Lexend Light"/>
              </a:rPr>
              <a:t> Raised when built-in function receives an inappropriate value </a:t>
            </a:r>
          </a:p>
          <a:p>
            <a:pPr marL="742950" lvl="1" indent="-285750">
              <a:buFont typeface="Arial" panose="020B0604020202020204" pitchFamily="34" charset="0"/>
              <a:buChar char="•"/>
            </a:pPr>
            <a:r>
              <a:rPr lang="en-US" sz="2000" b="1" i="0" dirty="0" err="1">
                <a:solidFill>
                  <a:srgbClr val="000000"/>
                </a:solidFill>
                <a:effectLst/>
                <a:latin typeface="Lexend Light"/>
              </a:rPr>
              <a:t>KeyError</a:t>
            </a:r>
            <a:r>
              <a:rPr lang="en-US" sz="2000" b="0" i="0" dirty="0">
                <a:solidFill>
                  <a:srgbClr val="000000"/>
                </a:solidFill>
                <a:effectLst/>
                <a:latin typeface="Lexend Light"/>
              </a:rPr>
              <a:t> Raised when the specified key is not found in the dictionary.</a:t>
            </a:r>
          </a:p>
          <a:p>
            <a:pPr marL="742950" lvl="1" indent="-285750">
              <a:buFont typeface="Arial" panose="020B0604020202020204" pitchFamily="34" charset="0"/>
              <a:buChar char="•"/>
            </a:pPr>
            <a:r>
              <a:rPr lang="en-US" sz="2000" b="1" i="0" dirty="0" err="1">
                <a:solidFill>
                  <a:srgbClr val="000000"/>
                </a:solidFill>
                <a:effectLst/>
                <a:latin typeface="Lexend Light"/>
              </a:rPr>
              <a:t>NameError</a:t>
            </a:r>
            <a:r>
              <a:rPr lang="en-US" sz="2000" b="0" i="0" dirty="0">
                <a:solidFill>
                  <a:srgbClr val="000000"/>
                </a:solidFill>
                <a:effectLst/>
                <a:latin typeface="Lexend Light"/>
              </a:rPr>
              <a:t> Raised when an identifier is not found in the local or global namespace. </a:t>
            </a:r>
          </a:p>
          <a:p>
            <a:pPr marL="742950" lvl="1" indent="-285750">
              <a:buFont typeface="Arial" panose="020B0604020202020204" pitchFamily="34" charset="0"/>
              <a:buChar char="•"/>
            </a:pPr>
            <a:r>
              <a:rPr lang="en-US" sz="2000" b="1" i="0" dirty="0" err="1">
                <a:solidFill>
                  <a:srgbClr val="000000"/>
                </a:solidFill>
                <a:effectLst/>
                <a:latin typeface="Lexend Light"/>
              </a:rPr>
              <a:t>EOFError</a:t>
            </a:r>
            <a:r>
              <a:rPr lang="en-US" sz="2000" b="0" i="0" dirty="0">
                <a:solidFill>
                  <a:srgbClr val="000000"/>
                </a:solidFill>
                <a:effectLst/>
                <a:latin typeface="Lexend Light"/>
              </a:rPr>
              <a:t> Raised when one of the built-in functions (input() or </a:t>
            </a:r>
            <a:r>
              <a:rPr lang="en-US" sz="2000" b="0" i="0" dirty="0" err="1">
                <a:solidFill>
                  <a:srgbClr val="000000"/>
                </a:solidFill>
                <a:effectLst/>
                <a:latin typeface="Lexend Light"/>
              </a:rPr>
              <a:t>raw_input</a:t>
            </a:r>
            <a:r>
              <a:rPr lang="en-US" sz="2000" b="0" i="0" dirty="0">
                <a:solidFill>
                  <a:srgbClr val="000000"/>
                </a:solidFill>
                <a:effectLst/>
                <a:latin typeface="Lexend Light"/>
              </a:rPr>
              <a:t>()) hits an end-of-file condition (EOF) without reading any data </a:t>
            </a:r>
          </a:p>
          <a:p>
            <a:pPr marL="742950" lvl="1" indent="-285750">
              <a:buFont typeface="Arial" panose="020B0604020202020204" pitchFamily="34" charset="0"/>
              <a:buChar char="•"/>
            </a:pPr>
            <a:r>
              <a:rPr lang="en-US" sz="2000" b="1" i="0" dirty="0" err="1">
                <a:solidFill>
                  <a:srgbClr val="000000"/>
                </a:solidFill>
                <a:effectLst/>
                <a:latin typeface="Lexend Light"/>
              </a:rPr>
              <a:t>ArithmeticError</a:t>
            </a:r>
            <a:r>
              <a:rPr lang="en-US" sz="2000" b="0" i="0" dirty="0">
                <a:solidFill>
                  <a:srgbClr val="000000"/>
                </a:solidFill>
                <a:effectLst/>
                <a:latin typeface="Lexend Light"/>
              </a:rPr>
              <a:t> The base exceptions for various arithmetic errors: </a:t>
            </a:r>
            <a:r>
              <a:rPr lang="en-US" sz="2000" b="0" i="0" dirty="0" err="1">
                <a:solidFill>
                  <a:srgbClr val="000000"/>
                </a:solidFill>
                <a:effectLst/>
                <a:latin typeface="Lexend Light"/>
              </a:rPr>
              <a:t>OverflowError</a:t>
            </a:r>
            <a:r>
              <a:rPr lang="en-US" sz="2000" b="0" i="0" dirty="0">
                <a:solidFill>
                  <a:srgbClr val="000000"/>
                </a:solidFill>
                <a:effectLst/>
                <a:latin typeface="Lexend Light"/>
              </a:rPr>
              <a:t>, </a:t>
            </a:r>
            <a:r>
              <a:rPr lang="en-US" sz="2000" b="0" i="0" dirty="0" err="1">
                <a:solidFill>
                  <a:srgbClr val="000000"/>
                </a:solidFill>
                <a:effectLst/>
                <a:latin typeface="Lexend Light"/>
              </a:rPr>
              <a:t>ZeroDivisionError</a:t>
            </a:r>
            <a:r>
              <a:rPr lang="en-US" sz="2000" b="0" i="0" dirty="0">
                <a:solidFill>
                  <a:srgbClr val="000000"/>
                </a:solidFill>
                <a:effectLst/>
                <a:latin typeface="Lexend Light"/>
              </a:rPr>
              <a:t>, </a:t>
            </a:r>
            <a:r>
              <a:rPr lang="en-US" sz="2000" b="0" i="0" dirty="0" err="1">
                <a:solidFill>
                  <a:srgbClr val="000000"/>
                </a:solidFill>
                <a:effectLst/>
                <a:latin typeface="Lexend Light"/>
              </a:rPr>
              <a:t>FloatingPointError</a:t>
            </a:r>
            <a:r>
              <a:rPr lang="en-US" sz="2000" b="0" i="0" dirty="0">
                <a:solidFill>
                  <a:srgbClr val="000000"/>
                </a:solidFill>
                <a:effectLst/>
                <a:latin typeface="Lexend Light"/>
              </a:rPr>
              <a:t> </a:t>
            </a:r>
          </a:p>
          <a:p>
            <a:pPr marL="742950" lvl="1" indent="-285750">
              <a:buFont typeface="Arial" panose="020B0604020202020204" pitchFamily="34" charset="0"/>
              <a:buChar char="•"/>
            </a:pPr>
            <a:r>
              <a:rPr lang="en-US" sz="2000" b="1" i="0" dirty="0" err="1">
                <a:solidFill>
                  <a:srgbClr val="000000"/>
                </a:solidFill>
                <a:effectLst/>
                <a:latin typeface="Lexend Light"/>
              </a:rPr>
              <a:t>SyntaxError</a:t>
            </a:r>
            <a:r>
              <a:rPr lang="en-US" sz="2000" b="0" i="0" dirty="0">
                <a:solidFill>
                  <a:srgbClr val="000000"/>
                </a:solidFill>
                <a:effectLst/>
                <a:latin typeface="Lexend Light"/>
              </a:rPr>
              <a:t> Raised when the syntax is incorrect</a:t>
            </a:r>
            <a:endParaRPr lang="en-US" dirty="0">
              <a:latin typeface="Lexend Light"/>
            </a:endParaRPr>
          </a:p>
        </p:txBody>
      </p:sp>
    </p:spTree>
    <p:extLst>
      <p:ext uri="{BB962C8B-B14F-4D97-AF65-F5344CB8AC3E}">
        <p14:creationId xmlns:p14="http://schemas.microsoft.com/office/powerpoint/2010/main" val="6518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0" dirty="0">
                <a:solidFill>
                  <a:srgbClr val="000000"/>
                </a:solidFill>
                <a:effectLst/>
                <a:latin typeface="Lexend Light"/>
              </a:rPr>
              <a:t>Exception handling example</a:t>
            </a:r>
            <a:endParaRPr lang="he-IL" b="1" dirty="0">
              <a:latin typeface="Lexend Light"/>
            </a:endParaRPr>
          </a:p>
        </p:txBody>
      </p:sp>
    </p:spTree>
    <p:extLst>
      <p:ext uri="{BB962C8B-B14F-4D97-AF65-F5344CB8AC3E}">
        <p14:creationId xmlns:p14="http://schemas.microsoft.com/office/powerpoint/2010/main" val="339497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C4D0-94A6-43AA-B3FB-91CB745292A5}"/>
              </a:ext>
            </a:extLst>
          </p:cNvPr>
          <p:cNvSpPr>
            <a:spLocks noGrp="1"/>
          </p:cNvSpPr>
          <p:nvPr>
            <p:ph type="title"/>
          </p:nvPr>
        </p:nvSpPr>
        <p:spPr>
          <a:xfrm>
            <a:off x="730486" y="15276"/>
            <a:ext cx="10515600" cy="1325563"/>
          </a:xfrm>
        </p:spPr>
        <p:txBody>
          <a:bodyPr/>
          <a:lstStyle/>
          <a:p>
            <a:pPr marL="0" indent="0">
              <a:buNone/>
            </a:pPr>
            <a:r>
              <a:rPr lang="en-US" b="1" i="0" dirty="0">
                <a:solidFill>
                  <a:srgbClr val="000000"/>
                </a:solidFill>
                <a:effectLst/>
                <a:latin typeface="Lexend Light"/>
              </a:rPr>
              <a:t>Version 1: </a:t>
            </a:r>
          </a:p>
        </p:txBody>
      </p:sp>
      <p:sp>
        <p:nvSpPr>
          <p:cNvPr id="6" name="Content Placeholder 5">
            <a:extLst>
              <a:ext uri="{FF2B5EF4-FFF2-40B4-BE49-F238E27FC236}">
                <a16:creationId xmlns:a16="http://schemas.microsoft.com/office/drawing/2014/main" id="{775AF8E9-DC67-4D8D-8B85-681B629C462B}"/>
              </a:ext>
            </a:extLst>
          </p:cNvPr>
          <p:cNvSpPr>
            <a:spLocks noGrp="1"/>
          </p:cNvSpPr>
          <p:nvPr>
            <p:ph idx="1"/>
          </p:nvPr>
        </p:nvSpPr>
        <p:spPr>
          <a:xfrm>
            <a:off x="730486" y="1473779"/>
            <a:ext cx="10784181" cy="4351338"/>
          </a:xfrm>
        </p:spPr>
        <p:txBody>
          <a:bodyPr>
            <a:normAutofit/>
          </a:bodyPr>
          <a:lstStyle/>
          <a:p>
            <a:pPr marL="0" indent="0">
              <a:buNone/>
            </a:pPr>
            <a:endParaRPr lang="en-US" dirty="0">
              <a:solidFill>
                <a:srgbClr val="000000"/>
              </a:solidFill>
              <a:latin typeface="Lexend Light"/>
            </a:endParaRPr>
          </a:p>
          <a:p>
            <a:pPr marL="0" indent="0">
              <a:buNone/>
            </a:pPr>
            <a:endParaRPr lang="en-US" b="0" i="0" dirty="0">
              <a:solidFill>
                <a:srgbClr val="000000"/>
              </a:solidFill>
              <a:effectLst/>
              <a:latin typeface="Lexend Light"/>
            </a:endParaRPr>
          </a:p>
          <a:p>
            <a:pPr marL="0" indent="0">
              <a:buNone/>
            </a:pPr>
            <a:endParaRPr lang="en-US" b="0" i="0" dirty="0">
              <a:solidFill>
                <a:srgbClr val="000000"/>
              </a:solidFill>
              <a:effectLst/>
              <a:latin typeface="Lexend Light"/>
            </a:endParaRPr>
          </a:p>
          <a:p>
            <a:pPr marL="0" indent="0">
              <a:buNone/>
            </a:pPr>
            <a:endParaRPr lang="en-US" b="0" i="0" dirty="0">
              <a:solidFill>
                <a:srgbClr val="000000"/>
              </a:solidFill>
              <a:effectLst/>
              <a:latin typeface="Lexend Light"/>
            </a:endParaRPr>
          </a:p>
          <a:p>
            <a:r>
              <a:rPr lang="en-US" b="0" i="0" dirty="0">
                <a:solidFill>
                  <a:srgbClr val="000000"/>
                </a:solidFill>
                <a:effectLst/>
                <a:latin typeface="Lexend Light"/>
              </a:rPr>
              <a:t>If the input is not numeric, "67a" for example, the code — raises exception: </a:t>
            </a:r>
          </a:p>
          <a:p>
            <a:pPr marL="0" indent="0">
              <a:buNone/>
            </a:pPr>
            <a:r>
              <a:rPr lang="en-US" b="0" i="0" dirty="0">
                <a:solidFill>
                  <a:srgbClr val="000000"/>
                </a:solidFill>
                <a:effectLst/>
                <a:latin typeface="Lexend Light"/>
              </a:rPr>
              <a:t>	</a:t>
            </a:r>
            <a:r>
              <a:rPr lang="en-US" b="0" i="1" dirty="0" err="1">
                <a:solidFill>
                  <a:srgbClr val="000000"/>
                </a:solidFill>
                <a:effectLst/>
                <a:latin typeface="Lexend Light"/>
              </a:rPr>
              <a:t>ValueError</a:t>
            </a:r>
            <a:r>
              <a:rPr lang="en-US" b="0" i="1" dirty="0">
                <a:solidFill>
                  <a:srgbClr val="000000"/>
                </a:solidFill>
                <a:effectLst/>
                <a:latin typeface="Lexend Light"/>
              </a:rPr>
              <a:t>: invalid literal for int() with base 10: ‘67a’</a:t>
            </a:r>
            <a:endParaRPr lang="he-IL" i="1" dirty="0">
              <a:latin typeface="Lexend Light"/>
              <a:cs typeface="Calibri" panose="020F0502020204030204" pitchFamily="34" charset="0"/>
            </a:endParaRPr>
          </a:p>
        </p:txBody>
      </p:sp>
      <p:sp>
        <p:nvSpPr>
          <p:cNvPr id="3" name="Rectangle 1">
            <a:extLst>
              <a:ext uri="{FF2B5EF4-FFF2-40B4-BE49-F238E27FC236}">
                <a16:creationId xmlns:a16="http://schemas.microsoft.com/office/drawing/2014/main" id="{778E6857-F8B4-4BCE-98AB-C75DA8D3E804}"/>
              </a:ext>
            </a:extLst>
          </p:cNvPr>
          <p:cNvSpPr>
            <a:spLocks noChangeArrowheads="1"/>
          </p:cNvSpPr>
          <p:nvPr/>
        </p:nvSpPr>
        <p:spPr bwMode="auto">
          <a:xfrm>
            <a:off x="730486" y="1669088"/>
            <a:ext cx="7253056" cy="120032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s = input(</a:t>
            </a:r>
            <a:r>
              <a:rPr kumimoji="0" lang="en-US" altLang="en-US" sz="2400" b="0" i="0" u="none" strike="noStrike" cap="none" normalizeH="0" baseline="0" dirty="0">
                <a:ln>
                  <a:noFill/>
                </a:ln>
                <a:solidFill>
                  <a:srgbClr val="6A8759"/>
                </a:solidFill>
                <a:effectLst/>
                <a:latin typeface="Arial Unicode MS"/>
              </a:rPr>
              <a:t>"Enter a number between 1 - 10"</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number = int(s)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print (</a:t>
            </a:r>
            <a:r>
              <a:rPr kumimoji="0" lang="en-US" altLang="en-US" sz="2400" b="0" i="0" u="none" strike="noStrike" cap="none" normalizeH="0" baseline="0" dirty="0">
                <a:ln>
                  <a:noFill/>
                </a:ln>
                <a:solidFill>
                  <a:srgbClr val="6A8759"/>
                </a:solidFill>
                <a:effectLst/>
                <a:latin typeface="Arial Unicode MS"/>
              </a:rPr>
              <a:t>"your number is — {}"</a:t>
            </a:r>
            <a:r>
              <a:rPr kumimoji="0" lang="en-US" altLang="en-US" sz="2400" b="0" i="0" u="none" strike="noStrike" cap="none" normalizeH="0" baseline="0" dirty="0">
                <a:ln>
                  <a:noFill/>
                </a:ln>
                <a:solidFill>
                  <a:srgbClr val="A9B7C6"/>
                </a:solidFill>
                <a:effectLst/>
                <a:latin typeface="Arial Unicode MS"/>
              </a:rPr>
              <a:t>.format(number))</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836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buNone/>
            </a:pPr>
            <a:r>
              <a:rPr lang="en-US" b="1" i="0" dirty="0">
                <a:solidFill>
                  <a:srgbClr val="000000"/>
                </a:solidFill>
                <a:effectLst/>
                <a:latin typeface="Lexend Light"/>
              </a:rPr>
              <a:t>Version 2: </a:t>
            </a:r>
          </a:p>
        </p:txBody>
      </p:sp>
      <p:sp>
        <p:nvSpPr>
          <p:cNvPr id="3" name="Content Placeholder 2"/>
          <p:cNvSpPr>
            <a:spLocks noGrp="1"/>
          </p:cNvSpPr>
          <p:nvPr>
            <p:ph idx="1"/>
          </p:nvPr>
        </p:nvSpPr>
        <p:spPr/>
        <p:txBody>
          <a:bodyPr>
            <a:normAutofit lnSpcReduction="10000"/>
          </a:bodyPr>
          <a:lstStyle/>
          <a:p>
            <a:pPr marL="0" indent="0">
              <a:buNone/>
            </a:pPr>
            <a:endParaRPr lang="en-US" b="0" i="0" dirty="0">
              <a:solidFill>
                <a:srgbClr val="000000"/>
              </a:solidFill>
              <a:effectLst/>
              <a:latin typeface="Lexend Light"/>
            </a:endParaRPr>
          </a:p>
          <a:p>
            <a:pPr marL="0" indent="0">
              <a:buNone/>
            </a:pPr>
            <a:endParaRPr lang="en-US" dirty="0">
              <a:solidFill>
                <a:srgbClr val="000000"/>
              </a:solidFill>
              <a:latin typeface="Lexend Light"/>
            </a:endParaRPr>
          </a:p>
          <a:p>
            <a:pPr marL="0" indent="0">
              <a:buNone/>
            </a:pPr>
            <a:endParaRPr lang="en-US" b="0" i="0" dirty="0">
              <a:solidFill>
                <a:srgbClr val="000000"/>
              </a:solidFill>
              <a:effectLst/>
              <a:latin typeface="Lexend Light"/>
            </a:endParaRPr>
          </a:p>
          <a:p>
            <a:pPr marL="0" indent="0">
              <a:buNone/>
            </a:pPr>
            <a:endParaRPr lang="en-US" dirty="0">
              <a:solidFill>
                <a:srgbClr val="000000"/>
              </a:solidFill>
              <a:latin typeface="Lexend Light"/>
            </a:endParaRPr>
          </a:p>
          <a:p>
            <a:pPr marL="0" indent="0">
              <a:buNone/>
            </a:pPr>
            <a:endParaRPr lang="en-US" b="0" i="0" dirty="0">
              <a:solidFill>
                <a:srgbClr val="000000"/>
              </a:solidFill>
              <a:effectLst/>
              <a:latin typeface="Lexend Light"/>
            </a:endParaRPr>
          </a:p>
          <a:p>
            <a:pPr marL="0" indent="0">
              <a:buNone/>
            </a:pPr>
            <a:endParaRPr lang="en-US" b="0" i="0" dirty="0">
              <a:solidFill>
                <a:srgbClr val="000000"/>
              </a:solidFill>
              <a:effectLst/>
              <a:latin typeface="Lexend Light"/>
            </a:endParaRPr>
          </a:p>
          <a:p>
            <a:pPr marL="0" indent="0">
              <a:buNone/>
            </a:pPr>
            <a:endParaRPr lang="en-US" b="0" i="0" dirty="0">
              <a:solidFill>
                <a:srgbClr val="000000"/>
              </a:solidFill>
              <a:effectLst/>
              <a:latin typeface="Lexend Light"/>
            </a:endParaRPr>
          </a:p>
          <a:p>
            <a:r>
              <a:rPr lang="en-US" b="0" i="0" dirty="0">
                <a:solidFill>
                  <a:srgbClr val="000000"/>
                </a:solidFill>
                <a:effectLst/>
                <a:latin typeface="Lexend Light"/>
              </a:rPr>
              <a:t>The program will continue running whether the input is correct or not.</a:t>
            </a:r>
            <a:endParaRPr lang="en-US" dirty="0">
              <a:latin typeface="Lexend Light"/>
              <a:cs typeface="Calibri" panose="020F0502020204030204" pitchFamily="34" charset="0"/>
            </a:endParaRPr>
          </a:p>
        </p:txBody>
      </p:sp>
      <p:sp>
        <p:nvSpPr>
          <p:cNvPr id="4" name="Rectangle 1">
            <a:extLst>
              <a:ext uri="{FF2B5EF4-FFF2-40B4-BE49-F238E27FC236}">
                <a16:creationId xmlns:a16="http://schemas.microsoft.com/office/drawing/2014/main" id="{3D050B68-A652-40C5-B202-7F07C7DA6DDB}"/>
              </a:ext>
            </a:extLst>
          </p:cNvPr>
          <p:cNvSpPr>
            <a:spLocks noChangeArrowheads="1"/>
          </p:cNvSpPr>
          <p:nvPr/>
        </p:nvSpPr>
        <p:spPr bwMode="auto">
          <a:xfrm>
            <a:off x="838200" y="1825625"/>
            <a:ext cx="9401452" cy="267765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A9B7C6"/>
                </a:solidFill>
                <a:effectLst/>
                <a:latin typeface="Arial Unicode MS"/>
              </a:rPr>
              <a:t>number =</a:t>
            </a:r>
            <a:r>
              <a:rPr kumimoji="0" lang="en-US" altLang="en-US" sz="2400" b="0" i="0" u="none" strike="noStrike" cap="none" normalizeH="0" baseline="0" dirty="0">
                <a:ln>
                  <a:noFill/>
                </a:ln>
                <a:solidFill>
                  <a:srgbClr val="6897BB"/>
                </a:solidFill>
                <a:effectLst/>
                <a:latin typeface="Arial Unicode MS"/>
              </a:rPr>
              <a:t>5 </a:t>
            </a:r>
            <a:br>
              <a:rPr kumimoji="0" lang="en-US" altLang="en-US" sz="2400" b="0" i="0" u="none" strike="noStrike" cap="none" normalizeH="0" baseline="0" dirty="0">
                <a:ln>
                  <a:noFill/>
                </a:ln>
                <a:solidFill>
                  <a:srgbClr val="6897BB"/>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try</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s = </a:t>
            </a:r>
            <a:r>
              <a:rPr kumimoji="0" lang="en-US" altLang="en-US" sz="2400" b="0" i="0" u="none" strike="noStrike" cap="none" normalizeH="0" baseline="0" dirty="0">
                <a:ln>
                  <a:noFill/>
                </a:ln>
                <a:solidFill>
                  <a:srgbClr val="8888C6"/>
                </a:solidFill>
                <a:effectLst/>
                <a:latin typeface="Arial Unicode MS"/>
              </a:rPr>
              <a:t>input</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"Enter a number between 1-10, 5 is         default"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number = </a:t>
            </a:r>
            <a:r>
              <a:rPr kumimoji="0" lang="en-US" altLang="en-US" sz="2400" b="0" i="0" u="none" strike="noStrike" cap="none" normalizeH="0" baseline="0" dirty="0">
                <a:ln>
                  <a:noFill/>
                </a:ln>
                <a:solidFill>
                  <a:srgbClr val="8888C6"/>
                </a:solidFill>
                <a:effectLst/>
                <a:latin typeface="Arial Unicode MS"/>
              </a:rPr>
              <a:t>int</a:t>
            </a:r>
            <a:r>
              <a:rPr kumimoji="0" lang="en-US" altLang="en-US" sz="2400" b="0" i="0" u="none" strike="noStrike" cap="none" normalizeH="0" baseline="0" dirty="0">
                <a:ln>
                  <a:noFill/>
                </a:ln>
                <a:solidFill>
                  <a:srgbClr val="A9B7C6"/>
                </a:solidFill>
                <a:effectLst/>
                <a:latin typeface="Arial Unicode MS"/>
              </a:rPr>
              <a:t>(s)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CC7832"/>
                </a:solidFill>
                <a:effectLst/>
                <a:latin typeface="Arial Unicode MS"/>
              </a:rPr>
              <a:t>except </a:t>
            </a:r>
            <a:r>
              <a:rPr kumimoji="0" lang="en-US" altLang="en-US" sz="2400" b="0" i="0" u="none" strike="noStrike" cap="none" normalizeH="0" baseline="0" dirty="0" err="1">
                <a:ln>
                  <a:noFill/>
                </a:ln>
                <a:solidFill>
                  <a:srgbClr val="8888C6"/>
                </a:solidFill>
                <a:effectLst/>
                <a:latin typeface="Arial Unicode MS"/>
              </a:rPr>
              <a:t>ValueError</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A9B7C6"/>
                </a:solidFill>
                <a:effectLst/>
                <a:latin typeface="Arial Unicode MS"/>
              </a:rPr>
              <a:t>   </a:t>
            </a:r>
            <a:r>
              <a:rPr kumimoji="0" lang="en-US" altLang="en-US" sz="2400" b="0" i="0" u="none" strike="noStrike" cap="none" normalizeH="0" baseline="0" dirty="0">
                <a:ln>
                  <a:noFill/>
                </a:ln>
                <a:solidFill>
                  <a:srgbClr val="8888C6"/>
                </a:solidFill>
                <a:effectLst/>
                <a:latin typeface="Arial Unicode MS"/>
              </a:rPr>
              <a:t>print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"your value is incorrect, default value is set"</a:t>
            </a:r>
            <a:r>
              <a:rPr kumimoji="0" lang="en-US" altLang="en-US" sz="2400" b="0" i="0" u="none" strike="noStrike" cap="none" normalizeH="0" baseline="0" dirty="0">
                <a:ln>
                  <a:noFill/>
                </a:ln>
                <a:solidFill>
                  <a:srgbClr val="A9B7C6"/>
                </a:solidFill>
                <a:effectLst/>
                <a:latin typeface="Arial Unicode MS"/>
              </a:rPr>
              <a:t>) </a:t>
            </a:r>
            <a:br>
              <a:rPr kumimoji="0" lang="en-US" altLang="en-US" sz="2400" b="0" i="0" u="none" strike="noStrike" cap="none" normalizeH="0" baseline="0" dirty="0">
                <a:ln>
                  <a:noFill/>
                </a:ln>
                <a:solidFill>
                  <a:srgbClr val="A9B7C6"/>
                </a:solidFill>
                <a:effectLst/>
                <a:latin typeface="Arial Unicode MS"/>
              </a:rPr>
            </a:br>
            <a:r>
              <a:rPr kumimoji="0" lang="en-US" altLang="en-US" sz="2400" b="0" i="0" u="none" strike="noStrike" cap="none" normalizeH="0" baseline="0" dirty="0">
                <a:ln>
                  <a:noFill/>
                </a:ln>
                <a:solidFill>
                  <a:srgbClr val="8888C6"/>
                </a:solidFill>
                <a:effectLst/>
                <a:latin typeface="Arial Unicode MS"/>
              </a:rPr>
              <a:t>print </a:t>
            </a:r>
            <a:r>
              <a:rPr kumimoji="0" lang="en-US" altLang="en-US" sz="2400" b="0" i="0" u="none" strike="noStrike" cap="none" normalizeH="0" baseline="0" dirty="0">
                <a:ln>
                  <a:noFill/>
                </a:ln>
                <a:solidFill>
                  <a:srgbClr val="A9B7C6"/>
                </a:solidFill>
                <a:effectLst/>
                <a:latin typeface="Arial Unicode MS"/>
              </a:rPr>
              <a:t>(</a:t>
            </a:r>
            <a:r>
              <a:rPr kumimoji="0" lang="en-US" altLang="en-US" sz="2400" b="0" i="0" u="none" strike="noStrike" cap="none" normalizeH="0" baseline="0" dirty="0">
                <a:ln>
                  <a:noFill/>
                </a:ln>
                <a:solidFill>
                  <a:srgbClr val="6A8759"/>
                </a:solidFill>
                <a:effectLst/>
                <a:latin typeface="Arial Unicode MS"/>
              </a:rPr>
              <a:t>"your number is — {}"</a:t>
            </a:r>
            <a:r>
              <a:rPr kumimoji="0" lang="en-US" altLang="en-US" sz="2400" b="0" i="0" u="none" strike="noStrike" cap="none" normalizeH="0" baseline="0" dirty="0">
                <a:ln>
                  <a:noFill/>
                </a:ln>
                <a:solidFill>
                  <a:srgbClr val="A9B7C6"/>
                </a:solidFill>
                <a:effectLst/>
                <a:latin typeface="Arial Unicode MS"/>
              </a:rPr>
              <a:t>.format(number))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433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Lexend Light"/>
              </a:rPr>
              <a:t>Lab 01</a:t>
            </a:r>
            <a:endParaRPr lang="he-IL" b="1" dirty="0">
              <a:latin typeface="Lexend Light"/>
            </a:endParaRPr>
          </a:p>
        </p:txBody>
      </p:sp>
    </p:spTree>
    <p:extLst>
      <p:ext uri="{BB962C8B-B14F-4D97-AF65-F5344CB8AC3E}">
        <p14:creationId xmlns:p14="http://schemas.microsoft.com/office/powerpoint/2010/main" val="2767821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5217</Words>
  <Application>Microsoft Office PowerPoint</Application>
  <PresentationFormat>Widescreen</PresentationFormat>
  <Paragraphs>448</Paragraphs>
  <Slides>34</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Arial</vt:lpstr>
      <vt:lpstr>Arial Unicode MS</vt:lpstr>
      <vt:lpstr>Calibri</vt:lpstr>
      <vt:lpstr>Calibri Light</vt:lpstr>
      <vt:lpstr>Lexend</vt:lpstr>
      <vt:lpstr>Lexend Light</vt:lpstr>
      <vt:lpstr>Noto Sans Hebrew</vt:lpstr>
      <vt:lpstr>Segoe</vt:lpstr>
      <vt:lpstr>Segoe Light</vt:lpstr>
      <vt:lpstr>Tahoma</vt:lpstr>
      <vt:lpstr>Office Theme</vt:lpstr>
      <vt:lpstr>PowerPoint Presentation</vt:lpstr>
      <vt:lpstr>Agenda</vt:lpstr>
      <vt:lpstr>Exceptions Intro</vt:lpstr>
      <vt:lpstr>Exceptions Intro — cont’d  </vt:lpstr>
      <vt:lpstr>Some Built-in Exception Errors</vt:lpstr>
      <vt:lpstr>Exception handling example</vt:lpstr>
      <vt:lpstr>Version 1: </vt:lpstr>
      <vt:lpstr>Version 2: </vt:lpstr>
      <vt:lpstr>Lab 01</vt:lpstr>
      <vt:lpstr>Argument of an Exception</vt:lpstr>
      <vt:lpstr>Multiple excepts</vt:lpstr>
      <vt:lpstr>Try ... finally example</vt:lpstr>
      <vt:lpstr>Raising Exceptions</vt:lpstr>
      <vt:lpstr>Raising Exceptions</vt:lpstr>
      <vt:lpstr>Raising Exceptions</vt:lpstr>
      <vt:lpstr>User-Defined Exceptions</vt:lpstr>
      <vt:lpstr>User-Defined Exceptions</vt:lpstr>
      <vt:lpstr>User-Defined Exceptions</vt:lpstr>
      <vt:lpstr>Lab 02</vt:lpstr>
      <vt:lpstr>Logging</vt:lpstr>
      <vt:lpstr>When to use logging?</vt:lpstr>
      <vt:lpstr>When to use logging?</vt:lpstr>
      <vt:lpstr>Logging simple example</vt:lpstr>
      <vt:lpstr>Example</vt:lpstr>
      <vt:lpstr>Logging to a file</vt:lpstr>
      <vt:lpstr>Logging to a file – cont’d</vt:lpstr>
      <vt:lpstr>Logging to a file – cont’d</vt:lpstr>
      <vt:lpstr>Logging from multiple modules</vt:lpstr>
      <vt:lpstr>Logging from multiple modules – cont’d</vt:lpstr>
      <vt:lpstr>Logging variable data</vt:lpstr>
      <vt:lpstr>Changing the format of displayed messages</vt:lpstr>
      <vt:lpstr>Displaying the date/time in messages</vt:lpstr>
      <vt:lpstr>Lab 03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02: Getting Started</dc:title>
  <dc:creator>Tomer Avishar</dc:creator>
  <cp:lastModifiedBy>Alexandr Gotlib</cp:lastModifiedBy>
  <cp:revision>202</cp:revision>
  <dcterms:created xsi:type="dcterms:W3CDTF">2021-12-06T07:55:10Z</dcterms:created>
  <dcterms:modified xsi:type="dcterms:W3CDTF">2023-07-09T15:01:34Z</dcterms:modified>
</cp:coreProperties>
</file>