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6" r:id="rId2"/>
    <p:sldId id="264" r:id="rId3"/>
    <p:sldId id="322" r:id="rId4"/>
    <p:sldId id="265" r:id="rId5"/>
    <p:sldId id="320" r:id="rId6"/>
    <p:sldId id="266" r:id="rId7"/>
    <p:sldId id="325" r:id="rId8"/>
    <p:sldId id="324" r:id="rId9"/>
    <p:sldId id="326" r:id="rId10"/>
    <p:sldId id="329" r:id="rId11"/>
    <p:sldId id="327" r:id="rId12"/>
    <p:sldId id="323" r:id="rId13"/>
    <p:sldId id="267" r:id="rId14"/>
    <p:sldId id="270" r:id="rId15"/>
    <p:sldId id="271" r:id="rId16"/>
    <p:sldId id="294" r:id="rId17"/>
    <p:sldId id="316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eaLnBrk="1" hangingPunct="1">
              <a:lnSpc>
                <a:spcPct val="80000"/>
              </a:lnSpc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8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Calibri"/>
              </a:rPr>
              <a:t>This is the main screen for opening a new project, all project are "of the same type" but not really.</a:t>
            </a:r>
          </a:p>
          <a:p>
            <a:pPr>
              <a:defRPr/>
            </a:pPr>
            <a:r>
              <a:rPr lang="en-US" dirty="0">
                <a:cs typeface="+mn-lt"/>
              </a:rPr>
              <a:t>We can choose our projects name by changing the last section of the  location box</a:t>
            </a:r>
          </a:p>
          <a:p>
            <a:pPr>
              <a:defRPr/>
            </a:pP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We can choose different environments like Virtualenv(the base one here), or Conda.</a:t>
            </a:r>
            <a:endParaRPr lang="en-US" dirty="0"/>
          </a:p>
          <a:p>
            <a:pPr>
              <a:defRPr/>
            </a:pP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cs typeface="Calibri"/>
              </a:rPr>
              <a:t>Also, we can use a new (base) interpreter or just pick one of our previously used ones if we choose so.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For beginners this is all we need to know, we want a new interpreter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815413" y="1492161"/>
            <a:ext cx="10657184" cy="4648200"/>
          </a:xfrm>
          <a:prstGeom prst="rect">
            <a:avLst/>
          </a:prstGeom>
        </p:spPr>
        <p:txBody>
          <a:bodyPr lIns="0">
            <a:normAutofit/>
          </a:bodyPr>
          <a:lstStyle>
            <a:lvl1pPr marL="342900" indent="-3429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1pPr>
            <a:lvl2pPr marL="742950" indent="-28575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2pPr>
            <a:lvl3pPr marL="11430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3pPr>
            <a:lvl4pPr marL="16002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4pPr>
            <a:lvl5pPr marL="2057400" indent="-228600" algn="l" rtl="0">
              <a:buFontTx/>
              <a:buBlip>
                <a:blip r:embed="rId2"/>
              </a:buBlip>
              <a:defRPr>
                <a:latin typeface="Segoe" panose="020B05020405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15413" y="548680"/>
            <a:ext cx="10657184" cy="720000"/>
          </a:xfrm>
        </p:spPr>
        <p:txBody>
          <a:bodyPr vert="horz" lIns="0" tIns="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4199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819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  <p:sldLayoutId id="2147483667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4" y="1264978"/>
            <a:ext cx="9479731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5400" b="1" dirty="0">
                <a:latin typeface="Lexend" panose="020B0604020202020204"/>
              </a:rPr>
              <a:t>Module 04 – Interop</a:t>
            </a:r>
            <a:endParaRPr lang="en-US" sz="2000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TestDIl.dil</a:t>
            </a:r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 Example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4217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7F2F101-8967-4252-A57D-38F3EEFA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7" y="335845"/>
            <a:ext cx="7430611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stdio.h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stdlib.h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&gt;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typedef struct Point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x;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y;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 Point;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extern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"C"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double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double_func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(double d)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++d;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char*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(char*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str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void swap(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p1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p2)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int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temp = *p1;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*p1 = *p2;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*p2 = temp;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pointer_func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float*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*)malloc(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(float));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*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-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ptr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__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declspec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dllexport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Point*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struct_func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(Point p) {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Point* cp = (Point*)malloc(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sizeof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(Point));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cp-&gt;x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p.x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cp-&gt;y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p.y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cp;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Python Code </a:t>
            </a:r>
            <a:br>
              <a:rPr lang="en-US" b="1" dirty="0">
                <a:solidFill>
                  <a:srgbClr val="0071F6"/>
                </a:solidFill>
                <a:latin typeface="Lexend" panose="020B0604020202020204"/>
              </a:rPr>
            </a:b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00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When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is loaded python has access to its functions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functions within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has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restype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property that helps define return value type </a:t>
            </a:r>
          </a:p>
          <a:p>
            <a:endParaRPr lang="en-US" sz="1200" dirty="0">
              <a:solidFill>
                <a:srgbClr val="000000"/>
              </a:solidFill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B5430D-6E64-4E4B-AEEA-12DF8FFB1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2757"/>
            <a:ext cx="5495278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ctypes.cdill.LoadLibrary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12.3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d.double_func.restype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d.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double_func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(par)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#13.3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Python Code - cont’d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230"/>
            <a:ext cx="10515600" cy="49180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latin typeface="Lexend Ligh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ctypes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has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byref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function for integration with C functions that receives arguments by reference </a:t>
            </a: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byref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works with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ctypes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types only 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latin typeface="Lexend Ligh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  <a:endParaRPr lang="he-IL" sz="2400" dirty="0">
              <a:latin typeface="Lexend Light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C927B8-3A37-418D-9E19-6CD53C13C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14331"/>
            <a:ext cx="562474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par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ctypes.c_char_p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/(‘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hiall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’)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d.str_func.restype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ctypes.c_char_p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d.str_func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(par))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hi all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CAD2B7-76BC-4E14-B091-222F1DAA6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116154"/>
            <a:ext cx="5935462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); b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"before swap a = {}, b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#2,5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d.swap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ctypes.byref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(a)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ctypes.byref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(b))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"after swap a = {}, b = {}"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.format((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#5,2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40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Python Code - cont’d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790D9-081C-4343-820C-B9C2A4EAF4DD}"/>
              </a:ext>
            </a:extLst>
          </p:cNvPr>
          <p:cNvSpPr txBox="1"/>
          <p:nvPr/>
        </p:nvSpPr>
        <p:spPr>
          <a:xfrm>
            <a:off x="815413" y="1492982"/>
            <a:ext cx="1065718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ctypes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module also has POINTER type for integrating C pointers d.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pointer_func.restype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ctypes.POINTER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ctypes.c_float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) res=d.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pointer_func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ctypes.c_float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(15))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Lexend Light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print (res) 				#&lt;__main__.LP_c_float object at 0x01E98260&gt;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print 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res.contents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) 			#c_float(-15.0)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print 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res.contents.value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) 		#15.0</a:t>
            </a:r>
            <a:endParaRPr lang="he-IL" sz="2400" dirty="0">
              <a:latin typeface="Lexend Ligh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9666C6-4385-495F-985D-3584F904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4394941"/>
            <a:ext cx="6400800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#&lt;__main__.LP_c_float object at 0x01E98260&gt;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#c_float(-15.0)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#15.0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2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Python Code - cont’d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E44CC53-F67F-4D11-983F-C6BB0D47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13" y="1780296"/>
            <a:ext cx="8327254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ctypes.Structure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_fields_ = [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"x"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d.struct_func.restype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d.struct_func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(c)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&lt;__main__.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LP_PointClass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object at 0x01E982B&gt;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&lt;__main__.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PointClass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object at 0x01E98210&gt;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res.contents.y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100 200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8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</a:rPr>
              <a:t>Lab 01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Python C interoperability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fontAlgn="base"/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There a various tools which make it easier to bridge the gap between Python and C/C++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  <a:latin typeface="Lexend Light"/>
              </a:rPr>
              <a:t>Cython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- programming language, a superset of Python with a foreign function interface for invoking C/C++ routines. It is actually a Python and C source code translator that integrates on a low level.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  <a:latin typeface="Lexend Light"/>
              </a:rPr>
              <a:t>ctypes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is a Python module allowing to create and manipulate G data types in Python. These can then be passed to C-functions loaded from dynamic link libraries. </a:t>
            </a:r>
          </a:p>
          <a:p>
            <a:pPr fontAlgn="base"/>
            <a:r>
              <a:rPr lang="en-US" sz="2400" b="1" i="0" dirty="0" err="1">
                <a:solidFill>
                  <a:srgbClr val="000000"/>
                </a:solidFill>
                <a:effectLst/>
                <a:latin typeface="Lexend Light"/>
              </a:rPr>
              <a:t>elmer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- compile and run python code from C, as if it was written in C</a:t>
            </a:r>
          </a:p>
          <a:p>
            <a:pPr fontAlgn="base"/>
            <a:r>
              <a:rPr lang="en-US" sz="2400" b="1" i="0" dirty="0">
                <a:solidFill>
                  <a:srgbClr val="000000"/>
                </a:solidFill>
                <a:effectLst/>
                <a:latin typeface="Lexend Light"/>
              </a:rPr>
              <a:t>weave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 - include C code lines in Python program </a:t>
            </a:r>
          </a:p>
          <a:p>
            <a:pPr fontAlgn="base"/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etc</a:t>
            </a:r>
            <a:endParaRPr lang="ru-RU" sz="2400" b="0" i="0" dirty="0">
              <a:solidFill>
                <a:srgbClr val="000000"/>
              </a:solidFill>
              <a:effectLst/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ctypes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introduction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ctypes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is a foreign function library for Python.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It provides C compatible data types and allows calling functions in DLLs or shared libraries. 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ctypes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exports the </a:t>
            </a:r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cdl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/ class for loading dynamic link libraries.</a:t>
            </a:r>
          </a:p>
          <a:p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cdll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loads libraries which export functions using the standard 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decl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calling convention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Lexend Light"/>
              </a:rPr>
              <a:t>LoadLibrary</a:t>
            </a:r>
            <a:r>
              <a:rPr lang="en-US" b="1" i="0" dirty="0">
                <a:solidFill>
                  <a:srgbClr val="000000"/>
                </a:solidFill>
                <a:effectLst/>
                <a:latin typeface="Lexend Light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method used to load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Lets start with simple example</a:t>
            </a:r>
            <a:endParaRPr lang="en-US" dirty="0">
              <a:solidFill>
                <a:srgbClr val="000000"/>
              </a:solidFill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133" y="291155"/>
            <a:ext cx="9790703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C Test.dll Example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B18-012B-4322-8484-47CA00D4C0F1}"/>
              </a:ext>
            </a:extLst>
          </p:cNvPr>
          <p:cNvSpPr txBox="1"/>
          <p:nvPr/>
        </p:nvSpPr>
        <p:spPr>
          <a:xfrm>
            <a:off x="861133" y="1616718"/>
            <a:ext cx="9078782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First, lets create C simple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named Test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— Win32-&gt;Win32 project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— Pick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type, choose Empty project 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Lets write some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Lexend Ligh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#include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stdio.h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&gt;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exend Ligh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extern "C" {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declspec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dllexport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) void Print() { 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("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declspecl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say hello"); } </a:t>
            </a:r>
          </a:p>
          <a:p>
            <a:pPr lvl="1"/>
            <a:endParaRPr lang="en-US" dirty="0">
              <a:solidFill>
                <a:srgbClr val="000000"/>
              </a:solidFill>
              <a:latin typeface="Lexend Light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declspec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dllexport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) int Add(int a, int b) {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return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a+b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; 	}</a:t>
            </a:r>
            <a:endParaRPr lang="en-US" sz="1600" dirty="0">
              <a:latin typeface="Lexend Light"/>
            </a:endParaRPr>
          </a:p>
          <a:p>
            <a:endParaRPr lang="en-US" sz="1600" dirty="0">
              <a:latin typeface="Lexend Light"/>
            </a:endParaRPr>
          </a:p>
          <a:p>
            <a:r>
              <a:rPr lang="en-US" sz="1600" dirty="0">
                <a:latin typeface="Lexend Ligh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408373"/>
            <a:ext cx="10515600" cy="932466"/>
          </a:xfrm>
        </p:spPr>
        <p:txBody>
          <a:bodyPr/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Python code Example</a:t>
            </a:r>
            <a:endParaRPr lang="he-IL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6" y="1473779"/>
            <a:ext cx="10784181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First step for interoperability is to load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library.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Python loads 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dlls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LoadLibrary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function placed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cdll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LoadLibrary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path) -&gt; loaded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object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—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path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doen’t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have to have 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exctension</a:t>
            </a:r>
            <a:endParaRPr lang="en-US" b="0" i="0" dirty="0">
              <a:solidFill>
                <a:srgbClr val="000000"/>
              </a:solidFill>
              <a:effectLst/>
              <a:latin typeface="Lexend Ligh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Loaded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object now has access to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exend Light"/>
              </a:rPr>
              <a:t>dll’s</a:t>
            </a:r>
            <a:r>
              <a:rPr lang="en-US" b="0" i="0" dirty="0">
                <a:solidFill>
                  <a:srgbClr val="000000"/>
                </a:solidFill>
                <a:effectLst/>
                <a:latin typeface="Lexend Light"/>
              </a:rPr>
              <a:t> functions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Lexend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1A4D06-4837-4DBE-9FA1-ACA45F82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86" y="4272036"/>
            <a:ext cx="7812350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loaded_dIl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loaded_dIl.Add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802"/>
            <a:ext cx="10515600" cy="833360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ctype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types</a:t>
            </a:r>
            <a:endParaRPr lang="en-US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int is the default parameter type or return value type and the only type python can work with without casting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Lets see C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dll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function simple example: __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declspec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(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dllexport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) double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double_func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(double d)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Lexend Light"/>
              </a:rPr>
              <a:t>{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return ++d;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}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Lexend Light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Lexend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87236-B496-4FCA-A3E9-11C6E959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76634"/>
            <a:ext cx="6640497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ctypes.cdll.LoadLibrary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:\...\TestDII"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res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d.double_func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1.23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(res)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0071F6"/>
                </a:solidFill>
                <a:effectLst/>
                <a:latin typeface="Lexend" panose="020B0604020202020204"/>
              </a:rPr>
              <a:t>ctype</a:t>
            </a:r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 types -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We get the fallowing result when trying to run the python program: 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Lexend Light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Traceback (most recent call last):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	File "C:\Python27\ctypes.py", line 7, in &lt;module&gt;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		res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d.double_func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(1.23)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	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ctypes.ArgumentError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: argument 1: &lt;type '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exend Light"/>
              </a:rPr>
              <a:t>exceptions.TypeError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’&gt;: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	Don't know how to convert parameter 1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Lexend Light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exend Light"/>
              </a:rPr>
              <a:t>We need a types conversion table</a:t>
            </a:r>
            <a:endParaRPr lang="en-US" sz="24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4803"/>
            <a:ext cx="10515600" cy="79011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Types conversion table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838200" y="1910820"/>
            <a:ext cx="10693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u="sng" dirty="0" err="1">
                <a:solidFill>
                  <a:srgbClr val="000000"/>
                </a:solidFill>
                <a:effectLst/>
                <a:latin typeface="Lexend Light"/>
              </a:rPr>
              <a:t>ctypestype</a:t>
            </a:r>
            <a:r>
              <a:rPr lang="en-US" sz="1600" b="1" i="0" u="sng" dirty="0">
                <a:solidFill>
                  <a:srgbClr val="000000"/>
                </a:solidFill>
                <a:effectLst/>
                <a:latin typeface="Lexend Light"/>
              </a:rPr>
              <a:t> 		</a:t>
            </a:r>
            <a:r>
              <a:rPr lang="en-US" sz="1600" b="1" i="0" u="sng" dirty="0" err="1">
                <a:solidFill>
                  <a:srgbClr val="000000"/>
                </a:solidFill>
                <a:effectLst/>
                <a:latin typeface="Lexend Light"/>
              </a:rPr>
              <a:t>Ctype</a:t>
            </a:r>
            <a:r>
              <a:rPr lang="en-US" sz="1600" b="1" i="0" u="sng" dirty="0">
                <a:solidFill>
                  <a:srgbClr val="000000"/>
                </a:solidFill>
                <a:effectLst/>
                <a:latin typeface="Lexend Light"/>
              </a:rPr>
              <a:t> 					Python type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c_char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char 					1-character string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c_wchar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wchar_t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			1-character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unicode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c_byte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		char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c_ubyte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unsigned char 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c_short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short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c_ushort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unsigned short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c_int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	int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c_uint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unsigned int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c_long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long 	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c_ulong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unsigned long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c_longlong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__int64 or long </a:t>
            </a:r>
            <a:r>
              <a:rPr lang="en-US" sz="1600" i="0" dirty="0" err="1">
                <a:solidFill>
                  <a:srgbClr val="000000"/>
                </a:solidFill>
                <a:effectLst/>
                <a:latin typeface="Lexend Light"/>
              </a:rPr>
              <a:t>long</a:t>
            </a:r>
            <a:r>
              <a:rPr lang="en-US" sz="1600" i="0" dirty="0">
                <a:solidFill>
                  <a:srgbClr val="000000"/>
                </a:solidFill>
                <a:effectLst/>
                <a:latin typeface="Lexend Light"/>
              </a:rPr>
              <a:t> 				int/long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0" i="0" dirty="0" err="1">
                <a:solidFill>
                  <a:srgbClr val="000000"/>
                </a:solidFill>
                <a:effectLst/>
                <a:latin typeface="Lexend Light"/>
              </a:rPr>
              <a:t>c_ulonglong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exend Light"/>
              </a:rPr>
              <a:t> 		unsigned __int64 or unsigned long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Lexend Light"/>
              </a:rPr>
              <a:t>long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Lexend Light"/>
              </a:rPr>
              <a:t> 		int/long</a:t>
            </a:r>
            <a:endParaRPr lang="en-GB" sz="16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Types conversion table — cont’d</a:t>
            </a:r>
            <a:endParaRPr lang="en-US" b="1" dirty="0">
              <a:solidFill>
                <a:srgbClr val="0071F6"/>
              </a:solidFill>
              <a:latin typeface="Lexend" panose="020B0604020202020204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761999" y="1868486"/>
            <a:ext cx="108881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dirty="0" err="1">
                <a:solidFill>
                  <a:srgbClr val="000000"/>
                </a:solidFill>
                <a:effectLst/>
                <a:latin typeface="Lexend Light"/>
              </a:rPr>
              <a:t>ctypes</a:t>
            </a:r>
            <a:r>
              <a:rPr lang="en-US" sz="2000" b="1" i="0" u="sng" dirty="0">
                <a:solidFill>
                  <a:srgbClr val="000000"/>
                </a:solidFill>
                <a:effectLst/>
                <a:latin typeface="Lexend Light"/>
              </a:rPr>
              <a:t> type 		C type 		Python type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c_float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		float 	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c_double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		double 	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c_longdouble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	long double 	float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c_char_p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		char * (NUL terminated) string or None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Lexend Light"/>
              </a:rPr>
              <a:t>c_void_p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 		void * 		int/long or None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Lexend Light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</a:rPr>
              <a:t>An example of python code: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0DBDC9-90F1-4B8A-A6D7-75E76FAE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00829"/>
            <a:ext cx="717315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ctypes.c_double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11.22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c_double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(11.22)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val.value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#11.22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2685</Words>
  <Application>Microsoft Office PowerPoint</Application>
  <PresentationFormat>Widescreen</PresentationFormat>
  <Paragraphs>201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Lexend</vt:lpstr>
      <vt:lpstr>Lexend Light</vt:lpstr>
      <vt:lpstr>Noto Sans Hebrew</vt:lpstr>
      <vt:lpstr>Segoe</vt:lpstr>
      <vt:lpstr>Segoe Light</vt:lpstr>
      <vt:lpstr>Tahoma</vt:lpstr>
      <vt:lpstr>Office Theme</vt:lpstr>
      <vt:lpstr>PowerPoint Presentation</vt:lpstr>
      <vt:lpstr>Python C interoperability</vt:lpstr>
      <vt:lpstr>ctypes introduction</vt:lpstr>
      <vt:lpstr>C Test.dll Example</vt:lpstr>
      <vt:lpstr>Python code Example</vt:lpstr>
      <vt:lpstr>ctype types</vt:lpstr>
      <vt:lpstr>ctype types - cont’d</vt:lpstr>
      <vt:lpstr>Types conversion table</vt:lpstr>
      <vt:lpstr>Types conversion table — cont’d</vt:lpstr>
      <vt:lpstr>TestDIl.dil Example</vt:lpstr>
      <vt:lpstr>PowerPoint Presentation</vt:lpstr>
      <vt:lpstr>Python Code  </vt:lpstr>
      <vt:lpstr>Python Code - cont’d</vt:lpstr>
      <vt:lpstr>Python Code - cont’d</vt:lpstr>
      <vt:lpstr>Python Code - cont’d</vt:lpstr>
      <vt:lpstr>Lab 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200</cp:revision>
  <dcterms:created xsi:type="dcterms:W3CDTF">2021-12-06T07:55:10Z</dcterms:created>
  <dcterms:modified xsi:type="dcterms:W3CDTF">2023-07-09T15:05:33Z</dcterms:modified>
</cp:coreProperties>
</file>