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6" r:id="rId2"/>
    <p:sldId id="264" r:id="rId3"/>
    <p:sldId id="322" r:id="rId4"/>
    <p:sldId id="330" r:id="rId5"/>
    <p:sldId id="265" r:id="rId6"/>
    <p:sldId id="320" r:id="rId7"/>
    <p:sldId id="266" r:id="rId8"/>
    <p:sldId id="294" r:id="rId9"/>
    <p:sldId id="325" r:id="rId10"/>
    <p:sldId id="324" r:id="rId11"/>
    <p:sldId id="328" r:id="rId12"/>
    <p:sldId id="326" r:id="rId13"/>
    <p:sldId id="327" r:id="rId14"/>
    <p:sldId id="329" r:id="rId15"/>
    <p:sldId id="316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4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88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0" y="5981612"/>
            <a:ext cx="1246029" cy="5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4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7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CLWJO1caWG5ltavG55qlg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://www.selacloud.com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www.instagram.com/sela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twitter.com/SelaCloud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www.linkedin.com/company/17810/admin" TargetMode="External"/><Relationship Id="rId4" Type="http://schemas.openxmlformats.org/officeDocument/2006/relationships/hyperlink" Target="https://www.facebook.com/selacloud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753215" y="731221"/>
            <a:ext cx="1852408" cy="1804715"/>
          </a:xfrm>
          <a:prstGeom prst="rect">
            <a:avLst/>
          </a:prstGeom>
          <a:noFill/>
          <a:ln w="114300" cap="flat" cmpd="sng">
            <a:solidFill>
              <a:srgbClr val="0071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24128" y="974550"/>
            <a:ext cx="1938528" cy="1220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197504" y="1264978"/>
            <a:ext cx="9479731" cy="6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r>
              <a:rPr lang="en-US" sz="5400" b="1" dirty="0">
                <a:latin typeface="Lexend" panose="020B0604020202020204"/>
              </a:rPr>
              <a:t>Module 07 – subprocess</a:t>
            </a:r>
            <a:endParaRPr lang="en-US" sz="2000" b="1" i="0" u="none" strike="noStrike" cap="none" dirty="0">
              <a:solidFill>
                <a:schemeClr val="tx2">
                  <a:lumMod val="25000"/>
                </a:schemeClr>
              </a:solidFill>
              <a:latin typeface="Lexend" panose="020B0604020202020204"/>
              <a:ea typeface="Lexend" panose="020B0604020202020204"/>
              <a:cs typeface="Lexend" panose="020B0604020202020204"/>
              <a:sym typeface="Lexe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07614E-B472-D72F-3362-F3D5800A79AE}"/>
              </a:ext>
            </a:extLst>
          </p:cNvPr>
          <p:cNvGrpSpPr/>
          <p:nvPr/>
        </p:nvGrpSpPr>
        <p:grpSpPr>
          <a:xfrm>
            <a:off x="4768981" y="6314787"/>
            <a:ext cx="2898939" cy="435065"/>
            <a:chOff x="4346126" y="6301065"/>
            <a:chExt cx="2898939" cy="435065"/>
          </a:xfrm>
        </p:grpSpPr>
        <p:sp>
          <p:nvSpPr>
            <p:cNvPr id="27" name="Google Shape;157;p2">
              <a:extLst>
                <a:ext uri="{FF2B5EF4-FFF2-40B4-BE49-F238E27FC236}">
                  <a16:creationId xmlns:a16="http://schemas.microsoft.com/office/drawing/2014/main" id="{4EA5EBB7-68D9-5C27-8971-C58931043AB0}"/>
                </a:ext>
              </a:extLst>
            </p:cNvPr>
            <p:cNvSpPr txBox="1"/>
            <p:nvPr/>
          </p:nvSpPr>
          <p:spPr>
            <a:xfrm>
              <a:off x="4346126" y="6301065"/>
              <a:ext cx="2898939" cy="26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exend"/>
                <a:buNone/>
              </a:pPr>
              <a:r>
                <a:rPr lang="en-US" sz="1100" b="1" i="0" u="none" strike="noStrike" cap="none" dirty="0">
                  <a:solidFill>
                    <a:srgbClr val="00DBE9"/>
                  </a:solidFill>
                  <a:latin typeface="+mn-lt"/>
                  <a:ea typeface="Lexend"/>
                  <a:cs typeface="+mn-cs"/>
                  <a:sym typeface="Lexen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WWW.SELACLOUD.COM</a:t>
              </a:r>
              <a:endParaRPr sz="1100" dirty="0">
                <a:solidFill>
                  <a:srgbClr val="00DBE9"/>
                </a:solidFill>
                <a:latin typeface="+mn-lt"/>
                <a:cs typeface="+mn-c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Noto Sans Hebrew"/>
                <a:buNone/>
              </a:pPr>
              <a:endParaRPr sz="1100" b="1" i="0" u="none" strike="noStrike" cap="none" dirty="0">
                <a:solidFill>
                  <a:srgbClr val="00DBE9"/>
                </a:solidFill>
                <a:latin typeface="Lexend Light" pitchFamily="2" charset="0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DA890-33F8-40FC-59E2-9BD7B4CF4B60}"/>
                </a:ext>
              </a:extLst>
            </p:cNvPr>
            <p:cNvGrpSpPr/>
            <p:nvPr/>
          </p:nvGrpSpPr>
          <p:grpSpPr>
            <a:xfrm>
              <a:off x="5196988" y="6503312"/>
              <a:ext cx="1188416" cy="232818"/>
              <a:chOff x="5196988" y="6503312"/>
              <a:chExt cx="1188416" cy="232818"/>
            </a:xfrm>
          </p:grpSpPr>
          <p:pic>
            <p:nvPicPr>
              <p:cNvPr id="29" name="Picture 28" descr="Icon&#10;&#10;Description automatically generated">
                <a:hlinkClick r:id="rId4"/>
                <a:extLst>
                  <a:ext uri="{FF2B5EF4-FFF2-40B4-BE49-F238E27FC236}">
                    <a16:creationId xmlns:a16="http://schemas.microsoft.com/office/drawing/2014/main" id="{64501E28-0CD7-BEAB-240F-3FE76913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162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0" name="Picture 29" descr="Logo, icon&#10;&#10;Description automatically generated">
                <a:hlinkClick r:id="rId6"/>
                <a:extLst>
                  <a:ext uri="{FF2B5EF4-FFF2-40B4-BE49-F238E27FC236}">
                    <a16:creationId xmlns:a16="http://schemas.microsoft.com/office/drawing/2014/main" id="{4D899894-16A2-81DC-1AC3-0E3C4816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7917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1" name="Picture 30" descr="Logo&#10;&#10;Description automatically generated">
                <a:hlinkClick r:id="rId8"/>
                <a:extLst>
                  <a:ext uri="{FF2B5EF4-FFF2-40B4-BE49-F238E27FC236}">
                    <a16:creationId xmlns:a16="http://schemas.microsoft.com/office/drawing/2014/main" id="{6DECAAD2-14ED-D62E-83E5-01D62FD73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6485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hlinkClick r:id="rId10"/>
                <a:extLst>
                  <a:ext uri="{FF2B5EF4-FFF2-40B4-BE49-F238E27FC236}">
                    <a16:creationId xmlns:a16="http://schemas.microsoft.com/office/drawing/2014/main" id="{DC102836-817A-8573-C7AB-C2724E6E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6988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hlinkClick r:id="rId12"/>
                <a:extLst>
                  <a:ext uri="{FF2B5EF4-FFF2-40B4-BE49-F238E27FC236}">
                    <a16:creationId xmlns:a16="http://schemas.microsoft.com/office/drawing/2014/main" id="{F46B6109-4740-9E76-5C84-B96F79785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137" y="6503312"/>
                <a:ext cx="338919" cy="232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"/>
    </mc:Choice>
    <mc:Fallback xmlns="">
      <p:transition spd="slow" advTm="22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Popen</a:t>
            </a:r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 class — cont’d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762000" y="1868486"/>
            <a:ext cx="10693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The most common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 constructor arguments (like in call and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check_output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 functions) are: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—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— shell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— stdin,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stdout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, stderr: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Existing file descriptor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PIPE - indicates that a new pipe to the child will be created</a:t>
            </a:r>
            <a:endParaRPr lang="en-GB" sz="3200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3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Lexend Light"/>
              </a:rPr>
              <a:t>Popen</a:t>
            </a:r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 class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081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Lexend Light"/>
              </a:rPr>
              <a:t>Popen</a:t>
            </a:r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 example</a:t>
            </a:r>
            <a:endParaRPr lang="en-US" b="1" dirty="0">
              <a:latin typeface="Lexend Light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2620F4-4180-4AC2-95AE-71A613BB7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6018"/>
            <a:ext cx="7918882" cy="34470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r.returncode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probably None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r.returncode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probably None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r.returncode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probably 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Lexend Light"/>
              </a:rPr>
              <a:t>Popen</a:t>
            </a:r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 with PIPE example</a:t>
            </a:r>
            <a:endParaRPr lang="en-US" b="1" dirty="0">
              <a:latin typeface="Lexend Light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B83FE2-914E-4D85-A5E0-9BC807AB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4598"/>
            <a:ext cx="972104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stderr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'communicate()' instead of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()'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output bytes and print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error bytes and print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nodir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stderr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'communicate()' instead of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()'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output bytes and print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error bytes and print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</a:rPr>
              <a:t>Lab 02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076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290"/>
            <a:ext cx="10515600" cy="806727"/>
          </a:xfrm>
        </p:spPr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The subprocess module 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736977" cy="448627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The subprocess module provides a consistent interface to creating and working with additional processes. </a:t>
            </a:r>
          </a:p>
          <a:p>
            <a:pPr fontAlgn="base"/>
            <a:endParaRPr lang="en-US" sz="3200" b="0" i="0" dirty="0">
              <a:solidFill>
                <a:srgbClr val="000000"/>
              </a:solidFill>
              <a:effectLst/>
              <a:latin typeface="Lexend Light"/>
            </a:endParaRPr>
          </a:p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The subprocess module has a wide functionality for running additional processes, controlling their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lO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, including shell feathers like wildcards, pipes, redirections</a:t>
            </a:r>
          </a:p>
          <a:p>
            <a:pPr fontAlgn="base"/>
            <a:endParaRPr lang="en-US" sz="3200" b="0" i="0" dirty="0">
              <a:solidFill>
                <a:srgbClr val="000000"/>
              </a:solidFill>
              <a:effectLst/>
              <a:latin typeface="Lexend Light"/>
            </a:endParaRPr>
          </a:p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 The subprocess module is an updated module for old and | [ deprecated functionality with the same purpose like: -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os.system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(),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os.spawn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*(),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os.popen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*() ...</a:t>
            </a:r>
            <a:endParaRPr lang="ru-RU" sz="3200" b="0" i="0" dirty="0">
              <a:solidFill>
                <a:srgbClr val="000000"/>
              </a:solidFill>
              <a:effectLst/>
              <a:latin typeface="Lexend Light"/>
            </a:endParaRPr>
          </a:p>
        </p:txBody>
      </p:sp>
      <p:pic>
        <p:nvPicPr>
          <p:cNvPr id="1026" name="Picture 2" descr="Subprocesses / Parallel | Documentation | WorkflowEngine">
            <a:extLst>
              <a:ext uri="{FF2B5EF4-FFF2-40B4-BE49-F238E27FC236}">
                <a16:creationId xmlns:a16="http://schemas.microsoft.com/office/drawing/2014/main" id="{0BCECCD7-CAD3-4E52-AF39-E0AC7E60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260" y="1690688"/>
            <a:ext cx="7257845" cy="514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The call function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subprocess.call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, stdin=None,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stdout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=None, stderr=None, shell=False,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cwd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=None, timeout=None) </a:t>
            </a:r>
          </a:p>
          <a:p>
            <a:endParaRPr lang="en-US" sz="3200" dirty="0">
              <a:solidFill>
                <a:srgbClr val="000000"/>
              </a:solidFill>
              <a:latin typeface="Lexend Light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Run the command described by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. Wait for command to complete, then return the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returncode</a:t>
            </a:r>
            <a:endParaRPr lang="en-US" sz="3200" dirty="0">
              <a:solidFill>
                <a:srgbClr val="000000"/>
              </a:solidFill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The call function example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57810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7" y="2911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The call function example</a:t>
            </a:r>
            <a:endParaRPr lang="he-IL" b="1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68DB89-8FBA-4F02-9639-3D7AEA3B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9" y="1972676"/>
            <a:ext cx="11579441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*.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the list and directly pass the command as a string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:\Python27\test.py"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shell=True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"calc.exe"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the list and directly pass the command as a string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with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:/Test/out.txt"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'with' statement to automatically close the file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"/p"'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=f)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the extra quotation marks around /p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"end"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15276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The </a:t>
            </a:r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check_output</a:t>
            </a:r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 function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F8E9-DC67-4D8D-8B85-681B629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86" y="1473779"/>
            <a:ext cx="10784181" cy="4351338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subprocess.check_output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, stdin=None, stderr=None, shell =False,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cwd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=None, timeout=None) </a:t>
            </a:r>
          </a:p>
          <a:p>
            <a:endParaRPr lang="en-US" dirty="0">
              <a:solidFill>
                <a:srgbClr val="000000"/>
              </a:solidFill>
              <a:latin typeface="Lexend Ligh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Run command with arguments and return its output. </a:t>
            </a:r>
          </a:p>
          <a:p>
            <a:endParaRPr lang="en-US" dirty="0">
              <a:solidFill>
                <a:srgbClr val="000000"/>
              </a:solidFill>
              <a:latin typeface="Lexend Ligh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If the return code was non-zero it raises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CalledProcessError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.</a:t>
            </a:r>
            <a:endParaRPr lang="he-IL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exend Light"/>
              </a:rPr>
              <a:t>check_output</a:t>
            </a:r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 function example</a:t>
            </a:r>
            <a:endParaRPr lang="en-US" b="1" dirty="0">
              <a:latin typeface="Lexend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584C98-47B2-4C1B-9CFF-5DF46EEF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43950"/>
            <a:ext cx="11153312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get_command_output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output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subprocess.check_output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cwd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"C:\someDir"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`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cwd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` instead of `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`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True,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subprocess.CalledProcessError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False, None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get_command_output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</a:rPr>
              <a:t>Lab 01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33" y="38288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Popen</a:t>
            </a:r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The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Lexend Light"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 class offers a lot of flexibility to handle the common and the less common cases not covered by the convenience functions. </a:t>
            </a:r>
          </a:p>
          <a:p>
            <a:endParaRPr lang="en-US" sz="3200" dirty="0">
              <a:solidFill>
                <a:srgbClr val="000000"/>
              </a:solidFill>
              <a:latin typeface="Lexend Light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To support a wide variety of use cases, the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Lexend Light"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 accept a large number of optional arguments (in most cases, most of the arguments can stay with their default value) </a:t>
            </a:r>
          </a:p>
          <a:p>
            <a:endParaRPr lang="en-US" sz="3200" dirty="0">
              <a:solidFill>
                <a:srgbClr val="000000"/>
              </a:solidFill>
              <a:latin typeface="Lexend Light"/>
            </a:endParaRPr>
          </a:p>
          <a:p>
            <a:r>
              <a:rPr lang="en-US" sz="3200" b="1" i="0" dirty="0" err="1">
                <a:solidFill>
                  <a:srgbClr val="000000"/>
                </a:solidFill>
                <a:effectLst/>
                <a:latin typeface="Lexend Light"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Lexend Light"/>
              </a:rPr>
              <a:t>doen’t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exend Light"/>
              </a:rPr>
              <a:t> block the calling function</a:t>
            </a:r>
            <a:endParaRPr lang="en-US" sz="3200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1619</Words>
  <Application>Microsoft Office PowerPoint</Application>
  <PresentationFormat>Widescreen</PresentationFormat>
  <Paragraphs>118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Lexend</vt:lpstr>
      <vt:lpstr>Lexend Light</vt:lpstr>
      <vt:lpstr>Noto Sans Hebrew</vt:lpstr>
      <vt:lpstr>Segoe Light</vt:lpstr>
      <vt:lpstr>Tahoma</vt:lpstr>
      <vt:lpstr>Office Theme</vt:lpstr>
      <vt:lpstr>PowerPoint Presentation</vt:lpstr>
      <vt:lpstr>The subprocess module </vt:lpstr>
      <vt:lpstr>The call function</vt:lpstr>
      <vt:lpstr>The call function example</vt:lpstr>
      <vt:lpstr>The call function example</vt:lpstr>
      <vt:lpstr>The check_output function</vt:lpstr>
      <vt:lpstr>The check_output function example</vt:lpstr>
      <vt:lpstr>Lab 01</vt:lpstr>
      <vt:lpstr>Popen class</vt:lpstr>
      <vt:lpstr>Popen class — cont’d</vt:lpstr>
      <vt:lpstr>Popen class</vt:lpstr>
      <vt:lpstr>Popen example</vt:lpstr>
      <vt:lpstr>Popen with PIPE example</vt:lpstr>
      <vt:lpstr>Lab 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199</cp:revision>
  <dcterms:created xsi:type="dcterms:W3CDTF">2021-12-06T07:55:10Z</dcterms:created>
  <dcterms:modified xsi:type="dcterms:W3CDTF">2023-07-09T15:22:04Z</dcterms:modified>
</cp:coreProperties>
</file>