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6" r:id="rId2"/>
    <p:sldId id="264" r:id="rId3"/>
    <p:sldId id="322" r:id="rId4"/>
    <p:sldId id="265" r:id="rId5"/>
    <p:sldId id="320" r:id="rId6"/>
    <p:sldId id="266" r:id="rId7"/>
    <p:sldId id="325" r:id="rId8"/>
    <p:sldId id="324" r:id="rId9"/>
    <p:sldId id="326" r:id="rId10"/>
    <p:sldId id="327" r:id="rId11"/>
    <p:sldId id="328" r:id="rId12"/>
    <p:sldId id="323" r:id="rId13"/>
    <p:sldId id="267" r:id="rId14"/>
    <p:sldId id="308" r:id="rId15"/>
    <p:sldId id="270" r:id="rId16"/>
    <p:sldId id="271" r:id="rId17"/>
    <p:sldId id="273" r:id="rId18"/>
    <p:sldId id="329" r:id="rId19"/>
    <p:sldId id="330" r:id="rId20"/>
    <p:sldId id="294" r:id="rId21"/>
    <p:sldId id="316" r:id="rId22"/>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971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28333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5" r:id="rId13"/>
    <p:sldLayoutId id="2147483667"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08 – Sockets</a:t>
            </a:r>
            <a:endParaRPr lang="en-US" sz="20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8908"/>
            <a:ext cx="10515600" cy="900575"/>
          </a:xfrm>
        </p:spPr>
        <p:txBody>
          <a:bodyPr>
            <a:normAutofit/>
          </a:bodyPr>
          <a:lstStyle/>
          <a:p>
            <a:r>
              <a:rPr lang="en-US" b="1" i="0" dirty="0">
                <a:solidFill>
                  <a:srgbClr val="0071F6"/>
                </a:solidFill>
                <a:effectLst/>
                <a:latin typeface="Lexend" panose="020B0604020202020204"/>
              </a:rPr>
              <a:t>Listen for connections on a socket </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591800" cy="3970318"/>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000000"/>
                </a:solidFill>
                <a:effectLst/>
                <a:latin typeface="Lexend Light"/>
              </a:rPr>
              <a:t>After binding a socket to an address the server must create a queue for clients wanting to connect to the server. A connect request from a client is queued until the server accepts the connection. </a:t>
            </a:r>
          </a:p>
          <a:p>
            <a:pPr marL="285750" indent="-285750">
              <a:buFont typeface="Arial" panose="020B0604020202020204" pitchFamily="34" charset="0"/>
              <a:buChar char="•"/>
            </a:pPr>
            <a:endParaRPr lang="en-US" sz="2800" b="0" i="0" dirty="0">
              <a:solidFill>
                <a:srgbClr val="000000"/>
              </a:solidFill>
              <a:effectLst/>
              <a:latin typeface="Lexend Light"/>
            </a:endParaRPr>
          </a:p>
          <a:p>
            <a:pPr marL="285750" indent="-285750">
              <a:buFont typeface="Arial" panose="020B0604020202020204" pitchFamily="34" charset="0"/>
              <a:buChar char="•"/>
            </a:pPr>
            <a:r>
              <a:rPr lang="en-US" sz="2800" b="1" i="0" dirty="0" err="1">
                <a:solidFill>
                  <a:srgbClr val="000000"/>
                </a:solidFill>
                <a:effectLst/>
                <a:latin typeface="Lexend Light"/>
              </a:rPr>
              <a:t>socket.listen</a:t>
            </a:r>
            <a:r>
              <a:rPr lang="en-US" sz="2800" b="1" i="0" dirty="0">
                <a:solidFill>
                  <a:srgbClr val="000000"/>
                </a:solidFill>
                <a:effectLst/>
                <a:latin typeface="Lexend Light"/>
              </a:rPr>
              <a:t>(backlog) </a:t>
            </a:r>
          </a:p>
          <a:p>
            <a:pPr lvl="1"/>
            <a:r>
              <a:rPr lang="en-US" sz="2800" b="0" i="0" dirty="0">
                <a:solidFill>
                  <a:srgbClr val="000000"/>
                </a:solidFill>
                <a:effectLst/>
                <a:latin typeface="Lexend Light"/>
              </a:rPr>
              <a:t>— The backlog argument specifies the maximum number of queued connections </a:t>
            </a:r>
          </a:p>
          <a:p>
            <a:pPr lvl="1"/>
            <a:r>
              <a:rPr lang="en-US" sz="2800" b="0" i="0" dirty="0">
                <a:solidFill>
                  <a:srgbClr val="000000"/>
                </a:solidFill>
                <a:effectLst/>
                <a:latin typeface="Lexend Light"/>
              </a:rPr>
              <a:t>— The maximum value is system-dependent (usually 5), the minimum value is forced to 0. </a:t>
            </a:r>
            <a:endParaRPr lang="en-GB" sz="2800" dirty="0">
              <a:latin typeface="Lexend Light"/>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8171"/>
            <a:ext cx="10515600" cy="838432"/>
          </a:xfrm>
        </p:spPr>
        <p:txBody>
          <a:bodyPr>
            <a:normAutofit/>
          </a:bodyPr>
          <a:lstStyle/>
          <a:p>
            <a:r>
              <a:rPr lang="en-US" b="1" i="0" dirty="0">
                <a:solidFill>
                  <a:srgbClr val="0071F6"/>
                </a:solidFill>
                <a:effectLst/>
                <a:latin typeface="Lexend" panose="020B0604020202020204"/>
              </a:rPr>
              <a:t>Accepting Connections </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latin typeface="Lexend Light"/>
              </a:rPr>
              <a:t>The server, having created, bound socket and created a queue for the clients, can now accept requests from clients</a:t>
            </a:r>
          </a:p>
          <a:p>
            <a:pPr marL="342900" indent="-342900">
              <a:buFont typeface="Arial" panose="020B0604020202020204" pitchFamily="34" charset="0"/>
              <a:buChar char="•"/>
            </a:pPr>
            <a:r>
              <a:rPr lang="en-US" sz="3200" b="1" i="0" dirty="0">
                <a:solidFill>
                  <a:srgbClr val="000000"/>
                </a:solidFill>
                <a:effectLst/>
                <a:latin typeface="Lexend Light"/>
              </a:rPr>
              <a:t> </a:t>
            </a:r>
            <a:r>
              <a:rPr lang="en-US" sz="3200" b="1" i="0" dirty="0" err="1">
                <a:solidFill>
                  <a:srgbClr val="000000"/>
                </a:solidFill>
                <a:effectLst/>
                <a:latin typeface="Lexend Light"/>
              </a:rPr>
              <a:t>socket.accept</a:t>
            </a:r>
            <a:r>
              <a:rPr lang="en-US" sz="3200" b="1" i="0" dirty="0">
                <a:solidFill>
                  <a:srgbClr val="000000"/>
                </a:solidFill>
                <a:effectLst/>
                <a:latin typeface="Lexend Light"/>
              </a:rPr>
              <a:t>() </a:t>
            </a:r>
          </a:p>
          <a:p>
            <a:r>
              <a:rPr lang="en-US" sz="3200" b="0" i="0" dirty="0">
                <a:solidFill>
                  <a:srgbClr val="000000"/>
                </a:solidFill>
                <a:effectLst/>
                <a:latin typeface="Lexend Light"/>
              </a:rPr>
              <a:t>	— The return value is a pair (conn, address) where </a:t>
            </a:r>
          </a:p>
          <a:p>
            <a:pPr lvl="2"/>
            <a:r>
              <a:rPr lang="en-US" sz="3200" b="0" i="0" dirty="0" err="1">
                <a:solidFill>
                  <a:srgbClr val="000000"/>
                </a:solidFill>
                <a:effectLst/>
                <a:latin typeface="Lexend Light"/>
              </a:rPr>
              <a:t>connis</a:t>
            </a:r>
            <a:r>
              <a:rPr lang="en-US" sz="3200" b="0" i="0" dirty="0">
                <a:solidFill>
                  <a:srgbClr val="000000"/>
                </a:solidFill>
                <a:effectLst/>
                <a:latin typeface="Lexend Light"/>
              </a:rPr>
              <a:t> anew socket object usable to send and receive data </a:t>
            </a:r>
          </a:p>
          <a:p>
            <a:pPr lvl="2"/>
            <a:r>
              <a:rPr lang="en-US" sz="3200" b="0" i="0" dirty="0">
                <a:solidFill>
                  <a:srgbClr val="000000"/>
                </a:solidFill>
                <a:effectLst/>
                <a:latin typeface="Lexend Light"/>
              </a:rPr>
              <a:t>— address is the address bound to the client </a:t>
            </a:r>
          </a:p>
          <a:p>
            <a:pPr marL="342900" indent="-342900">
              <a:buFont typeface="Arial" panose="020B0604020202020204" pitchFamily="34" charset="0"/>
              <a:buChar char="•"/>
            </a:pPr>
            <a:r>
              <a:rPr lang="en-US" sz="3200" b="0" i="0" dirty="0">
                <a:solidFill>
                  <a:srgbClr val="000000"/>
                </a:solidFill>
                <a:effectLst/>
                <a:latin typeface="Lexend Light"/>
              </a:rPr>
              <a:t>accept blocks the calling process until a connection is present.</a:t>
            </a:r>
            <a:endParaRPr lang="en-GB" sz="3200" dirty="0">
              <a:latin typeface="Lexend Light"/>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8"/>
            <a:ext cx="10515600" cy="792656"/>
          </a:xfrm>
        </p:spPr>
        <p:txBody>
          <a:bodyPr>
            <a:normAutofit/>
          </a:bodyPr>
          <a:lstStyle/>
          <a:p>
            <a:r>
              <a:rPr lang="en-US" b="1" i="0" dirty="0">
                <a:solidFill>
                  <a:srgbClr val="0071F6"/>
                </a:solidFill>
                <a:effectLst/>
                <a:latin typeface="Lexend" panose="020B0604020202020204"/>
              </a:rPr>
              <a:t>Closing Down The Connection</a:t>
            </a:r>
            <a:endParaRPr lang="en-US"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sz="2400" i="0" dirty="0">
                <a:solidFill>
                  <a:srgbClr val="000000"/>
                </a:solidFill>
                <a:effectLst/>
                <a:latin typeface="Lexend Light"/>
              </a:rPr>
              <a:t>The socket can be closed using </a:t>
            </a:r>
          </a:p>
          <a:p>
            <a:pPr marL="457200" lvl="1" indent="0">
              <a:buNone/>
            </a:pPr>
            <a:r>
              <a:rPr lang="en-US" i="0" dirty="0">
                <a:solidFill>
                  <a:srgbClr val="000000"/>
                </a:solidFill>
                <a:effectLst/>
                <a:latin typeface="Lexend Light"/>
              </a:rPr>
              <a:t>— close </a:t>
            </a:r>
          </a:p>
          <a:p>
            <a:pPr marL="457200" lvl="1" indent="0">
              <a:buNone/>
            </a:pPr>
            <a:r>
              <a:rPr lang="en-US" i="0" dirty="0">
                <a:solidFill>
                  <a:srgbClr val="000000"/>
                </a:solidFill>
                <a:effectLst/>
                <a:latin typeface="Lexend Light"/>
              </a:rPr>
              <a:t>— shutdown </a:t>
            </a:r>
          </a:p>
          <a:p>
            <a:r>
              <a:rPr lang="en-US" sz="2400" b="1" i="0" dirty="0" err="1">
                <a:solidFill>
                  <a:srgbClr val="000000"/>
                </a:solidFill>
                <a:effectLst/>
                <a:latin typeface="Lexend Light"/>
              </a:rPr>
              <a:t>socket.close</a:t>
            </a:r>
            <a:r>
              <a:rPr lang="en-US" sz="2400" b="1" i="0" dirty="0">
                <a:solidFill>
                  <a:srgbClr val="000000"/>
                </a:solidFill>
                <a:effectLst/>
                <a:latin typeface="Lexend Light"/>
              </a:rPr>
              <a:t>()- </a:t>
            </a:r>
            <a:r>
              <a:rPr lang="en-US" sz="2400" i="0" dirty="0">
                <a:solidFill>
                  <a:srgbClr val="000000"/>
                </a:solidFill>
                <a:effectLst/>
                <a:latin typeface="Lexend Light"/>
              </a:rPr>
              <a:t>close the socket. </a:t>
            </a:r>
          </a:p>
          <a:p>
            <a:pPr lvl="1"/>
            <a:r>
              <a:rPr lang="en-US" sz="1600" i="0" dirty="0">
                <a:solidFill>
                  <a:srgbClr val="000000"/>
                </a:solidFill>
                <a:effectLst/>
                <a:latin typeface="Lexend Light"/>
              </a:rPr>
              <a:t> All future operations on the socket object will fail. </a:t>
            </a:r>
          </a:p>
          <a:p>
            <a:pPr lvl="1"/>
            <a:r>
              <a:rPr lang="en-US" sz="1600" i="0" dirty="0">
                <a:solidFill>
                  <a:srgbClr val="000000"/>
                </a:solidFill>
                <a:effectLst/>
                <a:latin typeface="Lexend Light"/>
              </a:rPr>
              <a:t>This function actually destroy the socket </a:t>
            </a:r>
          </a:p>
          <a:p>
            <a:r>
              <a:rPr lang="en-US" sz="2000" b="1" i="0" dirty="0" err="1">
                <a:solidFill>
                  <a:srgbClr val="000000"/>
                </a:solidFill>
                <a:effectLst/>
                <a:latin typeface="Lexend Light"/>
              </a:rPr>
              <a:t>socket.shutdown</a:t>
            </a:r>
            <a:r>
              <a:rPr lang="en-US" sz="2000" b="1" i="0" dirty="0">
                <a:solidFill>
                  <a:srgbClr val="000000"/>
                </a:solidFill>
                <a:effectLst/>
                <a:latin typeface="Lexend Light"/>
              </a:rPr>
              <a:t>(how) </a:t>
            </a:r>
            <a:r>
              <a:rPr lang="en-US" sz="2000" i="0" dirty="0">
                <a:solidFill>
                  <a:srgbClr val="000000"/>
                </a:solidFill>
                <a:effectLst/>
                <a:latin typeface="Lexend Light"/>
              </a:rPr>
              <a:t>– shut down one or both halves of the connection.</a:t>
            </a:r>
          </a:p>
          <a:p>
            <a:pPr marL="457200" lvl="1" indent="0">
              <a:buNone/>
            </a:pPr>
            <a:r>
              <a:rPr lang="en-US" sz="2000" i="0" dirty="0">
                <a:solidFill>
                  <a:srgbClr val="000000"/>
                </a:solidFill>
                <a:effectLst/>
                <a:latin typeface="Lexend Light"/>
              </a:rPr>
              <a:t> — If how is SHUT_RD, further receives are disallowed. </a:t>
            </a:r>
          </a:p>
          <a:p>
            <a:pPr marL="457200" lvl="1" indent="0">
              <a:buNone/>
            </a:pPr>
            <a:r>
              <a:rPr lang="en-US" sz="2000" i="0" dirty="0">
                <a:solidFill>
                  <a:srgbClr val="000000"/>
                </a:solidFill>
                <a:effectLst/>
                <a:latin typeface="Lexend Light"/>
              </a:rPr>
              <a:t>— If how is SHUT_WR, further sends are disallowed. </a:t>
            </a:r>
          </a:p>
          <a:p>
            <a:pPr marL="457200" lvl="1" indent="0">
              <a:buNone/>
            </a:pPr>
            <a:r>
              <a:rPr lang="en-US" sz="2000" i="0" dirty="0">
                <a:solidFill>
                  <a:srgbClr val="000000"/>
                </a:solidFill>
                <a:effectLst/>
                <a:latin typeface="Lexend Light"/>
              </a:rPr>
              <a:t>— If how is SHUT_RDWR, further sends and receives are disallowed. The socket will still be able to receive pending data that already sent</a:t>
            </a:r>
            <a:r>
              <a:rPr lang="en-US" sz="2000" i="0" dirty="0">
                <a:solidFill>
                  <a:srgbClr val="000000"/>
                </a:solidFill>
                <a:effectLst/>
                <a:latin typeface="Lexend Light"/>
                <a:cs typeface="Calibri" panose="020F0502020204030204" pitchFamily="34" charset="0"/>
              </a:rPr>
              <a:t>.</a:t>
            </a:r>
            <a:endParaRPr lang="en-US" sz="2000" dirty="0">
              <a:latin typeface="Lexend Light"/>
              <a:cs typeface="Calibri" panose="020F0502020204030204" pitchFamily="34" charset="0"/>
            </a:endParaRPr>
          </a:p>
          <a:p>
            <a:endParaRPr lang="en-US" sz="2400" i="0" dirty="0">
              <a:solidFill>
                <a:srgbClr val="000000"/>
              </a:solidFill>
              <a:effectLst/>
              <a:latin typeface="Lexend Light"/>
            </a:endParaRPr>
          </a:p>
        </p:txBody>
      </p:sp>
    </p:spTree>
    <p:extLst>
      <p:ext uri="{BB962C8B-B14F-4D97-AF65-F5344CB8AC3E}">
        <p14:creationId xmlns:p14="http://schemas.microsoft.com/office/powerpoint/2010/main" val="9573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50416"/>
            <a:ext cx="10515600" cy="727969"/>
          </a:xfrm>
        </p:spPr>
        <p:txBody>
          <a:bodyPr>
            <a:normAutofit/>
          </a:bodyPr>
          <a:lstStyle/>
          <a:p>
            <a:r>
              <a:rPr lang="en-US" b="1" i="0" dirty="0">
                <a:solidFill>
                  <a:srgbClr val="0071F6"/>
                </a:solidFill>
                <a:effectLst/>
                <a:latin typeface="Lexend" panose="020B0604020202020204"/>
              </a:rPr>
              <a:t>The client</a:t>
            </a:r>
            <a:endParaRPr lang="he-IL" b="1" dirty="0">
              <a:solidFill>
                <a:srgbClr val="0071F6"/>
              </a:solidFill>
              <a:latin typeface="Lexend" panose="020B0604020202020204"/>
              <a:cs typeface="Calibri" panose="020F0502020204030204" pitchFamily="34" charset="0"/>
            </a:endParaRPr>
          </a:p>
        </p:txBody>
      </p:sp>
      <p:sp>
        <p:nvSpPr>
          <p:cNvPr id="3" name="Content Placeholder 2"/>
          <p:cNvSpPr>
            <a:spLocks noGrp="1"/>
          </p:cNvSpPr>
          <p:nvPr>
            <p:ph idx="1"/>
          </p:nvPr>
        </p:nvSpPr>
        <p:spPr>
          <a:xfrm>
            <a:off x="643466" y="1574801"/>
            <a:ext cx="10515600" cy="2198210"/>
          </a:xfrm>
        </p:spPr>
        <p:txBody>
          <a:bodyPr>
            <a:normAutofit/>
          </a:bodyPr>
          <a:lstStyle/>
          <a:p>
            <a:pPr>
              <a:lnSpc>
                <a:spcPct val="100000"/>
              </a:lnSpc>
            </a:pPr>
            <a:r>
              <a:rPr lang="en-US" sz="2400" b="0" i="0" dirty="0">
                <a:solidFill>
                  <a:srgbClr val="000000"/>
                </a:solidFill>
                <a:effectLst/>
                <a:latin typeface="Lexend Light"/>
              </a:rPr>
              <a:t> There is no difference between the client and the server as far as creating the socket is concerned. </a:t>
            </a:r>
          </a:p>
          <a:p>
            <a:pPr>
              <a:lnSpc>
                <a:spcPct val="100000"/>
              </a:lnSpc>
            </a:pPr>
            <a:r>
              <a:rPr lang="en-US" sz="2400" b="1" i="0" dirty="0" err="1">
                <a:solidFill>
                  <a:srgbClr val="000000"/>
                </a:solidFill>
                <a:effectLst/>
                <a:latin typeface="Lexend Light"/>
              </a:rPr>
              <a:t>socket.connect</a:t>
            </a:r>
            <a:r>
              <a:rPr lang="en-US" sz="2400" b="1" i="0" dirty="0">
                <a:solidFill>
                  <a:srgbClr val="000000"/>
                </a:solidFill>
                <a:effectLst/>
                <a:latin typeface="Lexend Light"/>
              </a:rPr>
              <a:t>(</a:t>
            </a:r>
            <a:r>
              <a:rPr lang="en-US" sz="2400" b="1" i="0" dirty="0" err="1">
                <a:solidFill>
                  <a:srgbClr val="000000"/>
                </a:solidFill>
                <a:effectLst/>
                <a:latin typeface="Lexend Light"/>
              </a:rPr>
              <a:t>addr</a:t>
            </a:r>
            <a:r>
              <a:rPr lang="en-US" sz="2400" b="1" i="0" dirty="0">
                <a:solidFill>
                  <a:srgbClr val="000000"/>
                </a:solidFill>
                <a:effectLst/>
                <a:latin typeface="Lexend Light"/>
              </a:rPr>
              <a:t>) </a:t>
            </a:r>
            <a:r>
              <a:rPr lang="en-US" sz="2400" b="0" i="0" dirty="0">
                <a:solidFill>
                  <a:srgbClr val="000000"/>
                </a:solidFill>
                <a:effectLst/>
                <a:latin typeface="Lexend Light"/>
              </a:rPr>
              <a:t>— connect to remote socket at address - </a:t>
            </a:r>
            <a:r>
              <a:rPr lang="en-US" sz="2400" b="0" i="0" dirty="0" err="1">
                <a:solidFill>
                  <a:srgbClr val="000000"/>
                </a:solidFill>
                <a:effectLst/>
                <a:latin typeface="Lexend Light"/>
              </a:rPr>
              <a:t>addr</a:t>
            </a:r>
            <a:endParaRPr lang="he-IL" sz="2400" dirty="0">
              <a:latin typeface="Lexend Light"/>
              <a:cs typeface="Calibri" panose="020F050202020403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Socket example</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0000"/>
                </a:solidFill>
                <a:effectLst/>
                <a:latin typeface="Lexend Light"/>
              </a:rPr>
              <a:t>Socket Example — server side</a:t>
            </a:r>
            <a:endParaRPr lang="he-IL" b="1"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D91997D1-1FB5-45C8-B0A1-BFC44C9C808A}"/>
              </a:ext>
            </a:extLst>
          </p:cNvPr>
          <p:cNvSpPr>
            <a:spLocks noChangeArrowheads="1"/>
          </p:cNvSpPr>
          <p:nvPr/>
        </p:nvSpPr>
        <p:spPr bwMode="auto">
          <a:xfrm>
            <a:off x="815413" y="1561898"/>
            <a:ext cx="9783194"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a:ln>
                  <a:noFill/>
                </a:ln>
                <a:solidFill>
                  <a:srgbClr val="A9B7C6"/>
                </a:solidFill>
                <a:effectLst/>
                <a:latin typeface="Arial Unicode MS"/>
              </a:rPr>
              <a:t>socket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HOST = </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Set the host IP address or leave it empty for localhost</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PORT = </a:t>
            </a:r>
            <a:r>
              <a:rPr kumimoji="0" lang="en-US" altLang="en-US" sz="1600" b="0" i="0" u="none" strike="noStrike" cap="none" normalizeH="0" baseline="0" dirty="0">
                <a:ln>
                  <a:noFill/>
                </a:ln>
                <a:solidFill>
                  <a:srgbClr val="6897BB"/>
                </a:solidFill>
                <a:effectLst/>
                <a:latin typeface="Arial Unicode MS"/>
              </a:rPr>
              <a:t>50007</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s = </a:t>
            </a:r>
            <a:r>
              <a:rPr kumimoji="0" lang="en-US" altLang="en-US" sz="1600" b="0" i="0" u="none" strike="noStrike" cap="none" normalizeH="0" baseline="0" dirty="0" err="1">
                <a:ln>
                  <a:noFill/>
                </a:ln>
                <a:solidFill>
                  <a:srgbClr val="A9B7C6"/>
                </a:solidFill>
                <a:effectLst/>
                <a:latin typeface="Arial Unicode MS"/>
              </a:rPr>
              <a:t>socket.socket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socket.AF_INET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socket.SOCK_STREAM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s.bind</a:t>
            </a:r>
            <a:r>
              <a:rPr kumimoji="0" lang="en-US" altLang="en-US" sz="1600" b="0" i="0" u="none" strike="noStrike" cap="none" normalizeH="0" baseline="0" dirty="0">
                <a:ln>
                  <a:noFill/>
                </a:ln>
                <a:solidFill>
                  <a:srgbClr val="A9B7C6"/>
                </a:solidFill>
                <a:effectLst/>
                <a:latin typeface="Arial Unicode MS"/>
              </a:rPr>
              <a:t>((HOST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PORT))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s.listen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conn</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s.accept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"Connected by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addr</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data = </a:t>
            </a:r>
            <a:r>
              <a:rPr kumimoji="0" lang="en-US" altLang="en-US" sz="1600" b="0" i="0" u="none" strike="noStrike" cap="none" normalizeH="0" baseline="0" dirty="0" err="1">
                <a:ln>
                  <a:noFill/>
                </a:ln>
                <a:solidFill>
                  <a:srgbClr val="A9B7C6"/>
                </a:solidFill>
                <a:effectLst/>
                <a:latin typeface="Arial Unicode MS"/>
              </a:rPr>
              <a:t>conn.recv</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1024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if not </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break</a:t>
            </a:r>
            <a:br>
              <a:rPr kumimoji="0" lang="en-US" altLang="en-US" sz="1600" b="0" i="0" u="none" strike="noStrike" cap="none" normalizeH="0" baseline="0" dirty="0">
                <a:ln>
                  <a:noFill/>
                </a:ln>
                <a:solidFill>
                  <a:srgbClr val="CC7832"/>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conn.sendall</a:t>
            </a:r>
            <a:r>
              <a:rPr kumimoji="0" lang="en-US" altLang="en-US" sz="1600" b="0" i="0" u="none" strike="noStrike" cap="none" normalizeH="0" baseline="0" dirty="0">
                <a:ln>
                  <a:noFill/>
                </a:ln>
                <a:solidFill>
                  <a:srgbClr val="A9B7C6"/>
                </a:solidFill>
                <a:effectLst/>
                <a:latin typeface="Arial Unicode MS"/>
              </a:rPr>
              <a:t>(data)</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conn.close</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02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547E02A-2D38-40F5-A4EA-6D679132F1CC}"/>
              </a:ext>
            </a:extLst>
          </p:cNvPr>
          <p:cNvSpPr>
            <a:spLocks noChangeArrowheads="1"/>
          </p:cNvSpPr>
          <p:nvPr/>
        </p:nvSpPr>
        <p:spPr bwMode="auto">
          <a:xfrm>
            <a:off x="612560" y="1166842"/>
            <a:ext cx="9942990" cy="45243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import </a:t>
            </a:r>
            <a:r>
              <a:rPr kumimoji="0" lang="en-US" altLang="en-US" sz="2400" b="0" i="0" u="none" strike="noStrike" cap="none" normalizeH="0" baseline="0" dirty="0">
                <a:ln>
                  <a:noFill/>
                </a:ln>
                <a:solidFill>
                  <a:srgbClr val="A9B7C6"/>
                </a:solidFill>
                <a:effectLst/>
                <a:latin typeface="Arial Unicode MS"/>
              </a:rPr>
              <a:t>socket</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HOSTNAME = </a:t>
            </a:r>
            <a:r>
              <a:rPr kumimoji="0" lang="en-US" altLang="en-US" sz="2400" b="0" i="0" u="none" strike="noStrike" cap="none" normalizeH="0" baseline="0" dirty="0">
                <a:ln>
                  <a:noFill/>
                </a:ln>
                <a:solidFill>
                  <a:srgbClr val="6A8759"/>
                </a:solidFill>
                <a:effectLst/>
                <a:latin typeface="Arial Unicode MS"/>
              </a:rPr>
              <a:t>'mydomain.com'</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HOST = </a:t>
            </a:r>
            <a:r>
              <a:rPr kumimoji="0" lang="en-US" altLang="en-US" sz="2400" b="0" i="0" u="none" strike="noStrike" cap="none" normalizeH="0" baseline="0" dirty="0" err="1">
                <a:ln>
                  <a:noFill/>
                </a:ln>
                <a:solidFill>
                  <a:srgbClr val="A9B7C6"/>
                </a:solidFill>
                <a:effectLst/>
                <a:latin typeface="Arial Unicode MS"/>
              </a:rPr>
              <a:t>socket.gethostbyname</a:t>
            </a:r>
            <a:r>
              <a:rPr kumimoji="0" lang="en-US" altLang="en-US" sz="2400" b="0" i="0" u="none" strike="noStrike" cap="none" normalizeH="0" baseline="0" dirty="0">
                <a:ln>
                  <a:noFill/>
                </a:ln>
                <a:solidFill>
                  <a:srgbClr val="A9B7C6"/>
                </a:solidFill>
                <a:effectLst/>
                <a:latin typeface="Arial Unicode MS"/>
              </a:rPr>
              <a:t>(HOSTNAME)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PORT = </a:t>
            </a:r>
            <a:r>
              <a:rPr kumimoji="0" lang="en-US" altLang="en-US" sz="2400" b="0" i="0" u="none" strike="noStrike" cap="none" normalizeH="0" baseline="0" dirty="0">
                <a:ln>
                  <a:noFill/>
                </a:ln>
                <a:solidFill>
                  <a:srgbClr val="6897BB"/>
                </a:solidFill>
                <a:effectLst/>
                <a:latin typeface="Arial Unicode MS"/>
              </a:rPr>
              <a:t>50007</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err="1">
                <a:ln>
                  <a:noFill/>
                </a:ln>
                <a:solidFill>
                  <a:srgbClr val="A9B7C6"/>
                </a:solidFill>
                <a:effectLst/>
                <a:latin typeface="Arial Unicode MS"/>
              </a:rPr>
              <a:t>socket.socket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socket.AF_INET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err="1">
                <a:ln>
                  <a:noFill/>
                </a:ln>
                <a:solidFill>
                  <a:srgbClr val="A9B7C6"/>
                </a:solidFill>
                <a:effectLst/>
                <a:latin typeface="Arial Unicode MS"/>
              </a:rPr>
              <a:t>socket.SOCK_STREAM</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s.connect</a:t>
            </a:r>
            <a:r>
              <a:rPr kumimoji="0" lang="en-US" altLang="en-US" sz="2400" b="0" i="0" u="none" strike="noStrike" cap="none" normalizeH="0" baseline="0" dirty="0">
                <a:ln>
                  <a:noFill/>
                </a:ln>
                <a:solidFill>
                  <a:srgbClr val="A9B7C6"/>
                </a:solidFill>
                <a:effectLst/>
                <a:latin typeface="Arial Unicode MS"/>
              </a:rPr>
              <a:t>((HOST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PORT))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s.sendall</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5C261"/>
                </a:solidFill>
                <a:effectLst/>
                <a:latin typeface="Arial Unicode MS"/>
              </a:rPr>
              <a:t>b'Hello</a:t>
            </a:r>
            <a:r>
              <a:rPr kumimoji="0" lang="en-US" altLang="en-US" sz="2400" b="0" i="0" u="none" strike="noStrike" cap="none" normalizeH="0" baseline="0" dirty="0">
                <a:ln>
                  <a:noFill/>
                </a:ln>
                <a:solidFill>
                  <a:srgbClr val="A5C261"/>
                </a:solidFill>
                <a:effectLst/>
                <a:latin typeface="Arial Unicode MS"/>
              </a:rPr>
              <a:t>, world'</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data = </a:t>
            </a:r>
            <a:r>
              <a:rPr kumimoji="0" lang="en-US" altLang="en-US" sz="2400" b="0" i="0" u="none" strike="noStrike" cap="none" normalizeH="0" baseline="0" dirty="0" err="1">
                <a:ln>
                  <a:noFill/>
                </a:ln>
                <a:solidFill>
                  <a:srgbClr val="A9B7C6"/>
                </a:solidFill>
                <a:effectLst/>
                <a:latin typeface="Arial Unicode MS"/>
              </a:rPr>
              <a:t>s.recv</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1024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s.close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'Received: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A9B7C6"/>
                </a:solidFill>
                <a:effectLst/>
                <a:latin typeface="Arial Unicode MS"/>
              </a:rPr>
              <a:t>data.decode</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458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0" dirty="0">
                <a:solidFill>
                  <a:srgbClr val="0071F6"/>
                </a:solidFill>
                <a:effectLst/>
                <a:latin typeface="Lexend" panose="020B0604020202020204"/>
              </a:rPr>
              <a:t>Receive data from the socket</a:t>
            </a:r>
            <a:endParaRPr lang="he-IL" b="1" dirty="0">
              <a:solidFill>
                <a:srgbClr val="0071F6"/>
              </a:solidFill>
              <a:latin typeface="Lexend" panose="020B0604020202020204"/>
              <a:cs typeface="Calibri" panose="020F0502020204030204" pitchFamily="34" charset="0"/>
            </a:endParaRPr>
          </a:p>
        </p:txBody>
      </p:sp>
      <p:sp>
        <p:nvSpPr>
          <p:cNvPr id="3" name="TextBox 2">
            <a:extLst>
              <a:ext uri="{FF2B5EF4-FFF2-40B4-BE49-F238E27FC236}">
                <a16:creationId xmlns:a16="http://schemas.microsoft.com/office/drawing/2014/main" id="{7CB2FEE3-A6D3-4C4D-B1BF-6953D2384796}"/>
              </a:ext>
            </a:extLst>
          </p:cNvPr>
          <p:cNvSpPr txBox="1"/>
          <p:nvPr/>
        </p:nvSpPr>
        <p:spPr>
          <a:xfrm>
            <a:off x="815412" y="1761066"/>
            <a:ext cx="10462187"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i="0" dirty="0" err="1">
                <a:solidFill>
                  <a:srgbClr val="000000"/>
                </a:solidFill>
                <a:effectLst/>
                <a:latin typeface="Lexend Light"/>
              </a:rPr>
              <a:t>socket.recv</a:t>
            </a:r>
            <a:r>
              <a:rPr lang="en-US" sz="2800" b="1" i="0" dirty="0">
                <a:solidFill>
                  <a:srgbClr val="000000"/>
                </a:solidFill>
                <a:effectLst/>
                <a:latin typeface="Lexend Light"/>
              </a:rPr>
              <a:t>(</a:t>
            </a:r>
            <a:r>
              <a:rPr lang="en-US" sz="2800" b="1" i="0" dirty="0" err="1">
                <a:solidFill>
                  <a:srgbClr val="000000"/>
                </a:solidFill>
                <a:effectLst/>
                <a:latin typeface="Lexend Light"/>
              </a:rPr>
              <a:t>bufsize</a:t>
            </a:r>
            <a:r>
              <a:rPr lang="en-US" sz="2800" b="1" i="0" dirty="0">
                <a:solidFill>
                  <a:srgbClr val="000000"/>
                </a:solidFill>
                <a:effectLst/>
                <a:latin typeface="Lexend Light"/>
              </a:rPr>
              <a:t>) </a:t>
            </a:r>
            <a:r>
              <a:rPr lang="en-US" sz="2800" b="0" i="0" dirty="0">
                <a:solidFill>
                  <a:srgbClr val="000000"/>
                </a:solidFill>
                <a:effectLst/>
                <a:latin typeface="Lexend Light"/>
              </a:rPr>
              <a:t>- receive data from the socket.</a:t>
            </a:r>
          </a:p>
          <a:p>
            <a:r>
              <a:rPr lang="en-US" sz="2800" b="0" i="0" dirty="0">
                <a:solidFill>
                  <a:srgbClr val="000000"/>
                </a:solidFill>
                <a:effectLst/>
                <a:latin typeface="Lexend Light"/>
              </a:rPr>
              <a:t> </a:t>
            </a:r>
          </a:p>
          <a:p>
            <a:pPr marL="285750" indent="-285750">
              <a:buFont typeface="Arial" panose="020B0604020202020204" pitchFamily="34" charset="0"/>
              <a:buChar char="•"/>
            </a:pPr>
            <a:r>
              <a:rPr lang="en-US" sz="2800" b="0" i="0" dirty="0">
                <a:solidFill>
                  <a:srgbClr val="000000"/>
                </a:solidFill>
                <a:effectLst/>
                <a:latin typeface="Lexend Light"/>
              </a:rPr>
              <a:t>The return value is a string representing the data received. The maximum amount of data to be received at once is specified by </a:t>
            </a:r>
            <a:r>
              <a:rPr lang="en-US" sz="2800" b="0" i="1" dirty="0" err="1">
                <a:solidFill>
                  <a:srgbClr val="000000"/>
                </a:solidFill>
                <a:effectLst/>
                <a:latin typeface="Lexend Light"/>
              </a:rPr>
              <a:t>bufsize</a:t>
            </a:r>
            <a:r>
              <a:rPr lang="en-US" sz="2800" b="0" i="0" dirty="0">
                <a:solidFill>
                  <a:srgbClr val="000000"/>
                </a:solidFill>
                <a:effectLst/>
                <a:latin typeface="Lexend Light"/>
              </a:rPr>
              <a:t>. </a:t>
            </a:r>
          </a:p>
          <a:p>
            <a:pPr marL="285750" indent="-285750">
              <a:buFont typeface="Arial" panose="020B0604020202020204" pitchFamily="34" charset="0"/>
              <a:buChar char="•"/>
            </a:pPr>
            <a:endParaRPr lang="en-US" sz="2800" b="0" i="0" dirty="0">
              <a:solidFill>
                <a:srgbClr val="000000"/>
              </a:solidFill>
              <a:effectLst/>
              <a:latin typeface="Lexend Light"/>
            </a:endParaRPr>
          </a:p>
          <a:p>
            <a:pPr marL="285750" indent="-285750">
              <a:buFont typeface="Arial" panose="020B0604020202020204" pitchFamily="34" charset="0"/>
              <a:buChar char="•"/>
            </a:pPr>
            <a:r>
              <a:rPr lang="en-US" sz="2800" b="0" i="0" dirty="0">
                <a:solidFill>
                  <a:srgbClr val="000000"/>
                </a:solidFill>
                <a:effectLst/>
                <a:latin typeface="Lexend Light"/>
              </a:rPr>
              <a:t>The best </a:t>
            </a:r>
            <a:r>
              <a:rPr lang="en-US" sz="2800" b="0" i="1" dirty="0" err="1">
                <a:solidFill>
                  <a:srgbClr val="000000"/>
                </a:solidFill>
                <a:effectLst/>
                <a:latin typeface="Lexend Light"/>
              </a:rPr>
              <a:t>bufsize</a:t>
            </a:r>
            <a:r>
              <a:rPr lang="en-US" sz="2800" b="0" i="0" dirty="0">
                <a:solidFill>
                  <a:srgbClr val="000000"/>
                </a:solidFill>
                <a:effectLst/>
                <a:latin typeface="Lexend Light"/>
              </a:rPr>
              <a:t> match with hardware and network realities should be a relatively small power of 2, for example - 1024</a:t>
            </a:r>
            <a:endParaRPr lang="en-US" sz="2800" dirty="0">
              <a:latin typeface="Lexend Light"/>
              <a:cs typeface="Calibri" panose="020F0502020204030204" pitchFamily="34" charset="0"/>
            </a:endParaRPr>
          </a:p>
        </p:txBody>
      </p:sp>
    </p:spTree>
    <p:extLst>
      <p:ext uri="{BB962C8B-B14F-4D97-AF65-F5344CB8AC3E}">
        <p14:creationId xmlns:p14="http://schemas.microsoft.com/office/powerpoint/2010/main" val="83625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Send data to the socket </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441805"/>
            <a:ext cx="10301320" cy="4468916"/>
          </a:xfrm>
          <a:prstGeom prst="rect">
            <a:avLst/>
          </a:prstGeom>
          <a:noFill/>
        </p:spPr>
        <p:txBody>
          <a:bodyPr wrap="square" rtlCol="0">
            <a:spAutoFit/>
          </a:bodyPr>
          <a:lstStyle/>
          <a:p>
            <a:pPr marL="285750" indent="-285750" defTabSz="360000">
              <a:lnSpc>
                <a:spcPct val="160000"/>
              </a:lnSpc>
              <a:buFont typeface="Arial" panose="020B0604020202020204" pitchFamily="34" charset="0"/>
              <a:buChar char="•"/>
            </a:pPr>
            <a:r>
              <a:rPr lang="en-US" sz="2000" b="1" i="0" dirty="0" err="1">
                <a:solidFill>
                  <a:srgbClr val="000000"/>
                </a:solidFill>
                <a:effectLst/>
                <a:latin typeface="Lexend Light"/>
              </a:rPr>
              <a:t>socket.send</a:t>
            </a:r>
            <a:r>
              <a:rPr lang="en-US" sz="2000" b="1" i="0" dirty="0">
                <a:solidFill>
                  <a:srgbClr val="000000"/>
                </a:solidFill>
                <a:effectLst/>
                <a:latin typeface="Lexend Light"/>
              </a:rPr>
              <a:t>(string) </a:t>
            </a:r>
            <a:r>
              <a:rPr lang="en-US" sz="2000" b="0" i="0" dirty="0">
                <a:solidFill>
                  <a:srgbClr val="000000"/>
                </a:solidFill>
                <a:effectLst/>
                <a:latin typeface="Lexend Light"/>
              </a:rPr>
              <a:t>- send data to the socket. </a:t>
            </a:r>
          </a:p>
          <a:p>
            <a:pPr defTabSz="360000">
              <a:lnSpc>
                <a:spcPct val="160000"/>
              </a:lnSpc>
            </a:pPr>
            <a:r>
              <a:rPr lang="en-US" sz="2000" b="0" i="0" dirty="0">
                <a:solidFill>
                  <a:srgbClr val="000000"/>
                </a:solidFill>
                <a:effectLst/>
                <a:latin typeface="Lexend Light"/>
              </a:rPr>
              <a:t>	— Returns the number of bytes sent. </a:t>
            </a:r>
          </a:p>
          <a:p>
            <a:pPr marL="285750" indent="-285750" defTabSz="360000">
              <a:lnSpc>
                <a:spcPct val="160000"/>
              </a:lnSpc>
              <a:buFont typeface="Arial" panose="020B0604020202020204" pitchFamily="34" charset="0"/>
              <a:buChar char="•"/>
            </a:pPr>
            <a:endParaRPr lang="en-US" sz="2000" dirty="0">
              <a:solidFill>
                <a:srgbClr val="000000"/>
              </a:solidFill>
              <a:latin typeface="Lexend Light"/>
            </a:endParaRPr>
          </a:p>
          <a:p>
            <a:pPr marL="285750" indent="-285750" defTabSz="360000">
              <a:lnSpc>
                <a:spcPct val="160000"/>
              </a:lnSpc>
              <a:buFont typeface="Arial" panose="020B0604020202020204" pitchFamily="34" charset="0"/>
              <a:buChar char="•"/>
            </a:pPr>
            <a:r>
              <a:rPr lang="en-US" sz="2000" b="1" i="0" dirty="0" err="1">
                <a:solidFill>
                  <a:srgbClr val="000000"/>
                </a:solidFill>
                <a:effectLst/>
                <a:latin typeface="Lexend Light"/>
              </a:rPr>
              <a:t>socket.sendall</a:t>
            </a:r>
            <a:r>
              <a:rPr lang="en-US" sz="2000" b="1" i="0" dirty="0">
                <a:solidFill>
                  <a:srgbClr val="000000"/>
                </a:solidFill>
                <a:effectLst/>
                <a:latin typeface="Lexend Light"/>
              </a:rPr>
              <a:t>(string) </a:t>
            </a:r>
            <a:r>
              <a:rPr lang="en-US" sz="2000" b="0" i="0" dirty="0">
                <a:solidFill>
                  <a:srgbClr val="000000"/>
                </a:solidFill>
                <a:effectLst/>
                <a:latin typeface="Lexend Light"/>
              </a:rPr>
              <a:t>- send data to the socket. Unlike send(), this method continues to send data from string until either all data has been sent or an error occurs. </a:t>
            </a:r>
          </a:p>
          <a:p>
            <a:pPr lvl="1" defTabSz="360000">
              <a:lnSpc>
                <a:spcPct val="160000"/>
              </a:lnSpc>
            </a:pPr>
            <a:r>
              <a:rPr lang="en-US" sz="2000" b="0" i="0" dirty="0">
                <a:solidFill>
                  <a:srgbClr val="000000"/>
                </a:solidFill>
                <a:effectLst/>
                <a:latin typeface="Lexend Light"/>
              </a:rPr>
              <a:t>— None is returned on success. </a:t>
            </a:r>
          </a:p>
          <a:p>
            <a:pPr lvl="1" defTabSz="360000">
              <a:lnSpc>
                <a:spcPct val="160000"/>
              </a:lnSpc>
            </a:pPr>
            <a:r>
              <a:rPr lang="en-US" sz="2000" b="0" i="0" dirty="0">
                <a:solidFill>
                  <a:srgbClr val="000000"/>
                </a:solidFill>
                <a:effectLst/>
                <a:latin typeface="Lexend Light"/>
              </a:rPr>
              <a:t>— </a:t>
            </a:r>
            <a:r>
              <a:rPr lang="en-US" sz="2000" b="0" i="0" dirty="0" err="1">
                <a:solidFill>
                  <a:srgbClr val="000000"/>
                </a:solidFill>
                <a:effectLst/>
                <a:latin typeface="Lexend Light"/>
              </a:rPr>
              <a:t>Anexception</a:t>
            </a:r>
            <a:r>
              <a:rPr lang="en-US" sz="2000" b="0" i="0" dirty="0">
                <a:solidFill>
                  <a:srgbClr val="000000"/>
                </a:solidFill>
                <a:effectLst/>
                <a:latin typeface="Lexend Light"/>
              </a:rPr>
              <a:t> is raised on error. </a:t>
            </a:r>
          </a:p>
          <a:p>
            <a:pPr lvl="1" defTabSz="360000">
              <a:lnSpc>
                <a:spcPct val="160000"/>
              </a:lnSpc>
            </a:pPr>
            <a:r>
              <a:rPr lang="en-US" sz="2000" b="0" i="0" dirty="0">
                <a:solidFill>
                  <a:srgbClr val="000000"/>
                </a:solidFill>
                <a:effectLst/>
                <a:latin typeface="Lexend Light"/>
              </a:rPr>
              <a:t>— In case of error, there is no way to determine how much data, + if any, was successfully sent.</a:t>
            </a:r>
            <a:endParaRPr lang="en-US" sz="2000" dirty="0">
              <a:latin typeface="Lexend Light"/>
              <a:cs typeface="Calibri" panose="020F0502020204030204" pitchFamily="34" charset="0"/>
            </a:endParaRPr>
          </a:p>
        </p:txBody>
      </p:sp>
    </p:spTree>
    <p:extLst>
      <p:ext uri="{BB962C8B-B14F-4D97-AF65-F5344CB8AC3E}">
        <p14:creationId xmlns:p14="http://schemas.microsoft.com/office/powerpoint/2010/main" val="214052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7408" y="537327"/>
            <a:ext cx="10657184" cy="720000"/>
          </a:xfrm>
        </p:spPr>
        <p:txBody>
          <a:bodyPr>
            <a:normAutofit/>
          </a:bodyPr>
          <a:lstStyle/>
          <a:p>
            <a:r>
              <a:rPr lang="en-US" b="1" i="0" dirty="0">
                <a:solidFill>
                  <a:srgbClr val="0071F6"/>
                </a:solidFill>
                <a:effectLst/>
                <a:latin typeface="Lexend" panose="020B0604020202020204"/>
              </a:rPr>
              <a:t>Getting host by name </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44134"/>
            <a:ext cx="10301320" cy="4216539"/>
          </a:xfrm>
          <a:prstGeom prst="rect">
            <a:avLst/>
          </a:prstGeom>
          <a:noFill/>
        </p:spPr>
        <p:txBody>
          <a:bodyPr wrap="square" rtlCol="0">
            <a:spAutoFit/>
          </a:bodyPr>
          <a:lstStyle/>
          <a:p>
            <a:pPr marL="171450" indent="-171450" defTabSz="360000">
              <a:buFont typeface="Arial" panose="020B0604020202020204" pitchFamily="34" charset="0"/>
              <a:buChar char="•"/>
            </a:pPr>
            <a:r>
              <a:rPr lang="en-US" sz="2800" b="1" i="0" dirty="0" err="1">
                <a:solidFill>
                  <a:srgbClr val="000000"/>
                </a:solidFill>
                <a:effectLst/>
                <a:latin typeface="Lexend Light"/>
              </a:rPr>
              <a:t>socket.gethostbyname</a:t>
            </a:r>
            <a:r>
              <a:rPr lang="en-US" sz="2800" b="1" i="0" dirty="0">
                <a:solidFill>
                  <a:srgbClr val="000000"/>
                </a:solidFill>
                <a:effectLst/>
                <a:latin typeface="Lexend Light"/>
              </a:rPr>
              <a:t>(hostname) </a:t>
            </a:r>
            <a:r>
              <a:rPr lang="en-US" sz="2800" b="0" i="0" dirty="0">
                <a:solidFill>
                  <a:srgbClr val="000000"/>
                </a:solidFill>
                <a:effectLst/>
                <a:latin typeface="Lexend Light"/>
              </a:rPr>
              <a:t>- translate a host name to IPv4 address format. </a:t>
            </a:r>
          </a:p>
          <a:p>
            <a:pPr marL="171450" indent="-171450" defTabSz="360000">
              <a:buFont typeface="Arial" panose="020B0604020202020204" pitchFamily="34" charset="0"/>
              <a:buChar char="•"/>
            </a:pPr>
            <a:endParaRPr lang="en-US" sz="2800" b="0" i="0" dirty="0">
              <a:solidFill>
                <a:srgbClr val="000000"/>
              </a:solidFill>
              <a:effectLst/>
              <a:latin typeface="Lexend Light"/>
            </a:endParaRPr>
          </a:p>
          <a:p>
            <a:pPr marL="171450" indent="-171450" defTabSz="360000">
              <a:buFont typeface="Arial" panose="020B0604020202020204" pitchFamily="34" charset="0"/>
              <a:buChar char="•"/>
            </a:pPr>
            <a:r>
              <a:rPr lang="en-US" sz="2800" b="0" i="0" dirty="0">
                <a:solidFill>
                  <a:srgbClr val="000000"/>
                </a:solidFill>
                <a:effectLst/>
                <a:latin typeface="Lexend Light"/>
              </a:rPr>
              <a:t> The IPv4 address is returned as a string, such as '100.50.200.5’. </a:t>
            </a:r>
          </a:p>
          <a:p>
            <a:pPr marL="171450" indent="-171450" defTabSz="360000">
              <a:buFont typeface="Arial" panose="020B0604020202020204" pitchFamily="34" charset="0"/>
              <a:buChar char="•"/>
            </a:pPr>
            <a:endParaRPr lang="en-US" sz="2800" b="0" i="0" dirty="0">
              <a:solidFill>
                <a:srgbClr val="000000"/>
              </a:solidFill>
              <a:effectLst/>
              <a:latin typeface="Lexend Light"/>
            </a:endParaRPr>
          </a:p>
          <a:p>
            <a:pPr marL="171450" indent="-171450" defTabSz="360000">
              <a:buFont typeface="Arial" panose="020B0604020202020204" pitchFamily="34" charset="0"/>
              <a:buChar char="•"/>
            </a:pPr>
            <a:r>
              <a:rPr lang="en-US" sz="2800" b="0" i="0" dirty="0">
                <a:solidFill>
                  <a:srgbClr val="000000"/>
                </a:solidFill>
                <a:effectLst/>
                <a:latin typeface="Lexend Light"/>
              </a:rPr>
              <a:t>If the host name is an IPv4 address itself it is returned unchanged. </a:t>
            </a:r>
          </a:p>
          <a:p>
            <a:pPr marL="171450" indent="-171450" defTabSz="360000">
              <a:buFont typeface="Arial" panose="020B0604020202020204" pitchFamily="34" charset="0"/>
              <a:buChar char="•"/>
            </a:pPr>
            <a:endParaRPr lang="en-US" sz="2800" b="0" i="0" dirty="0">
              <a:solidFill>
                <a:srgbClr val="000000"/>
              </a:solidFill>
              <a:effectLst/>
              <a:latin typeface="Lexend Light"/>
            </a:endParaRPr>
          </a:p>
          <a:p>
            <a:pPr marL="171450" indent="-171450" defTabSz="360000">
              <a:buFont typeface="Arial" panose="020B0604020202020204" pitchFamily="34" charset="0"/>
              <a:buChar char="•"/>
            </a:pPr>
            <a:r>
              <a:rPr lang="en-US" sz="2800" b="0" i="0" dirty="0">
                <a:solidFill>
                  <a:srgbClr val="000000"/>
                </a:solidFill>
                <a:effectLst/>
                <a:latin typeface="Lexend Light"/>
              </a:rPr>
              <a:t> </a:t>
            </a:r>
            <a:r>
              <a:rPr lang="en-US" sz="2800" b="1" i="0" dirty="0" err="1">
                <a:solidFill>
                  <a:srgbClr val="000000"/>
                </a:solidFill>
                <a:effectLst/>
                <a:latin typeface="Lexend Light"/>
              </a:rPr>
              <a:t>gethostbyname</a:t>
            </a:r>
            <a:r>
              <a:rPr lang="en-US" sz="2800" b="1" i="0" dirty="0">
                <a:solidFill>
                  <a:srgbClr val="000000"/>
                </a:solidFill>
                <a:effectLst/>
                <a:latin typeface="Lexend Light"/>
              </a:rPr>
              <a:t>() </a:t>
            </a:r>
            <a:r>
              <a:rPr lang="en-US" sz="2800" b="0" i="0" dirty="0">
                <a:solidFill>
                  <a:srgbClr val="000000"/>
                </a:solidFill>
                <a:effectLst/>
                <a:latin typeface="Lexend Light"/>
              </a:rPr>
              <a:t>does not support IPv6 name resolution. Use </a:t>
            </a:r>
            <a:r>
              <a:rPr lang="en-US" sz="2800" b="1" i="0" dirty="0" err="1">
                <a:solidFill>
                  <a:srgbClr val="000000"/>
                </a:solidFill>
                <a:effectLst/>
                <a:latin typeface="Lexend Light"/>
              </a:rPr>
              <a:t>getaddrinfo</a:t>
            </a:r>
            <a:r>
              <a:rPr lang="en-US" sz="2800" b="1" i="0" dirty="0">
                <a:solidFill>
                  <a:srgbClr val="000000"/>
                </a:solidFill>
                <a:effectLst/>
                <a:latin typeface="Lexend Light"/>
              </a:rPr>
              <a:t>() </a:t>
            </a:r>
            <a:r>
              <a:rPr lang="en-US" sz="2800" b="0" i="0" dirty="0">
                <a:solidFill>
                  <a:srgbClr val="000000"/>
                </a:solidFill>
                <a:effectLst/>
                <a:latin typeface="Lexend Light"/>
              </a:rPr>
              <a:t>instead for  </a:t>
            </a:r>
            <a:br>
              <a:rPr lang="en-US" sz="1600" dirty="0">
                <a:latin typeface="Lexend Light"/>
              </a:rPr>
            </a:br>
            <a:endParaRPr lang="en-US" sz="1600" dirty="0">
              <a:latin typeface="Lexend Light"/>
              <a:cs typeface="Calibri" panose="020F050202020403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71F6"/>
                </a:solidFill>
                <a:effectLst/>
                <a:latin typeface="Lexend" panose="020B0604020202020204"/>
              </a:rPr>
              <a:t>What Is A Socket? </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6681186" cy="4486275"/>
          </a:xfrm>
        </p:spPr>
        <p:txBody>
          <a:bodyPr>
            <a:normAutofit fontScale="92500" lnSpcReduction="10000"/>
          </a:bodyPr>
          <a:lstStyle/>
          <a:p>
            <a:pPr fontAlgn="base"/>
            <a:r>
              <a:rPr lang="en-US" sz="2400" dirty="0">
                <a:solidFill>
                  <a:srgbClr val="000000"/>
                </a:solidFill>
                <a:latin typeface="Lexend Light"/>
              </a:rPr>
              <a:t>S</a:t>
            </a:r>
            <a:r>
              <a:rPr lang="en-US" sz="2400" b="0" i="0" dirty="0">
                <a:solidFill>
                  <a:srgbClr val="000000"/>
                </a:solidFill>
                <a:effectLst/>
                <a:latin typeface="Lexend Light"/>
              </a:rPr>
              <a:t>ocket is an endpoint for communicating processes across a network. The socket mechanism is versatile, supporting both connection oriented communications (stream sockets) providing point to point communications, and connectionless communications (datagram sockets) providing the ability to broadcast information. </a:t>
            </a:r>
          </a:p>
          <a:p>
            <a:pPr fontAlgn="base"/>
            <a:endParaRPr lang="en-US" sz="2400" b="0" i="0" dirty="0">
              <a:solidFill>
                <a:srgbClr val="000000"/>
              </a:solidFill>
              <a:effectLst/>
              <a:latin typeface="Lexend Light"/>
            </a:endParaRPr>
          </a:p>
          <a:p>
            <a:pPr fontAlgn="base"/>
            <a:r>
              <a:rPr lang="en-US" sz="2400" b="0" i="0" dirty="0">
                <a:solidFill>
                  <a:srgbClr val="000000"/>
                </a:solidFill>
                <a:effectLst/>
                <a:latin typeface="Lexend Light"/>
              </a:rPr>
              <a:t>An applications plugs in to the network, sending and receiving data, through a socket. </a:t>
            </a:r>
          </a:p>
          <a:p>
            <a:pPr fontAlgn="base"/>
            <a:endParaRPr lang="en-US" sz="2400" b="0" i="0" dirty="0">
              <a:solidFill>
                <a:srgbClr val="000000"/>
              </a:solidFill>
              <a:effectLst/>
              <a:latin typeface="Lexend Light"/>
            </a:endParaRPr>
          </a:p>
          <a:p>
            <a:pPr fontAlgn="base"/>
            <a:r>
              <a:rPr lang="en-US" sz="2400" b="0" i="0" dirty="0">
                <a:solidFill>
                  <a:srgbClr val="000000"/>
                </a:solidFill>
                <a:effectLst/>
                <a:latin typeface="Lexend Light"/>
              </a:rPr>
              <a:t>The socket mechanism allows the programmer full control over virtually every aspect of the programming. Which protocol transport the data, the domain, etc.</a:t>
            </a:r>
            <a:endParaRPr lang="ru-RU" sz="2400" b="0" i="0" dirty="0">
              <a:solidFill>
                <a:srgbClr val="000000"/>
              </a:solidFill>
              <a:effectLst/>
              <a:latin typeface="Lexend Light"/>
            </a:endParaRPr>
          </a:p>
        </p:txBody>
      </p:sp>
      <p:pic>
        <p:nvPicPr>
          <p:cNvPr id="1026" name="Picture 2" descr="Socket Programming in Python (Guide) – Real Python">
            <a:extLst>
              <a:ext uri="{FF2B5EF4-FFF2-40B4-BE49-F238E27FC236}">
                <a16:creationId xmlns:a16="http://schemas.microsoft.com/office/drawing/2014/main" id="{5DFFFE46-E30D-4385-BEA8-EED93DCB5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9386" y="1672300"/>
            <a:ext cx="4280492" cy="482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4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Protocols types - TCP</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latin typeface="Lexend Light"/>
              </a:rPr>
              <a:t>Connection Oriented Communications — TCP: </a:t>
            </a:r>
          </a:p>
          <a:p>
            <a:pPr marL="0" indent="0">
              <a:buNone/>
            </a:pPr>
            <a:r>
              <a:rPr lang="en-US" sz="2000" b="0" i="0" dirty="0">
                <a:solidFill>
                  <a:srgbClr val="000000"/>
                </a:solidFill>
                <a:effectLst/>
                <a:latin typeface="Lexend Light"/>
              </a:rPr>
              <a:t>	— The Transmission Control Protocol, better known as TCP, is one of the widely used 	protocols. </a:t>
            </a:r>
          </a:p>
          <a:p>
            <a:pPr marL="0" indent="0">
              <a:buNone/>
            </a:pPr>
            <a:r>
              <a:rPr lang="en-US" sz="2000" b="0" i="0" dirty="0">
                <a:solidFill>
                  <a:srgbClr val="000000"/>
                </a:solidFill>
                <a:effectLst/>
                <a:latin typeface="Lexend Light"/>
              </a:rPr>
              <a:t>	— Applications using this protocol will connect to each and then pass information, just like 	when you use the phone. </a:t>
            </a:r>
          </a:p>
          <a:p>
            <a:pPr marL="0" indent="0">
              <a:buNone/>
            </a:pPr>
            <a:r>
              <a:rPr lang="en-US" sz="2000" b="0" i="0" dirty="0">
                <a:solidFill>
                  <a:srgbClr val="000000"/>
                </a:solidFill>
                <a:effectLst/>
                <a:latin typeface="Lexend Light"/>
              </a:rPr>
              <a:t>	— The protocol make the data to be received safely: </a:t>
            </a:r>
          </a:p>
          <a:p>
            <a:pPr marL="0" indent="0">
              <a:buNone/>
            </a:pPr>
            <a:r>
              <a:rPr lang="en-US" sz="2000" b="0" i="0" dirty="0">
                <a:solidFill>
                  <a:srgbClr val="000000"/>
                </a:solidFill>
                <a:effectLst/>
                <a:latin typeface="Lexend Light"/>
              </a:rPr>
              <a:t>		- In order</a:t>
            </a:r>
          </a:p>
          <a:p>
            <a:pPr marL="0" indent="0">
              <a:buNone/>
            </a:pPr>
            <a:r>
              <a:rPr lang="en-US" sz="2000" dirty="0">
                <a:solidFill>
                  <a:srgbClr val="000000"/>
                </a:solidFill>
                <a:latin typeface="Lexend Light"/>
              </a:rPr>
              <a:t>		- Without errors</a:t>
            </a:r>
          </a:p>
          <a:p>
            <a:pPr marL="0" indent="0">
              <a:buNone/>
            </a:pPr>
            <a:r>
              <a:rPr lang="en-US" sz="2000" b="0" i="0" dirty="0">
                <a:solidFill>
                  <a:srgbClr val="000000"/>
                </a:solidFill>
                <a:effectLst/>
                <a:latin typeface="Lexend Light"/>
              </a:rPr>
              <a:t>		- </a:t>
            </a:r>
            <a:r>
              <a:rPr lang="en-US" sz="2000" b="0" i="0" dirty="0" err="1">
                <a:solidFill>
                  <a:srgbClr val="000000"/>
                </a:solidFill>
                <a:effectLst/>
                <a:latin typeface="Lexend Light"/>
              </a:rPr>
              <a:t>etc</a:t>
            </a:r>
            <a:endParaRPr lang="en-US" sz="2000" b="0" i="0" dirty="0">
              <a:solidFill>
                <a:srgbClr val="000000"/>
              </a:solidFill>
              <a:effectLst/>
              <a:latin typeface="Lexend Light"/>
            </a:endParaRPr>
          </a:p>
        </p:txBody>
      </p:sp>
      <p:pic>
        <p:nvPicPr>
          <p:cNvPr id="2050" name="Picture 2" descr="Socket Programming in Python: Client, Server, Peer | PubNub">
            <a:extLst>
              <a:ext uri="{FF2B5EF4-FFF2-40B4-BE49-F238E27FC236}">
                <a16:creationId xmlns:a16="http://schemas.microsoft.com/office/drawing/2014/main" id="{5D5F2672-9DE5-4E1A-9E31-BC6112B645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819557"/>
            <a:ext cx="6013272" cy="283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i="0" dirty="0">
                <a:solidFill>
                  <a:srgbClr val="0071F6"/>
                </a:solidFill>
                <a:effectLst/>
                <a:latin typeface="Lexend" panose="020B0604020202020204"/>
              </a:rPr>
              <a:t>Protocols types - UDP</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40" y="1616718"/>
            <a:ext cx="11715450" cy="2246769"/>
          </a:xfrm>
          <a:prstGeom prst="rect">
            <a:avLst/>
          </a:prstGeom>
          <a:noFill/>
        </p:spPr>
        <p:txBody>
          <a:bodyPr wrap="square" rtlCol="1">
            <a:spAutoFit/>
          </a:bodyPr>
          <a:lstStyle/>
          <a:p>
            <a:pPr marL="285750" indent="-285750">
              <a:buFont typeface="Arial" panose="020B0604020202020204" pitchFamily="34" charset="0"/>
              <a:buChar char="•"/>
            </a:pPr>
            <a:r>
              <a:rPr lang="en-US" sz="2000" b="0" i="0" dirty="0">
                <a:solidFill>
                  <a:srgbClr val="000000"/>
                </a:solidFill>
                <a:effectLst/>
                <a:latin typeface="Lexend Light"/>
              </a:rPr>
              <a:t>Connectionless Communications And UDP </a:t>
            </a:r>
          </a:p>
          <a:p>
            <a:pPr marL="285750" indent="-285750">
              <a:buFont typeface="Arial" panose="020B0604020202020204" pitchFamily="34" charset="0"/>
              <a:buChar char="•"/>
            </a:pPr>
            <a:endParaRPr lang="en-US" sz="2000" b="0" i="0" dirty="0">
              <a:solidFill>
                <a:srgbClr val="000000"/>
              </a:solidFill>
              <a:effectLst/>
              <a:latin typeface="Lexend Light"/>
            </a:endParaRPr>
          </a:p>
          <a:p>
            <a:r>
              <a:rPr lang="en-US" sz="2000" b="0" i="0" dirty="0">
                <a:solidFill>
                  <a:srgbClr val="000000"/>
                </a:solidFill>
                <a:effectLst/>
                <a:latin typeface="Lexend Light"/>
              </a:rPr>
              <a:t>— Applications need not be “connected” in order to communicate. Just as mail can be sent to your home address, data can be sent, in messages called datagrams. </a:t>
            </a:r>
          </a:p>
          <a:p>
            <a:endParaRPr lang="en-US" sz="2000" b="0" i="0" dirty="0">
              <a:solidFill>
                <a:srgbClr val="000000"/>
              </a:solidFill>
              <a:effectLst/>
              <a:latin typeface="Lexend Light"/>
            </a:endParaRPr>
          </a:p>
          <a:p>
            <a:r>
              <a:rPr lang="en-US" sz="2000" b="0" i="0" dirty="0">
                <a:solidFill>
                  <a:srgbClr val="000000"/>
                </a:solidFill>
                <a:effectLst/>
                <a:latin typeface="Lexend Light"/>
              </a:rPr>
              <a:t>— The User Datagram Protocol, better known as UDP, is the messenger protocol for this type of communication. This protocol allows directed datagrams and broadcasting. </a:t>
            </a:r>
          </a:p>
        </p:txBody>
      </p:sp>
      <p:pic>
        <p:nvPicPr>
          <p:cNvPr id="3076" name="Picture 4" descr="Differences between TCP and UDP - GeeksforGeeks">
            <a:extLst>
              <a:ext uri="{FF2B5EF4-FFF2-40B4-BE49-F238E27FC236}">
                <a16:creationId xmlns:a16="http://schemas.microsoft.com/office/drawing/2014/main" id="{BBC56953-EA24-4859-B431-28794C38B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3893921"/>
            <a:ext cx="5755690" cy="2705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A38638-AB5B-42CB-AADB-11DC9BFA4580}"/>
              </a:ext>
            </a:extLst>
          </p:cNvPr>
          <p:cNvSpPr txBox="1"/>
          <p:nvPr/>
        </p:nvSpPr>
        <p:spPr>
          <a:xfrm>
            <a:off x="136237" y="4145420"/>
            <a:ext cx="5511183" cy="2308324"/>
          </a:xfrm>
          <a:prstGeom prst="rect">
            <a:avLst/>
          </a:prstGeom>
          <a:noFill/>
        </p:spPr>
        <p:txBody>
          <a:bodyPr wrap="square" rtlCol="0">
            <a:spAutoFit/>
          </a:bodyPr>
          <a:lstStyle/>
          <a:p>
            <a:r>
              <a:rPr lang="en-US" b="0" i="0" dirty="0">
                <a:solidFill>
                  <a:srgbClr val="000000"/>
                </a:solidFill>
                <a:effectLst/>
                <a:latin typeface="Lexend Light"/>
              </a:rPr>
              <a:t>— Connectionless communications is generally considered to be less reliable. </a:t>
            </a:r>
          </a:p>
          <a:p>
            <a:pPr marL="742950" lvl="1" indent="-285750">
              <a:buFont typeface="Arial" panose="020B0604020202020204" pitchFamily="34" charset="0"/>
              <a:buChar char="•"/>
            </a:pPr>
            <a:r>
              <a:rPr lang="en-US" b="0" i="0" dirty="0">
                <a:solidFill>
                  <a:srgbClr val="000000"/>
                </a:solidFill>
                <a:effectLst/>
                <a:latin typeface="Lexend Light"/>
              </a:rPr>
              <a:t>An application might broadcast on a network that is a temporarily down or send a message to a host that is not running. </a:t>
            </a:r>
          </a:p>
          <a:p>
            <a:pPr marL="742950" lvl="1" indent="-285750">
              <a:buFont typeface="Arial" panose="020B0604020202020204" pitchFamily="34" charset="0"/>
              <a:buChar char="•"/>
            </a:pPr>
            <a:r>
              <a:rPr lang="en-US" b="0" i="0" dirty="0">
                <a:solidFill>
                  <a:srgbClr val="000000"/>
                </a:solidFill>
                <a:effectLst/>
                <a:latin typeface="Lexend Light"/>
              </a:rPr>
              <a:t>There is no way for the sender to verify that the data has been received on the other side, in order and without errors</a:t>
            </a:r>
            <a:endParaRPr lang="en-US" sz="2400" dirty="0">
              <a:latin typeface="Lexend Light"/>
            </a:endParaRPr>
          </a:p>
        </p:txBody>
      </p:sp>
    </p:spTree>
    <p:extLst>
      <p:ext uri="{BB962C8B-B14F-4D97-AF65-F5344CB8AC3E}">
        <p14:creationId xmlns:p14="http://schemas.microsoft.com/office/powerpoint/2010/main" val="65189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0071F6"/>
                </a:solidFill>
                <a:effectLst/>
                <a:latin typeface="Lexend" panose="020B0604020202020204"/>
              </a:rPr>
              <a:t>Sockets protocols - Stream Sockets</a:t>
            </a:r>
            <a:endParaRPr lang="he-IL" b="1" dirty="0">
              <a:solidFill>
                <a:srgbClr val="0071F6"/>
              </a:solidFill>
              <a:latin typeface="Lexend" panose="020B0604020202020204"/>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fontScale="92500" lnSpcReduction="20000"/>
          </a:bodyPr>
          <a:lstStyle/>
          <a:p>
            <a:r>
              <a:rPr lang="en-US" b="0" i="0" dirty="0">
                <a:solidFill>
                  <a:srgbClr val="000000"/>
                </a:solidFill>
                <a:effectLst/>
                <a:latin typeface="Lexend Light"/>
              </a:rPr>
              <a:t>Sockets come in two main flavors, one of them being the stream socket.</a:t>
            </a:r>
          </a:p>
          <a:p>
            <a:pPr marL="0" indent="0">
              <a:buNone/>
            </a:pPr>
            <a:endParaRPr lang="en-US" b="0" i="0" dirty="0">
              <a:solidFill>
                <a:srgbClr val="000000"/>
              </a:solidFill>
              <a:effectLst/>
              <a:latin typeface="Lexend Light"/>
            </a:endParaRPr>
          </a:p>
          <a:p>
            <a:r>
              <a:rPr lang="en-US" b="0" i="0" dirty="0">
                <a:solidFill>
                  <a:srgbClr val="000000"/>
                </a:solidFill>
                <a:effectLst/>
                <a:latin typeface="Lexend Light"/>
              </a:rPr>
              <a:t>Stream socket is full duplex byte stream implementing the connection oriented model. </a:t>
            </a:r>
          </a:p>
          <a:p>
            <a:pPr marL="457200" lvl="1" indent="0">
              <a:buNone/>
            </a:pPr>
            <a:r>
              <a:rPr lang="en-US" b="0" i="0" dirty="0">
                <a:solidFill>
                  <a:srgbClr val="000000"/>
                </a:solidFill>
                <a:effectLst/>
                <a:latin typeface="Lexend Light"/>
              </a:rPr>
              <a:t>— Server sets up a socket with a well known address.</a:t>
            </a:r>
          </a:p>
          <a:p>
            <a:pPr marL="457200" lvl="1" indent="0">
              <a:buNone/>
            </a:pPr>
            <a:r>
              <a:rPr lang="en-US" b="0" i="0" dirty="0">
                <a:solidFill>
                  <a:srgbClr val="000000"/>
                </a:solidFill>
                <a:effectLst/>
                <a:latin typeface="Lexend Light"/>
              </a:rPr>
              <a:t>— Clients connect to the server and data is passed on this open connection. </a:t>
            </a:r>
          </a:p>
          <a:p>
            <a:pPr marL="457200" lvl="1" indent="0">
              <a:buNone/>
            </a:pPr>
            <a:r>
              <a:rPr lang="en-US" b="0" i="0" dirty="0">
                <a:solidFill>
                  <a:srgbClr val="000000"/>
                </a:solidFill>
                <a:effectLst/>
                <a:latin typeface="Lexend Light"/>
              </a:rPr>
              <a:t>— When the client and or server are done the connection is terminated. The socket mechanism provides an API for each step on the client and the server. The minimal steps required are: </a:t>
            </a:r>
          </a:p>
          <a:p>
            <a:pPr marL="457200" lvl="1" indent="0">
              <a:buNone/>
            </a:pPr>
            <a:r>
              <a:rPr lang="en-US" b="0" i="0" dirty="0">
                <a:solidFill>
                  <a:srgbClr val="000000"/>
                </a:solidFill>
                <a:effectLst/>
                <a:latin typeface="Lexend Light"/>
              </a:rPr>
              <a:t>— Server side:			 — Client side: </a:t>
            </a:r>
          </a:p>
          <a:p>
            <a:pPr lvl="2"/>
            <a:r>
              <a:rPr lang="en-US" b="0" i="0" dirty="0">
                <a:solidFill>
                  <a:srgbClr val="000000"/>
                </a:solidFill>
                <a:effectLst/>
                <a:latin typeface="Lexend Light"/>
              </a:rPr>
              <a:t>socket() 					socket() </a:t>
            </a:r>
          </a:p>
          <a:p>
            <a:pPr lvl="2"/>
            <a:r>
              <a:rPr lang="en-US" b="0" i="0" dirty="0">
                <a:solidFill>
                  <a:srgbClr val="000000"/>
                </a:solidFill>
                <a:effectLst/>
                <a:latin typeface="Lexend Light"/>
              </a:rPr>
              <a:t>bind() 					connect() </a:t>
            </a:r>
          </a:p>
          <a:p>
            <a:pPr lvl="2"/>
            <a:r>
              <a:rPr lang="en-US" b="0" i="0" dirty="0">
                <a:solidFill>
                  <a:srgbClr val="000000"/>
                </a:solidFill>
                <a:effectLst/>
                <a:latin typeface="Lexend Light"/>
              </a:rPr>
              <a:t>listen() </a:t>
            </a:r>
          </a:p>
          <a:p>
            <a:pPr lvl="2"/>
            <a:r>
              <a:rPr lang="en-US" b="0" i="0" dirty="0">
                <a:solidFill>
                  <a:srgbClr val="000000"/>
                </a:solidFill>
                <a:effectLst/>
                <a:latin typeface="Lexend Light"/>
              </a:rPr>
              <a:t>accept() (possibly repeating the accept())</a:t>
            </a:r>
            <a:endParaRPr lang="he-IL" dirty="0">
              <a:latin typeface="Lexend Light"/>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Creating sockets</a:t>
            </a:r>
            <a:endParaRPr lang="en-US"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92500" lnSpcReduction="10000"/>
          </a:bodyPr>
          <a:lstStyle/>
          <a:p>
            <a:r>
              <a:rPr lang="en-US" b="0" i="0" dirty="0">
                <a:solidFill>
                  <a:srgbClr val="000000"/>
                </a:solidFill>
                <a:effectLst/>
                <a:latin typeface="Lexend Light"/>
              </a:rPr>
              <a:t>Sockets are used nearly everywhere. Sockets mechanism in python placed in socket module. </a:t>
            </a:r>
          </a:p>
          <a:p>
            <a:endParaRPr lang="en-US" b="0" i="0" dirty="0">
              <a:solidFill>
                <a:srgbClr val="000000"/>
              </a:solidFill>
              <a:effectLst/>
              <a:latin typeface="Lexend Light"/>
            </a:endParaRPr>
          </a:p>
          <a:p>
            <a:r>
              <a:rPr lang="en-US" b="0" i="0" dirty="0">
                <a:solidFill>
                  <a:srgbClr val="000000"/>
                </a:solidFill>
                <a:effectLst/>
                <a:latin typeface="Lexend Light"/>
              </a:rPr>
              <a:t>The first step is to create an endpoint, a socket, with socket function:</a:t>
            </a:r>
          </a:p>
          <a:p>
            <a:pPr marL="0" indent="0">
              <a:buNone/>
            </a:pPr>
            <a:r>
              <a:rPr lang="en-US" b="0" i="0" dirty="0">
                <a:solidFill>
                  <a:srgbClr val="000000"/>
                </a:solidFill>
                <a:effectLst/>
                <a:latin typeface="Lexend Light"/>
              </a:rPr>
              <a:t>socket(family=AF_INET, type= SOCK_STREAM, proto=0) </a:t>
            </a:r>
            <a:r>
              <a:rPr lang="en-US" b="0" i="0" dirty="0" err="1">
                <a:solidFill>
                  <a:srgbClr val="000000"/>
                </a:solidFill>
                <a:effectLst/>
                <a:latin typeface="Lexend Light"/>
              </a:rPr>
              <a:t>Create’a</a:t>
            </a:r>
            <a:r>
              <a:rPr lang="en-US" b="0" i="0" dirty="0">
                <a:solidFill>
                  <a:srgbClr val="000000"/>
                </a:solidFill>
                <a:effectLst/>
                <a:latin typeface="Lexend Light"/>
              </a:rPr>
              <a:t> new socket using the given address family, socket type and protocol number.</a:t>
            </a:r>
          </a:p>
          <a:p>
            <a:pPr marL="0" indent="0">
              <a:buNone/>
            </a:pPr>
            <a:r>
              <a:rPr lang="en-US" b="0" i="0" dirty="0">
                <a:solidFill>
                  <a:srgbClr val="000000"/>
                </a:solidFill>
                <a:effectLst/>
                <a:latin typeface="Lexend Light"/>
              </a:rPr>
              <a:t> </a:t>
            </a:r>
          </a:p>
          <a:p>
            <a:r>
              <a:rPr lang="en-US" b="0" i="0" dirty="0">
                <a:solidFill>
                  <a:srgbClr val="000000"/>
                </a:solidFill>
                <a:effectLst/>
                <a:latin typeface="Lexend Light"/>
              </a:rPr>
              <a:t>The address (and protocol) family can be: </a:t>
            </a:r>
          </a:p>
          <a:p>
            <a:pPr marL="457200" lvl="1" indent="0">
              <a:buNone/>
            </a:pPr>
            <a:r>
              <a:rPr lang="en-US" b="0" i="0" dirty="0">
                <a:solidFill>
                  <a:srgbClr val="000000"/>
                </a:solidFill>
                <a:effectLst/>
                <a:latin typeface="Lexend Light"/>
              </a:rPr>
              <a:t> </a:t>
            </a:r>
            <a:r>
              <a:rPr lang="en-US" b="0" i="0" dirty="0" err="1">
                <a:solidFill>
                  <a:srgbClr val="000000"/>
                </a:solidFill>
                <a:effectLst/>
                <a:latin typeface="Lexend Light"/>
              </a:rPr>
              <a:t>socket.AF_INET</a:t>
            </a:r>
            <a:r>
              <a:rPr lang="en-US" b="0" i="0" dirty="0">
                <a:solidFill>
                  <a:srgbClr val="000000"/>
                </a:solidFill>
                <a:effectLst/>
                <a:latin typeface="Lexend Light"/>
              </a:rPr>
              <a:t>-— for internet sockets ipv4 </a:t>
            </a:r>
          </a:p>
          <a:p>
            <a:pPr marL="457200" lvl="1" indent="0">
              <a:buNone/>
            </a:pPr>
            <a:r>
              <a:rPr lang="en-US" b="0" i="0" dirty="0">
                <a:solidFill>
                  <a:srgbClr val="000000"/>
                </a:solidFill>
                <a:effectLst/>
                <a:latin typeface="Lexend Light"/>
              </a:rPr>
              <a:t> socket.AF_INET6 — for internet sockets ipv6 </a:t>
            </a:r>
          </a:p>
          <a:p>
            <a:pPr marL="457200" lvl="1" indent="0">
              <a:buNone/>
            </a:pPr>
            <a:r>
              <a:rPr lang="en-US" b="0" i="0" dirty="0">
                <a:solidFill>
                  <a:srgbClr val="000000"/>
                </a:solidFill>
                <a:effectLst/>
                <a:latin typeface="Lexend Light"/>
              </a:rPr>
              <a:t> </a:t>
            </a:r>
            <a:r>
              <a:rPr lang="en-US" b="0" i="0" dirty="0" err="1">
                <a:solidFill>
                  <a:srgbClr val="000000"/>
                </a:solidFill>
                <a:effectLst/>
                <a:latin typeface="Lexend Light"/>
              </a:rPr>
              <a:t>socket.AF_UNIX</a:t>
            </a:r>
            <a:r>
              <a:rPr lang="en-US" b="0" i="0" dirty="0">
                <a:solidFill>
                  <a:srgbClr val="000000"/>
                </a:solidFill>
                <a:effectLst/>
                <a:latin typeface="Lexend Light"/>
              </a:rPr>
              <a:t>— </a:t>
            </a:r>
            <a:r>
              <a:rPr lang="en-US" b="0" i="0" dirty="0" err="1">
                <a:solidFill>
                  <a:srgbClr val="000000"/>
                </a:solidFill>
                <a:effectLst/>
                <a:latin typeface="Lexend Light"/>
              </a:rPr>
              <a:t>unix</a:t>
            </a:r>
            <a:r>
              <a:rPr lang="en-US" b="0" i="0" dirty="0">
                <a:solidFill>
                  <a:srgbClr val="000000"/>
                </a:solidFill>
                <a:effectLst/>
                <a:latin typeface="Lexend Light"/>
              </a:rPr>
              <a:t> domain sockets (UNIX IPC), not supported on all platforms</a:t>
            </a:r>
            <a:endParaRPr lang="en-US" dirty="0">
              <a:latin typeface="Lexend Light"/>
              <a:cs typeface="Calibri" panose="020F050202020403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Creating sockets — cont’d</a:t>
            </a:r>
          </a:p>
        </p:txBody>
      </p:sp>
      <p:sp>
        <p:nvSpPr>
          <p:cNvPr id="3" name="Content Placeholder 2"/>
          <p:cNvSpPr>
            <a:spLocks noGrp="1"/>
          </p:cNvSpPr>
          <p:nvPr>
            <p:ph idx="1"/>
          </p:nvPr>
        </p:nvSpPr>
        <p:spPr/>
        <p:txBody>
          <a:bodyPr>
            <a:normAutofit/>
          </a:bodyPr>
          <a:lstStyle/>
          <a:p>
            <a:pPr marL="0" indent="0">
              <a:buNone/>
            </a:pPr>
            <a:r>
              <a:rPr lang="en-US" sz="1800" b="0" i="0" dirty="0">
                <a:solidFill>
                  <a:srgbClr val="000000"/>
                </a:solidFill>
                <a:effectLst/>
                <a:latin typeface="Lexend Light"/>
              </a:rPr>
              <a:t>Socket type: </a:t>
            </a:r>
          </a:p>
          <a:p>
            <a:pPr marL="457200" lvl="1" indent="0">
              <a:buNone/>
            </a:pPr>
            <a:r>
              <a:rPr lang="en-US" sz="1800" i="1" dirty="0">
                <a:solidFill>
                  <a:srgbClr val="000000"/>
                </a:solidFill>
                <a:latin typeface="Lexend Light"/>
              </a:rPr>
              <a:t>-</a:t>
            </a:r>
            <a:r>
              <a:rPr lang="en-US" sz="1800" i="1" dirty="0" err="1">
                <a:solidFill>
                  <a:srgbClr val="000000"/>
                </a:solidFill>
                <a:effectLst/>
                <a:latin typeface="Lexend Light"/>
              </a:rPr>
              <a:t>socket.SOCK_STREAM</a:t>
            </a:r>
            <a:r>
              <a:rPr lang="en-US" sz="1800" i="1" dirty="0">
                <a:solidFill>
                  <a:srgbClr val="000000"/>
                </a:solidFill>
                <a:effectLst/>
                <a:latin typeface="Lexend Light"/>
              </a:rPr>
              <a:t> </a:t>
            </a:r>
          </a:p>
          <a:p>
            <a:pPr marL="457200" lvl="1" indent="0">
              <a:buNone/>
            </a:pPr>
            <a:r>
              <a:rPr lang="en-US" sz="1800" i="1" dirty="0">
                <a:solidFill>
                  <a:srgbClr val="000000"/>
                </a:solidFill>
                <a:latin typeface="Lexend Light"/>
              </a:rPr>
              <a:t>-</a:t>
            </a:r>
            <a:r>
              <a:rPr lang="en-US" sz="1800" i="1" dirty="0" err="1">
                <a:solidFill>
                  <a:srgbClr val="000000"/>
                </a:solidFill>
                <a:effectLst/>
                <a:latin typeface="Lexend Light"/>
              </a:rPr>
              <a:t>socket.SOCK_DGRAM</a:t>
            </a:r>
            <a:r>
              <a:rPr lang="en-US" sz="1800" i="1" dirty="0">
                <a:solidFill>
                  <a:srgbClr val="000000"/>
                </a:solidFill>
                <a:effectLst/>
                <a:latin typeface="Lexend Light"/>
              </a:rPr>
              <a:t> </a:t>
            </a:r>
          </a:p>
          <a:p>
            <a:pPr marL="457200" lvl="1" indent="0">
              <a:buNone/>
            </a:pPr>
            <a:r>
              <a:rPr lang="en-US" sz="1800" i="1" dirty="0">
                <a:solidFill>
                  <a:srgbClr val="000000"/>
                </a:solidFill>
                <a:latin typeface="Lexend Light"/>
              </a:rPr>
              <a:t>-</a:t>
            </a:r>
            <a:r>
              <a:rPr lang="en-US" sz="1800" i="1" dirty="0" err="1">
                <a:solidFill>
                  <a:srgbClr val="000000"/>
                </a:solidFill>
                <a:effectLst/>
                <a:latin typeface="Lexend Light"/>
              </a:rPr>
              <a:t>socket.SOCK_RAW</a:t>
            </a:r>
            <a:r>
              <a:rPr lang="en-US" sz="1800" i="1" dirty="0">
                <a:solidFill>
                  <a:srgbClr val="000000"/>
                </a:solidFill>
                <a:effectLst/>
                <a:latin typeface="Lexend Light"/>
              </a:rPr>
              <a:t> </a:t>
            </a:r>
          </a:p>
          <a:p>
            <a:pPr marL="457200" lvl="1" indent="0">
              <a:buNone/>
            </a:pPr>
            <a:r>
              <a:rPr lang="en-US" sz="1800" i="1" dirty="0">
                <a:solidFill>
                  <a:srgbClr val="000000"/>
                </a:solidFill>
                <a:latin typeface="Lexend Light"/>
              </a:rPr>
              <a:t>-</a:t>
            </a:r>
            <a:r>
              <a:rPr lang="en-US" sz="1800" i="1" dirty="0" err="1">
                <a:solidFill>
                  <a:srgbClr val="000000"/>
                </a:solidFill>
                <a:effectLst/>
                <a:latin typeface="Lexend Light"/>
              </a:rPr>
              <a:t>socket.SOCK_RDM</a:t>
            </a:r>
            <a:r>
              <a:rPr lang="en-US" sz="1800" i="1" dirty="0">
                <a:solidFill>
                  <a:srgbClr val="000000"/>
                </a:solidFill>
                <a:effectLst/>
                <a:latin typeface="Lexend Light"/>
              </a:rPr>
              <a:t> </a:t>
            </a:r>
          </a:p>
          <a:p>
            <a:pPr marL="457200" lvl="1" indent="0">
              <a:buNone/>
            </a:pPr>
            <a:r>
              <a:rPr lang="en-US" sz="1800" i="1" dirty="0">
                <a:solidFill>
                  <a:srgbClr val="000000"/>
                </a:solidFill>
                <a:latin typeface="Lexend Light"/>
              </a:rPr>
              <a:t>-</a:t>
            </a:r>
            <a:r>
              <a:rPr lang="en-US" sz="1800" i="1" dirty="0" err="1">
                <a:solidFill>
                  <a:srgbClr val="000000"/>
                </a:solidFill>
                <a:effectLst/>
                <a:latin typeface="Lexend Light"/>
              </a:rPr>
              <a:t>socket.SOCK_SEQPACKET</a:t>
            </a:r>
            <a:r>
              <a:rPr lang="en-US" sz="1800" i="1" dirty="0">
                <a:solidFill>
                  <a:srgbClr val="000000"/>
                </a:solidFill>
                <a:effectLst/>
                <a:latin typeface="Lexend Light"/>
              </a:rPr>
              <a:t> </a:t>
            </a:r>
          </a:p>
          <a:p>
            <a:r>
              <a:rPr lang="en-US" sz="1800" b="0" i="0" dirty="0">
                <a:solidFill>
                  <a:srgbClr val="000000"/>
                </a:solidFill>
                <a:effectLst/>
                <a:latin typeface="Lexend Light"/>
              </a:rPr>
              <a:t>Only </a:t>
            </a:r>
            <a:r>
              <a:rPr lang="en-US" sz="1800" b="0" i="0" dirty="0" err="1">
                <a:solidFill>
                  <a:srgbClr val="000000"/>
                </a:solidFill>
                <a:effectLst/>
                <a:latin typeface="Lexend Light"/>
              </a:rPr>
              <a:t>sock_stream</a:t>
            </a:r>
            <a:r>
              <a:rPr lang="en-US" sz="1800" b="0" i="0" dirty="0">
                <a:solidFill>
                  <a:srgbClr val="000000"/>
                </a:solidFill>
                <a:effectLst/>
                <a:latin typeface="Lexend Light"/>
              </a:rPr>
              <a:t> and </a:t>
            </a:r>
            <a:r>
              <a:rPr lang="en-US" sz="1800" b="0" i="0" dirty="0" err="1">
                <a:solidFill>
                  <a:srgbClr val="000000"/>
                </a:solidFill>
                <a:effectLst/>
                <a:latin typeface="Lexend Light"/>
              </a:rPr>
              <a:t>sock_dgram</a:t>
            </a:r>
            <a:r>
              <a:rPr lang="en-US" sz="1800" b="0" i="0" dirty="0">
                <a:solidFill>
                  <a:srgbClr val="000000"/>
                </a:solidFill>
                <a:effectLst/>
                <a:latin typeface="Lexend Light"/>
              </a:rPr>
              <a:t> appear to be generally useful </a:t>
            </a:r>
          </a:p>
          <a:p>
            <a:r>
              <a:rPr lang="en-US" sz="1800" b="0" i="0" dirty="0">
                <a:solidFill>
                  <a:srgbClr val="000000"/>
                </a:solidFill>
                <a:effectLst/>
                <a:latin typeface="Lexend Light"/>
              </a:rPr>
              <a:t>The proto argument - this parameter specifies a particular protocol to be used with the socket </a:t>
            </a:r>
          </a:p>
          <a:p>
            <a:r>
              <a:rPr lang="en-US" sz="1800" b="0" i="0" dirty="0">
                <a:solidFill>
                  <a:srgbClr val="000000"/>
                </a:solidFill>
                <a:effectLst/>
                <a:latin typeface="Lexend Light"/>
              </a:rPr>
              <a:t>Normally only a single protocol exists to support socket type within a given protocol family. In this case, proto stays default (zero) </a:t>
            </a:r>
          </a:p>
          <a:p>
            <a:pPr marL="0" indent="0">
              <a:buNone/>
            </a:pPr>
            <a:r>
              <a:rPr lang="en-US" sz="1800" b="0" i="0" dirty="0">
                <a:solidFill>
                  <a:srgbClr val="000000"/>
                </a:solidFill>
                <a:effectLst/>
                <a:latin typeface="Lexend Light"/>
              </a:rPr>
              <a:t>— TCP for stream sockets and UDP for datagram sockets </a:t>
            </a:r>
          </a:p>
          <a:p>
            <a:r>
              <a:rPr lang="en-US" sz="1800" b="0" i="0" dirty="0">
                <a:solidFill>
                  <a:srgbClr val="000000"/>
                </a:solidFill>
                <a:effectLst/>
                <a:latin typeface="Lexend Light"/>
              </a:rPr>
              <a:t>However, it is possible that many protocols may exist, in which case a particular protocol (protocol number) must be specified</a:t>
            </a:r>
            <a:endParaRPr lang="en-US" sz="1800" dirty="0">
              <a:latin typeface="Lexend Light"/>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Binding The Socket</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10693400" cy="4154984"/>
          </a:xfrm>
          <a:prstGeom prst="rect">
            <a:avLst/>
          </a:prstGeom>
          <a:noFill/>
        </p:spPr>
        <p:txBody>
          <a:bodyPr wrap="square" rtlCol="0">
            <a:spAutoFit/>
          </a:bodyPr>
          <a:lstStyle/>
          <a:p>
            <a:pPr marL="457200" indent="-457200">
              <a:buFont typeface="Arial" panose="020B0604020202020204" pitchFamily="34" charset="0"/>
              <a:buChar char="•"/>
            </a:pPr>
            <a:r>
              <a:rPr lang="en-US" sz="2400" b="0" i="0" dirty="0">
                <a:solidFill>
                  <a:srgbClr val="000000"/>
                </a:solidFill>
                <a:effectLst/>
                <a:latin typeface="Lexend Light"/>
              </a:rPr>
              <a:t>The server now has to “bind” the socket </a:t>
            </a:r>
          </a:p>
          <a:p>
            <a:pPr marL="457200" indent="-457200">
              <a:buFont typeface="Arial" panose="020B0604020202020204" pitchFamily="34" charset="0"/>
              <a:buChar char="•"/>
            </a:pPr>
            <a:r>
              <a:rPr lang="en-US" sz="2400" b="0" i="0" dirty="0" err="1">
                <a:solidFill>
                  <a:srgbClr val="000000"/>
                </a:solidFill>
                <a:effectLst/>
                <a:latin typeface="Lexend Light"/>
              </a:rPr>
              <a:t>socket.bind</a:t>
            </a:r>
            <a:r>
              <a:rPr lang="en-US" sz="2400" b="0" i="0" dirty="0">
                <a:solidFill>
                  <a:srgbClr val="000000"/>
                </a:solidFill>
                <a:effectLst/>
                <a:latin typeface="Lexend Light"/>
              </a:rPr>
              <a:t>(address) - bind the socket to address, so that clients can connect to it </a:t>
            </a:r>
          </a:p>
          <a:p>
            <a:pPr marL="457200" indent="-457200">
              <a:buFont typeface="Arial" panose="020B0604020202020204" pitchFamily="34" charset="0"/>
              <a:buChar char="•"/>
            </a:pPr>
            <a:r>
              <a:rPr lang="en-US" sz="2400" b="0" i="0" dirty="0">
                <a:solidFill>
                  <a:srgbClr val="000000"/>
                </a:solidFill>
                <a:effectLst/>
                <a:latin typeface="Lexend Light"/>
              </a:rPr>
              <a:t>The socket must not already be bound. </a:t>
            </a:r>
          </a:p>
          <a:p>
            <a:pPr marL="457200" indent="-457200">
              <a:buFont typeface="Arial" panose="020B0604020202020204" pitchFamily="34" charset="0"/>
              <a:buChar char="•"/>
            </a:pPr>
            <a:r>
              <a:rPr lang="en-US" sz="2400" b="0" i="0" dirty="0">
                <a:solidFill>
                  <a:srgbClr val="000000"/>
                </a:solidFill>
                <a:effectLst/>
                <a:latin typeface="Lexend Light"/>
              </a:rPr>
              <a:t>The format of address depends on the address family: </a:t>
            </a:r>
          </a:p>
          <a:p>
            <a:pPr lvl="2"/>
            <a:r>
              <a:rPr lang="en-US" sz="2400" b="0" i="0" dirty="0">
                <a:solidFill>
                  <a:srgbClr val="000000"/>
                </a:solidFill>
                <a:effectLst/>
                <a:latin typeface="Lexend Light"/>
              </a:rPr>
              <a:t>— In INET and INET6 address family, the address should be a tuple of </a:t>
            </a:r>
            <a:r>
              <a:rPr lang="en-US" sz="2400" b="0" i="0" dirty="0" err="1">
                <a:solidFill>
                  <a:srgbClr val="000000"/>
                </a:solidFill>
                <a:effectLst/>
                <a:latin typeface="Lexend Light"/>
              </a:rPr>
              <a:t>ip</a:t>
            </a:r>
            <a:r>
              <a:rPr lang="en-US" sz="2400" b="0" i="0" dirty="0">
                <a:solidFill>
                  <a:srgbClr val="000000"/>
                </a:solidFill>
                <a:effectLst/>
                <a:latin typeface="Lexend Light"/>
              </a:rPr>
              <a:t> and port </a:t>
            </a:r>
          </a:p>
          <a:p>
            <a:pPr lvl="2"/>
            <a:r>
              <a:rPr lang="en-US" sz="2400" b="0" i="0" dirty="0">
                <a:solidFill>
                  <a:srgbClr val="000000"/>
                </a:solidFill>
                <a:effectLst/>
                <a:latin typeface="Lexend Light"/>
              </a:rPr>
              <a:t>— In UNIX address family, the address should be a file system path </a:t>
            </a:r>
          </a:p>
          <a:p>
            <a:pPr marL="457200" indent="-457200">
              <a:buFont typeface="Arial" panose="020B0604020202020204" pitchFamily="34" charset="0"/>
              <a:buChar char="•"/>
            </a:pPr>
            <a:endParaRPr lang="en-US" sz="2400" dirty="0">
              <a:solidFill>
                <a:srgbClr val="000000"/>
              </a:solidFill>
              <a:latin typeface="Lexend Light"/>
            </a:endParaRPr>
          </a:p>
          <a:p>
            <a:pPr marL="457200" indent="-457200">
              <a:buFont typeface="Arial" panose="020B0604020202020204" pitchFamily="34" charset="0"/>
              <a:buChar char="•"/>
            </a:pPr>
            <a:r>
              <a:rPr lang="en-US" sz="2400" b="0" i="0" dirty="0">
                <a:solidFill>
                  <a:srgbClr val="000000"/>
                </a:solidFill>
                <a:effectLst/>
                <a:latin typeface="Lexend Light"/>
              </a:rPr>
              <a:t>For Example: </a:t>
            </a:r>
          </a:p>
          <a:p>
            <a:pPr lvl="1"/>
            <a:r>
              <a:rPr lang="en-US" sz="2400" b="0" i="0" dirty="0">
                <a:solidFill>
                  <a:srgbClr val="000000"/>
                </a:solidFill>
                <a:effectLst/>
                <a:latin typeface="Lexend Light"/>
              </a:rPr>
              <a:t>— </a:t>
            </a:r>
            <a:r>
              <a:rPr lang="en-US" sz="2400" b="0" i="0" dirty="0" err="1">
                <a:solidFill>
                  <a:srgbClr val="000000"/>
                </a:solidFill>
                <a:effectLst/>
                <a:latin typeface="Lexend Light"/>
              </a:rPr>
              <a:t>s.bind</a:t>
            </a:r>
            <a:r>
              <a:rPr lang="en-US" sz="2400" b="0" i="0" dirty="0">
                <a:solidFill>
                  <a:srgbClr val="000000"/>
                </a:solidFill>
                <a:effectLst/>
                <a:latin typeface="Lexend Light"/>
              </a:rPr>
              <a:t>((</a:t>
            </a:r>
            <a:r>
              <a:rPr lang="en-US" sz="2400" b="0" i="0" dirty="0" err="1">
                <a:solidFill>
                  <a:srgbClr val="000000"/>
                </a:solidFill>
                <a:effectLst/>
                <a:latin typeface="Lexend Light"/>
              </a:rPr>
              <a:t>socket.gethostname</a:t>
            </a:r>
            <a:r>
              <a:rPr lang="en-US" sz="2400" b="0" i="0" dirty="0">
                <a:solidFill>
                  <a:srgbClr val="000000"/>
                </a:solidFill>
                <a:effectLst/>
                <a:latin typeface="Lexend Light"/>
              </a:rPr>
              <a:t>(), 8765)) </a:t>
            </a:r>
          </a:p>
          <a:p>
            <a:pPr lvl="1"/>
            <a:r>
              <a:rPr lang="en-US" sz="2400" b="0" i="0" dirty="0">
                <a:solidFill>
                  <a:srgbClr val="000000"/>
                </a:solidFill>
                <a:effectLst/>
                <a:latin typeface="Lexend Light"/>
              </a:rPr>
              <a:t>— </a:t>
            </a:r>
            <a:r>
              <a:rPr lang="en-US" sz="2400" b="0" i="0" dirty="0" err="1">
                <a:solidFill>
                  <a:srgbClr val="000000"/>
                </a:solidFill>
                <a:effectLst/>
                <a:latin typeface="Lexend Light"/>
              </a:rPr>
              <a:t>s.bind</a:t>
            </a:r>
            <a:r>
              <a:rPr lang="en-US" sz="2400" b="0" i="0" dirty="0">
                <a:solidFill>
                  <a:srgbClr val="000000"/>
                </a:solidFill>
                <a:effectLst/>
                <a:latin typeface="Lexend Light"/>
              </a:rPr>
              <a:t>((‘localhost', 8765))</a:t>
            </a:r>
            <a:endParaRPr lang="en-GB" sz="2400" dirty="0">
              <a:latin typeface="Lexend Light"/>
              <a:cs typeface="Calibri" panose="020F0502020204030204" pitchFamily="34" charset="0"/>
            </a:endParaRPr>
          </a:p>
        </p:txBody>
      </p:sp>
    </p:spTree>
    <p:extLst>
      <p:ext uri="{BB962C8B-B14F-4D97-AF65-F5344CB8AC3E}">
        <p14:creationId xmlns:p14="http://schemas.microsoft.com/office/powerpoint/2010/main" val="129403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Binding Internet Socket</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rPr>
              <a:t>The IP </a:t>
            </a:r>
          </a:p>
          <a:p>
            <a:pPr lvl="1"/>
            <a:r>
              <a:rPr lang="en-US" sz="2400" b="0" i="0" dirty="0">
                <a:solidFill>
                  <a:srgbClr val="000000"/>
                </a:solidFill>
                <a:effectLst/>
              </a:rPr>
              <a:t>— Server application can use </a:t>
            </a:r>
            <a:r>
              <a:rPr lang="en-US" sz="2400" b="0" i="0" dirty="0" err="1">
                <a:solidFill>
                  <a:srgbClr val="000000"/>
                </a:solidFill>
                <a:effectLst/>
              </a:rPr>
              <a:t>socket.gethostname</a:t>
            </a:r>
            <a:r>
              <a:rPr lang="en-US" sz="2400" b="0" i="0" dirty="0">
                <a:solidFill>
                  <a:srgbClr val="000000"/>
                </a:solidFill>
                <a:effectLst/>
              </a:rPr>
              <a:t>()so that the socket would be visible to the outside world. </a:t>
            </a:r>
          </a:p>
          <a:p>
            <a:pPr lvl="1"/>
            <a:r>
              <a:rPr lang="en-US" sz="2400" b="0" i="0" dirty="0">
                <a:solidFill>
                  <a:srgbClr val="000000"/>
                </a:solidFill>
                <a:effectLst/>
              </a:rPr>
              <a:t>— Using ‘localhost’ or '127.0.0.1' the socket will be only visible within the same machine. </a:t>
            </a:r>
          </a:p>
          <a:p>
            <a:pPr lvl="1"/>
            <a:r>
              <a:rPr lang="en-US" sz="2400" b="0" i="0" dirty="0">
                <a:solidFill>
                  <a:srgbClr val="000000"/>
                </a:solidFill>
                <a:effectLst/>
              </a:rPr>
              <a:t>— Empty sting (") specifies that the socket is reachable </a:t>
            </a:r>
            <a:r>
              <a:rPr lang="en-US" sz="2400" b="0" i="0" dirty="0" err="1">
                <a:solidFill>
                  <a:srgbClr val="000000"/>
                </a:solidFill>
                <a:effectLst/>
              </a:rPr>
              <a:t>by.any</a:t>
            </a:r>
            <a:r>
              <a:rPr lang="en-US" sz="2400" b="0" i="0" dirty="0">
                <a:solidFill>
                  <a:srgbClr val="000000"/>
                </a:solidFill>
                <a:effectLst/>
              </a:rPr>
              <a:t> address the machine happens to have.</a:t>
            </a:r>
          </a:p>
          <a:p>
            <a:r>
              <a:rPr lang="en-US" sz="2400" b="0" i="0" dirty="0">
                <a:solidFill>
                  <a:srgbClr val="000000"/>
                </a:solidFill>
                <a:effectLst/>
              </a:rPr>
              <a:t> </a:t>
            </a:r>
          </a:p>
          <a:p>
            <a:pPr marL="342900" indent="-342900">
              <a:buFont typeface="Arial" panose="020B0604020202020204" pitchFamily="34" charset="0"/>
              <a:buChar char="•"/>
            </a:pPr>
            <a:r>
              <a:rPr lang="en-US" sz="2400" b="0" i="0" dirty="0">
                <a:solidFill>
                  <a:srgbClr val="000000"/>
                </a:solidFill>
                <a:effectLst/>
              </a:rPr>
              <a:t>The port </a:t>
            </a:r>
          </a:p>
          <a:p>
            <a:pPr lvl="1"/>
            <a:r>
              <a:rPr lang="en-US" sz="2400" b="0" i="0" dirty="0">
                <a:solidFill>
                  <a:srgbClr val="000000"/>
                </a:solidFill>
                <a:effectLst/>
              </a:rPr>
              <a:t>—</a:t>
            </a:r>
            <a:r>
              <a:rPr lang="en-US" sz="2400" dirty="0">
                <a:solidFill>
                  <a:srgbClr val="000000"/>
                </a:solidFill>
              </a:rPr>
              <a:t> </a:t>
            </a:r>
            <a:r>
              <a:rPr lang="en-US" sz="2400" b="0" i="0" dirty="0">
                <a:solidFill>
                  <a:srgbClr val="000000"/>
                </a:solidFill>
                <a:effectLst/>
              </a:rPr>
              <a:t>low number ports are usually reserved for "well known” services (HTTP, ftp, telnet, </a:t>
            </a:r>
            <a:r>
              <a:rPr lang="en-US" sz="2400" b="0" i="0" dirty="0" err="1">
                <a:solidFill>
                  <a:srgbClr val="000000"/>
                </a:solidFill>
                <a:effectLst/>
              </a:rPr>
              <a:t>etc</a:t>
            </a:r>
            <a:r>
              <a:rPr lang="en-US" sz="2400" b="0" i="0" dirty="0">
                <a:solidFill>
                  <a:srgbClr val="000000"/>
                </a:solidFill>
                <a:effectLst/>
              </a:rPr>
              <a:t>). </a:t>
            </a:r>
          </a:p>
          <a:p>
            <a:pPr lvl="1"/>
            <a:r>
              <a:rPr lang="en-US" sz="2400" b="0" i="0" dirty="0">
                <a:solidFill>
                  <a:srgbClr val="000000"/>
                </a:solidFill>
                <a:effectLst/>
              </a:rPr>
              <a:t>— The non-privileged ports value should be at least 4 digits number</a:t>
            </a:r>
            <a:endParaRPr lang="en-GB" sz="24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3161</Words>
  <Application>Microsoft Office PowerPoint</Application>
  <PresentationFormat>Widescreen</PresentationFormat>
  <Paragraphs>252</Paragraphs>
  <Slides>21</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What Is A Socket? </vt:lpstr>
      <vt:lpstr>Protocols types - TCP</vt:lpstr>
      <vt:lpstr>Protocols types - UDP</vt:lpstr>
      <vt:lpstr>Sockets protocols - Stream Sockets</vt:lpstr>
      <vt:lpstr>Creating sockets</vt:lpstr>
      <vt:lpstr>Creating sockets — cont’d</vt:lpstr>
      <vt:lpstr>Binding The Socket</vt:lpstr>
      <vt:lpstr>Binding Internet Socket</vt:lpstr>
      <vt:lpstr>Listen for connections on a socket </vt:lpstr>
      <vt:lpstr>Accepting Connections </vt:lpstr>
      <vt:lpstr>Closing Down The Connection</vt:lpstr>
      <vt:lpstr>The client</vt:lpstr>
      <vt:lpstr>Socket example</vt:lpstr>
      <vt:lpstr>Socket Example — server side</vt:lpstr>
      <vt:lpstr>PowerPoint Presentation</vt:lpstr>
      <vt:lpstr>Receive data from the socket</vt:lpstr>
      <vt:lpstr>Send data to the socket </vt:lpstr>
      <vt:lpstr>Getting host by name </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199</cp:revision>
  <dcterms:created xsi:type="dcterms:W3CDTF">2021-12-06T07:55:10Z</dcterms:created>
  <dcterms:modified xsi:type="dcterms:W3CDTF">2023-07-09T15:30:40Z</dcterms:modified>
</cp:coreProperties>
</file>