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63" r:id="rId2"/>
    <p:sldId id="258" r:id="rId3"/>
    <p:sldId id="264" r:id="rId4"/>
    <p:sldId id="322" r:id="rId5"/>
    <p:sldId id="265" r:id="rId6"/>
    <p:sldId id="320" r:id="rId7"/>
    <p:sldId id="308" r:id="rId8"/>
    <p:sldId id="266" r:id="rId9"/>
    <p:sldId id="331" r:id="rId10"/>
    <p:sldId id="332" r:id="rId11"/>
    <p:sldId id="325" r:id="rId12"/>
    <p:sldId id="333" r:id="rId13"/>
    <p:sldId id="334" r:id="rId14"/>
    <p:sldId id="335" r:id="rId15"/>
    <p:sldId id="336" r:id="rId16"/>
    <p:sldId id="337" r:id="rId17"/>
    <p:sldId id="324" r:id="rId18"/>
    <p:sldId id="326" r:id="rId19"/>
    <p:sldId id="338" r:id="rId20"/>
    <p:sldId id="339" r:id="rId21"/>
    <p:sldId id="340" r:id="rId22"/>
    <p:sldId id="341" r:id="rId23"/>
    <p:sldId id="342" r:id="rId24"/>
    <p:sldId id="343" r:id="rId25"/>
    <p:sldId id="294" r:id="rId26"/>
    <p:sldId id="327" r:id="rId27"/>
    <p:sldId id="328" r:id="rId28"/>
    <p:sldId id="344" r:id="rId29"/>
    <p:sldId id="323" r:id="rId30"/>
    <p:sldId id="345" r:id="rId31"/>
    <p:sldId id="267"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1" r:id="rId47"/>
    <p:sldId id="360" r:id="rId48"/>
    <p:sldId id="362" r:id="rId49"/>
    <p:sldId id="330" r:id="rId50"/>
    <p:sldId id="316" r:id="rId5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2305650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4050531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4150100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1713082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4105073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630598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23</a:t>
            </a:fld>
            <a:endParaRPr lang="en-US"/>
          </a:p>
        </p:txBody>
      </p:sp>
    </p:spTree>
    <p:extLst>
      <p:ext uri="{BB962C8B-B14F-4D97-AF65-F5344CB8AC3E}">
        <p14:creationId xmlns:p14="http://schemas.microsoft.com/office/powerpoint/2010/main" val="479379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932930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27</a:t>
            </a:fld>
            <a:endParaRPr lang="en-US"/>
          </a:p>
        </p:txBody>
      </p:sp>
    </p:spTree>
    <p:extLst>
      <p:ext uri="{BB962C8B-B14F-4D97-AF65-F5344CB8AC3E}">
        <p14:creationId xmlns:p14="http://schemas.microsoft.com/office/powerpoint/2010/main" val="89710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29</a:t>
            </a:fld>
            <a:endParaRPr lang="en-US"/>
          </a:p>
        </p:txBody>
      </p:sp>
    </p:spTree>
    <p:extLst>
      <p:ext uri="{BB962C8B-B14F-4D97-AF65-F5344CB8AC3E}">
        <p14:creationId xmlns:p14="http://schemas.microsoft.com/office/powerpoint/2010/main" val="925471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30</a:t>
            </a:fld>
            <a:endParaRPr lang="en-US"/>
          </a:p>
        </p:txBody>
      </p:sp>
    </p:spTree>
    <p:extLst>
      <p:ext uri="{BB962C8B-B14F-4D97-AF65-F5344CB8AC3E}">
        <p14:creationId xmlns:p14="http://schemas.microsoft.com/office/powerpoint/2010/main" val="927101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31</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32</a:t>
            </a:fld>
            <a:endParaRPr lang="en-US"/>
          </a:p>
        </p:txBody>
      </p:sp>
    </p:spTree>
    <p:extLst>
      <p:ext uri="{BB962C8B-B14F-4D97-AF65-F5344CB8AC3E}">
        <p14:creationId xmlns:p14="http://schemas.microsoft.com/office/powerpoint/2010/main" val="49956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34</a:t>
            </a:fld>
            <a:endParaRPr lang="en-US"/>
          </a:p>
        </p:txBody>
      </p:sp>
    </p:spTree>
    <p:extLst>
      <p:ext uri="{BB962C8B-B14F-4D97-AF65-F5344CB8AC3E}">
        <p14:creationId xmlns:p14="http://schemas.microsoft.com/office/powerpoint/2010/main" val="671546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35</a:t>
            </a:fld>
            <a:endParaRPr lang="en-US"/>
          </a:p>
        </p:txBody>
      </p:sp>
    </p:spTree>
    <p:extLst>
      <p:ext uri="{BB962C8B-B14F-4D97-AF65-F5344CB8AC3E}">
        <p14:creationId xmlns:p14="http://schemas.microsoft.com/office/powerpoint/2010/main" val="2462627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36</a:t>
            </a:fld>
            <a:endParaRPr lang="en-US"/>
          </a:p>
        </p:txBody>
      </p:sp>
    </p:spTree>
    <p:extLst>
      <p:ext uri="{BB962C8B-B14F-4D97-AF65-F5344CB8AC3E}">
        <p14:creationId xmlns:p14="http://schemas.microsoft.com/office/powerpoint/2010/main" val="10576001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37</a:t>
            </a:fld>
            <a:endParaRPr lang="en-US"/>
          </a:p>
        </p:txBody>
      </p:sp>
    </p:spTree>
    <p:extLst>
      <p:ext uri="{BB962C8B-B14F-4D97-AF65-F5344CB8AC3E}">
        <p14:creationId xmlns:p14="http://schemas.microsoft.com/office/powerpoint/2010/main" val="4098349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38</a:t>
            </a:fld>
            <a:endParaRPr lang="en-US"/>
          </a:p>
        </p:txBody>
      </p:sp>
    </p:spTree>
    <p:extLst>
      <p:ext uri="{BB962C8B-B14F-4D97-AF65-F5344CB8AC3E}">
        <p14:creationId xmlns:p14="http://schemas.microsoft.com/office/powerpoint/2010/main" val="4241198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39</a:t>
            </a:fld>
            <a:endParaRPr lang="en-US"/>
          </a:p>
        </p:txBody>
      </p:sp>
    </p:spTree>
    <p:extLst>
      <p:ext uri="{BB962C8B-B14F-4D97-AF65-F5344CB8AC3E}">
        <p14:creationId xmlns:p14="http://schemas.microsoft.com/office/powerpoint/2010/main" val="21024968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40</a:t>
            </a:fld>
            <a:endParaRPr lang="en-US"/>
          </a:p>
        </p:txBody>
      </p:sp>
    </p:spTree>
    <p:extLst>
      <p:ext uri="{BB962C8B-B14F-4D97-AF65-F5344CB8AC3E}">
        <p14:creationId xmlns:p14="http://schemas.microsoft.com/office/powerpoint/2010/main" val="2167076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42</a:t>
            </a:fld>
            <a:endParaRPr lang="en-US"/>
          </a:p>
        </p:txBody>
      </p:sp>
    </p:spTree>
    <p:extLst>
      <p:ext uri="{BB962C8B-B14F-4D97-AF65-F5344CB8AC3E}">
        <p14:creationId xmlns:p14="http://schemas.microsoft.com/office/powerpoint/2010/main" val="232675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43</a:t>
            </a:fld>
            <a:endParaRPr lang="en-US"/>
          </a:p>
        </p:txBody>
      </p:sp>
    </p:spTree>
    <p:extLst>
      <p:ext uri="{BB962C8B-B14F-4D97-AF65-F5344CB8AC3E}">
        <p14:creationId xmlns:p14="http://schemas.microsoft.com/office/powerpoint/2010/main" val="1890624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44</a:t>
            </a:fld>
            <a:endParaRPr lang="en-US"/>
          </a:p>
        </p:txBody>
      </p:sp>
    </p:spTree>
    <p:extLst>
      <p:ext uri="{BB962C8B-B14F-4D97-AF65-F5344CB8AC3E}">
        <p14:creationId xmlns:p14="http://schemas.microsoft.com/office/powerpoint/2010/main" val="21436721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45</a:t>
            </a:fld>
            <a:endParaRPr lang="en-US"/>
          </a:p>
        </p:txBody>
      </p:sp>
    </p:spTree>
    <p:extLst>
      <p:ext uri="{BB962C8B-B14F-4D97-AF65-F5344CB8AC3E}">
        <p14:creationId xmlns:p14="http://schemas.microsoft.com/office/powerpoint/2010/main" val="16820193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46</a:t>
            </a:fld>
            <a:endParaRPr lang="en-US"/>
          </a:p>
        </p:txBody>
      </p:sp>
    </p:spTree>
    <p:extLst>
      <p:ext uri="{BB962C8B-B14F-4D97-AF65-F5344CB8AC3E}">
        <p14:creationId xmlns:p14="http://schemas.microsoft.com/office/powerpoint/2010/main" val="1349255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47</a:t>
            </a:fld>
            <a:endParaRPr lang="en-US"/>
          </a:p>
        </p:txBody>
      </p:sp>
    </p:spTree>
    <p:extLst>
      <p:ext uri="{BB962C8B-B14F-4D97-AF65-F5344CB8AC3E}">
        <p14:creationId xmlns:p14="http://schemas.microsoft.com/office/powerpoint/2010/main" val="615318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48</a:t>
            </a:fld>
            <a:endParaRPr lang="en-US"/>
          </a:p>
        </p:txBody>
      </p:sp>
    </p:spTree>
    <p:extLst>
      <p:ext uri="{BB962C8B-B14F-4D97-AF65-F5344CB8AC3E}">
        <p14:creationId xmlns:p14="http://schemas.microsoft.com/office/powerpoint/2010/main" val="202920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3932292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3058409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2799483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2561825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1425604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421559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5" r:id="rId13"/>
    <p:sldLayoutId id="2147483667"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10.png"/><Relationship Id="rId3" Type="http://schemas.openxmlformats.org/officeDocument/2006/relationships/hyperlink" Target="http://www.selacloud.com/" TargetMode="External"/><Relationship Id="rId7" Type="http://schemas.openxmlformats.org/officeDocument/2006/relationships/image" Target="../media/image7.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hyperlink" Target="https://twitter.com/SelaCloud"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197504" y="1264978"/>
            <a:ext cx="9479731"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5400" b="1" dirty="0">
                <a:latin typeface="Lexend" panose="020B0604020202020204"/>
              </a:rPr>
              <a:t>Module 09 – Collections</a:t>
            </a:r>
            <a:endParaRPr lang="en-US" sz="2000" b="1" i="0" u="none" strike="noStrike" cap="none" dirty="0">
              <a:solidFill>
                <a:schemeClr val="tx2">
                  <a:lumMod val="25000"/>
                </a:schemeClr>
              </a:solidFill>
              <a:latin typeface="Lexend" panose="020B0604020202020204"/>
              <a:ea typeface="Lexend" panose="020B0604020202020204"/>
              <a:cs typeface="Lexend" panose="020B0604020202020204"/>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4C8B10-5177-4E86-BDCF-80C8C46BFD77}"/>
              </a:ext>
            </a:extLst>
          </p:cNvPr>
          <p:cNvSpPr txBox="1"/>
          <p:nvPr/>
        </p:nvSpPr>
        <p:spPr>
          <a:xfrm>
            <a:off x="798989" y="452761"/>
            <a:ext cx="10582183" cy="923330"/>
          </a:xfrm>
          <a:prstGeom prst="rect">
            <a:avLst/>
          </a:prstGeom>
          <a:noFill/>
        </p:spPr>
        <p:txBody>
          <a:bodyPr wrap="square" rtlCol="0">
            <a:spAutoFit/>
          </a:bodyPr>
          <a:lstStyle/>
          <a:p>
            <a:pPr algn="l"/>
            <a:r>
              <a:rPr lang="en-US" b="0" i="0" dirty="0">
                <a:solidFill>
                  <a:srgbClr val="222222"/>
                </a:solidFill>
                <a:effectLst/>
                <a:latin typeface="Lexend Light"/>
              </a:rPr>
              <a:t>The </a:t>
            </a:r>
            <a:r>
              <a:rPr lang="en-US" b="1" i="0" dirty="0" err="1">
                <a:solidFill>
                  <a:srgbClr val="222222"/>
                </a:solidFill>
                <a:effectLst/>
                <a:latin typeface="Lexend Light"/>
              </a:rPr>
              <a:t>ChainMap</a:t>
            </a:r>
            <a:r>
              <a:rPr lang="en-US" b="0" i="0" dirty="0">
                <a:solidFill>
                  <a:srgbClr val="222222"/>
                </a:solidFill>
                <a:effectLst/>
                <a:latin typeface="Lexend Light"/>
              </a:rPr>
              <a:t> class only makes updates (writes and deletions) to the first mapping in the chain while lookups will search the full chain. However, if deep writes and deletions are desired, it is easy to make a subclass that updates keys found deeper in the chain:</a:t>
            </a:r>
          </a:p>
        </p:txBody>
      </p:sp>
      <p:sp>
        <p:nvSpPr>
          <p:cNvPr id="2" name="Rectangle 1">
            <a:extLst>
              <a:ext uri="{FF2B5EF4-FFF2-40B4-BE49-F238E27FC236}">
                <a16:creationId xmlns:a16="http://schemas.microsoft.com/office/drawing/2014/main" id="{ED9B2960-518E-4569-AD5E-60E8A6EB5B09}"/>
              </a:ext>
            </a:extLst>
          </p:cNvPr>
          <p:cNvSpPr>
            <a:spLocks noChangeArrowheads="1"/>
          </p:cNvSpPr>
          <p:nvPr/>
        </p:nvSpPr>
        <p:spPr bwMode="auto">
          <a:xfrm>
            <a:off x="798989" y="1456521"/>
            <a:ext cx="10741982" cy="504753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DeepChainMap</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ChainMap</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1" u="none" strike="noStrike" cap="none" normalizeH="0" baseline="0" dirty="0">
                <a:ln>
                  <a:noFill/>
                </a:ln>
                <a:solidFill>
                  <a:srgbClr val="629755"/>
                </a:solidFill>
                <a:effectLst/>
                <a:latin typeface="Arial Unicode MS"/>
              </a:rPr>
              <a:t>'Variant of </a:t>
            </a:r>
            <a:r>
              <a:rPr kumimoji="0" lang="en-US" altLang="en-US" sz="1400" b="0" i="1" u="none" strike="noStrike" cap="none" normalizeH="0" baseline="0" dirty="0" err="1">
                <a:ln>
                  <a:noFill/>
                </a:ln>
                <a:solidFill>
                  <a:srgbClr val="629755"/>
                </a:solidFill>
                <a:effectLst/>
                <a:latin typeface="Arial Unicode MS"/>
              </a:rPr>
              <a:t>ChainMap</a:t>
            </a:r>
            <a:r>
              <a:rPr kumimoji="0" lang="en-US" altLang="en-US" sz="1400" b="0" i="1" u="none" strike="noStrike" cap="none" normalizeH="0" baseline="0" dirty="0">
                <a:ln>
                  <a:noFill/>
                </a:ln>
                <a:solidFill>
                  <a:srgbClr val="629755"/>
                </a:solidFill>
                <a:effectLst/>
                <a:latin typeface="Arial Unicode MS"/>
              </a:rPr>
              <a:t> that allows direct updates to inner scopes'</a:t>
            </a:r>
            <a:br>
              <a:rPr kumimoji="0" lang="en-US" altLang="en-US" sz="1400" b="0" i="1" u="none" strike="noStrike" cap="none" normalizeH="0" baseline="0" dirty="0">
                <a:ln>
                  <a:noFill/>
                </a:ln>
                <a:solidFill>
                  <a:srgbClr val="629755"/>
                </a:solidFill>
                <a:effectLst/>
                <a:latin typeface="Arial Unicode MS"/>
              </a:rPr>
            </a:br>
            <a:br>
              <a:rPr kumimoji="0" lang="en-US" altLang="en-US" sz="1400" b="0" i="1" u="none" strike="noStrike" cap="none" normalizeH="0" baseline="0" dirty="0">
                <a:ln>
                  <a:noFill/>
                </a:ln>
                <a:solidFill>
                  <a:srgbClr val="629755"/>
                </a:solidFill>
                <a:effectLst/>
                <a:latin typeface="Arial Unicode MS"/>
              </a:rPr>
            </a:br>
            <a:r>
              <a:rPr kumimoji="0" lang="en-US" altLang="en-US" sz="1400" b="0" i="1" u="none" strike="noStrike" cap="none" normalizeH="0" baseline="0" dirty="0">
                <a:ln>
                  <a:noFill/>
                </a:ln>
                <a:solidFill>
                  <a:srgbClr val="629755"/>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setitem</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key</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value):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for </a:t>
            </a:r>
            <a:r>
              <a:rPr kumimoji="0" lang="en-US" altLang="en-US" sz="1400" b="0" i="0" u="none" strike="noStrike" cap="none" normalizeH="0" baseline="0" dirty="0">
                <a:ln>
                  <a:noFill/>
                </a:ln>
                <a:solidFill>
                  <a:srgbClr val="A9B7C6"/>
                </a:solidFill>
                <a:effectLst/>
                <a:latin typeface="Arial Unicode MS"/>
              </a:rPr>
              <a:t>mapping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.maps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a:ln>
                  <a:noFill/>
                </a:ln>
                <a:solidFill>
                  <a:srgbClr val="A9B7C6"/>
                </a:solidFill>
                <a:effectLst/>
                <a:latin typeface="Arial Unicode MS"/>
              </a:rPr>
              <a:t>key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a:ln>
                  <a:noFill/>
                </a:ln>
                <a:solidFill>
                  <a:srgbClr val="A9B7C6"/>
                </a:solidFill>
                <a:effectLst/>
                <a:latin typeface="Arial Unicode MS"/>
              </a:rPr>
              <a:t>mapping:</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mapping[key] = value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a:t>
            </a: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.maps</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A9B7C6"/>
                </a:solidFill>
                <a:effectLst/>
                <a:latin typeface="Arial Unicode MS"/>
              </a:rPr>
              <a:t>][key] = value</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delitem</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key):</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for </a:t>
            </a:r>
            <a:r>
              <a:rPr kumimoji="0" lang="en-US" altLang="en-US" sz="1400" b="0" i="0" u="none" strike="noStrike" cap="none" normalizeH="0" baseline="0" dirty="0">
                <a:ln>
                  <a:noFill/>
                </a:ln>
                <a:solidFill>
                  <a:srgbClr val="A9B7C6"/>
                </a:solidFill>
                <a:effectLst/>
                <a:latin typeface="Arial Unicode MS"/>
              </a:rPr>
              <a:t>mapping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.maps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a:ln>
                  <a:noFill/>
                </a:ln>
                <a:solidFill>
                  <a:srgbClr val="A9B7C6"/>
                </a:solidFill>
                <a:effectLst/>
                <a:latin typeface="Arial Unicode MS"/>
              </a:rPr>
              <a:t>key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a:ln>
                  <a:noFill/>
                </a:ln>
                <a:solidFill>
                  <a:srgbClr val="A9B7C6"/>
                </a:solidFill>
                <a:effectLst/>
                <a:latin typeface="Arial Unicode MS"/>
              </a:rPr>
              <a:t>mapping:</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del </a:t>
            </a:r>
            <a:r>
              <a:rPr kumimoji="0" lang="en-US" altLang="en-US" sz="1400" b="0" i="0" u="none" strike="noStrike" cap="none" normalizeH="0" baseline="0" dirty="0">
                <a:ln>
                  <a:noFill/>
                </a:ln>
                <a:solidFill>
                  <a:srgbClr val="A9B7C6"/>
                </a:solidFill>
                <a:effectLst/>
                <a:latin typeface="Arial Unicode MS"/>
              </a:rPr>
              <a:t>mapping[key]</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a:t>
            </a: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raise </a:t>
            </a:r>
            <a:r>
              <a:rPr kumimoji="0" lang="en-US" altLang="en-US" sz="1400" b="0" i="0" u="none" strike="noStrike" cap="none" normalizeH="0" baseline="0" dirty="0" err="1">
                <a:ln>
                  <a:noFill/>
                </a:ln>
                <a:solidFill>
                  <a:srgbClr val="8888C6"/>
                </a:solidFill>
                <a:effectLst/>
                <a:latin typeface="Arial Unicode MS"/>
              </a:rPr>
              <a:t>KeyError</a:t>
            </a:r>
            <a:r>
              <a:rPr kumimoji="0" lang="en-US" altLang="en-US" sz="1400" b="0" i="0" u="none" strike="noStrike" cap="none" normalizeH="0" baseline="0" dirty="0">
                <a:ln>
                  <a:noFill/>
                </a:ln>
                <a:solidFill>
                  <a:srgbClr val="A9B7C6"/>
                </a:solidFill>
                <a:effectLst/>
                <a:latin typeface="Arial Unicode MS"/>
              </a:rPr>
              <a:t>(key)</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&gt;&gt;&gt; d = </a:t>
            </a:r>
            <a:r>
              <a:rPr kumimoji="0" lang="en-US" altLang="en-US" sz="1400" b="0" i="0" u="none" strike="noStrike" cap="none" normalizeH="0" baseline="0" dirty="0" err="1">
                <a:ln>
                  <a:noFill/>
                </a:ln>
                <a:solidFill>
                  <a:srgbClr val="A9B7C6"/>
                </a:solidFill>
                <a:effectLst/>
                <a:latin typeface="Arial Unicode MS"/>
              </a:rPr>
              <a:t>DeepChainMap</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'zebra'</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'black'</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'elephant'</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'blue'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'lion'</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'yellow'</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&gt;&gt;&gt; d[</a:t>
            </a:r>
            <a:r>
              <a:rPr kumimoji="0" lang="en-US" altLang="en-US" sz="1400" b="0" i="0" u="none" strike="noStrike" cap="none" normalizeH="0" baseline="0" dirty="0">
                <a:ln>
                  <a:noFill/>
                </a:ln>
                <a:solidFill>
                  <a:srgbClr val="6A8759"/>
                </a:solidFill>
                <a:effectLst/>
                <a:latin typeface="Arial Unicode MS"/>
              </a:rPr>
              <a:t>'lion'</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A8759"/>
                </a:solidFill>
                <a:effectLst/>
                <a:latin typeface="Arial Unicode MS"/>
              </a:rPr>
              <a:t>'orange'         </a:t>
            </a:r>
            <a:r>
              <a:rPr kumimoji="0" lang="en-US" altLang="en-US" sz="1400" b="0" i="0" u="none" strike="noStrike" cap="none" normalizeH="0" baseline="0" dirty="0">
                <a:ln>
                  <a:noFill/>
                </a:ln>
                <a:solidFill>
                  <a:srgbClr val="808080"/>
                </a:solidFill>
                <a:effectLst/>
                <a:latin typeface="Arial Unicode MS"/>
              </a:rPr>
              <a:t># update an existing key two levels down</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&gt;&gt;&gt; d[</a:t>
            </a:r>
            <a:r>
              <a:rPr kumimoji="0" lang="en-US" altLang="en-US" sz="1400" b="0" i="0" u="none" strike="noStrike" cap="none" normalizeH="0" baseline="0" dirty="0">
                <a:ln>
                  <a:noFill/>
                </a:ln>
                <a:solidFill>
                  <a:srgbClr val="6A8759"/>
                </a:solidFill>
                <a:effectLst/>
                <a:latin typeface="Arial Unicode MS"/>
              </a:rPr>
              <a:t>'snake'</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A8759"/>
                </a:solidFill>
                <a:effectLst/>
                <a:latin typeface="Arial Unicode MS"/>
              </a:rPr>
              <a:t>'red'           </a:t>
            </a:r>
            <a:r>
              <a:rPr kumimoji="0" lang="en-US" altLang="en-US" sz="1400" b="0" i="0" u="none" strike="noStrike" cap="none" normalizeH="0" baseline="0" dirty="0">
                <a:ln>
                  <a:noFill/>
                </a:ln>
                <a:solidFill>
                  <a:srgbClr val="808080"/>
                </a:solidFill>
                <a:effectLst/>
                <a:latin typeface="Arial Unicode MS"/>
              </a:rPr>
              <a:t># new keys get added to the topmost </a:t>
            </a:r>
            <a:r>
              <a:rPr kumimoji="0" lang="en-US" altLang="en-US" sz="1400" b="0" i="0" u="none" strike="noStrike" cap="none" normalizeH="0" baseline="0" dirty="0" err="1">
                <a:ln>
                  <a:noFill/>
                </a:ln>
                <a:solidFill>
                  <a:srgbClr val="808080"/>
                </a:solidFill>
                <a:effectLst/>
                <a:latin typeface="Arial Unicode MS"/>
              </a:rPr>
              <a:t>dict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&gt;&gt;&gt; </a:t>
            </a:r>
            <a:r>
              <a:rPr kumimoji="0" lang="en-US" altLang="en-US" sz="1400" b="0" i="0" u="none" strike="noStrike" cap="none" normalizeH="0" baseline="0" dirty="0">
                <a:ln>
                  <a:noFill/>
                </a:ln>
                <a:solidFill>
                  <a:srgbClr val="CC7832"/>
                </a:solidFill>
                <a:effectLst/>
                <a:latin typeface="Arial Unicode MS"/>
              </a:rPr>
              <a:t>del </a:t>
            </a:r>
            <a:r>
              <a:rPr kumimoji="0" lang="en-US" altLang="en-US" sz="1400" b="0" i="0" u="none" strike="noStrike" cap="none" normalizeH="0" baseline="0" dirty="0">
                <a:ln>
                  <a:noFill/>
                </a:ln>
                <a:solidFill>
                  <a:srgbClr val="A9B7C6"/>
                </a:solidFill>
                <a:effectLst/>
                <a:latin typeface="Arial Unicode MS"/>
              </a:rPr>
              <a:t>d[</a:t>
            </a:r>
            <a:r>
              <a:rPr kumimoji="0" lang="en-US" altLang="en-US" sz="1400" b="0" i="0" u="none" strike="noStrike" cap="none" normalizeH="0" baseline="0" dirty="0">
                <a:ln>
                  <a:noFill/>
                </a:ln>
                <a:solidFill>
                  <a:srgbClr val="6A8759"/>
                </a:solidFill>
                <a:effectLst/>
                <a:latin typeface="Arial Unicode MS"/>
              </a:rPr>
              <a:t>'elephant'</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08080"/>
                </a:solidFill>
                <a:effectLst/>
                <a:latin typeface="Arial Unicode MS"/>
              </a:rPr>
              <a:t># remove an existing key one level down</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&gt;&gt;&gt; d                            </a:t>
            </a:r>
            <a:r>
              <a:rPr kumimoji="0" lang="en-US" altLang="en-US" sz="1400" b="0" i="0" u="none" strike="noStrike" cap="none" normalizeH="0" baseline="0" dirty="0">
                <a:ln>
                  <a:noFill/>
                </a:ln>
                <a:solidFill>
                  <a:srgbClr val="808080"/>
                </a:solidFill>
                <a:effectLst/>
                <a:latin typeface="Arial Unicode MS"/>
              </a:rPr>
              <a:t># display result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DeepChainMap</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'zebra'</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'black'</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'snake'</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'red'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'lion'</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'orange'</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5160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794043"/>
          </a:xfrm>
        </p:spPr>
        <p:txBody>
          <a:bodyPr>
            <a:normAutofit/>
          </a:bodyPr>
          <a:lstStyle/>
          <a:p>
            <a:r>
              <a:rPr lang="en-US" b="1" i="0" dirty="0">
                <a:solidFill>
                  <a:srgbClr val="0071F6"/>
                </a:solidFill>
                <a:effectLst/>
                <a:latin typeface="Lexend" panose="020B0604020202020204"/>
              </a:rPr>
              <a:t>Counter objects</a:t>
            </a:r>
          </a:p>
        </p:txBody>
      </p:sp>
      <p:sp>
        <p:nvSpPr>
          <p:cNvPr id="3" name="Content Placeholder 2"/>
          <p:cNvSpPr>
            <a:spLocks noGrp="1"/>
          </p:cNvSpPr>
          <p:nvPr>
            <p:ph idx="1"/>
          </p:nvPr>
        </p:nvSpPr>
        <p:spPr/>
        <p:txBody>
          <a:bodyPr>
            <a:normAutofit/>
          </a:bodyPr>
          <a:lstStyle/>
          <a:p>
            <a:pPr marL="0" indent="0">
              <a:buNone/>
            </a:pPr>
            <a:r>
              <a:rPr lang="en-US" sz="2000" b="0" i="0" dirty="0">
                <a:solidFill>
                  <a:srgbClr val="000000"/>
                </a:solidFill>
                <a:effectLst/>
                <a:latin typeface="Lexend Light"/>
              </a:rPr>
              <a:t>class </a:t>
            </a:r>
            <a:r>
              <a:rPr lang="en-US" sz="2000" b="1" i="0" dirty="0" err="1">
                <a:solidFill>
                  <a:srgbClr val="000000"/>
                </a:solidFill>
                <a:effectLst/>
                <a:latin typeface="Lexend Light"/>
              </a:rPr>
              <a:t>collections.Counter</a:t>
            </a:r>
            <a:r>
              <a:rPr lang="en-US" sz="2000" b="1" i="0" dirty="0">
                <a:solidFill>
                  <a:srgbClr val="000000"/>
                </a:solidFill>
                <a:effectLst/>
                <a:latin typeface="Lexend Light"/>
              </a:rPr>
              <a:t>([</a:t>
            </a:r>
            <a:r>
              <a:rPr lang="en-US" sz="2000" b="1" i="0" dirty="0" err="1">
                <a:solidFill>
                  <a:srgbClr val="000000"/>
                </a:solidFill>
                <a:effectLst/>
                <a:latin typeface="Lexend Light"/>
              </a:rPr>
              <a:t>iterable</a:t>
            </a:r>
            <a:r>
              <a:rPr lang="en-US" sz="2000" b="1" i="0" dirty="0">
                <a:solidFill>
                  <a:srgbClr val="000000"/>
                </a:solidFill>
                <a:effectLst/>
                <a:latin typeface="Lexend Light"/>
              </a:rPr>
              <a:t>-or-mapping])</a:t>
            </a:r>
            <a:endParaRPr lang="en-US" sz="2000" i="0" dirty="0">
              <a:solidFill>
                <a:srgbClr val="000000"/>
              </a:solidFill>
              <a:effectLst/>
              <a:latin typeface="Lexend Light"/>
            </a:endParaRPr>
          </a:p>
          <a:p>
            <a:pPr lvl="1"/>
            <a:r>
              <a:rPr lang="en-US" sz="2000" i="0" dirty="0">
                <a:solidFill>
                  <a:srgbClr val="000000"/>
                </a:solidFill>
                <a:effectLst/>
                <a:latin typeface="Lexend Light"/>
              </a:rPr>
              <a:t>A Counter is a </a:t>
            </a:r>
            <a:r>
              <a:rPr lang="en-US" sz="2000" i="0" dirty="0" err="1">
                <a:solidFill>
                  <a:srgbClr val="000000"/>
                </a:solidFill>
                <a:effectLst/>
                <a:latin typeface="Lexend Light"/>
              </a:rPr>
              <a:t>dict</a:t>
            </a:r>
            <a:r>
              <a:rPr lang="en-US" sz="2000" i="0" dirty="0">
                <a:solidFill>
                  <a:srgbClr val="000000"/>
                </a:solidFill>
                <a:effectLst/>
                <a:latin typeface="Lexend Light"/>
              </a:rPr>
              <a:t> subclass for counting </a:t>
            </a:r>
            <a:r>
              <a:rPr lang="en-US" sz="2000" i="0" dirty="0" err="1">
                <a:solidFill>
                  <a:srgbClr val="000000"/>
                </a:solidFill>
                <a:effectLst/>
                <a:latin typeface="Lexend Light"/>
              </a:rPr>
              <a:t>hashable</a:t>
            </a:r>
            <a:r>
              <a:rPr lang="en-US" sz="2000" i="0" dirty="0">
                <a:solidFill>
                  <a:srgbClr val="000000"/>
                </a:solidFill>
                <a:effectLst/>
                <a:latin typeface="Lexend Light"/>
              </a:rPr>
              <a:t> </a:t>
            </a:r>
            <a:r>
              <a:rPr lang="en-US" sz="2000" b="0" i="0" dirty="0">
                <a:solidFill>
                  <a:srgbClr val="000000"/>
                </a:solidFill>
                <a:effectLst/>
                <a:latin typeface="Lexend Light"/>
              </a:rPr>
              <a:t>objects. It is a collection where elements are stored as dictionary keys and their counts are stored as dictionary values. Counts are allowed to be any integer value including zero or negative counts. The </a:t>
            </a:r>
            <a:r>
              <a:rPr lang="en-US" sz="2000" b="1" i="0" dirty="0">
                <a:solidFill>
                  <a:srgbClr val="000000"/>
                </a:solidFill>
                <a:effectLst/>
                <a:latin typeface="Lexend Light"/>
              </a:rPr>
              <a:t>Counter</a:t>
            </a:r>
            <a:r>
              <a:rPr lang="en-US" sz="2000" b="0" i="0" dirty="0">
                <a:solidFill>
                  <a:srgbClr val="000000"/>
                </a:solidFill>
                <a:effectLst/>
                <a:latin typeface="Lexend Light"/>
              </a:rPr>
              <a:t> class is similar to bags or multisets in other languages.</a:t>
            </a:r>
          </a:p>
          <a:p>
            <a:pPr lvl="1"/>
            <a:endParaRPr lang="en-US" sz="2000" b="0" i="0" dirty="0">
              <a:solidFill>
                <a:srgbClr val="000000"/>
              </a:solidFill>
              <a:effectLst/>
              <a:latin typeface="Lexend Light"/>
            </a:endParaRPr>
          </a:p>
          <a:p>
            <a:pPr lvl="1"/>
            <a:r>
              <a:rPr lang="en-US" sz="2000" b="0" i="0" dirty="0">
                <a:solidFill>
                  <a:srgbClr val="000000"/>
                </a:solidFill>
                <a:effectLst/>
                <a:latin typeface="Lexend Light"/>
              </a:rPr>
              <a:t>Changed in version 3.7: As a </a:t>
            </a:r>
            <a:r>
              <a:rPr lang="en-US" sz="2000" b="0" i="0" dirty="0" err="1">
                <a:solidFill>
                  <a:srgbClr val="000000"/>
                </a:solidFill>
                <a:effectLst/>
                <a:latin typeface="Lexend Light"/>
              </a:rPr>
              <a:t>dict</a:t>
            </a:r>
            <a:r>
              <a:rPr lang="en-US" sz="2000" b="0" i="0" dirty="0">
                <a:solidFill>
                  <a:srgbClr val="000000"/>
                </a:solidFill>
                <a:effectLst/>
                <a:latin typeface="Lexend Light"/>
              </a:rPr>
              <a:t> subclass, Counter inherited the capability to remember insertion order. Math operations on Counter objects also preserve order. Results are ordered according to when an element is first encountered in the left operand and then by the order encountered in the right operand.</a:t>
            </a:r>
          </a:p>
          <a:p>
            <a:pPr lvl="1"/>
            <a:endParaRPr lang="en-US" sz="2000" b="0" i="0" dirty="0">
              <a:solidFill>
                <a:srgbClr val="000000"/>
              </a:solidFill>
              <a:effectLst/>
              <a:latin typeface="Lexend Light"/>
            </a:endParaRPr>
          </a:p>
          <a:p>
            <a:pPr lvl="1"/>
            <a:r>
              <a:rPr lang="en-US" sz="2000" b="0" i="0" dirty="0">
                <a:solidFill>
                  <a:srgbClr val="000000"/>
                </a:solidFill>
                <a:effectLst/>
                <a:latin typeface="Lexend Light"/>
              </a:rPr>
              <a:t>Counter objects support additional methods beyond those available for all dictionaries:</a:t>
            </a:r>
          </a:p>
        </p:txBody>
      </p:sp>
    </p:spTree>
    <p:extLst>
      <p:ext uri="{BB962C8B-B14F-4D97-AF65-F5344CB8AC3E}">
        <p14:creationId xmlns:p14="http://schemas.microsoft.com/office/powerpoint/2010/main" val="1848218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elements()</a:t>
            </a:r>
          </a:p>
        </p:txBody>
      </p:sp>
      <p:sp>
        <p:nvSpPr>
          <p:cNvPr id="3" name="Content Placeholder 2"/>
          <p:cNvSpPr>
            <a:spLocks noGrp="1"/>
          </p:cNvSpPr>
          <p:nvPr>
            <p:ph idx="1"/>
          </p:nvPr>
        </p:nvSpPr>
        <p:spPr>
          <a:xfrm>
            <a:off x="838200" y="1825625"/>
            <a:ext cx="10515600" cy="828798"/>
          </a:xfrm>
        </p:spPr>
        <p:txBody>
          <a:bodyPr>
            <a:normAutofit/>
          </a:bodyPr>
          <a:lstStyle/>
          <a:p>
            <a:pPr marL="0" indent="0">
              <a:buNone/>
            </a:pPr>
            <a:r>
              <a:rPr lang="en-US" sz="2000" b="0" i="0" dirty="0">
                <a:solidFill>
                  <a:srgbClr val="000000"/>
                </a:solidFill>
                <a:effectLst/>
                <a:latin typeface="Lexend Light"/>
              </a:rPr>
              <a:t>Return an iterator over elements repeating each as many times as its count. Elements are returned in the order first encountered. If an element’s count is less than one, elements() will ignore it.</a:t>
            </a:r>
          </a:p>
        </p:txBody>
      </p:sp>
      <p:sp>
        <p:nvSpPr>
          <p:cNvPr id="4" name="Rectangle 1">
            <a:extLst>
              <a:ext uri="{FF2B5EF4-FFF2-40B4-BE49-F238E27FC236}">
                <a16:creationId xmlns:a16="http://schemas.microsoft.com/office/drawing/2014/main" id="{654EEC35-952D-4D93-9C97-A2FA7EFDD910}"/>
              </a:ext>
            </a:extLst>
          </p:cNvPr>
          <p:cNvSpPr>
            <a:spLocks noChangeArrowheads="1"/>
          </p:cNvSpPr>
          <p:nvPr/>
        </p:nvSpPr>
        <p:spPr bwMode="auto">
          <a:xfrm>
            <a:off x="838200" y="2789360"/>
            <a:ext cx="5908829"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c = Counter(</a:t>
            </a:r>
            <a:r>
              <a:rPr kumimoji="0" lang="en-US" altLang="en-US" sz="2000" b="0" i="0" u="none" strike="noStrike" cap="none" normalizeH="0" baseline="0" dirty="0">
                <a:ln>
                  <a:noFill/>
                </a:ln>
                <a:solidFill>
                  <a:srgbClr val="AA4926"/>
                </a:solidFill>
                <a:effectLst/>
                <a:latin typeface="Arial Unicode MS"/>
              </a:rPr>
              <a:t>a</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4</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b</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c</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d</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sorted</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err="1">
                <a:ln>
                  <a:noFill/>
                </a:ln>
                <a:solidFill>
                  <a:srgbClr val="A9B7C6"/>
                </a:solidFill>
                <a:effectLst/>
                <a:latin typeface="Arial Unicode MS"/>
              </a:rPr>
              <a:t>c.elements</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'a'</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'a'</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'a'</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'a'</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'b'</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'b'</a:t>
            </a:r>
            <a:r>
              <a:rPr kumimoji="0" lang="en-US" altLang="en-US" sz="2000" b="0" i="0" u="none" strike="noStrike" cap="none" normalizeH="0" baseline="0" dirty="0">
                <a:ln>
                  <a:noFill/>
                </a:ln>
                <a:solidFill>
                  <a:srgbClr val="A9B7C6"/>
                </a:solidFill>
                <a:effectLst/>
                <a:latin typeface="Arial Unicode MS"/>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70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71F6"/>
                </a:solidFill>
                <a:effectLst/>
                <a:latin typeface="Lexend" panose="020B0604020202020204"/>
              </a:rPr>
              <a:t>most_common</a:t>
            </a:r>
            <a:r>
              <a:rPr lang="en-US" b="1" i="0" dirty="0">
                <a:solidFill>
                  <a:srgbClr val="0071F6"/>
                </a:solidFill>
                <a:effectLst/>
                <a:latin typeface="Lexend" panose="020B0604020202020204"/>
              </a:rPr>
              <a:t>([</a:t>
            </a:r>
            <a:r>
              <a:rPr lang="en-US" b="1" i="1" dirty="0">
                <a:solidFill>
                  <a:srgbClr val="0071F6"/>
                </a:solidFill>
                <a:effectLst/>
                <a:latin typeface="Lexend" panose="020B0604020202020204"/>
              </a:rPr>
              <a:t>n</a:t>
            </a:r>
            <a:r>
              <a:rPr lang="en-US" b="1" i="0" dirty="0">
                <a:solidFill>
                  <a:srgbClr val="0071F6"/>
                </a:solidFill>
                <a:effectLst/>
                <a:latin typeface="Lexend" panose="020B0604020202020204"/>
              </a:rPr>
              <a:t>])</a:t>
            </a:r>
          </a:p>
        </p:txBody>
      </p:sp>
      <p:sp>
        <p:nvSpPr>
          <p:cNvPr id="3" name="Content Placeholder 2"/>
          <p:cNvSpPr>
            <a:spLocks noGrp="1"/>
          </p:cNvSpPr>
          <p:nvPr>
            <p:ph idx="1"/>
          </p:nvPr>
        </p:nvSpPr>
        <p:spPr>
          <a:xfrm>
            <a:off x="838200" y="1825625"/>
            <a:ext cx="10515600" cy="1246049"/>
          </a:xfrm>
        </p:spPr>
        <p:txBody>
          <a:bodyPr>
            <a:normAutofit/>
          </a:bodyPr>
          <a:lstStyle/>
          <a:p>
            <a:pPr marL="0" indent="0">
              <a:buNone/>
            </a:pPr>
            <a:r>
              <a:rPr lang="en-US" sz="2000" b="0" i="0" dirty="0">
                <a:solidFill>
                  <a:srgbClr val="000000"/>
                </a:solidFill>
                <a:effectLst/>
                <a:latin typeface="Lexend Light"/>
              </a:rPr>
              <a:t>Return a list of the n most common elements and their counts from the most common to the least. If n is omitted or None, </a:t>
            </a:r>
            <a:r>
              <a:rPr lang="en-US" sz="2000" b="0" i="0" dirty="0" err="1">
                <a:solidFill>
                  <a:srgbClr val="000000"/>
                </a:solidFill>
                <a:effectLst/>
                <a:latin typeface="Lexend Light"/>
              </a:rPr>
              <a:t>most_common</a:t>
            </a:r>
            <a:r>
              <a:rPr lang="en-US" sz="2000" b="0" i="0" dirty="0">
                <a:solidFill>
                  <a:srgbClr val="000000"/>
                </a:solidFill>
                <a:effectLst/>
                <a:latin typeface="Lexend Light"/>
              </a:rPr>
              <a:t>() returns all elements in the counter. Elements with equal counts are ordered in the order first encountered:</a:t>
            </a:r>
          </a:p>
        </p:txBody>
      </p:sp>
      <p:sp>
        <p:nvSpPr>
          <p:cNvPr id="5" name="Rectangle 2">
            <a:extLst>
              <a:ext uri="{FF2B5EF4-FFF2-40B4-BE49-F238E27FC236}">
                <a16:creationId xmlns:a16="http://schemas.microsoft.com/office/drawing/2014/main" id="{630C7ECD-E196-4DDB-AB5A-7227316EEA71}"/>
              </a:ext>
            </a:extLst>
          </p:cNvPr>
          <p:cNvSpPr>
            <a:spLocks noChangeArrowheads="1"/>
          </p:cNvSpPr>
          <p:nvPr/>
        </p:nvSpPr>
        <p:spPr bwMode="auto">
          <a:xfrm>
            <a:off x="838200" y="3071674"/>
            <a:ext cx="4523913"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Counter(</a:t>
            </a:r>
            <a:r>
              <a:rPr kumimoji="0" lang="en-US" altLang="en-US" sz="2400" b="0" i="0" u="none" strike="noStrike" cap="none" normalizeH="0" baseline="0" dirty="0">
                <a:ln>
                  <a:noFill/>
                </a:ln>
                <a:solidFill>
                  <a:srgbClr val="6A8759"/>
                </a:solidFill>
                <a:effectLst/>
                <a:latin typeface="Arial Unicode MS"/>
              </a:rPr>
              <a:t>'abracadabra'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most_common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3</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'a'</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5</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'b'</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'r'</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2302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subtract([</a:t>
            </a:r>
            <a:r>
              <a:rPr lang="en-US" b="1" i="1" dirty="0" err="1">
                <a:solidFill>
                  <a:srgbClr val="0071F6"/>
                </a:solidFill>
                <a:effectLst/>
                <a:latin typeface="Lexend" panose="020B0604020202020204"/>
              </a:rPr>
              <a:t>iterable</a:t>
            </a:r>
            <a:r>
              <a:rPr lang="en-US" b="1" i="1" dirty="0">
                <a:solidFill>
                  <a:srgbClr val="0071F6"/>
                </a:solidFill>
                <a:effectLst/>
                <a:latin typeface="Lexend" panose="020B0604020202020204"/>
              </a:rPr>
              <a:t>-or-mapping</a:t>
            </a:r>
            <a:r>
              <a:rPr lang="en-US" b="1" i="0" dirty="0">
                <a:solidFill>
                  <a:srgbClr val="0071F6"/>
                </a:solidFill>
                <a:effectLst/>
                <a:latin typeface="Lexend" panose="020B0604020202020204"/>
              </a:rPr>
              <a:t>])</a:t>
            </a:r>
          </a:p>
        </p:txBody>
      </p:sp>
      <p:sp>
        <p:nvSpPr>
          <p:cNvPr id="3" name="Content Placeholder 2"/>
          <p:cNvSpPr>
            <a:spLocks noGrp="1"/>
          </p:cNvSpPr>
          <p:nvPr>
            <p:ph idx="1"/>
          </p:nvPr>
        </p:nvSpPr>
        <p:spPr>
          <a:xfrm>
            <a:off x="838200" y="1825626"/>
            <a:ext cx="10515600" cy="740022"/>
          </a:xfrm>
        </p:spPr>
        <p:txBody>
          <a:bodyPr>
            <a:normAutofit/>
          </a:bodyPr>
          <a:lstStyle/>
          <a:p>
            <a:pPr marL="0" indent="0">
              <a:buNone/>
            </a:pPr>
            <a:r>
              <a:rPr lang="en-US" sz="2000" b="0" i="0" dirty="0">
                <a:solidFill>
                  <a:srgbClr val="000000"/>
                </a:solidFill>
                <a:effectLst/>
                <a:latin typeface="Lexend" panose="020B0604020202020204"/>
              </a:rPr>
              <a:t>Elements are subtracted from an </a:t>
            </a:r>
            <a:r>
              <a:rPr lang="en-US" sz="2000" b="0" i="0" dirty="0" err="1">
                <a:solidFill>
                  <a:srgbClr val="000000"/>
                </a:solidFill>
                <a:effectLst/>
                <a:latin typeface="Lexend" panose="020B0604020202020204"/>
              </a:rPr>
              <a:t>iterable</a:t>
            </a:r>
            <a:r>
              <a:rPr lang="en-US" sz="2000" b="0" i="0" dirty="0">
                <a:solidFill>
                  <a:srgbClr val="000000"/>
                </a:solidFill>
                <a:effectLst/>
                <a:latin typeface="Lexend" panose="020B0604020202020204"/>
              </a:rPr>
              <a:t> or from another mapping (or counter). Like </a:t>
            </a:r>
            <a:r>
              <a:rPr lang="en-US" sz="2000" b="0" i="0" dirty="0" err="1">
                <a:solidFill>
                  <a:srgbClr val="000000"/>
                </a:solidFill>
                <a:effectLst/>
                <a:latin typeface="Lexend" panose="020B0604020202020204"/>
              </a:rPr>
              <a:t>dict.update</a:t>
            </a:r>
            <a:r>
              <a:rPr lang="en-US" sz="2000" b="0" i="0" dirty="0">
                <a:solidFill>
                  <a:srgbClr val="000000"/>
                </a:solidFill>
                <a:effectLst/>
                <a:latin typeface="Lexend" panose="020B0604020202020204"/>
              </a:rPr>
              <a:t>() but subtracts counts instead of replacing them. Both inputs and outputs may be zero or negative.</a:t>
            </a:r>
          </a:p>
        </p:txBody>
      </p:sp>
      <p:sp>
        <p:nvSpPr>
          <p:cNvPr id="4" name="Rectangle 1">
            <a:extLst>
              <a:ext uri="{FF2B5EF4-FFF2-40B4-BE49-F238E27FC236}">
                <a16:creationId xmlns:a16="http://schemas.microsoft.com/office/drawing/2014/main" id="{DAFD038B-B460-4BFC-AF81-5D76F3BE0EBF}"/>
              </a:ext>
            </a:extLst>
          </p:cNvPr>
          <p:cNvSpPr>
            <a:spLocks noChangeArrowheads="1"/>
          </p:cNvSpPr>
          <p:nvPr/>
        </p:nvSpPr>
        <p:spPr bwMode="auto">
          <a:xfrm>
            <a:off x="838200" y="2700586"/>
            <a:ext cx="5974672"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c = Counter(</a:t>
            </a:r>
            <a:r>
              <a:rPr kumimoji="0" lang="en-US" altLang="en-US" sz="2400" b="0" i="0" u="none" strike="noStrike" cap="none" normalizeH="0" baseline="0" dirty="0">
                <a:ln>
                  <a:noFill/>
                </a:ln>
                <a:solidFill>
                  <a:srgbClr val="AA4926"/>
                </a:solidFill>
                <a:effectLst/>
                <a:latin typeface="Arial Unicode MS"/>
              </a:rPr>
              <a:t>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4</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b</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c</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0</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d</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 = Counter(</a:t>
            </a:r>
            <a:r>
              <a:rPr kumimoji="0" lang="en-US" altLang="en-US" sz="2400" b="0" i="0" u="none" strike="noStrike" cap="none" normalizeH="0" baseline="0" dirty="0">
                <a:ln>
                  <a:noFill/>
                </a:ln>
                <a:solidFill>
                  <a:srgbClr val="AA4926"/>
                </a:solidFill>
                <a:effectLst/>
                <a:latin typeface="Arial Unicode MS"/>
              </a:rPr>
              <a:t>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b</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c</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3</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d</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4</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c.subtract</a:t>
            </a:r>
            <a:r>
              <a:rPr kumimoji="0" lang="en-US" altLang="en-US" sz="2400" b="0" i="0" u="none" strike="noStrike" cap="none" normalizeH="0" baseline="0" dirty="0">
                <a:ln>
                  <a:noFill/>
                </a:ln>
                <a:solidFill>
                  <a:srgbClr val="A9B7C6"/>
                </a:solidFill>
                <a:effectLst/>
                <a:latin typeface="Arial Unicode MS"/>
              </a:rPr>
              <a:t>(d)</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c</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Counter({</a:t>
            </a:r>
            <a:r>
              <a:rPr kumimoji="0" lang="en-US" altLang="en-US" sz="2400" b="0" i="0" u="none" strike="noStrike" cap="none" normalizeH="0" baseline="0" dirty="0">
                <a:ln>
                  <a:noFill/>
                </a:ln>
                <a:solidFill>
                  <a:srgbClr val="6A8759"/>
                </a:solidFill>
                <a:effectLst/>
                <a:latin typeface="Arial Unicode MS"/>
              </a:rPr>
              <a:t>'a'</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3</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'b'</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0</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'c'</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3</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'd'</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6</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49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B6193FF-D89B-447A-8C7A-00E5AAF59A1E}"/>
              </a:ext>
            </a:extLst>
          </p:cNvPr>
          <p:cNvSpPr>
            <a:spLocks noChangeArrowheads="1"/>
          </p:cNvSpPr>
          <p:nvPr/>
        </p:nvSpPr>
        <p:spPr bwMode="auto">
          <a:xfrm>
            <a:off x="838200" y="1738634"/>
            <a:ext cx="4048217"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c = Counter(</a:t>
            </a:r>
            <a:r>
              <a:rPr kumimoji="0" lang="en-US" altLang="en-US" sz="2000" b="0" i="0" u="none" strike="noStrike" cap="none" normalizeH="0" baseline="0" dirty="0">
                <a:ln>
                  <a:noFill/>
                </a:ln>
                <a:solidFill>
                  <a:srgbClr val="AA4926"/>
                </a:solidFill>
                <a:effectLst/>
                <a:latin typeface="Arial Unicode MS"/>
              </a:rPr>
              <a:t>a</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10</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b</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5</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c</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c.total</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15</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6423E7B-1228-462A-BD5E-F147A398391F}"/>
              </a:ext>
            </a:extLst>
          </p:cNvPr>
          <p:cNvSpPr txBox="1"/>
          <p:nvPr/>
        </p:nvSpPr>
        <p:spPr>
          <a:xfrm>
            <a:off x="838200" y="932155"/>
            <a:ext cx="7000783" cy="646331"/>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22222"/>
                </a:solidFill>
                <a:effectLst/>
                <a:latin typeface="Lexend Light"/>
              </a:rPr>
              <a:t>total</a:t>
            </a:r>
            <a:r>
              <a:rPr lang="en-US" b="0" i="0" dirty="0">
                <a:solidFill>
                  <a:srgbClr val="222222"/>
                </a:solidFill>
                <a:effectLst/>
                <a:latin typeface="Lexend Light"/>
              </a:rPr>
              <a:t>()</a:t>
            </a:r>
          </a:p>
          <a:p>
            <a:r>
              <a:rPr lang="en-US" sz="1800" b="0" i="0" dirty="0">
                <a:solidFill>
                  <a:srgbClr val="222222"/>
                </a:solidFill>
                <a:effectLst/>
                <a:latin typeface="Lexend Light"/>
              </a:rPr>
              <a:t>Compute the sum of the counts.</a:t>
            </a:r>
            <a:endParaRPr lang="en-US" sz="2800" b="0" i="0" dirty="0">
              <a:solidFill>
                <a:srgbClr val="000000"/>
              </a:solidFill>
              <a:effectLst/>
              <a:latin typeface="Lexend Light"/>
            </a:endParaRPr>
          </a:p>
        </p:txBody>
      </p:sp>
      <p:sp>
        <p:nvSpPr>
          <p:cNvPr id="11" name="TextBox 10">
            <a:extLst>
              <a:ext uri="{FF2B5EF4-FFF2-40B4-BE49-F238E27FC236}">
                <a16:creationId xmlns:a16="http://schemas.microsoft.com/office/drawing/2014/main" id="{B476FCC0-C97B-4BBA-8EE4-A579E2881C52}"/>
              </a:ext>
            </a:extLst>
          </p:cNvPr>
          <p:cNvSpPr txBox="1"/>
          <p:nvPr/>
        </p:nvSpPr>
        <p:spPr>
          <a:xfrm>
            <a:off x="838200" y="3213717"/>
            <a:ext cx="10889202"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err="1">
                <a:latin typeface="Lexend Light"/>
              </a:rPr>
              <a:t>fromkeys</a:t>
            </a:r>
            <a:r>
              <a:rPr lang="en-US" b="1" dirty="0">
                <a:latin typeface="Lexend Light"/>
              </a:rPr>
              <a:t>(</a:t>
            </a:r>
            <a:r>
              <a:rPr lang="en-US" b="1" dirty="0" err="1">
                <a:latin typeface="Lexend Light"/>
              </a:rPr>
              <a:t>iterable</a:t>
            </a:r>
            <a:r>
              <a:rPr lang="en-US" b="1" dirty="0">
                <a:latin typeface="Lexend Light"/>
              </a:rPr>
              <a:t>)</a:t>
            </a:r>
          </a:p>
          <a:p>
            <a:r>
              <a:rPr lang="en-US" b="1" dirty="0">
                <a:latin typeface="Lexend Light"/>
              </a:rPr>
              <a:t>	</a:t>
            </a:r>
            <a:r>
              <a:rPr lang="en-US" dirty="0">
                <a:latin typeface="Lexend Light"/>
              </a:rPr>
              <a:t>This class method is not implemented for Counter objects.</a:t>
            </a:r>
          </a:p>
          <a:p>
            <a:endParaRPr lang="en-US" dirty="0">
              <a:latin typeface="Lexend Light"/>
            </a:endParaRPr>
          </a:p>
          <a:p>
            <a:pPr marL="285750" indent="-285750">
              <a:buFont typeface="Arial" panose="020B0604020202020204" pitchFamily="34" charset="0"/>
              <a:buChar char="•"/>
            </a:pPr>
            <a:r>
              <a:rPr lang="en-US" b="1" dirty="0">
                <a:latin typeface="Lexend Light"/>
              </a:rPr>
              <a:t>update([</a:t>
            </a:r>
            <a:r>
              <a:rPr lang="en-US" b="1" dirty="0" err="1">
                <a:latin typeface="Lexend Light"/>
              </a:rPr>
              <a:t>iterable</a:t>
            </a:r>
            <a:r>
              <a:rPr lang="en-US" b="1" dirty="0">
                <a:latin typeface="Lexend Light"/>
              </a:rPr>
              <a:t>-or-mapping])</a:t>
            </a:r>
          </a:p>
          <a:p>
            <a:pPr lvl="1"/>
            <a:r>
              <a:rPr lang="en-US" dirty="0">
                <a:latin typeface="Lexend Light"/>
              </a:rPr>
              <a:t>	Elements are counted from an </a:t>
            </a:r>
            <a:r>
              <a:rPr lang="en-US" dirty="0" err="1">
                <a:latin typeface="Lexend Light"/>
              </a:rPr>
              <a:t>iterable</a:t>
            </a:r>
            <a:r>
              <a:rPr lang="en-US" dirty="0">
                <a:latin typeface="Lexend Light"/>
              </a:rPr>
              <a:t> or added-in from another mapping (or counter). Like </a:t>
            </a:r>
            <a:r>
              <a:rPr lang="en-US" dirty="0" err="1">
                <a:latin typeface="Lexend Light"/>
              </a:rPr>
              <a:t>dict.update</a:t>
            </a:r>
            <a:r>
              <a:rPr lang="en-US" dirty="0">
                <a:latin typeface="Lexend Light"/>
              </a:rPr>
              <a:t>() 	but adds counts instead of replacing them. Also, the </a:t>
            </a:r>
            <a:r>
              <a:rPr lang="en-US" dirty="0" err="1">
                <a:latin typeface="Lexend Light"/>
              </a:rPr>
              <a:t>iterable</a:t>
            </a:r>
            <a:r>
              <a:rPr lang="en-US" dirty="0">
                <a:latin typeface="Lexend Light"/>
              </a:rPr>
              <a:t> is expected to be a sequence of elements, 	not a sequence of (key, value) pairs.</a:t>
            </a:r>
          </a:p>
        </p:txBody>
      </p:sp>
    </p:spTree>
    <p:extLst>
      <p:ext uri="{BB962C8B-B14F-4D97-AF65-F5344CB8AC3E}">
        <p14:creationId xmlns:p14="http://schemas.microsoft.com/office/powerpoint/2010/main" val="15369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95092"/>
            <a:ext cx="10515600" cy="527713"/>
          </a:xfrm>
        </p:spPr>
        <p:txBody>
          <a:bodyPr>
            <a:normAutofit/>
          </a:bodyPr>
          <a:lstStyle/>
          <a:p>
            <a:r>
              <a:rPr lang="en-US" sz="2800" i="0" dirty="0">
                <a:solidFill>
                  <a:srgbClr val="222222"/>
                </a:solidFill>
                <a:effectLst/>
                <a:latin typeface="Lexend Light"/>
              </a:rPr>
              <a:t>Common patterns for working with Counter objects:</a:t>
            </a:r>
            <a:endParaRPr lang="en-US" sz="2800" i="0" dirty="0">
              <a:solidFill>
                <a:srgbClr val="242424"/>
              </a:solidFill>
              <a:effectLst/>
              <a:latin typeface="Lexend Light"/>
            </a:endParaRPr>
          </a:p>
        </p:txBody>
      </p:sp>
      <p:sp>
        <p:nvSpPr>
          <p:cNvPr id="8" name="Rectangle 2">
            <a:extLst>
              <a:ext uri="{FF2B5EF4-FFF2-40B4-BE49-F238E27FC236}">
                <a16:creationId xmlns:a16="http://schemas.microsoft.com/office/drawing/2014/main" id="{17967301-FB1B-46CA-AB89-6EDDEA700C89}"/>
              </a:ext>
            </a:extLst>
          </p:cNvPr>
          <p:cNvSpPr>
            <a:spLocks noChangeArrowheads="1"/>
          </p:cNvSpPr>
          <p:nvPr/>
        </p:nvSpPr>
        <p:spPr bwMode="auto">
          <a:xfrm>
            <a:off x="838200" y="1982731"/>
            <a:ext cx="10258887"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9B7C6"/>
                </a:solidFill>
                <a:effectLst/>
                <a:latin typeface="Arial Unicode MS"/>
              </a:rPr>
              <a:t>c.total</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total of all counts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c.clear</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reset all counts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(c)                         </a:t>
            </a:r>
            <a:r>
              <a:rPr kumimoji="0" lang="en-US" altLang="en-US" sz="2400" b="0" i="0" u="none" strike="noStrike" cap="none" normalizeH="0" baseline="0" dirty="0">
                <a:ln>
                  <a:noFill/>
                </a:ln>
                <a:solidFill>
                  <a:srgbClr val="808080"/>
                </a:solidFill>
                <a:effectLst/>
                <a:latin typeface="Arial Unicode MS"/>
              </a:rPr>
              <a:t># list unique elements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set</a:t>
            </a:r>
            <a:r>
              <a:rPr kumimoji="0" lang="en-US" altLang="en-US" sz="2400" b="0" i="0" u="none" strike="noStrike" cap="none" normalizeH="0" baseline="0" dirty="0">
                <a:ln>
                  <a:noFill/>
                </a:ln>
                <a:solidFill>
                  <a:srgbClr val="A9B7C6"/>
                </a:solidFill>
                <a:effectLst/>
                <a:latin typeface="Arial Unicode MS"/>
              </a:rPr>
              <a:t>(c)                          </a:t>
            </a:r>
            <a:r>
              <a:rPr kumimoji="0" lang="en-US" altLang="en-US" sz="2400" b="0" i="0" u="none" strike="noStrike" cap="none" normalizeH="0" baseline="0" dirty="0">
                <a:ln>
                  <a:noFill/>
                </a:ln>
                <a:solidFill>
                  <a:srgbClr val="808080"/>
                </a:solidFill>
                <a:effectLst/>
                <a:latin typeface="Arial Unicode MS"/>
              </a:rPr>
              <a:t># convert to a set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8888C6"/>
                </a:solidFill>
                <a:effectLst/>
                <a:latin typeface="Arial Unicode MS"/>
              </a:rPr>
              <a:t>dict</a:t>
            </a:r>
            <a:r>
              <a:rPr kumimoji="0" lang="en-US" altLang="en-US" sz="2400" b="0" i="0" u="none" strike="noStrike" cap="none" normalizeH="0" baseline="0" dirty="0">
                <a:ln>
                  <a:noFill/>
                </a:ln>
                <a:solidFill>
                  <a:srgbClr val="A9B7C6"/>
                </a:solidFill>
                <a:effectLst/>
                <a:latin typeface="Arial Unicode MS"/>
              </a:rPr>
              <a:t>(c)                         </a:t>
            </a:r>
            <a:r>
              <a:rPr kumimoji="0" lang="en-US" altLang="en-US" sz="2400" b="0" i="0" u="none" strike="noStrike" cap="none" normalizeH="0" baseline="0" dirty="0">
                <a:ln>
                  <a:noFill/>
                </a:ln>
                <a:solidFill>
                  <a:srgbClr val="808080"/>
                </a:solidFill>
                <a:effectLst/>
                <a:latin typeface="Arial Unicode MS"/>
              </a:rPr>
              <a:t># convert to a regular dictionary</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c.items</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convert to a list of (</a:t>
            </a:r>
            <a:r>
              <a:rPr kumimoji="0" lang="en-US" altLang="en-US" sz="2400" b="0" i="0" u="none" strike="noStrike" cap="none" normalizeH="0" baseline="0" dirty="0" err="1">
                <a:ln>
                  <a:noFill/>
                </a:ln>
                <a:solidFill>
                  <a:srgbClr val="808080"/>
                </a:solidFill>
                <a:effectLst/>
                <a:latin typeface="Arial Unicode MS"/>
              </a:rPr>
              <a:t>elem</a:t>
            </a:r>
            <a:r>
              <a:rPr kumimoji="0" lang="en-US" altLang="en-US" sz="2400" b="0" i="0" u="none" strike="noStrike" cap="none" normalizeH="0" baseline="0" dirty="0">
                <a:ln>
                  <a:noFill/>
                </a:ln>
                <a:solidFill>
                  <a:srgbClr val="808080"/>
                </a:solidFill>
                <a:effectLst/>
                <a:latin typeface="Arial Unicode MS"/>
              </a:rPr>
              <a:t>, </a:t>
            </a:r>
            <a:r>
              <a:rPr kumimoji="0" lang="en-US" altLang="en-US" sz="2400" b="0" i="0" u="none" strike="noStrike" cap="none" normalizeH="0" baseline="0" dirty="0" err="1">
                <a:ln>
                  <a:noFill/>
                </a:ln>
                <a:solidFill>
                  <a:srgbClr val="808080"/>
                </a:solidFill>
                <a:effectLst/>
                <a:latin typeface="Arial Unicode MS"/>
              </a:rPr>
              <a:t>cnt</a:t>
            </a:r>
            <a:r>
              <a:rPr kumimoji="0" lang="en-US" altLang="en-US" sz="2400" b="0" i="0" u="none" strike="noStrike" cap="none" normalizeH="0" baseline="0" dirty="0">
                <a:ln>
                  <a:noFill/>
                </a:ln>
                <a:solidFill>
                  <a:srgbClr val="808080"/>
                </a:solidFill>
                <a:effectLst/>
                <a:latin typeface="Arial Unicode MS"/>
              </a:rPr>
              <a:t>) pairs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Counter(</a:t>
            </a:r>
            <a:r>
              <a:rPr kumimoji="0" lang="en-US" altLang="en-US" sz="2400" b="0" i="0" u="none" strike="noStrike" cap="none" normalizeH="0" baseline="0" dirty="0" err="1">
                <a:ln>
                  <a:noFill/>
                </a:ln>
                <a:solidFill>
                  <a:srgbClr val="8888C6"/>
                </a:solidFill>
                <a:effectLst/>
                <a:latin typeface="Arial Unicode MS"/>
              </a:rPr>
              <a:t>dict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list_of_pairs</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convert from a list of (</a:t>
            </a:r>
            <a:r>
              <a:rPr kumimoji="0" lang="en-US" altLang="en-US" sz="2400" b="0" i="0" u="none" strike="noStrike" cap="none" normalizeH="0" baseline="0" dirty="0" err="1">
                <a:ln>
                  <a:noFill/>
                </a:ln>
                <a:solidFill>
                  <a:srgbClr val="808080"/>
                </a:solidFill>
                <a:effectLst/>
                <a:latin typeface="Arial Unicode MS"/>
              </a:rPr>
              <a:t>elem</a:t>
            </a:r>
            <a:r>
              <a:rPr kumimoji="0" lang="en-US" altLang="en-US" sz="2400" b="0" i="0" u="none" strike="noStrike" cap="none" normalizeH="0" baseline="0" dirty="0">
                <a:ln>
                  <a:noFill/>
                </a:ln>
                <a:solidFill>
                  <a:srgbClr val="808080"/>
                </a:solidFill>
                <a:effectLst/>
                <a:latin typeface="Arial Unicode MS"/>
              </a:rPr>
              <a:t>, </a:t>
            </a:r>
            <a:r>
              <a:rPr kumimoji="0" lang="en-US" altLang="en-US" sz="2400" b="0" i="0" u="none" strike="noStrike" cap="none" normalizeH="0" baseline="0" dirty="0" err="1">
                <a:ln>
                  <a:noFill/>
                </a:ln>
                <a:solidFill>
                  <a:srgbClr val="808080"/>
                </a:solidFill>
                <a:effectLst/>
                <a:latin typeface="Arial Unicode MS"/>
              </a:rPr>
              <a:t>cnt</a:t>
            </a:r>
            <a:r>
              <a:rPr kumimoji="0" lang="en-US" altLang="en-US" sz="2400" b="0" i="0" u="none" strike="noStrike" cap="none" normalizeH="0" baseline="0" dirty="0">
                <a:ln>
                  <a:noFill/>
                </a:ln>
                <a:solidFill>
                  <a:srgbClr val="808080"/>
                </a:solidFill>
                <a:effectLst/>
                <a:latin typeface="Arial Unicode MS"/>
              </a:rPr>
              <a:t>) pairs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c.most_common</a:t>
            </a:r>
            <a:r>
              <a:rPr kumimoji="0" lang="en-US" altLang="en-US" sz="2400" b="0" i="0" u="none" strike="noStrike" cap="none" normalizeH="0" baseline="0" dirty="0">
                <a:ln>
                  <a:noFill/>
                </a:ln>
                <a:solidFill>
                  <a:srgbClr val="A9B7C6"/>
                </a:solidFill>
                <a:effectLst/>
                <a:latin typeface="Arial Unicode MS"/>
              </a:rPr>
              <a:t>()[:-n-</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n least common elements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+c                              </a:t>
            </a:r>
            <a:r>
              <a:rPr kumimoji="0" lang="en-US" altLang="en-US" sz="2400" b="0" i="0" u="none" strike="noStrike" cap="none" normalizeH="0" baseline="0" dirty="0">
                <a:ln>
                  <a:noFill/>
                </a:ln>
                <a:solidFill>
                  <a:srgbClr val="808080"/>
                </a:solidFill>
                <a:effectLst/>
                <a:latin typeface="Arial Unicode MS"/>
              </a:rPr>
              <a:t># remove zero and negative counts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662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Counter objects</a:t>
            </a:r>
            <a:r>
              <a:rPr lang="he-IL" b="1" i="0" dirty="0">
                <a:solidFill>
                  <a:srgbClr val="0071F6"/>
                </a:solidFill>
                <a:effectLst/>
                <a:latin typeface="Lexend" panose="020B0604020202020204"/>
              </a:rPr>
              <a:t> – </a:t>
            </a:r>
            <a:r>
              <a:rPr lang="en-US" b="1" i="0" dirty="0">
                <a:solidFill>
                  <a:srgbClr val="0071F6"/>
                </a:solidFill>
                <a:effectLst/>
                <a:latin typeface="Lexend" panose="020B0604020202020204"/>
              </a:rPr>
              <a:t>cont’d</a:t>
            </a:r>
            <a:endParaRPr lang="en-US" b="1" dirty="0">
              <a:solidFill>
                <a:srgbClr val="0071F6"/>
              </a:solidFill>
              <a:latin typeface="Lexend" panose="020B0604020202020204"/>
              <a:cs typeface="Calibri" panose="020F0502020204030204" pitchFamily="34" charset="0"/>
            </a:endParaRPr>
          </a:p>
        </p:txBody>
      </p:sp>
      <p:sp>
        <p:nvSpPr>
          <p:cNvPr id="5" name="TextBox 4">
            <a:extLst>
              <a:ext uri="{FF2B5EF4-FFF2-40B4-BE49-F238E27FC236}">
                <a16:creationId xmlns:a16="http://schemas.microsoft.com/office/drawing/2014/main" id="{6E370DA9-604A-4007-8EB7-D527212CFDAC}"/>
              </a:ext>
            </a:extLst>
          </p:cNvPr>
          <p:cNvSpPr txBox="1"/>
          <p:nvPr/>
        </p:nvSpPr>
        <p:spPr>
          <a:xfrm>
            <a:off x="838200" y="1615736"/>
            <a:ext cx="10515600" cy="5078313"/>
          </a:xfrm>
          <a:prstGeom prst="rect">
            <a:avLst/>
          </a:prstGeom>
          <a:noFill/>
        </p:spPr>
        <p:txBody>
          <a:bodyPr wrap="square" rtlCol="0">
            <a:spAutoFit/>
          </a:bodyPr>
          <a:lstStyle/>
          <a:p>
            <a:r>
              <a:rPr lang="en-US" dirty="0">
                <a:latin typeface="Lexend Light"/>
              </a:rPr>
              <a:t> Counters were primarily designed to work with positive integers to represent running counts; however, care was taken to not unnecessarily preclude use cases needing other types or negative values. To help with those use cases, this section documents the minimum range and type restrictions.</a:t>
            </a:r>
          </a:p>
          <a:p>
            <a:endParaRPr lang="en-US" dirty="0">
              <a:latin typeface="Lexend Light"/>
            </a:endParaRPr>
          </a:p>
          <a:p>
            <a:pPr marL="742950" lvl="1" indent="-285750">
              <a:buFont typeface="Arial" panose="020B0604020202020204" pitchFamily="34" charset="0"/>
              <a:buChar char="•"/>
            </a:pPr>
            <a:r>
              <a:rPr lang="en-US" dirty="0">
                <a:latin typeface="Lexend Light"/>
              </a:rPr>
              <a:t>The Counter class itself is a dictionary subclass with no restrictions on its keys and values. The values 	are intended to be numbers representing counts, but you could store anything in the value field.</a:t>
            </a:r>
          </a:p>
          <a:p>
            <a:pPr marL="742950" lvl="1" indent="-285750">
              <a:buFont typeface="Arial" panose="020B0604020202020204" pitchFamily="34" charset="0"/>
              <a:buChar char="•"/>
            </a:pPr>
            <a:endParaRPr lang="en-US" dirty="0">
              <a:latin typeface="Lexend Light"/>
            </a:endParaRPr>
          </a:p>
          <a:p>
            <a:pPr marL="742950" lvl="1" indent="-285750">
              <a:buFont typeface="Arial" panose="020B0604020202020204" pitchFamily="34" charset="0"/>
              <a:buChar char="•"/>
            </a:pPr>
            <a:r>
              <a:rPr lang="en-US" dirty="0">
                <a:latin typeface="Lexend Light"/>
              </a:rPr>
              <a:t>The </a:t>
            </a:r>
            <a:r>
              <a:rPr lang="en-US" b="1" dirty="0" err="1">
                <a:latin typeface="Lexend Light"/>
              </a:rPr>
              <a:t>most_common</a:t>
            </a:r>
            <a:r>
              <a:rPr lang="en-US" b="1" dirty="0">
                <a:latin typeface="Lexend Light"/>
              </a:rPr>
              <a:t>() </a:t>
            </a:r>
            <a:r>
              <a:rPr lang="en-US" dirty="0">
                <a:latin typeface="Lexend Light"/>
              </a:rPr>
              <a:t>method requires only that the values be orderable.</a:t>
            </a:r>
          </a:p>
          <a:p>
            <a:pPr marL="742950" lvl="1" indent="-285750">
              <a:buFont typeface="Arial" panose="020B0604020202020204" pitchFamily="34" charset="0"/>
              <a:buChar char="•"/>
            </a:pPr>
            <a:endParaRPr lang="en-US" dirty="0">
              <a:latin typeface="Lexend Light"/>
            </a:endParaRPr>
          </a:p>
          <a:p>
            <a:pPr marL="742950" lvl="1" indent="-285750">
              <a:buFont typeface="Arial" panose="020B0604020202020204" pitchFamily="34" charset="0"/>
              <a:buChar char="•"/>
            </a:pPr>
            <a:r>
              <a:rPr lang="en-US" dirty="0">
                <a:latin typeface="Lexend Light"/>
              </a:rPr>
              <a:t>For in-place operations such as c[key] += 1, the value type need only support addition and subtraction. So fractions, floats, and decimals would work and negative values are supported. The same is also true for </a:t>
            </a:r>
            <a:r>
              <a:rPr lang="en-US" b="1" dirty="0">
                <a:latin typeface="Lexend Light"/>
              </a:rPr>
              <a:t>update() </a:t>
            </a:r>
            <a:r>
              <a:rPr lang="en-US" dirty="0">
                <a:latin typeface="Lexend Light"/>
              </a:rPr>
              <a:t>and </a:t>
            </a:r>
            <a:r>
              <a:rPr lang="en-US" b="1" dirty="0">
                <a:latin typeface="Lexend Light"/>
              </a:rPr>
              <a:t>subtract() </a:t>
            </a:r>
            <a:r>
              <a:rPr lang="en-US" dirty="0">
                <a:latin typeface="Lexend Light"/>
              </a:rPr>
              <a:t>which allow negative and zero values for both inputs and outputs.</a:t>
            </a:r>
          </a:p>
          <a:p>
            <a:pPr marL="742950" lvl="1" indent="-285750">
              <a:buFont typeface="Arial" panose="020B0604020202020204" pitchFamily="34" charset="0"/>
              <a:buChar char="•"/>
            </a:pPr>
            <a:endParaRPr lang="en-US" dirty="0">
              <a:latin typeface="Lexend Light"/>
            </a:endParaRPr>
          </a:p>
          <a:p>
            <a:pPr marL="742950" lvl="1" indent="-285750">
              <a:buFont typeface="Arial" panose="020B0604020202020204" pitchFamily="34" charset="0"/>
              <a:buChar char="•"/>
            </a:pPr>
            <a:r>
              <a:rPr lang="en-US" dirty="0">
                <a:latin typeface="Lexend Light"/>
              </a:rPr>
              <a:t>The multiset methods are designed only for use cases with positive values. The inputs may be negative or zero, but only outputs with positive values are created. There are no type restrictions, but the value type needs to support addition, subtraction, and comparison.</a:t>
            </a:r>
          </a:p>
          <a:p>
            <a:pPr marL="742950" lvl="1" indent="-285750">
              <a:buFont typeface="Arial" panose="020B0604020202020204" pitchFamily="34" charset="0"/>
              <a:buChar char="•"/>
            </a:pPr>
            <a:endParaRPr lang="en-US" dirty="0">
              <a:latin typeface="Lexend Light"/>
            </a:endParaRPr>
          </a:p>
          <a:p>
            <a:pPr marL="742950" lvl="1" indent="-285750">
              <a:buFont typeface="Arial" panose="020B0604020202020204" pitchFamily="34" charset="0"/>
              <a:buChar char="•"/>
            </a:pPr>
            <a:r>
              <a:rPr lang="en-US" dirty="0">
                <a:latin typeface="Lexend Light"/>
              </a:rPr>
              <a:t>The </a:t>
            </a:r>
            <a:r>
              <a:rPr lang="en-US" b="1" dirty="0">
                <a:latin typeface="Lexend Light"/>
              </a:rPr>
              <a:t>elements() </a:t>
            </a:r>
            <a:r>
              <a:rPr lang="en-US" dirty="0">
                <a:latin typeface="Lexend Light"/>
              </a:rPr>
              <a:t>method requires integer counts. It ignores zero and negative counts.</a:t>
            </a:r>
          </a:p>
        </p:txBody>
      </p:sp>
    </p:spTree>
    <p:extLst>
      <p:ext uri="{BB962C8B-B14F-4D97-AF65-F5344CB8AC3E}">
        <p14:creationId xmlns:p14="http://schemas.microsoft.com/office/powerpoint/2010/main" val="1294030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deque objects</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10888133" cy="3046988"/>
          </a:xfrm>
          <a:prstGeom prst="rect">
            <a:avLst/>
          </a:prstGeom>
          <a:noFill/>
        </p:spPr>
        <p:txBody>
          <a:bodyPr wrap="square" rtlCol="0">
            <a:spAutoFit/>
          </a:bodyPr>
          <a:lstStyle/>
          <a:p>
            <a:r>
              <a:rPr lang="en-US" sz="1600" b="1" i="0" dirty="0">
                <a:solidFill>
                  <a:srgbClr val="000000"/>
                </a:solidFill>
                <a:effectLst/>
                <a:latin typeface="Lexend Light"/>
              </a:rPr>
              <a:t>class </a:t>
            </a:r>
            <a:r>
              <a:rPr lang="en-US" sz="1600" b="1" i="0" dirty="0" err="1">
                <a:solidFill>
                  <a:srgbClr val="000000"/>
                </a:solidFill>
                <a:effectLst/>
                <a:latin typeface="Lexend Light"/>
              </a:rPr>
              <a:t>collections.deque</a:t>
            </a:r>
            <a:r>
              <a:rPr lang="en-US" sz="1600" b="1" i="0" dirty="0">
                <a:solidFill>
                  <a:srgbClr val="000000"/>
                </a:solidFill>
                <a:effectLst/>
                <a:latin typeface="Lexend Light"/>
              </a:rPr>
              <a:t>([</a:t>
            </a:r>
            <a:r>
              <a:rPr lang="en-US" sz="1600" b="1" i="0" dirty="0" err="1">
                <a:solidFill>
                  <a:srgbClr val="000000"/>
                </a:solidFill>
                <a:effectLst/>
                <a:latin typeface="Lexend Light"/>
              </a:rPr>
              <a:t>iterable</a:t>
            </a:r>
            <a:r>
              <a:rPr lang="en-US" sz="1600" b="1" i="0" dirty="0">
                <a:solidFill>
                  <a:srgbClr val="000000"/>
                </a:solidFill>
                <a:effectLst/>
                <a:latin typeface="Lexend Light"/>
              </a:rPr>
              <a:t>[, </a:t>
            </a:r>
            <a:r>
              <a:rPr lang="en-US" sz="1600" b="1" i="0" dirty="0" err="1">
                <a:solidFill>
                  <a:srgbClr val="000000"/>
                </a:solidFill>
                <a:effectLst/>
                <a:latin typeface="Lexend Light"/>
              </a:rPr>
              <a:t>maxlen</a:t>
            </a:r>
            <a:r>
              <a:rPr lang="en-US" sz="1600" b="1" i="0" dirty="0">
                <a:solidFill>
                  <a:srgbClr val="000000"/>
                </a:solidFill>
                <a:effectLst/>
                <a:latin typeface="Lexend Light"/>
              </a:rPr>
              <a:t>]])</a:t>
            </a:r>
          </a:p>
          <a:p>
            <a:endParaRPr lang="en-US" sz="1600" b="1" i="0" dirty="0">
              <a:solidFill>
                <a:srgbClr val="000000"/>
              </a:solidFill>
              <a:effectLst/>
              <a:latin typeface="Lexend Light"/>
            </a:endParaRPr>
          </a:p>
          <a:p>
            <a:pPr marL="742950" lvl="1" indent="-285750">
              <a:buFont typeface="Arial" panose="020B0604020202020204" pitchFamily="34" charset="0"/>
              <a:buChar char="•"/>
            </a:pPr>
            <a:r>
              <a:rPr lang="en-US" sz="1600" b="0" i="0" dirty="0">
                <a:solidFill>
                  <a:srgbClr val="000000"/>
                </a:solidFill>
                <a:effectLst/>
                <a:latin typeface="Lexend Light"/>
              </a:rPr>
              <a:t>Returns a new deque object initialized left-to-right (using append()) with data from </a:t>
            </a:r>
            <a:r>
              <a:rPr lang="en-US" sz="1600" b="0" i="0" dirty="0" err="1">
                <a:solidFill>
                  <a:srgbClr val="000000"/>
                </a:solidFill>
                <a:effectLst/>
                <a:latin typeface="Lexend Light"/>
              </a:rPr>
              <a:t>iterable</a:t>
            </a:r>
            <a:r>
              <a:rPr lang="en-US" sz="1600" b="0" i="0" dirty="0">
                <a:solidFill>
                  <a:srgbClr val="000000"/>
                </a:solidFill>
                <a:effectLst/>
                <a:latin typeface="Lexend Light"/>
              </a:rPr>
              <a:t>. If </a:t>
            </a:r>
            <a:r>
              <a:rPr lang="en-US" sz="1600" b="0" i="0" dirty="0" err="1">
                <a:solidFill>
                  <a:srgbClr val="000000"/>
                </a:solidFill>
                <a:effectLst/>
                <a:latin typeface="Lexend Light"/>
              </a:rPr>
              <a:t>iterable</a:t>
            </a:r>
            <a:r>
              <a:rPr lang="en-US" sz="1600" b="0" i="0" dirty="0">
                <a:solidFill>
                  <a:srgbClr val="000000"/>
                </a:solidFill>
                <a:effectLst/>
                <a:latin typeface="Lexend Light"/>
              </a:rPr>
              <a:t> is not specified, the new deque is empty.</a:t>
            </a:r>
          </a:p>
          <a:p>
            <a:pPr marL="971550" lvl="1" indent="-514350">
              <a:buFont typeface="Arial" panose="020B0604020202020204" pitchFamily="34" charset="0"/>
              <a:buChar char="•"/>
            </a:pPr>
            <a:endParaRPr lang="en-US" sz="1600" b="0" i="0" dirty="0">
              <a:solidFill>
                <a:srgbClr val="000000"/>
              </a:solidFill>
              <a:effectLst/>
              <a:latin typeface="Lexend Light"/>
            </a:endParaRPr>
          </a:p>
          <a:p>
            <a:pPr marL="742950" lvl="1" indent="-285750">
              <a:buFont typeface="Arial" panose="020B0604020202020204" pitchFamily="34" charset="0"/>
              <a:buChar char="•"/>
            </a:pPr>
            <a:r>
              <a:rPr lang="en-US" sz="1600" b="0" i="0" dirty="0">
                <a:solidFill>
                  <a:srgbClr val="000000"/>
                </a:solidFill>
                <a:effectLst/>
                <a:latin typeface="Lexend Light"/>
              </a:rPr>
              <a:t>Deques are a generalization of stacks and queues (the name is pronounced “deck” and is short for “double-ended queue”). Deques support thread-safe, memory efficient appends and pops from either side of the deque with approximately the same O(1) performance in either direction.</a:t>
            </a:r>
          </a:p>
          <a:p>
            <a:pPr marL="971550" lvl="1" indent="-514350">
              <a:buFont typeface="Arial" panose="020B0604020202020204" pitchFamily="34" charset="0"/>
              <a:buChar char="•"/>
            </a:pPr>
            <a:endParaRPr lang="en-US" sz="1600" b="0" i="0" dirty="0">
              <a:solidFill>
                <a:srgbClr val="000000"/>
              </a:solidFill>
              <a:effectLst/>
              <a:latin typeface="Lexend Light"/>
            </a:endParaRPr>
          </a:p>
          <a:p>
            <a:pPr marL="742950" lvl="1" indent="-285750">
              <a:buFont typeface="Arial" panose="020B0604020202020204" pitchFamily="34" charset="0"/>
              <a:buChar char="•"/>
            </a:pPr>
            <a:r>
              <a:rPr lang="en-US" sz="1600" b="0" i="0" dirty="0">
                <a:solidFill>
                  <a:srgbClr val="000000"/>
                </a:solidFill>
                <a:effectLst/>
                <a:latin typeface="Lexend Light"/>
              </a:rPr>
              <a:t>Though list objects support similar operations, they are optimized for fast fixed-length operations and incur O(n) memory movement costs for pop(0) and insert(0, v) operations which change both the size and position of the underlying data representation.</a:t>
            </a:r>
            <a:endParaRPr lang="en-GB" sz="1600" dirty="0">
              <a:latin typeface="Lexend Light"/>
              <a:cs typeface="Calibri" panose="020F0502020204030204" pitchFamily="34" charset="0"/>
            </a:endParaRPr>
          </a:p>
        </p:txBody>
      </p:sp>
    </p:spTree>
    <p:extLst>
      <p:ext uri="{BB962C8B-B14F-4D97-AF65-F5344CB8AC3E}">
        <p14:creationId xmlns:p14="http://schemas.microsoft.com/office/powerpoint/2010/main" val="388830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deque objects – </a:t>
            </a:r>
            <a:r>
              <a:rPr lang="en-US" b="1" i="0" dirty="0" err="1">
                <a:solidFill>
                  <a:srgbClr val="0071F6"/>
                </a:solidFill>
                <a:effectLst/>
                <a:latin typeface="Lexend" panose="020B0604020202020204"/>
              </a:rPr>
              <a:t>cont</a:t>
            </a:r>
            <a:r>
              <a:rPr lang="en-US" b="1" i="0" dirty="0">
                <a:solidFill>
                  <a:srgbClr val="0071F6"/>
                </a:solidFill>
                <a:effectLst/>
                <a:latin typeface="Lexend" panose="020B0604020202020204"/>
              </a:rPr>
              <a:t>’</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310719" y="1868486"/>
            <a:ext cx="11339414" cy="2554545"/>
          </a:xfrm>
          <a:prstGeom prst="rect">
            <a:avLst/>
          </a:prstGeom>
          <a:noFill/>
        </p:spPr>
        <p:txBody>
          <a:bodyPr wrap="square" rtlCol="0">
            <a:spAutoFit/>
          </a:bodyPr>
          <a:lstStyle/>
          <a:p>
            <a:pPr marL="800100" lvl="1" indent="-342900">
              <a:buFont typeface="Arial" panose="020B0604020202020204" pitchFamily="34" charset="0"/>
              <a:buChar char="•"/>
            </a:pPr>
            <a:r>
              <a:rPr lang="en-US" sz="2000" b="0" i="0" dirty="0">
                <a:solidFill>
                  <a:srgbClr val="000000"/>
                </a:solidFill>
                <a:effectLst/>
                <a:latin typeface="Lexend Light"/>
              </a:rPr>
              <a:t>If </a:t>
            </a:r>
            <a:r>
              <a:rPr lang="en-US" sz="2000" b="0" i="0" dirty="0" err="1">
                <a:solidFill>
                  <a:srgbClr val="000000"/>
                </a:solidFill>
                <a:effectLst/>
                <a:latin typeface="Lexend Light"/>
              </a:rPr>
              <a:t>maxlen</a:t>
            </a:r>
            <a:r>
              <a:rPr lang="en-US" sz="2000" b="0" i="0" dirty="0">
                <a:solidFill>
                  <a:srgbClr val="000000"/>
                </a:solidFill>
                <a:effectLst/>
                <a:latin typeface="Lexend Light"/>
              </a:rPr>
              <a:t> is not specified or is None, deques may grow to an arbitrary length. Otherwise, the deque is bounded to the specified maximum length. Once a bounded length deque is full, when new items are added, a corresponding number of items are discarded from the opposite end. </a:t>
            </a:r>
          </a:p>
          <a:p>
            <a:pPr marL="800100" lvl="1" indent="-342900">
              <a:buFont typeface="Arial" panose="020B0604020202020204" pitchFamily="34" charset="0"/>
              <a:buChar char="•"/>
            </a:pPr>
            <a:endParaRPr lang="en-US" sz="2000" dirty="0">
              <a:solidFill>
                <a:srgbClr val="000000"/>
              </a:solidFill>
              <a:latin typeface="Lexend Light"/>
            </a:endParaRPr>
          </a:p>
          <a:p>
            <a:pPr marL="800100" lvl="1" indent="-342900">
              <a:buFont typeface="Arial" panose="020B0604020202020204" pitchFamily="34" charset="0"/>
              <a:buChar char="•"/>
            </a:pPr>
            <a:r>
              <a:rPr lang="en-US" sz="2000" b="0" i="0" dirty="0">
                <a:solidFill>
                  <a:srgbClr val="000000"/>
                </a:solidFill>
                <a:effectLst/>
                <a:latin typeface="Lexend Light"/>
              </a:rPr>
              <a:t>Bounded length deques provide functionality similar to the tail filter in Unix. They are also useful for tracking transactions and other pools of data where only the most recent activity is of interest.</a:t>
            </a:r>
          </a:p>
          <a:p>
            <a:pPr marL="800100" lvl="1" indent="-342900">
              <a:buFont typeface="Arial" panose="020B0604020202020204" pitchFamily="34" charset="0"/>
              <a:buChar char="•"/>
            </a:pPr>
            <a:endParaRPr lang="en-US" sz="2000" dirty="0">
              <a:solidFill>
                <a:srgbClr val="000000"/>
              </a:solidFill>
              <a:latin typeface="Lexend Light"/>
              <a:cs typeface="Calibri" panose="020F0502020204030204" pitchFamily="34" charset="0"/>
            </a:endParaRPr>
          </a:p>
          <a:p>
            <a:pPr marL="800100" lvl="1" indent="-342900">
              <a:buFont typeface="Arial" panose="020B0604020202020204" pitchFamily="34" charset="0"/>
              <a:buChar char="•"/>
            </a:pPr>
            <a:r>
              <a:rPr lang="en-US" sz="2000" b="0" i="0" dirty="0">
                <a:solidFill>
                  <a:srgbClr val="222222"/>
                </a:solidFill>
                <a:effectLst/>
                <a:latin typeface="Lexend Light"/>
              </a:rPr>
              <a:t>Deque objects support the following methods:</a:t>
            </a:r>
            <a:endParaRPr lang="en-GB" sz="2000" dirty="0">
              <a:latin typeface="Lexend Light"/>
              <a:cs typeface="Calibri" panose="020F0502020204030204" pitchFamily="34" charset="0"/>
            </a:endParaRPr>
          </a:p>
        </p:txBody>
      </p:sp>
    </p:spTree>
    <p:extLst>
      <p:ext uri="{BB962C8B-B14F-4D97-AF65-F5344CB8AC3E}">
        <p14:creationId xmlns:p14="http://schemas.microsoft.com/office/powerpoint/2010/main" val="13360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lnSpcReduction="10000"/>
          </a:bodyPr>
          <a:lstStyle/>
          <a:p>
            <a:pPr>
              <a:lnSpc>
                <a:spcPct val="100000"/>
              </a:lnSpc>
            </a:pPr>
            <a:r>
              <a:rPr lang="en-US" b="0" i="0" dirty="0" err="1">
                <a:solidFill>
                  <a:srgbClr val="000000"/>
                </a:solidFill>
                <a:effectLst/>
                <a:latin typeface="Lexend Light"/>
              </a:rPr>
              <a:t>ChainMap</a:t>
            </a:r>
            <a:endParaRPr lang="en-US" b="0" i="0" dirty="0">
              <a:solidFill>
                <a:srgbClr val="000000"/>
              </a:solidFill>
              <a:effectLst/>
              <a:latin typeface="Lexend Light"/>
            </a:endParaRPr>
          </a:p>
          <a:p>
            <a:pPr>
              <a:lnSpc>
                <a:spcPct val="100000"/>
              </a:lnSpc>
            </a:pPr>
            <a:r>
              <a:rPr lang="en-US" b="0" i="0" dirty="0">
                <a:solidFill>
                  <a:srgbClr val="000000"/>
                </a:solidFill>
                <a:effectLst/>
                <a:latin typeface="Lexend Light"/>
              </a:rPr>
              <a:t>Counter</a:t>
            </a:r>
          </a:p>
          <a:p>
            <a:pPr>
              <a:lnSpc>
                <a:spcPct val="100000"/>
              </a:lnSpc>
            </a:pPr>
            <a:r>
              <a:rPr lang="en-US" b="0" i="0" dirty="0">
                <a:solidFill>
                  <a:srgbClr val="000000"/>
                </a:solidFill>
                <a:effectLst/>
                <a:latin typeface="Lexend Light"/>
              </a:rPr>
              <a:t>deque</a:t>
            </a:r>
          </a:p>
          <a:p>
            <a:pPr>
              <a:lnSpc>
                <a:spcPct val="100000"/>
              </a:lnSpc>
            </a:pPr>
            <a:r>
              <a:rPr lang="en-US" b="0" i="0" dirty="0" err="1">
                <a:solidFill>
                  <a:srgbClr val="000000"/>
                </a:solidFill>
                <a:effectLst/>
                <a:latin typeface="Lexend Light"/>
              </a:rPr>
              <a:t>defaultdict</a:t>
            </a:r>
            <a:r>
              <a:rPr lang="en-US" b="0" i="0" dirty="0">
                <a:solidFill>
                  <a:srgbClr val="000000"/>
                </a:solidFill>
                <a:effectLst/>
                <a:latin typeface="Lexend Light"/>
              </a:rPr>
              <a:t> </a:t>
            </a:r>
          </a:p>
          <a:p>
            <a:pPr>
              <a:lnSpc>
                <a:spcPct val="100000"/>
              </a:lnSpc>
            </a:pPr>
            <a:r>
              <a:rPr lang="en-US" dirty="0" err="1">
                <a:solidFill>
                  <a:srgbClr val="000000"/>
                </a:solidFill>
                <a:latin typeface="Lexend Light"/>
              </a:rPr>
              <a:t>n</a:t>
            </a:r>
            <a:r>
              <a:rPr lang="en-US" b="0" i="0" dirty="0" err="1">
                <a:solidFill>
                  <a:srgbClr val="000000"/>
                </a:solidFill>
                <a:effectLst/>
                <a:latin typeface="Lexend Light"/>
              </a:rPr>
              <a:t>amedtuple</a:t>
            </a:r>
            <a:r>
              <a:rPr lang="en-US" b="0" i="0" dirty="0">
                <a:solidFill>
                  <a:srgbClr val="000000"/>
                </a:solidFill>
                <a:effectLst/>
                <a:latin typeface="Lexend Light"/>
              </a:rPr>
              <a:t>()</a:t>
            </a:r>
          </a:p>
          <a:p>
            <a:pPr>
              <a:lnSpc>
                <a:spcPct val="100000"/>
              </a:lnSpc>
            </a:pPr>
            <a:r>
              <a:rPr lang="en-US" b="0" i="0" dirty="0" err="1">
                <a:solidFill>
                  <a:srgbClr val="000000"/>
                </a:solidFill>
                <a:effectLst/>
                <a:latin typeface="Lexend Light"/>
              </a:rPr>
              <a:t>OrderedDict</a:t>
            </a:r>
            <a:endParaRPr lang="en-US" b="0" i="0" dirty="0">
              <a:solidFill>
                <a:srgbClr val="000000"/>
              </a:solidFill>
              <a:effectLst/>
              <a:latin typeface="Lexend Light"/>
            </a:endParaRPr>
          </a:p>
          <a:p>
            <a:pPr>
              <a:lnSpc>
                <a:spcPct val="100000"/>
              </a:lnSpc>
            </a:pPr>
            <a:r>
              <a:rPr lang="en-US" b="0" i="0" dirty="0" err="1">
                <a:solidFill>
                  <a:srgbClr val="000000"/>
                </a:solidFill>
                <a:effectLst/>
                <a:latin typeface="Lexend Light"/>
              </a:rPr>
              <a:t>UserDict</a:t>
            </a:r>
            <a:endParaRPr lang="en-US" b="0" i="0" dirty="0">
              <a:solidFill>
                <a:srgbClr val="000000"/>
              </a:solidFill>
              <a:effectLst/>
              <a:latin typeface="Lexend Light"/>
            </a:endParaRPr>
          </a:p>
          <a:p>
            <a:pPr>
              <a:lnSpc>
                <a:spcPct val="100000"/>
              </a:lnSpc>
            </a:pPr>
            <a:r>
              <a:rPr lang="en-US" b="0" i="0" dirty="0" err="1">
                <a:solidFill>
                  <a:srgbClr val="000000"/>
                </a:solidFill>
                <a:effectLst/>
                <a:latin typeface="Lexend Light"/>
              </a:rPr>
              <a:t>UserList</a:t>
            </a:r>
            <a:endParaRPr lang="en-US" b="0" i="0" dirty="0">
              <a:solidFill>
                <a:srgbClr val="000000"/>
              </a:solidFill>
              <a:effectLst/>
              <a:latin typeface="Lexend Light"/>
            </a:endParaRPr>
          </a:p>
          <a:p>
            <a:pPr>
              <a:lnSpc>
                <a:spcPct val="100000"/>
              </a:lnSpc>
            </a:pPr>
            <a:r>
              <a:rPr lang="en-US" dirty="0" err="1">
                <a:solidFill>
                  <a:srgbClr val="000000"/>
                </a:solidFill>
                <a:latin typeface="Lexend Light"/>
              </a:rPr>
              <a:t>UserString</a:t>
            </a:r>
            <a:endParaRPr lang="en-US" dirty="0">
              <a:latin typeface="Lexend Light"/>
            </a:endParaRPr>
          </a:p>
        </p:txBody>
      </p:sp>
      <p:sp>
        <p:nvSpPr>
          <p:cNvPr id="3" name="Title 2"/>
          <p:cNvSpPr>
            <a:spLocks noGrp="1"/>
          </p:cNvSpPr>
          <p:nvPr>
            <p:ph type="title"/>
          </p:nvPr>
        </p:nvSpPr>
        <p:spPr/>
        <p:txBody>
          <a:bodyPr/>
          <a:lstStyle/>
          <a:p>
            <a:r>
              <a:rPr lang="en-US" b="1" dirty="0">
                <a:solidFill>
                  <a:srgbClr val="0071F6"/>
                </a:solidFill>
                <a:latin typeface="Lexend" panose="020B0604020202020204"/>
              </a:rPr>
              <a:t>Agenda</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deque objects – cont’d</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310719" y="1846028"/>
            <a:ext cx="4651898" cy="4693593"/>
          </a:xfrm>
          <a:prstGeom prst="rect">
            <a:avLst/>
          </a:prstGeom>
          <a:noFill/>
        </p:spPr>
        <p:txBody>
          <a:bodyPr wrap="square" rtlCol="0">
            <a:spAutoFit/>
          </a:bodyPr>
          <a:lstStyle/>
          <a:p>
            <a:pPr marL="628650" lvl="1" indent="-171450">
              <a:buFont typeface="Arial" panose="020B0604020202020204" pitchFamily="34" charset="0"/>
              <a:buChar char="•"/>
            </a:pPr>
            <a:r>
              <a:rPr lang="en-US" b="1" i="0" dirty="0">
                <a:solidFill>
                  <a:srgbClr val="000000"/>
                </a:solidFill>
                <a:effectLst/>
                <a:latin typeface="Lexend Light"/>
              </a:rPr>
              <a:t>append(x)</a:t>
            </a:r>
          </a:p>
          <a:p>
            <a:pPr lvl="1"/>
            <a:r>
              <a:rPr lang="en-US" b="0" i="0" dirty="0">
                <a:solidFill>
                  <a:srgbClr val="000000"/>
                </a:solidFill>
                <a:effectLst/>
                <a:latin typeface="Lexend Light"/>
              </a:rPr>
              <a:t>	Add x to the right side of the deque.</a:t>
            </a:r>
          </a:p>
          <a:p>
            <a:pPr lvl="1"/>
            <a:endParaRPr lang="en-US" dirty="0">
              <a:solidFill>
                <a:srgbClr val="000000"/>
              </a:solidFill>
              <a:latin typeface="Lexend Light"/>
              <a:cs typeface="Calibri" panose="020F0502020204030204" pitchFamily="34" charset="0"/>
            </a:endParaRPr>
          </a:p>
          <a:p>
            <a:pPr marL="628650" lvl="1" indent="-171450">
              <a:buFont typeface="Arial" panose="020B0604020202020204" pitchFamily="34" charset="0"/>
              <a:buChar char="•"/>
            </a:pPr>
            <a:r>
              <a:rPr lang="en-US" b="1" dirty="0" err="1">
                <a:latin typeface="Lexend Light"/>
                <a:cs typeface="Calibri" panose="020F0502020204030204" pitchFamily="34" charset="0"/>
              </a:rPr>
              <a:t>appendleft</a:t>
            </a:r>
            <a:r>
              <a:rPr lang="en-US" b="1" dirty="0">
                <a:latin typeface="Lexend Light"/>
                <a:cs typeface="Calibri" panose="020F0502020204030204" pitchFamily="34" charset="0"/>
              </a:rPr>
              <a:t>(x)</a:t>
            </a:r>
          </a:p>
          <a:p>
            <a:pPr lvl="1"/>
            <a:r>
              <a:rPr lang="en-US" dirty="0">
                <a:latin typeface="Lexend Light"/>
                <a:cs typeface="Calibri" panose="020F0502020204030204" pitchFamily="34" charset="0"/>
              </a:rPr>
              <a:t>	Add x to the left side of the deque.</a:t>
            </a:r>
          </a:p>
          <a:p>
            <a:pPr lvl="1"/>
            <a:endParaRPr lang="en-US" dirty="0">
              <a:latin typeface="Lexend Light"/>
              <a:cs typeface="Calibri" panose="020F0502020204030204" pitchFamily="34" charset="0"/>
            </a:endParaRPr>
          </a:p>
          <a:p>
            <a:pPr marL="628650" lvl="1" indent="-171450">
              <a:buFont typeface="Arial" panose="020B0604020202020204" pitchFamily="34" charset="0"/>
              <a:buChar char="•"/>
            </a:pPr>
            <a:r>
              <a:rPr lang="en-US" b="1" dirty="0">
                <a:latin typeface="Lexend Light"/>
                <a:cs typeface="Calibri" panose="020F0502020204030204" pitchFamily="34" charset="0"/>
              </a:rPr>
              <a:t>clear()</a:t>
            </a:r>
          </a:p>
          <a:p>
            <a:pPr lvl="1"/>
            <a:r>
              <a:rPr lang="en-US" dirty="0">
                <a:latin typeface="Lexend Light"/>
                <a:cs typeface="Calibri" panose="020F0502020204030204" pitchFamily="34" charset="0"/>
              </a:rPr>
              <a:t>	Remove all elements from the deque 	leaving it with length 0.</a:t>
            </a:r>
          </a:p>
          <a:p>
            <a:pPr lvl="1"/>
            <a:endParaRPr lang="en-US" b="1" dirty="0">
              <a:latin typeface="Lexend Light"/>
              <a:cs typeface="Calibri" panose="020F0502020204030204" pitchFamily="34" charset="0"/>
            </a:endParaRPr>
          </a:p>
          <a:p>
            <a:pPr marL="628650" lvl="1" indent="-171450">
              <a:buFont typeface="Arial" panose="020B0604020202020204" pitchFamily="34" charset="0"/>
              <a:buChar char="•"/>
            </a:pPr>
            <a:r>
              <a:rPr lang="en-US" b="1" dirty="0">
                <a:latin typeface="Lexend Light"/>
                <a:cs typeface="Calibri" panose="020F0502020204030204" pitchFamily="34" charset="0"/>
              </a:rPr>
              <a:t>copy()</a:t>
            </a:r>
          </a:p>
          <a:p>
            <a:pPr lvl="1"/>
            <a:r>
              <a:rPr lang="en-US" dirty="0">
                <a:latin typeface="Lexend Light"/>
                <a:cs typeface="Calibri" panose="020F0502020204030204" pitchFamily="34" charset="0"/>
              </a:rPr>
              <a:t>	Create a shallow copy of the deque.</a:t>
            </a:r>
          </a:p>
          <a:p>
            <a:pPr lvl="1"/>
            <a:endParaRPr lang="en-US" dirty="0">
              <a:latin typeface="Lexend Light"/>
              <a:cs typeface="Calibri" panose="020F0502020204030204" pitchFamily="34" charset="0"/>
            </a:endParaRPr>
          </a:p>
          <a:p>
            <a:pPr marL="628650" lvl="1" indent="-171450">
              <a:buFont typeface="Arial" panose="020B0604020202020204" pitchFamily="34" charset="0"/>
              <a:buChar char="•"/>
            </a:pPr>
            <a:r>
              <a:rPr lang="en-US" b="1" dirty="0">
                <a:latin typeface="Lexend Light"/>
                <a:cs typeface="Calibri" panose="020F0502020204030204" pitchFamily="34" charset="0"/>
              </a:rPr>
              <a:t>count(x)</a:t>
            </a:r>
          </a:p>
          <a:p>
            <a:pPr lvl="1"/>
            <a:r>
              <a:rPr lang="en-US" dirty="0">
                <a:latin typeface="Lexend Light"/>
                <a:cs typeface="Calibri" panose="020F0502020204030204" pitchFamily="34" charset="0"/>
              </a:rPr>
              <a:t>	Count the number of deque elements 	equal to x.</a:t>
            </a:r>
          </a:p>
          <a:p>
            <a:pPr lvl="1"/>
            <a:endParaRPr lang="en-US" sz="1100" dirty="0">
              <a:latin typeface="Lexend Light"/>
              <a:cs typeface="Calibri" panose="020F0502020204030204" pitchFamily="34" charset="0"/>
            </a:endParaRPr>
          </a:p>
        </p:txBody>
      </p:sp>
      <p:sp>
        <p:nvSpPr>
          <p:cNvPr id="5" name="TextBox 4">
            <a:extLst>
              <a:ext uri="{FF2B5EF4-FFF2-40B4-BE49-F238E27FC236}">
                <a16:creationId xmlns:a16="http://schemas.microsoft.com/office/drawing/2014/main" id="{58D3024D-5DD1-48B6-9E15-0ECCC2583006}"/>
              </a:ext>
            </a:extLst>
          </p:cNvPr>
          <p:cNvSpPr txBox="1"/>
          <p:nvPr/>
        </p:nvSpPr>
        <p:spPr>
          <a:xfrm>
            <a:off x="5717219" y="1846028"/>
            <a:ext cx="5211192" cy="4801314"/>
          </a:xfrm>
          <a:prstGeom prst="rect">
            <a:avLst/>
          </a:prstGeom>
          <a:noFill/>
        </p:spPr>
        <p:txBody>
          <a:bodyPr wrap="square" rtlCol="0">
            <a:spAutoFit/>
          </a:bodyPr>
          <a:lstStyle/>
          <a:p>
            <a:pPr marL="742950" lvl="1" indent="-285750">
              <a:buFont typeface="Arial" panose="020B0604020202020204" pitchFamily="34" charset="0"/>
              <a:buChar char="•"/>
            </a:pPr>
            <a:r>
              <a:rPr lang="en-US" sz="1800" b="1" dirty="0">
                <a:latin typeface="Lexend Light"/>
                <a:cs typeface="Calibri" panose="020F0502020204030204" pitchFamily="34" charset="0"/>
              </a:rPr>
              <a:t>extend(</a:t>
            </a:r>
            <a:r>
              <a:rPr lang="en-US" sz="1800" b="1" dirty="0" err="1">
                <a:latin typeface="Lexend Light"/>
                <a:cs typeface="Calibri" panose="020F0502020204030204" pitchFamily="34" charset="0"/>
              </a:rPr>
              <a:t>iterable</a:t>
            </a:r>
            <a:r>
              <a:rPr lang="en-US" sz="1800" b="1" dirty="0">
                <a:latin typeface="Lexend Light"/>
                <a:cs typeface="Calibri" panose="020F0502020204030204" pitchFamily="34" charset="0"/>
              </a:rPr>
              <a:t>)</a:t>
            </a:r>
          </a:p>
          <a:p>
            <a:pPr lvl="1"/>
            <a:r>
              <a:rPr lang="en-US" sz="1800" dirty="0">
                <a:latin typeface="Lexend Light"/>
                <a:cs typeface="Calibri" panose="020F0502020204030204" pitchFamily="34" charset="0"/>
              </a:rPr>
              <a:t>	Extend the right side of the deque by 	appending elements from the </a:t>
            </a:r>
            <a:r>
              <a:rPr lang="en-US" sz="1800" dirty="0" err="1">
                <a:latin typeface="Lexend Light"/>
                <a:cs typeface="Calibri" panose="020F0502020204030204" pitchFamily="34" charset="0"/>
              </a:rPr>
              <a:t>iterable</a:t>
            </a:r>
            <a:r>
              <a:rPr lang="en-US" sz="1800" dirty="0">
                <a:latin typeface="Lexend Light"/>
                <a:cs typeface="Calibri" panose="020F0502020204030204" pitchFamily="34" charset="0"/>
              </a:rPr>
              <a:t> 	argument.</a:t>
            </a:r>
          </a:p>
          <a:p>
            <a:pPr lvl="1"/>
            <a:endParaRPr lang="en-US" sz="1800" dirty="0">
              <a:latin typeface="Lexend Light"/>
              <a:cs typeface="Calibri" panose="020F0502020204030204" pitchFamily="34" charset="0"/>
            </a:endParaRPr>
          </a:p>
          <a:p>
            <a:pPr marL="742950" lvl="1" indent="-285750">
              <a:buFont typeface="Arial" panose="020B0604020202020204" pitchFamily="34" charset="0"/>
              <a:buChar char="•"/>
            </a:pPr>
            <a:r>
              <a:rPr lang="en-US" sz="1800" b="1" dirty="0" err="1">
                <a:latin typeface="Lexend Light"/>
                <a:cs typeface="Calibri" panose="020F0502020204030204" pitchFamily="34" charset="0"/>
              </a:rPr>
              <a:t>extendleft</a:t>
            </a:r>
            <a:r>
              <a:rPr lang="en-US" sz="1800" b="1" dirty="0">
                <a:latin typeface="Lexend Light"/>
                <a:cs typeface="Calibri" panose="020F0502020204030204" pitchFamily="34" charset="0"/>
              </a:rPr>
              <a:t>(</a:t>
            </a:r>
            <a:r>
              <a:rPr lang="en-US" sz="1800" b="1" dirty="0" err="1">
                <a:latin typeface="Lexend Light"/>
                <a:cs typeface="Calibri" panose="020F0502020204030204" pitchFamily="34" charset="0"/>
              </a:rPr>
              <a:t>iterable</a:t>
            </a:r>
            <a:r>
              <a:rPr lang="en-US" sz="1800" b="1" dirty="0">
                <a:latin typeface="Lexend Light"/>
                <a:cs typeface="Calibri" panose="020F0502020204030204" pitchFamily="34" charset="0"/>
              </a:rPr>
              <a:t>)</a:t>
            </a:r>
          </a:p>
          <a:p>
            <a:pPr lvl="1"/>
            <a:r>
              <a:rPr lang="en-US" sz="1800" dirty="0">
                <a:latin typeface="Lexend Light"/>
                <a:cs typeface="Calibri" panose="020F0502020204030204" pitchFamily="34" charset="0"/>
              </a:rPr>
              <a:t>	Extend the left side of the deque by 	appending elements from </a:t>
            </a:r>
            <a:r>
              <a:rPr lang="en-US" sz="1800" dirty="0" err="1">
                <a:latin typeface="Lexend Light"/>
                <a:cs typeface="Calibri" panose="020F0502020204030204" pitchFamily="34" charset="0"/>
              </a:rPr>
              <a:t>iterable</a:t>
            </a:r>
            <a:r>
              <a:rPr lang="en-US" sz="1800" dirty="0">
                <a:latin typeface="Lexend Light"/>
                <a:cs typeface="Calibri" panose="020F0502020204030204" pitchFamily="34" charset="0"/>
              </a:rPr>
              <a:t>. Note, 	the series of left appends results in 	reversing the order of elements in the 	</a:t>
            </a:r>
            <a:r>
              <a:rPr lang="en-US" sz="1800" dirty="0" err="1">
                <a:latin typeface="Lexend Light"/>
                <a:cs typeface="Calibri" panose="020F0502020204030204" pitchFamily="34" charset="0"/>
              </a:rPr>
              <a:t>iterable</a:t>
            </a:r>
            <a:r>
              <a:rPr lang="en-US" sz="1800" dirty="0">
                <a:latin typeface="Lexend Light"/>
                <a:cs typeface="Calibri" panose="020F0502020204030204" pitchFamily="34" charset="0"/>
              </a:rPr>
              <a:t> argument.</a:t>
            </a:r>
          </a:p>
          <a:p>
            <a:pPr lvl="1"/>
            <a:endParaRPr lang="en-US" sz="1800" dirty="0">
              <a:latin typeface="Lexend Light"/>
              <a:cs typeface="Calibri" panose="020F0502020204030204" pitchFamily="34" charset="0"/>
            </a:endParaRPr>
          </a:p>
          <a:p>
            <a:pPr marL="742950" lvl="1" indent="-285750">
              <a:buFont typeface="Arial" panose="020B0604020202020204" pitchFamily="34" charset="0"/>
              <a:buChar char="•"/>
            </a:pPr>
            <a:r>
              <a:rPr lang="en-US" sz="1800" b="1" dirty="0">
                <a:latin typeface="Lexend Light"/>
                <a:cs typeface="Calibri" panose="020F0502020204030204" pitchFamily="34" charset="0"/>
              </a:rPr>
              <a:t>index(x[, start[, stop]])</a:t>
            </a:r>
          </a:p>
          <a:p>
            <a:pPr lvl="1"/>
            <a:r>
              <a:rPr lang="en-US" sz="1800" dirty="0">
                <a:latin typeface="Lexend Light"/>
                <a:cs typeface="Calibri" panose="020F0502020204030204" pitchFamily="34" charset="0"/>
              </a:rPr>
              <a:t>	Return the position of x in the deque (at or 	after index start and before index stop). 	Returns the first match or raises </a:t>
            </a:r>
            <a:r>
              <a:rPr lang="en-US" sz="1800" dirty="0" err="1">
                <a:latin typeface="Lexend Light"/>
                <a:cs typeface="Calibri" panose="020F0502020204030204" pitchFamily="34" charset="0"/>
              </a:rPr>
              <a:t>ValueError</a:t>
            </a:r>
            <a:r>
              <a:rPr lang="en-US" sz="1800" dirty="0">
                <a:latin typeface="Lexend Light"/>
                <a:cs typeface="Calibri" panose="020F0502020204030204" pitchFamily="34" charset="0"/>
              </a:rPr>
              <a:t> 	if not found.</a:t>
            </a:r>
            <a:endParaRPr lang="en-GB" sz="1800" dirty="0">
              <a:latin typeface="Lexend Light"/>
              <a:cs typeface="Calibri" panose="020F0502020204030204" pitchFamily="34" charset="0"/>
            </a:endParaRPr>
          </a:p>
        </p:txBody>
      </p:sp>
    </p:spTree>
    <p:extLst>
      <p:ext uri="{BB962C8B-B14F-4D97-AF65-F5344CB8AC3E}">
        <p14:creationId xmlns:p14="http://schemas.microsoft.com/office/powerpoint/2010/main" val="3271956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deque objects – cont’d</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310719" y="1846028"/>
            <a:ext cx="4651898" cy="5078313"/>
          </a:xfrm>
          <a:prstGeom prst="rect">
            <a:avLst/>
          </a:prstGeom>
          <a:noFill/>
        </p:spPr>
        <p:txBody>
          <a:bodyPr wrap="square" rtlCol="0">
            <a:spAutoFit/>
          </a:bodyPr>
          <a:lstStyle/>
          <a:p>
            <a:pPr marL="742950" lvl="1" indent="-285750">
              <a:buFont typeface="Arial" panose="020B0604020202020204" pitchFamily="34" charset="0"/>
              <a:buChar char="•"/>
            </a:pPr>
            <a:r>
              <a:rPr lang="en-US" b="1" i="0" dirty="0">
                <a:solidFill>
                  <a:srgbClr val="000000"/>
                </a:solidFill>
                <a:effectLst/>
                <a:latin typeface="Lexend Light"/>
              </a:rPr>
              <a:t>insert(</a:t>
            </a:r>
            <a:r>
              <a:rPr lang="en-US" b="1" i="0" dirty="0" err="1">
                <a:solidFill>
                  <a:srgbClr val="000000"/>
                </a:solidFill>
                <a:effectLst/>
                <a:latin typeface="Lexend Light"/>
              </a:rPr>
              <a:t>i</a:t>
            </a:r>
            <a:r>
              <a:rPr lang="en-US" b="1" i="0" dirty="0">
                <a:solidFill>
                  <a:srgbClr val="000000"/>
                </a:solidFill>
                <a:effectLst/>
                <a:latin typeface="Lexend Light"/>
              </a:rPr>
              <a:t>, x)</a:t>
            </a:r>
          </a:p>
          <a:p>
            <a:pPr lvl="1"/>
            <a:r>
              <a:rPr lang="en-US" b="0" i="0" dirty="0">
                <a:solidFill>
                  <a:srgbClr val="000000"/>
                </a:solidFill>
                <a:effectLst/>
                <a:latin typeface="Lexend Light"/>
              </a:rPr>
              <a:t>	Insert x into the deque at position </a:t>
            </a:r>
            <a:r>
              <a:rPr lang="en-US" b="0" i="0" dirty="0" err="1">
                <a:solidFill>
                  <a:srgbClr val="000000"/>
                </a:solidFill>
                <a:effectLst/>
                <a:latin typeface="Lexend Light"/>
              </a:rPr>
              <a:t>i</a:t>
            </a:r>
            <a:r>
              <a:rPr lang="en-US" b="0" i="0" dirty="0">
                <a:solidFill>
                  <a:srgbClr val="000000"/>
                </a:solidFill>
                <a:effectLst/>
                <a:latin typeface="Lexend Light"/>
              </a:rPr>
              <a:t>.</a:t>
            </a:r>
          </a:p>
          <a:p>
            <a:pPr lvl="1"/>
            <a:r>
              <a:rPr lang="en-US" dirty="0">
                <a:solidFill>
                  <a:srgbClr val="000000"/>
                </a:solidFill>
                <a:latin typeface="Lexend Light"/>
              </a:rPr>
              <a:t>	</a:t>
            </a:r>
            <a:r>
              <a:rPr lang="en-US" b="0" i="0" dirty="0">
                <a:solidFill>
                  <a:srgbClr val="000000"/>
                </a:solidFill>
                <a:effectLst/>
                <a:latin typeface="Lexend Light"/>
              </a:rPr>
              <a:t>If the insertion would cause a 	bounded deque to grow beyond 	</a:t>
            </a:r>
            <a:r>
              <a:rPr lang="en-US" b="0" i="0" dirty="0" err="1">
                <a:solidFill>
                  <a:srgbClr val="000000"/>
                </a:solidFill>
                <a:effectLst/>
                <a:latin typeface="Lexend Light"/>
              </a:rPr>
              <a:t>maxlen</a:t>
            </a:r>
            <a:r>
              <a:rPr lang="en-US" b="0" i="0" dirty="0">
                <a:solidFill>
                  <a:srgbClr val="000000"/>
                </a:solidFill>
                <a:effectLst/>
                <a:latin typeface="Lexend Light"/>
              </a:rPr>
              <a:t>, an </a:t>
            </a:r>
            <a:r>
              <a:rPr lang="en-US" b="0" i="0" dirty="0" err="1">
                <a:solidFill>
                  <a:srgbClr val="000000"/>
                </a:solidFill>
                <a:effectLst/>
                <a:latin typeface="Lexend Light"/>
              </a:rPr>
              <a:t>IndexError</a:t>
            </a:r>
            <a:r>
              <a:rPr lang="en-US" b="0" i="0" dirty="0">
                <a:solidFill>
                  <a:srgbClr val="000000"/>
                </a:solidFill>
                <a:effectLst/>
                <a:latin typeface="Lexend Light"/>
              </a:rPr>
              <a:t> is raised.</a:t>
            </a:r>
          </a:p>
          <a:p>
            <a:pPr lvl="1"/>
            <a:endParaRPr lang="en-US" b="0" i="0" dirty="0">
              <a:solidFill>
                <a:srgbClr val="000000"/>
              </a:solidFill>
              <a:effectLst/>
              <a:latin typeface="Lexend Light"/>
            </a:endParaRPr>
          </a:p>
          <a:p>
            <a:pPr marL="742950" lvl="1" indent="-285750">
              <a:buFont typeface="Arial" panose="020B0604020202020204" pitchFamily="34" charset="0"/>
              <a:buChar char="•"/>
            </a:pPr>
            <a:r>
              <a:rPr lang="en-US" b="1" i="0" dirty="0">
                <a:solidFill>
                  <a:srgbClr val="000000"/>
                </a:solidFill>
                <a:effectLst/>
                <a:latin typeface="Lexend Light"/>
              </a:rPr>
              <a:t>pop()</a:t>
            </a:r>
          </a:p>
          <a:p>
            <a:pPr lvl="1"/>
            <a:r>
              <a:rPr lang="en-US" b="0" i="0" dirty="0">
                <a:solidFill>
                  <a:srgbClr val="000000"/>
                </a:solidFill>
                <a:effectLst/>
                <a:latin typeface="Lexend Light"/>
              </a:rPr>
              <a:t>	Remove and return an element from 	the right side of the deque. If no 	elements are present, raises an 	</a:t>
            </a:r>
            <a:r>
              <a:rPr lang="en-US" b="0" i="0" dirty="0" err="1">
                <a:solidFill>
                  <a:srgbClr val="000000"/>
                </a:solidFill>
                <a:effectLst/>
                <a:latin typeface="Lexend Light"/>
              </a:rPr>
              <a:t>IndexError</a:t>
            </a:r>
            <a:r>
              <a:rPr lang="en-US" b="0" i="0" dirty="0">
                <a:solidFill>
                  <a:srgbClr val="000000"/>
                </a:solidFill>
                <a:effectLst/>
                <a:latin typeface="Lexend Light"/>
              </a:rPr>
              <a:t>.</a:t>
            </a:r>
          </a:p>
          <a:p>
            <a:pPr lvl="1"/>
            <a:endParaRPr lang="en-US" b="0" i="0" dirty="0">
              <a:solidFill>
                <a:srgbClr val="000000"/>
              </a:solidFill>
              <a:effectLst/>
              <a:latin typeface="Lexend Light"/>
            </a:endParaRPr>
          </a:p>
          <a:p>
            <a:pPr marL="742950" lvl="1" indent="-285750">
              <a:buFont typeface="Arial" panose="020B0604020202020204" pitchFamily="34" charset="0"/>
              <a:buChar char="•"/>
            </a:pPr>
            <a:r>
              <a:rPr lang="en-US" b="1" i="0" dirty="0" err="1">
                <a:solidFill>
                  <a:srgbClr val="000000"/>
                </a:solidFill>
                <a:effectLst/>
                <a:latin typeface="Lexend Light"/>
              </a:rPr>
              <a:t>popleft</a:t>
            </a:r>
            <a:r>
              <a:rPr lang="en-US" b="1" i="0" dirty="0">
                <a:solidFill>
                  <a:srgbClr val="000000"/>
                </a:solidFill>
                <a:effectLst/>
                <a:latin typeface="Lexend Light"/>
              </a:rPr>
              <a:t>()</a:t>
            </a:r>
          </a:p>
          <a:p>
            <a:pPr lvl="1"/>
            <a:r>
              <a:rPr lang="en-US" b="0" i="0" dirty="0">
                <a:solidFill>
                  <a:srgbClr val="000000"/>
                </a:solidFill>
                <a:effectLst/>
                <a:latin typeface="Lexend Light"/>
              </a:rPr>
              <a:t>	Remove and return an element from 	the left side of the deque. If no 	elements are present, raises an 	</a:t>
            </a:r>
            <a:r>
              <a:rPr lang="en-US" b="0" i="0" dirty="0" err="1">
                <a:solidFill>
                  <a:srgbClr val="000000"/>
                </a:solidFill>
                <a:effectLst/>
                <a:latin typeface="Lexend Light"/>
              </a:rPr>
              <a:t>IndexError</a:t>
            </a:r>
            <a:r>
              <a:rPr lang="en-US" b="0" i="0" dirty="0">
                <a:solidFill>
                  <a:srgbClr val="000000"/>
                </a:solidFill>
                <a:effectLst/>
                <a:latin typeface="Lexend Light"/>
              </a:rPr>
              <a:t>.</a:t>
            </a:r>
          </a:p>
          <a:p>
            <a:pPr lvl="1"/>
            <a:endParaRPr lang="en-US" b="0" i="0" dirty="0">
              <a:solidFill>
                <a:srgbClr val="000000"/>
              </a:solidFill>
              <a:effectLst/>
              <a:latin typeface="Lexend Light"/>
            </a:endParaRPr>
          </a:p>
        </p:txBody>
      </p:sp>
      <p:sp>
        <p:nvSpPr>
          <p:cNvPr id="5" name="TextBox 4">
            <a:extLst>
              <a:ext uri="{FF2B5EF4-FFF2-40B4-BE49-F238E27FC236}">
                <a16:creationId xmlns:a16="http://schemas.microsoft.com/office/drawing/2014/main" id="{58D3024D-5DD1-48B6-9E15-0ECCC2583006}"/>
              </a:ext>
            </a:extLst>
          </p:cNvPr>
          <p:cNvSpPr txBox="1"/>
          <p:nvPr/>
        </p:nvSpPr>
        <p:spPr>
          <a:xfrm>
            <a:off x="5717219" y="1846028"/>
            <a:ext cx="5211192" cy="4139595"/>
          </a:xfrm>
          <a:prstGeom prst="rect">
            <a:avLst/>
          </a:prstGeom>
          <a:noFill/>
        </p:spPr>
        <p:txBody>
          <a:bodyPr wrap="square" rtlCol="0">
            <a:spAutoFit/>
          </a:bodyPr>
          <a:lstStyle/>
          <a:p>
            <a:pPr marL="742950" lvl="1" indent="-285750">
              <a:buFont typeface="Arial" panose="020B0604020202020204" pitchFamily="34" charset="0"/>
              <a:buChar char="•"/>
            </a:pPr>
            <a:r>
              <a:rPr lang="en-US" b="1" i="0" dirty="0">
                <a:solidFill>
                  <a:srgbClr val="000000"/>
                </a:solidFill>
                <a:effectLst/>
                <a:latin typeface="Lexend" panose="020B0604020202020204"/>
              </a:rPr>
              <a:t>remove(value)</a:t>
            </a:r>
          </a:p>
          <a:p>
            <a:pPr lvl="1"/>
            <a:r>
              <a:rPr lang="en-US" b="0" i="0" dirty="0">
                <a:solidFill>
                  <a:srgbClr val="000000"/>
                </a:solidFill>
                <a:effectLst/>
                <a:latin typeface="Lexend" panose="020B0604020202020204"/>
              </a:rPr>
              <a:t>	Remove the first occurrence of value. If not 	found, raises a </a:t>
            </a:r>
            <a:r>
              <a:rPr lang="en-US" b="0" i="0" dirty="0" err="1">
                <a:solidFill>
                  <a:srgbClr val="000000"/>
                </a:solidFill>
                <a:effectLst/>
                <a:latin typeface="Lexend" panose="020B0604020202020204"/>
              </a:rPr>
              <a:t>ValueError</a:t>
            </a:r>
            <a:r>
              <a:rPr lang="en-US" b="0" i="0" dirty="0">
                <a:solidFill>
                  <a:srgbClr val="000000"/>
                </a:solidFill>
                <a:effectLst/>
                <a:latin typeface="Lexend" panose="020B0604020202020204"/>
              </a:rPr>
              <a:t>.</a:t>
            </a:r>
          </a:p>
          <a:p>
            <a:pPr lvl="1"/>
            <a:endParaRPr lang="en-US" b="1" i="0" dirty="0">
              <a:solidFill>
                <a:srgbClr val="000000"/>
              </a:solidFill>
              <a:effectLst/>
              <a:latin typeface="Lexend" panose="020B0604020202020204"/>
            </a:endParaRPr>
          </a:p>
          <a:p>
            <a:pPr marL="742950" lvl="1" indent="-285750">
              <a:buFont typeface="Arial" panose="020B0604020202020204" pitchFamily="34" charset="0"/>
              <a:buChar char="•"/>
            </a:pPr>
            <a:r>
              <a:rPr lang="en-US" b="1" i="0" dirty="0">
                <a:solidFill>
                  <a:srgbClr val="000000"/>
                </a:solidFill>
                <a:effectLst/>
                <a:latin typeface="Lexend" panose="020B0604020202020204"/>
              </a:rPr>
              <a:t>reverse()</a:t>
            </a:r>
          </a:p>
          <a:p>
            <a:pPr lvl="1"/>
            <a:r>
              <a:rPr lang="en-US" b="0" i="0" dirty="0">
                <a:solidFill>
                  <a:srgbClr val="000000"/>
                </a:solidFill>
                <a:effectLst/>
                <a:latin typeface="Lexend" panose="020B0604020202020204"/>
              </a:rPr>
              <a:t>	Reverse the elements of the deque in-place 	and then return None.</a:t>
            </a:r>
          </a:p>
          <a:p>
            <a:pPr lvl="1"/>
            <a:endParaRPr lang="en-US" sz="1100" dirty="0">
              <a:solidFill>
                <a:srgbClr val="000000"/>
              </a:solidFill>
              <a:latin typeface="Lexend" panose="020B0604020202020204"/>
              <a:cs typeface="Calibri" panose="020F0502020204030204" pitchFamily="34" charset="0"/>
            </a:endParaRPr>
          </a:p>
          <a:p>
            <a:pPr marL="742950" lvl="1" indent="-285750">
              <a:buFont typeface="Arial" panose="020B0604020202020204" pitchFamily="34" charset="0"/>
              <a:buChar char="•"/>
            </a:pPr>
            <a:r>
              <a:rPr lang="en-US" b="1" dirty="0">
                <a:latin typeface="Lexend" panose="020B0604020202020204"/>
                <a:cs typeface="Calibri" panose="020F0502020204030204" pitchFamily="34" charset="0"/>
              </a:rPr>
              <a:t>rotate(n=1)</a:t>
            </a:r>
          </a:p>
          <a:p>
            <a:pPr lvl="1"/>
            <a:r>
              <a:rPr lang="en-US" dirty="0">
                <a:latin typeface="Lexend" panose="020B0604020202020204"/>
                <a:cs typeface="Calibri" panose="020F0502020204030204" pitchFamily="34" charset="0"/>
              </a:rPr>
              <a:t>	Rotate the deque n steps to the right. If n is 	negative, rotate to the left.</a:t>
            </a:r>
          </a:p>
          <a:p>
            <a:pPr lvl="1"/>
            <a:endParaRPr lang="en-US" dirty="0">
              <a:latin typeface="Lexend" panose="020B0604020202020204"/>
              <a:cs typeface="Calibri" panose="020F0502020204030204" pitchFamily="34" charset="0"/>
            </a:endParaRPr>
          </a:p>
          <a:p>
            <a:pPr marL="742950" lvl="1" indent="-285750">
              <a:buFont typeface="Arial" panose="020B0604020202020204" pitchFamily="34" charset="0"/>
              <a:buChar char="•"/>
            </a:pPr>
            <a:r>
              <a:rPr lang="en-US" b="1" dirty="0" err="1">
                <a:latin typeface="Lexend" panose="020B0604020202020204"/>
                <a:cs typeface="Calibri" panose="020F0502020204030204" pitchFamily="34" charset="0"/>
              </a:rPr>
              <a:t>maxlen</a:t>
            </a:r>
            <a:endParaRPr lang="en-US" b="1" dirty="0">
              <a:latin typeface="Lexend" panose="020B0604020202020204"/>
              <a:cs typeface="Calibri" panose="020F0502020204030204" pitchFamily="34" charset="0"/>
            </a:endParaRPr>
          </a:p>
          <a:p>
            <a:pPr lvl="1"/>
            <a:r>
              <a:rPr lang="en-US" dirty="0">
                <a:latin typeface="Lexend" panose="020B0604020202020204"/>
                <a:cs typeface="Calibri" panose="020F0502020204030204" pitchFamily="34" charset="0"/>
              </a:rPr>
              <a:t>	Maximum size of a deque or None if 	unbounded.</a:t>
            </a:r>
          </a:p>
        </p:txBody>
      </p:sp>
    </p:spTree>
    <p:extLst>
      <p:ext uri="{BB962C8B-B14F-4D97-AF65-F5344CB8AC3E}">
        <p14:creationId xmlns:p14="http://schemas.microsoft.com/office/powerpoint/2010/main" val="1671694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b="1" i="0" dirty="0">
                <a:solidFill>
                  <a:srgbClr val="000000"/>
                </a:solidFill>
                <a:effectLst/>
                <a:latin typeface="Lexend Light"/>
              </a:rPr>
              <a:t>deque objects</a:t>
            </a:r>
            <a:r>
              <a:rPr lang="en-US" b="1" i="0" dirty="0">
                <a:solidFill>
                  <a:srgbClr val="1A1A1A"/>
                </a:solidFill>
                <a:effectLst/>
                <a:latin typeface="Lexend Light"/>
              </a:rPr>
              <a:t> Examples and Recipes</a:t>
            </a:r>
          </a:p>
        </p:txBody>
      </p:sp>
    </p:spTree>
    <p:extLst>
      <p:ext uri="{BB962C8B-B14F-4D97-AF65-F5344CB8AC3E}">
        <p14:creationId xmlns:p14="http://schemas.microsoft.com/office/powerpoint/2010/main" val="447704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406BF8-6B7E-49B9-ADBB-C16CCAEC91EA}"/>
              </a:ext>
            </a:extLst>
          </p:cNvPr>
          <p:cNvSpPr>
            <a:spLocks noGrp="1"/>
          </p:cNvSpPr>
          <p:nvPr>
            <p:ph type="title"/>
          </p:nvPr>
        </p:nvSpPr>
        <p:spPr/>
        <p:txBody>
          <a:bodyPr>
            <a:normAutofit/>
          </a:bodyPr>
          <a:lstStyle/>
          <a:p>
            <a:r>
              <a:rPr lang="en-US" sz="1800" dirty="0">
                <a:latin typeface="Lexend Light"/>
              </a:rPr>
              <a:t>Bounded length deques provide functionality similar to the tail filter in Unix:</a:t>
            </a:r>
          </a:p>
        </p:txBody>
      </p:sp>
      <p:sp>
        <p:nvSpPr>
          <p:cNvPr id="7" name="Rectangle 2">
            <a:extLst>
              <a:ext uri="{FF2B5EF4-FFF2-40B4-BE49-F238E27FC236}">
                <a16:creationId xmlns:a16="http://schemas.microsoft.com/office/drawing/2014/main" id="{2C1B9127-192C-492B-A0EE-31C50348715C}"/>
              </a:ext>
            </a:extLst>
          </p:cNvPr>
          <p:cNvSpPr>
            <a:spLocks noChangeArrowheads="1"/>
          </p:cNvSpPr>
          <p:nvPr/>
        </p:nvSpPr>
        <p:spPr bwMode="auto">
          <a:xfrm>
            <a:off x="838200" y="1340061"/>
            <a:ext cx="4586056"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a:ln>
                  <a:noFill/>
                </a:ln>
                <a:solidFill>
                  <a:srgbClr val="A9B7C6"/>
                </a:solidFill>
                <a:effectLst/>
                <a:latin typeface="Arial Unicode MS"/>
              </a:rPr>
              <a:t>tail(filename</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n=</a:t>
            </a:r>
            <a:r>
              <a:rPr kumimoji="0" lang="en-US" altLang="en-US" sz="1200" b="0" i="0" u="none" strike="noStrike" cap="none" normalizeH="0" baseline="0" dirty="0">
                <a:ln>
                  <a:noFill/>
                </a:ln>
                <a:solidFill>
                  <a:srgbClr val="6897BB"/>
                </a:solidFill>
                <a:effectLst/>
                <a:latin typeface="Arial Unicode MS"/>
              </a:rPr>
              <a:t>10</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1" u="none" strike="noStrike" cap="none" normalizeH="0" baseline="0" dirty="0">
                <a:ln>
                  <a:noFill/>
                </a:ln>
                <a:solidFill>
                  <a:srgbClr val="629755"/>
                </a:solidFill>
                <a:effectLst/>
                <a:latin typeface="Arial Unicode MS"/>
              </a:rPr>
              <a:t>'Return the last n lines of a file'</a:t>
            </a:r>
            <a:br>
              <a:rPr kumimoji="0" lang="en-US" altLang="en-US" sz="1200" b="0" i="1" u="none" strike="noStrike" cap="none" normalizeH="0" baseline="0" dirty="0">
                <a:ln>
                  <a:noFill/>
                </a:ln>
                <a:solidFill>
                  <a:srgbClr val="629755"/>
                </a:solidFill>
                <a:effectLst/>
                <a:latin typeface="Arial Unicode MS"/>
              </a:rPr>
            </a:br>
            <a:r>
              <a:rPr kumimoji="0" lang="en-US" altLang="en-US" sz="1200" b="0" i="1" u="none" strike="noStrike" cap="none" normalizeH="0" baseline="0" dirty="0">
                <a:ln>
                  <a:noFill/>
                </a:ln>
                <a:solidFill>
                  <a:srgbClr val="629755"/>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with </a:t>
            </a:r>
            <a:r>
              <a:rPr kumimoji="0" lang="en-US" altLang="en-US" sz="1200" b="0" i="0" u="none" strike="noStrike" cap="none" normalizeH="0" baseline="0" dirty="0">
                <a:ln>
                  <a:noFill/>
                </a:ln>
                <a:solidFill>
                  <a:srgbClr val="A9B7C6"/>
                </a:solidFill>
                <a:effectLst/>
                <a:latin typeface="Arial Unicode MS"/>
              </a:rPr>
              <a:t>open(filename) </a:t>
            </a:r>
            <a:r>
              <a:rPr kumimoji="0" lang="en-US" altLang="en-US" sz="1200" b="0" i="0" u="none" strike="noStrike" cap="none" normalizeH="0" baseline="0" dirty="0">
                <a:ln>
                  <a:noFill/>
                </a:ln>
                <a:solidFill>
                  <a:srgbClr val="CC7832"/>
                </a:solidFill>
                <a:effectLst/>
                <a:latin typeface="Arial Unicode MS"/>
              </a:rPr>
              <a:t>as </a:t>
            </a:r>
            <a:r>
              <a:rPr kumimoji="0" lang="en-US" altLang="en-US" sz="1200" b="0" i="0" u="none" strike="noStrike" cap="none" normalizeH="0" baseline="0" dirty="0">
                <a:ln>
                  <a:noFill/>
                </a:ln>
                <a:solidFill>
                  <a:srgbClr val="A9B7C6"/>
                </a:solidFill>
                <a:effectLst/>
                <a:latin typeface="Arial Unicode MS"/>
              </a:rPr>
              <a:t>f:</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return </a:t>
            </a:r>
            <a:r>
              <a:rPr kumimoji="0" lang="en-US" altLang="en-US" sz="1200" b="0" i="0" u="none" strike="noStrike" cap="none" normalizeH="0" baseline="0" dirty="0">
                <a:ln>
                  <a:noFill/>
                </a:ln>
                <a:solidFill>
                  <a:srgbClr val="A9B7C6"/>
                </a:solidFill>
                <a:effectLst/>
                <a:latin typeface="Arial Unicode MS"/>
              </a:rPr>
              <a:t>deque(f</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n)</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Title 3">
            <a:extLst>
              <a:ext uri="{FF2B5EF4-FFF2-40B4-BE49-F238E27FC236}">
                <a16:creationId xmlns:a16="http://schemas.microsoft.com/office/drawing/2014/main" id="{0ED242D4-A32F-4559-B4C2-836FE0E9F93B}"/>
              </a:ext>
            </a:extLst>
          </p:cNvPr>
          <p:cNvSpPr txBox="1">
            <a:spLocks/>
          </p:cNvSpPr>
          <p:nvPr/>
        </p:nvSpPr>
        <p:spPr>
          <a:xfrm>
            <a:off x="838200" y="24832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0" i="0" dirty="0">
                <a:solidFill>
                  <a:srgbClr val="222222"/>
                </a:solidFill>
                <a:effectLst/>
                <a:latin typeface="Lexend Light"/>
              </a:rPr>
              <a:t>Another approach to using deques is to maintain a sequence of recently added elements by appending to the right and popping to the left:</a:t>
            </a:r>
            <a:endParaRPr lang="en-US" sz="1800" dirty="0">
              <a:latin typeface="Lexend Light"/>
            </a:endParaRPr>
          </a:p>
        </p:txBody>
      </p:sp>
      <p:sp>
        <p:nvSpPr>
          <p:cNvPr id="8" name="Rectangle 3">
            <a:extLst>
              <a:ext uri="{FF2B5EF4-FFF2-40B4-BE49-F238E27FC236}">
                <a16:creationId xmlns:a16="http://schemas.microsoft.com/office/drawing/2014/main" id="{9A6BE876-055C-438B-9F50-FA56F56F75BA}"/>
              </a:ext>
            </a:extLst>
          </p:cNvPr>
          <p:cNvSpPr>
            <a:spLocks noChangeArrowheads="1"/>
          </p:cNvSpPr>
          <p:nvPr/>
        </p:nvSpPr>
        <p:spPr bwMode="auto">
          <a:xfrm>
            <a:off x="838200" y="3787833"/>
            <a:ext cx="8039470" cy="280076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moving_average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iterable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n=</a:t>
            </a:r>
            <a:r>
              <a:rPr kumimoji="0" lang="en-US" altLang="en-US" sz="1600" b="0" i="0" u="none" strike="noStrike" cap="none" normalizeH="0" baseline="0" dirty="0">
                <a:ln>
                  <a:noFill/>
                </a:ln>
                <a:solidFill>
                  <a:srgbClr val="6897BB"/>
                </a:solidFill>
                <a:effectLst/>
                <a:latin typeface="Arial Unicode MS"/>
              </a:rPr>
              <a:t>3</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moving_average</a:t>
            </a:r>
            <a:r>
              <a:rPr kumimoji="0" lang="en-US" altLang="en-US" sz="1600" b="0" i="0" u="none" strike="noStrike" cap="none" normalizeH="0" baseline="0" dirty="0">
                <a:ln>
                  <a:noFill/>
                </a:ln>
                <a:solidFill>
                  <a:srgbClr val="808080"/>
                </a:solidFill>
                <a:effectLst/>
                <a:latin typeface="Arial Unicode MS"/>
              </a:rPr>
              <a:t>([40, 30, 50, 46, 39, 44]) --&gt; 40.0 42.0 45.0 43.0</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 https://en.wikipedia.org/wiki/Moving_average</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it = </a:t>
            </a:r>
            <a:r>
              <a:rPr kumimoji="0" lang="en-US" altLang="en-US" sz="1600" b="0" i="0" u="none" strike="noStrike" cap="none" normalizeH="0" baseline="0" dirty="0" err="1">
                <a:ln>
                  <a:noFill/>
                </a:ln>
                <a:solidFill>
                  <a:srgbClr val="8888C6"/>
                </a:solidFill>
                <a:effectLst/>
                <a:latin typeface="Arial Unicode MS"/>
              </a:rPr>
              <a:t>iter</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iterable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d = deque(</a:t>
            </a:r>
            <a:r>
              <a:rPr kumimoji="0" lang="en-US" altLang="en-US" sz="1600" b="0" i="0" u="none" strike="noStrike" cap="none" normalizeH="0" baseline="0" dirty="0" err="1">
                <a:ln>
                  <a:noFill/>
                </a:ln>
                <a:solidFill>
                  <a:srgbClr val="A9B7C6"/>
                </a:solidFill>
                <a:effectLst/>
                <a:latin typeface="Arial Unicode MS"/>
              </a:rPr>
              <a:t>itertools.islice</a:t>
            </a:r>
            <a:r>
              <a:rPr kumimoji="0" lang="en-US" altLang="en-US" sz="1600" b="0" i="0" u="none" strike="noStrike" cap="none" normalizeH="0" baseline="0" dirty="0">
                <a:ln>
                  <a:noFill/>
                </a:ln>
                <a:solidFill>
                  <a:srgbClr val="A9B7C6"/>
                </a:solidFill>
                <a:effectLst/>
                <a:latin typeface="Arial Unicode MS"/>
              </a:rPr>
              <a:t>(it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n-</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d.appendleft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s = </a:t>
            </a:r>
            <a:r>
              <a:rPr kumimoji="0" lang="en-US" altLang="en-US" sz="1600" b="0" i="0" u="none" strike="noStrike" cap="none" normalizeH="0" baseline="0" dirty="0">
                <a:ln>
                  <a:noFill/>
                </a:ln>
                <a:solidFill>
                  <a:srgbClr val="8888C6"/>
                </a:solidFill>
                <a:effectLst/>
                <a:latin typeface="Arial Unicode MS"/>
              </a:rPr>
              <a:t>sum</a:t>
            </a:r>
            <a:r>
              <a:rPr kumimoji="0" lang="en-US" altLang="en-US" sz="1600" b="0" i="0" u="none" strike="noStrike" cap="none" normalizeH="0" baseline="0" dirty="0">
                <a:ln>
                  <a:noFill/>
                </a:ln>
                <a:solidFill>
                  <a:srgbClr val="A9B7C6"/>
                </a:solidFill>
                <a:effectLst/>
                <a:latin typeface="Arial Unicode MS"/>
              </a:rPr>
              <a:t>(d)</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elem</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a:ln>
                  <a:noFill/>
                </a:ln>
                <a:solidFill>
                  <a:srgbClr val="A9B7C6"/>
                </a:solidFill>
                <a:effectLst/>
                <a:latin typeface="Arial Unicode MS"/>
              </a:rPr>
              <a:t>it: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s += </a:t>
            </a:r>
            <a:r>
              <a:rPr kumimoji="0" lang="en-US" altLang="en-US" sz="1600" b="0" i="0" u="none" strike="noStrike" cap="none" normalizeH="0" baseline="0" dirty="0" err="1">
                <a:ln>
                  <a:noFill/>
                </a:ln>
                <a:solidFill>
                  <a:srgbClr val="A9B7C6"/>
                </a:solidFill>
                <a:effectLst/>
                <a:latin typeface="Arial Unicode MS"/>
              </a:rPr>
              <a:t>elem</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d.popleft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d.append</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elem</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yield </a:t>
            </a:r>
            <a:r>
              <a:rPr kumimoji="0" lang="en-US" altLang="en-US" sz="1600" b="0" i="0" u="none" strike="noStrike" cap="none" normalizeH="0" baseline="0" dirty="0">
                <a:ln>
                  <a:noFill/>
                </a:ln>
                <a:solidFill>
                  <a:srgbClr val="A9B7C6"/>
                </a:solidFill>
                <a:effectLst/>
                <a:latin typeface="Arial Unicode MS"/>
              </a:rPr>
              <a:t>s / n</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3781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406BF8-6B7E-49B9-ADBB-C16CCAEC91EA}"/>
              </a:ext>
            </a:extLst>
          </p:cNvPr>
          <p:cNvSpPr>
            <a:spLocks noGrp="1"/>
          </p:cNvSpPr>
          <p:nvPr>
            <p:ph type="title"/>
          </p:nvPr>
        </p:nvSpPr>
        <p:spPr/>
        <p:txBody>
          <a:bodyPr>
            <a:normAutofit/>
          </a:bodyPr>
          <a:lstStyle/>
          <a:p>
            <a:r>
              <a:rPr lang="en-US" sz="1800" dirty="0">
                <a:latin typeface="Lexend Light"/>
              </a:rPr>
              <a:t>A round-robin scheduler can be implemented with input iterators stored in a deque. Values are yielded from the active iterator in position zero. If that iterator is exhausted, it can be removed with </a:t>
            </a:r>
            <a:r>
              <a:rPr lang="en-US" sz="1800" dirty="0" err="1">
                <a:latin typeface="Lexend Light"/>
              </a:rPr>
              <a:t>popleft</a:t>
            </a:r>
            <a:r>
              <a:rPr lang="en-US" sz="1800" dirty="0">
                <a:latin typeface="Lexend Light"/>
              </a:rPr>
              <a:t>(); otherwise, it can be cycled back to the end with the rotate() method:</a:t>
            </a:r>
          </a:p>
        </p:txBody>
      </p:sp>
      <p:sp>
        <p:nvSpPr>
          <p:cNvPr id="9" name="Title 3">
            <a:extLst>
              <a:ext uri="{FF2B5EF4-FFF2-40B4-BE49-F238E27FC236}">
                <a16:creationId xmlns:a16="http://schemas.microsoft.com/office/drawing/2014/main" id="{0ED242D4-A32F-4559-B4C2-836FE0E9F93B}"/>
              </a:ext>
            </a:extLst>
          </p:cNvPr>
          <p:cNvSpPr txBox="1">
            <a:spLocks/>
          </p:cNvSpPr>
          <p:nvPr/>
        </p:nvSpPr>
        <p:spPr>
          <a:xfrm>
            <a:off x="838200" y="41718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0" i="0" dirty="0">
                <a:solidFill>
                  <a:srgbClr val="222222"/>
                </a:solidFill>
                <a:effectLst/>
                <a:latin typeface="Lexend Light"/>
              </a:rPr>
              <a:t>The rotate() method provides a way to implement deque slicing and deletion. For example, a pure Python implementation of del d[n] relies on the rotate() method to position elements to be popped:</a:t>
            </a:r>
            <a:endParaRPr lang="en-US" sz="1800" dirty="0">
              <a:latin typeface="Lexend Light"/>
            </a:endParaRPr>
          </a:p>
        </p:txBody>
      </p:sp>
      <p:sp>
        <p:nvSpPr>
          <p:cNvPr id="2" name="Rectangle 1">
            <a:extLst>
              <a:ext uri="{FF2B5EF4-FFF2-40B4-BE49-F238E27FC236}">
                <a16:creationId xmlns:a16="http://schemas.microsoft.com/office/drawing/2014/main" id="{A1DA11A9-BFD2-476B-92EB-82FC7DCBDAC2}"/>
              </a:ext>
            </a:extLst>
          </p:cNvPr>
          <p:cNvSpPr>
            <a:spLocks noChangeArrowheads="1"/>
          </p:cNvSpPr>
          <p:nvPr/>
        </p:nvSpPr>
        <p:spPr bwMode="auto">
          <a:xfrm>
            <a:off x="838200" y="1530890"/>
            <a:ext cx="8785194" cy="280076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roundrobin</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iterables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1" u="none" strike="noStrike" cap="none" normalizeH="0" baseline="0" dirty="0">
                <a:ln>
                  <a:noFill/>
                </a:ln>
                <a:solidFill>
                  <a:srgbClr val="629755"/>
                </a:solidFill>
                <a:effectLst/>
                <a:latin typeface="Arial Unicode MS"/>
              </a:rPr>
              <a:t>"</a:t>
            </a:r>
            <a:r>
              <a:rPr kumimoji="0" lang="en-US" altLang="en-US" sz="1600" b="0" i="1" u="none" strike="noStrike" cap="none" normalizeH="0" baseline="0" dirty="0" err="1">
                <a:ln>
                  <a:noFill/>
                </a:ln>
                <a:solidFill>
                  <a:srgbClr val="629755"/>
                </a:solidFill>
                <a:effectLst/>
                <a:latin typeface="Arial Unicode MS"/>
              </a:rPr>
              <a:t>roundrobin</a:t>
            </a:r>
            <a:r>
              <a:rPr kumimoji="0" lang="en-US" altLang="en-US" sz="1600" b="0" i="1" u="none" strike="noStrike" cap="none" normalizeH="0" baseline="0" dirty="0">
                <a:ln>
                  <a:noFill/>
                </a:ln>
                <a:solidFill>
                  <a:srgbClr val="629755"/>
                </a:solidFill>
                <a:effectLst/>
                <a:latin typeface="Arial Unicode MS"/>
              </a:rPr>
              <a:t>('ABC', 'D', 'EF') --&gt; A D E B F C"</a:t>
            </a:r>
            <a:br>
              <a:rPr kumimoji="0" lang="en-US" altLang="en-US" sz="1600" b="0" i="1" u="none" strike="noStrike" cap="none" normalizeH="0" baseline="0" dirty="0">
                <a:ln>
                  <a:noFill/>
                </a:ln>
                <a:solidFill>
                  <a:srgbClr val="629755"/>
                </a:solidFill>
                <a:effectLst/>
                <a:latin typeface="Arial Unicode MS"/>
              </a:rPr>
            </a:br>
            <a:r>
              <a:rPr kumimoji="0" lang="en-US" altLang="en-US" sz="1600" b="0" i="1" u="none" strike="noStrike" cap="none" normalizeH="0" baseline="0" dirty="0">
                <a:ln>
                  <a:noFill/>
                </a:ln>
                <a:solidFill>
                  <a:srgbClr val="629755"/>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iterators = deque(</a:t>
            </a:r>
            <a:r>
              <a:rPr kumimoji="0" lang="en-US" altLang="en-US" sz="1600" b="0" i="0" u="none" strike="noStrike" cap="none" normalizeH="0" baseline="0" dirty="0">
                <a:ln>
                  <a:noFill/>
                </a:ln>
                <a:solidFill>
                  <a:srgbClr val="8888C6"/>
                </a:solidFill>
                <a:effectLst/>
                <a:latin typeface="Arial Unicode MS"/>
              </a:rPr>
              <a:t>map</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8888C6"/>
                </a:solidFill>
                <a:effectLst/>
                <a:latin typeface="Arial Unicode MS"/>
              </a:rPr>
              <a:t>iter</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iterables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while </a:t>
            </a:r>
            <a:r>
              <a:rPr kumimoji="0" lang="en-US" altLang="en-US" sz="1600" b="0" i="0" u="none" strike="noStrike" cap="none" normalizeH="0" baseline="0" dirty="0">
                <a:ln>
                  <a:noFill/>
                </a:ln>
                <a:solidFill>
                  <a:srgbClr val="A9B7C6"/>
                </a:solidFill>
                <a:effectLst/>
                <a:latin typeface="Arial Unicode MS"/>
              </a:rPr>
              <a:t>iterators:</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try</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while True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yield </a:t>
            </a:r>
            <a:r>
              <a:rPr kumimoji="0" lang="en-US" altLang="en-US" sz="1600" b="0" i="0" u="none" strike="noStrike" cap="none" normalizeH="0" baseline="0" dirty="0">
                <a:ln>
                  <a:noFill/>
                </a:ln>
                <a:solidFill>
                  <a:srgbClr val="8888C6"/>
                </a:solidFill>
                <a:effectLst/>
                <a:latin typeface="Arial Unicode MS"/>
              </a:rPr>
              <a:t>next</a:t>
            </a:r>
            <a:r>
              <a:rPr kumimoji="0" lang="en-US" altLang="en-US" sz="1600" b="0" i="0" u="none" strike="noStrike" cap="none" normalizeH="0" baseline="0" dirty="0">
                <a:ln>
                  <a:noFill/>
                </a:ln>
                <a:solidFill>
                  <a:srgbClr val="A9B7C6"/>
                </a:solidFill>
                <a:effectLst/>
                <a:latin typeface="Arial Unicode MS"/>
              </a:rPr>
              <a:t>(iterators[</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iterators.rotate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except </a:t>
            </a:r>
            <a:r>
              <a:rPr kumimoji="0" lang="en-US" altLang="en-US" sz="1600" b="0" i="0" u="none" strike="noStrike" cap="none" normalizeH="0" baseline="0" dirty="0" err="1">
                <a:ln>
                  <a:noFill/>
                </a:ln>
                <a:solidFill>
                  <a:srgbClr val="8888C6"/>
                </a:solidFill>
                <a:effectLst/>
                <a:latin typeface="Arial Unicode MS"/>
              </a:rPr>
              <a:t>StopIteration</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Remove an exhausted iterator.</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iterators.popleft</a:t>
            </a:r>
            <a:r>
              <a:rPr kumimoji="0" lang="en-US" altLang="en-US" sz="1600" b="0" i="0" u="none" strike="noStrike" cap="none" normalizeH="0" baseline="0" dirty="0">
                <a:ln>
                  <a:noFill/>
                </a:ln>
                <a:solidFill>
                  <a:srgbClr val="A9B7C6"/>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22684A6-7030-4691-91CD-90101EFEBD38}"/>
              </a:ext>
            </a:extLst>
          </p:cNvPr>
          <p:cNvSpPr>
            <a:spLocks noChangeArrowheads="1"/>
          </p:cNvSpPr>
          <p:nvPr/>
        </p:nvSpPr>
        <p:spPr bwMode="auto">
          <a:xfrm>
            <a:off x="838200" y="5251201"/>
            <a:ext cx="3480047"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A9B7C6"/>
                </a:solidFill>
                <a:effectLst/>
                <a:latin typeface="Arial Unicode MS"/>
              </a:rPr>
              <a:t>delete_nth</a:t>
            </a:r>
            <a:r>
              <a:rPr kumimoji="0" lang="en-US" altLang="en-US" b="0" i="0" u="none" strike="noStrike" cap="none" normalizeH="0" baseline="0" dirty="0">
                <a:ln>
                  <a:noFill/>
                </a:ln>
                <a:solidFill>
                  <a:srgbClr val="A9B7C6"/>
                </a:solidFill>
                <a:effectLst/>
                <a:latin typeface="Arial Unicode MS"/>
              </a:rPr>
              <a:t>(d</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n):</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d.rotate</a:t>
            </a:r>
            <a:r>
              <a:rPr kumimoji="0" lang="en-US" altLang="en-US" b="0" i="0" u="none" strike="noStrike" cap="none" normalizeH="0" baseline="0" dirty="0">
                <a:ln>
                  <a:noFill/>
                </a:ln>
                <a:solidFill>
                  <a:srgbClr val="A9B7C6"/>
                </a:solidFill>
                <a:effectLst/>
                <a:latin typeface="Arial Unicode MS"/>
              </a:rPr>
              <a:t>(-n)</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d.popleft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d.rotate</a:t>
            </a:r>
            <a:r>
              <a:rPr kumimoji="0" lang="en-US" altLang="en-US" b="0" i="0" u="none" strike="noStrike" cap="none" normalizeH="0" baseline="0" dirty="0">
                <a:ln>
                  <a:noFill/>
                </a:ln>
                <a:solidFill>
                  <a:srgbClr val="A9B7C6"/>
                </a:solidFill>
                <a:effectLst/>
                <a:latin typeface="Arial Unicode MS"/>
              </a:rPr>
              <a:t>(n)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3108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 01</a:t>
            </a:r>
            <a:endParaRPr lang="he-IL" b="1" dirty="0">
              <a:latin typeface="Lexend Light"/>
            </a:endParaRPr>
          </a:p>
        </p:txBody>
      </p:sp>
    </p:spTree>
    <p:extLst>
      <p:ext uri="{BB962C8B-B14F-4D97-AF65-F5344CB8AC3E}">
        <p14:creationId xmlns:p14="http://schemas.microsoft.com/office/powerpoint/2010/main" val="276782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71F6"/>
                </a:solidFill>
                <a:effectLst/>
                <a:latin typeface="Lexend" panose="020B0604020202020204"/>
              </a:rPr>
              <a:t>defaultdict</a:t>
            </a:r>
            <a:r>
              <a:rPr lang="en-US" b="1" i="0" dirty="0">
                <a:solidFill>
                  <a:srgbClr val="0071F6"/>
                </a:solidFill>
                <a:effectLst/>
                <a:latin typeface="Lexend" panose="020B0604020202020204"/>
              </a:rPr>
              <a:t> objects</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766886"/>
            <a:ext cx="10591800" cy="2862322"/>
          </a:xfrm>
          <a:prstGeom prst="rect">
            <a:avLst/>
          </a:prstGeom>
          <a:noFill/>
        </p:spPr>
        <p:txBody>
          <a:bodyPr wrap="square" rtlCol="0">
            <a:spAutoFit/>
          </a:bodyPr>
          <a:lstStyle/>
          <a:p>
            <a:r>
              <a:rPr lang="en-US" b="1" i="0" dirty="0">
                <a:solidFill>
                  <a:srgbClr val="000000"/>
                </a:solidFill>
                <a:effectLst/>
                <a:latin typeface="Lexend Light"/>
              </a:rPr>
              <a:t>class </a:t>
            </a:r>
            <a:r>
              <a:rPr lang="en-US" b="1" i="0" dirty="0" err="1">
                <a:solidFill>
                  <a:srgbClr val="000000"/>
                </a:solidFill>
                <a:effectLst/>
                <a:latin typeface="Lexend Light"/>
              </a:rPr>
              <a:t>collections.defaultdict</a:t>
            </a:r>
            <a:r>
              <a:rPr lang="en-US" b="1" i="0" dirty="0">
                <a:solidFill>
                  <a:srgbClr val="000000"/>
                </a:solidFill>
                <a:effectLst/>
                <a:latin typeface="Lexend Light"/>
              </a:rPr>
              <a:t>(</a:t>
            </a:r>
            <a:r>
              <a:rPr lang="en-US" b="1" i="0" dirty="0" err="1">
                <a:solidFill>
                  <a:srgbClr val="000000"/>
                </a:solidFill>
                <a:effectLst/>
                <a:latin typeface="Lexend Light"/>
              </a:rPr>
              <a:t>default_factory</a:t>
            </a:r>
            <a:r>
              <a:rPr lang="en-US" b="1" i="0" dirty="0">
                <a:solidFill>
                  <a:srgbClr val="000000"/>
                </a:solidFill>
                <a:effectLst/>
                <a:latin typeface="Lexend Light"/>
              </a:rPr>
              <a:t>=None, /[, ...])</a:t>
            </a:r>
          </a:p>
          <a:p>
            <a:pPr marL="742950" lvl="1" indent="-285750">
              <a:buFont typeface="Arial" panose="020B0604020202020204" pitchFamily="34" charset="0"/>
              <a:buChar char="•"/>
            </a:pPr>
            <a:r>
              <a:rPr lang="en-US" i="0" dirty="0">
                <a:solidFill>
                  <a:srgbClr val="000000"/>
                </a:solidFill>
                <a:effectLst/>
                <a:latin typeface="Lexend Light"/>
              </a:rPr>
              <a:t>Return a new dictionary-like object. </a:t>
            </a:r>
            <a:r>
              <a:rPr lang="en-US" i="0" dirty="0" err="1">
                <a:solidFill>
                  <a:srgbClr val="000000"/>
                </a:solidFill>
                <a:effectLst/>
                <a:latin typeface="Lexend Light"/>
              </a:rPr>
              <a:t>defaultdict</a:t>
            </a:r>
            <a:r>
              <a:rPr lang="en-US" i="0" dirty="0">
                <a:solidFill>
                  <a:srgbClr val="000000"/>
                </a:solidFill>
                <a:effectLst/>
                <a:latin typeface="Lexend Light"/>
              </a:rPr>
              <a:t> is a subclass of the built-in </a:t>
            </a:r>
            <a:r>
              <a:rPr lang="en-US" i="0" dirty="0" err="1">
                <a:solidFill>
                  <a:srgbClr val="000000"/>
                </a:solidFill>
                <a:effectLst/>
                <a:latin typeface="Lexend Light"/>
              </a:rPr>
              <a:t>dict</a:t>
            </a:r>
            <a:r>
              <a:rPr lang="en-US" i="0" dirty="0">
                <a:solidFill>
                  <a:srgbClr val="000000"/>
                </a:solidFill>
                <a:effectLst/>
                <a:latin typeface="Lexend Light"/>
              </a:rPr>
              <a:t> class. It overrides one method and adds one writable instance variable. The remaining functionality is the same as for the </a:t>
            </a:r>
            <a:r>
              <a:rPr lang="en-US" i="0" dirty="0" err="1">
                <a:solidFill>
                  <a:srgbClr val="000000"/>
                </a:solidFill>
                <a:effectLst/>
                <a:latin typeface="Lexend Light"/>
              </a:rPr>
              <a:t>dict</a:t>
            </a:r>
            <a:r>
              <a:rPr lang="en-US" i="0" dirty="0">
                <a:solidFill>
                  <a:srgbClr val="000000"/>
                </a:solidFill>
                <a:effectLst/>
                <a:latin typeface="Lexend Light"/>
              </a:rPr>
              <a:t> class and is not documented here.</a:t>
            </a:r>
          </a:p>
          <a:p>
            <a:pPr marL="742950" lvl="1" indent="-285750">
              <a:buFont typeface="Arial" panose="020B0604020202020204" pitchFamily="34" charset="0"/>
              <a:buChar char="•"/>
            </a:pPr>
            <a:endParaRPr lang="en-US" i="0" dirty="0">
              <a:solidFill>
                <a:srgbClr val="000000"/>
              </a:solidFill>
              <a:effectLst/>
              <a:latin typeface="Lexend Light"/>
            </a:endParaRPr>
          </a:p>
          <a:p>
            <a:pPr marL="742950" lvl="1" indent="-285750">
              <a:buFont typeface="Arial" panose="020B0604020202020204" pitchFamily="34" charset="0"/>
              <a:buChar char="•"/>
            </a:pPr>
            <a:r>
              <a:rPr lang="en-US" i="0" dirty="0">
                <a:solidFill>
                  <a:srgbClr val="000000"/>
                </a:solidFill>
                <a:effectLst/>
                <a:latin typeface="Lexend Light"/>
              </a:rPr>
              <a:t>The first argument provides the initial value for the </a:t>
            </a:r>
            <a:r>
              <a:rPr lang="en-US" i="0" dirty="0" err="1">
                <a:solidFill>
                  <a:srgbClr val="000000"/>
                </a:solidFill>
                <a:effectLst/>
                <a:latin typeface="Lexend Light"/>
              </a:rPr>
              <a:t>default_factory</a:t>
            </a:r>
            <a:r>
              <a:rPr lang="en-US" i="0" dirty="0">
                <a:solidFill>
                  <a:srgbClr val="000000"/>
                </a:solidFill>
                <a:effectLst/>
                <a:latin typeface="Lexend Light"/>
              </a:rPr>
              <a:t> attribute; it defaults to None. All remaining arguments are treated the same as if they were passed to the </a:t>
            </a:r>
            <a:r>
              <a:rPr lang="en-US" i="0" dirty="0" err="1">
                <a:solidFill>
                  <a:srgbClr val="000000"/>
                </a:solidFill>
                <a:effectLst/>
                <a:latin typeface="Lexend Light"/>
              </a:rPr>
              <a:t>dict</a:t>
            </a:r>
            <a:r>
              <a:rPr lang="en-US" i="0" dirty="0">
                <a:solidFill>
                  <a:srgbClr val="000000"/>
                </a:solidFill>
                <a:effectLst/>
                <a:latin typeface="Lexend Light"/>
              </a:rPr>
              <a:t> constructor, including keyword arguments.</a:t>
            </a:r>
          </a:p>
          <a:p>
            <a:pPr marL="742950" lvl="1" indent="-285750">
              <a:buFont typeface="Arial" panose="020B0604020202020204" pitchFamily="34" charset="0"/>
              <a:buChar char="•"/>
            </a:pPr>
            <a:endParaRPr lang="en-US" i="0" dirty="0">
              <a:solidFill>
                <a:srgbClr val="000000"/>
              </a:solidFill>
              <a:effectLst/>
              <a:latin typeface="Lexend Light"/>
            </a:endParaRPr>
          </a:p>
          <a:p>
            <a:pPr marL="742950" lvl="1" indent="-285750">
              <a:buFont typeface="Arial" panose="020B0604020202020204" pitchFamily="34" charset="0"/>
              <a:buChar char="•"/>
            </a:pPr>
            <a:r>
              <a:rPr lang="en-US" i="0" dirty="0" err="1">
                <a:solidFill>
                  <a:srgbClr val="000000"/>
                </a:solidFill>
                <a:effectLst/>
                <a:latin typeface="Lexend Light"/>
              </a:rPr>
              <a:t>defaultdict</a:t>
            </a:r>
            <a:r>
              <a:rPr lang="en-US" i="0" dirty="0">
                <a:solidFill>
                  <a:srgbClr val="000000"/>
                </a:solidFill>
                <a:effectLst/>
                <a:latin typeface="Lexend Light"/>
              </a:rPr>
              <a:t> objects support the following method in addition to the standard </a:t>
            </a:r>
            <a:r>
              <a:rPr lang="en-US" i="0" dirty="0" err="1">
                <a:solidFill>
                  <a:srgbClr val="000000"/>
                </a:solidFill>
                <a:effectLst/>
                <a:latin typeface="Lexend Light"/>
              </a:rPr>
              <a:t>dict</a:t>
            </a:r>
            <a:r>
              <a:rPr lang="en-US" i="0" dirty="0">
                <a:solidFill>
                  <a:srgbClr val="000000"/>
                </a:solidFill>
                <a:effectLst/>
                <a:latin typeface="Lexend Light"/>
              </a:rPr>
              <a:t> operations:</a:t>
            </a:r>
            <a:endParaRPr lang="en-GB" dirty="0">
              <a:latin typeface="Lexend Light"/>
              <a:cs typeface="Calibri" panose="020F050202020403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7470"/>
            <a:ext cx="10515600" cy="1325563"/>
          </a:xfrm>
        </p:spPr>
        <p:txBody>
          <a:bodyPr>
            <a:normAutofit/>
          </a:bodyPr>
          <a:lstStyle/>
          <a:p>
            <a:r>
              <a:rPr lang="en-US" b="1" i="0" dirty="0" err="1">
                <a:solidFill>
                  <a:srgbClr val="0071F6"/>
                </a:solidFill>
                <a:effectLst/>
                <a:latin typeface="Lexend" panose="020B0604020202020204"/>
              </a:rPr>
              <a:t>defaultdict</a:t>
            </a:r>
            <a:r>
              <a:rPr lang="en-US" b="1" i="0" dirty="0">
                <a:solidFill>
                  <a:srgbClr val="0071F6"/>
                </a:solidFill>
                <a:effectLst/>
                <a:latin typeface="Lexend" panose="020B0604020202020204"/>
              </a:rPr>
              <a:t> objects— cont’d</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593033"/>
            <a:ext cx="10397067" cy="4770537"/>
          </a:xfrm>
          <a:prstGeom prst="rect">
            <a:avLst/>
          </a:prstGeom>
          <a:noFill/>
        </p:spPr>
        <p:txBody>
          <a:bodyPr wrap="square" rtlCol="0">
            <a:spAutoFit/>
          </a:bodyPr>
          <a:lstStyle/>
          <a:p>
            <a:r>
              <a:rPr lang="en-US" sz="1600" b="1" i="0" dirty="0">
                <a:solidFill>
                  <a:srgbClr val="000000"/>
                </a:solidFill>
                <a:effectLst/>
                <a:latin typeface="Lexend Light"/>
              </a:rPr>
              <a:t>__missing__(key)</a:t>
            </a:r>
          </a:p>
          <a:p>
            <a:pPr marL="800100" lvl="1" indent="-342900">
              <a:buFont typeface="Arial" panose="020B0604020202020204" pitchFamily="34" charset="0"/>
              <a:buChar char="•"/>
            </a:pPr>
            <a:r>
              <a:rPr lang="en-US" sz="1600" i="0" dirty="0">
                <a:solidFill>
                  <a:srgbClr val="000000"/>
                </a:solidFill>
                <a:effectLst/>
                <a:latin typeface="Lexend Light"/>
              </a:rPr>
              <a:t>If the </a:t>
            </a:r>
            <a:r>
              <a:rPr lang="en-US" sz="1600" b="1" i="0" dirty="0" err="1">
                <a:solidFill>
                  <a:srgbClr val="000000"/>
                </a:solidFill>
                <a:effectLst/>
                <a:latin typeface="Lexend Light"/>
              </a:rPr>
              <a:t>default_factory</a:t>
            </a:r>
            <a:r>
              <a:rPr lang="en-US" sz="1600" b="1" i="0" dirty="0">
                <a:solidFill>
                  <a:srgbClr val="000000"/>
                </a:solidFill>
                <a:effectLst/>
                <a:latin typeface="Lexend Light"/>
              </a:rPr>
              <a:t> </a:t>
            </a:r>
            <a:r>
              <a:rPr lang="en-US" sz="1600" i="0" dirty="0">
                <a:solidFill>
                  <a:srgbClr val="000000"/>
                </a:solidFill>
                <a:effectLst/>
                <a:latin typeface="Lexend Light"/>
              </a:rPr>
              <a:t>attribute is None, this raises a </a:t>
            </a:r>
            <a:r>
              <a:rPr lang="en-US" sz="1600" b="1" i="0" dirty="0" err="1">
                <a:solidFill>
                  <a:srgbClr val="000000"/>
                </a:solidFill>
                <a:effectLst/>
                <a:latin typeface="Lexend Light"/>
              </a:rPr>
              <a:t>KeyError</a:t>
            </a:r>
            <a:r>
              <a:rPr lang="en-US" sz="1600" i="0" dirty="0">
                <a:solidFill>
                  <a:srgbClr val="000000"/>
                </a:solidFill>
                <a:effectLst/>
                <a:latin typeface="Lexend Light"/>
              </a:rPr>
              <a:t> exception with the key as argument.</a:t>
            </a:r>
          </a:p>
          <a:p>
            <a:pPr marL="800100" lvl="1" indent="-342900">
              <a:buFont typeface="Arial" panose="020B0604020202020204" pitchFamily="34" charset="0"/>
              <a:buChar char="•"/>
            </a:pPr>
            <a:endParaRPr lang="en-US" sz="1600" i="0" dirty="0">
              <a:solidFill>
                <a:srgbClr val="000000"/>
              </a:solidFill>
              <a:effectLst/>
              <a:latin typeface="Lexend Light"/>
            </a:endParaRPr>
          </a:p>
          <a:p>
            <a:pPr marL="800100" lvl="1" indent="-342900">
              <a:buFont typeface="Arial" panose="020B0604020202020204" pitchFamily="34" charset="0"/>
              <a:buChar char="•"/>
            </a:pPr>
            <a:r>
              <a:rPr lang="en-US" sz="1600" i="0" dirty="0">
                <a:solidFill>
                  <a:srgbClr val="000000"/>
                </a:solidFill>
                <a:effectLst/>
                <a:latin typeface="Lexend Light"/>
              </a:rPr>
              <a:t>If </a:t>
            </a:r>
            <a:r>
              <a:rPr lang="en-US" sz="1600" b="1" i="0" dirty="0" err="1">
                <a:solidFill>
                  <a:srgbClr val="000000"/>
                </a:solidFill>
                <a:effectLst/>
                <a:latin typeface="Lexend Light"/>
              </a:rPr>
              <a:t>default_factory</a:t>
            </a:r>
            <a:r>
              <a:rPr lang="en-US" sz="1600" b="1" i="0" dirty="0">
                <a:solidFill>
                  <a:srgbClr val="000000"/>
                </a:solidFill>
                <a:effectLst/>
                <a:latin typeface="Lexend Light"/>
              </a:rPr>
              <a:t> </a:t>
            </a:r>
            <a:r>
              <a:rPr lang="en-US" sz="1600" i="0" dirty="0">
                <a:solidFill>
                  <a:srgbClr val="000000"/>
                </a:solidFill>
                <a:effectLst/>
                <a:latin typeface="Lexend Light"/>
              </a:rPr>
              <a:t>is not None, it is called without arguments to provide a default value for the given key, this value is inserted in the dictionary for the key, and returned.</a:t>
            </a:r>
          </a:p>
          <a:p>
            <a:pPr marL="800100" lvl="1" indent="-342900">
              <a:buFont typeface="Arial" panose="020B0604020202020204" pitchFamily="34" charset="0"/>
              <a:buChar char="•"/>
            </a:pPr>
            <a:endParaRPr lang="en-US" sz="1600" i="0" dirty="0">
              <a:solidFill>
                <a:srgbClr val="000000"/>
              </a:solidFill>
              <a:effectLst/>
              <a:latin typeface="Lexend Light"/>
            </a:endParaRPr>
          </a:p>
          <a:p>
            <a:pPr marL="800100" lvl="1" indent="-342900">
              <a:buFont typeface="Arial" panose="020B0604020202020204" pitchFamily="34" charset="0"/>
              <a:buChar char="•"/>
            </a:pPr>
            <a:r>
              <a:rPr lang="en-US" sz="1600" i="0" dirty="0">
                <a:solidFill>
                  <a:srgbClr val="000000"/>
                </a:solidFill>
                <a:effectLst/>
                <a:latin typeface="Lexend Light"/>
              </a:rPr>
              <a:t>If calling </a:t>
            </a:r>
            <a:r>
              <a:rPr lang="en-US" sz="1600" b="1" i="0" dirty="0" err="1">
                <a:solidFill>
                  <a:srgbClr val="000000"/>
                </a:solidFill>
                <a:effectLst/>
                <a:latin typeface="Lexend Light"/>
              </a:rPr>
              <a:t>default_factory</a:t>
            </a:r>
            <a:r>
              <a:rPr lang="en-US" sz="1600" b="1" i="0" dirty="0">
                <a:solidFill>
                  <a:srgbClr val="000000"/>
                </a:solidFill>
                <a:effectLst/>
                <a:latin typeface="Lexend Light"/>
              </a:rPr>
              <a:t> </a:t>
            </a:r>
            <a:r>
              <a:rPr lang="en-US" sz="1600" i="0" dirty="0">
                <a:solidFill>
                  <a:srgbClr val="000000"/>
                </a:solidFill>
                <a:effectLst/>
                <a:latin typeface="Lexend Light"/>
              </a:rPr>
              <a:t>raises an exception this exception is propagated unchanged.</a:t>
            </a:r>
          </a:p>
          <a:p>
            <a:pPr marL="800100" lvl="1" indent="-342900">
              <a:buFont typeface="Arial" panose="020B0604020202020204" pitchFamily="34" charset="0"/>
              <a:buChar char="•"/>
            </a:pPr>
            <a:endParaRPr lang="en-US" sz="1600" i="0" dirty="0">
              <a:solidFill>
                <a:srgbClr val="000000"/>
              </a:solidFill>
              <a:effectLst/>
              <a:latin typeface="Lexend Light"/>
            </a:endParaRPr>
          </a:p>
          <a:p>
            <a:pPr marL="800100" lvl="1" indent="-342900">
              <a:buFont typeface="Arial" panose="020B0604020202020204" pitchFamily="34" charset="0"/>
              <a:buChar char="•"/>
            </a:pPr>
            <a:r>
              <a:rPr lang="en-US" sz="1600" i="0" dirty="0">
                <a:solidFill>
                  <a:srgbClr val="000000"/>
                </a:solidFill>
                <a:effectLst/>
                <a:latin typeface="Lexend Light"/>
              </a:rPr>
              <a:t>This method is called by the </a:t>
            </a:r>
            <a:r>
              <a:rPr lang="en-US" sz="1600" b="1" i="0" dirty="0">
                <a:solidFill>
                  <a:srgbClr val="000000"/>
                </a:solidFill>
                <a:effectLst/>
                <a:latin typeface="Lexend Light"/>
              </a:rPr>
              <a:t>__</a:t>
            </a:r>
            <a:r>
              <a:rPr lang="en-US" sz="1600" b="1" i="0" dirty="0" err="1">
                <a:solidFill>
                  <a:srgbClr val="000000"/>
                </a:solidFill>
                <a:effectLst/>
                <a:latin typeface="Lexend Light"/>
              </a:rPr>
              <a:t>getitem</a:t>
            </a:r>
            <a:r>
              <a:rPr lang="en-US" sz="1600" b="1" i="0" dirty="0">
                <a:solidFill>
                  <a:srgbClr val="000000"/>
                </a:solidFill>
                <a:effectLst/>
                <a:latin typeface="Lexend Light"/>
              </a:rPr>
              <a:t>__() </a:t>
            </a:r>
            <a:r>
              <a:rPr lang="en-US" sz="1600" i="0" dirty="0">
                <a:solidFill>
                  <a:srgbClr val="000000"/>
                </a:solidFill>
                <a:effectLst/>
                <a:latin typeface="Lexend Light"/>
              </a:rPr>
              <a:t>method of the </a:t>
            </a:r>
            <a:r>
              <a:rPr lang="en-US" sz="1600" b="1" i="0" dirty="0" err="1">
                <a:solidFill>
                  <a:srgbClr val="000000"/>
                </a:solidFill>
                <a:effectLst/>
                <a:latin typeface="Lexend Light"/>
              </a:rPr>
              <a:t>dict</a:t>
            </a:r>
            <a:r>
              <a:rPr lang="en-US" sz="1600" i="0" dirty="0">
                <a:solidFill>
                  <a:srgbClr val="000000"/>
                </a:solidFill>
                <a:effectLst/>
                <a:latin typeface="Lexend Light"/>
              </a:rPr>
              <a:t> class when the requested key is not found; whatever it returns or raises is then returned or raised by </a:t>
            </a:r>
            <a:r>
              <a:rPr lang="en-US" sz="1600" b="1" i="0" dirty="0">
                <a:solidFill>
                  <a:srgbClr val="000000"/>
                </a:solidFill>
                <a:effectLst/>
                <a:latin typeface="Lexend Light"/>
              </a:rPr>
              <a:t>__</a:t>
            </a:r>
            <a:r>
              <a:rPr lang="en-US" sz="1600" b="1" i="0" dirty="0" err="1">
                <a:solidFill>
                  <a:srgbClr val="000000"/>
                </a:solidFill>
                <a:effectLst/>
                <a:latin typeface="Lexend Light"/>
              </a:rPr>
              <a:t>getitem</a:t>
            </a:r>
            <a:r>
              <a:rPr lang="en-US" sz="1600" b="1" i="0" dirty="0">
                <a:solidFill>
                  <a:srgbClr val="000000"/>
                </a:solidFill>
                <a:effectLst/>
                <a:latin typeface="Lexend Light"/>
              </a:rPr>
              <a:t>__().</a:t>
            </a:r>
          </a:p>
          <a:p>
            <a:pPr marL="800100" lvl="1" indent="-342900">
              <a:buFont typeface="Arial" panose="020B0604020202020204" pitchFamily="34" charset="0"/>
              <a:buChar char="•"/>
            </a:pPr>
            <a:endParaRPr lang="en-US" sz="1600" i="0" dirty="0">
              <a:solidFill>
                <a:srgbClr val="000000"/>
              </a:solidFill>
              <a:effectLst/>
              <a:latin typeface="Lexend Light"/>
            </a:endParaRPr>
          </a:p>
          <a:p>
            <a:pPr marL="800100" lvl="1" indent="-342900">
              <a:buFont typeface="Arial" panose="020B0604020202020204" pitchFamily="34" charset="0"/>
              <a:buChar char="•"/>
            </a:pPr>
            <a:r>
              <a:rPr lang="en-US" sz="1600" i="0" dirty="0">
                <a:solidFill>
                  <a:srgbClr val="000000"/>
                </a:solidFill>
                <a:effectLst/>
                <a:latin typeface="Lexend Light"/>
              </a:rPr>
              <a:t>Note that __missing__() is not called for any operations besides </a:t>
            </a:r>
            <a:r>
              <a:rPr lang="en-US" sz="1600" b="1" i="0" dirty="0">
                <a:solidFill>
                  <a:srgbClr val="000000"/>
                </a:solidFill>
                <a:effectLst/>
                <a:latin typeface="Lexend Light"/>
              </a:rPr>
              <a:t>__</a:t>
            </a:r>
            <a:r>
              <a:rPr lang="en-US" sz="1600" b="1" i="0" dirty="0" err="1">
                <a:solidFill>
                  <a:srgbClr val="000000"/>
                </a:solidFill>
                <a:effectLst/>
                <a:latin typeface="Lexend Light"/>
              </a:rPr>
              <a:t>getitem</a:t>
            </a:r>
            <a:r>
              <a:rPr lang="en-US" sz="1600" b="1" i="0" dirty="0">
                <a:solidFill>
                  <a:srgbClr val="000000"/>
                </a:solidFill>
                <a:effectLst/>
                <a:latin typeface="Lexend Light"/>
              </a:rPr>
              <a:t>__(). </a:t>
            </a:r>
            <a:r>
              <a:rPr lang="en-US" sz="1600" i="0" dirty="0">
                <a:solidFill>
                  <a:srgbClr val="000000"/>
                </a:solidFill>
                <a:effectLst/>
                <a:latin typeface="Lexend Light"/>
              </a:rPr>
              <a:t>This means that get() will, like normal dictionaries, return None as a default rather than using </a:t>
            </a:r>
            <a:r>
              <a:rPr lang="en-US" sz="1600" b="1" i="0" dirty="0" err="1">
                <a:solidFill>
                  <a:srgbClr val="000000"/>
                </a:solidFill>
                <a:effectLst/>
                <a:latin typeface="Lexend Light"/>
              </a:rPr>
              <a:t>default_factory</a:t>
            </a:r>
            <a:r>
              <a:rPr lang="en-US" sz="1600" b="1" i="0" dirty="0">
                <a:solidFill>
                  <a:srgbClr val="000000"/>
                </a:solidFill>
                <a:effectLst/>
                <a:latin typeface="Lexend Light"/>
              </a:rPr>
              <a:t>.</a:t>
            </a:r>
          </a:p>
          <a:p>
            <a:pPr marL="342900" indent="-342900">
              <a:buFont typeface="Arial" panose="020B0604020202020204" pitchFamily="34" charset="0"/>
              <a:buChar char="•"/>
            </a:pPr>
            <a:endParaRPr lang="en-US" sz="1600" i="0" dirty="0">
              <a:solidFill>
                <a:srgbClr val="000000"/>
              </a:solidFill>
              <a:effectLst/>
              <a:latin typeface="Lexend Light"/>
            </a:endParaRPr>
          </a:p>
          <a:p>
            <a:r>
              <a:rPr lang="en-US" sz="1600" b="1" i="0" dirty="0" err="1">
                <a:solidFill>
                  <a:srgbClr val="000000"/>
                </a:solidFill>
                <a:effectLst/>
                <a:latin typeface="Lexend Light"/>
              </a:rPr>
              <a:t>defaultdict</a:t>
            </a:r>
            <a:r>
              <a:rPr lang="en-US" sz="1600" i="0" dirty="0">
                <a:solidFill>
                  <a:srgbClr val="000000"/>
                </a:solidFill>
                <a:effectLst/>
                <a:latin typeface="Lexend Light"/>
              </a:rPr>
              <a:t> objects support the following instance variable:</a:t>
            </a:r>
          </a:p>
          <a:p>
            <a:pPr marL="342900" indent="-342900">
              <a:buFont typeface="Arial" panose="020B0604020202020204" pitchFamily="34" charset="0"/>
              <a:buChar char="•"/>
            </a:pPr>
            <a:endParaRPr lang="en-US" sz="1600" i="0" dirty="0">
              <a:solidFill>
                <a:srgbClr val="000000"/>
              </a:solidFill>
              <a:effectLst/>
              <a:latin typeface="Lexend Light"/>
            </a:endParaRPr>
          </a:p>
          <a:p>
            <a:r>
              <a:rPr lang="en-US" sz="1600" b="1" i="0" dirty="0" err="1">
                <a:solidFill>
                  <a:srgbClr val="000000"/>
                </a:solidFill>
                <a:effectLst/>
                <a:latin typeface="Lexend Light"/>
              </a:rPr>
              <a:t>default_factory</a:t>
            </a:r>
            <a:endParaRPr lang="en-US" sz="1600" b="1" i="0" dirty="0">
              <a:solidFill>
                <a:srgbClr val="000000"/>
              </a:solidFill>
              <a:effectLst/>
              <a:latin typeface="Lexend Light"/>
            </a:endParaRPr>
          </a:p>
          <a:p>
            <a:pPr marL="800100" lvl="1" indent="-342900">
              <a:buFont typeface="Arial" panose="020B0604020202020204" pitchFamily="34" charset="0"/>
              <a:buChar char="•"/>
            </a:pPr>
            <a:r>
              <a:rPr lang="en-US" sz="1600" i="0" dirty="0">
                <a:solidFill>
                  <a:srgbClr val="000000"/>
                </a:solidFill>
                <a:effectLst/>
                <a:latin typeface="Lexend Light"/>
              </a:rPr>
              <a:t>This attribute is used by the __missing__() method; it is initialized from the first argument to the constructor, if present, or to None, if absent.</a:t>
            </a:r>
            <a:endParaRPr lang="en-GB" sz="1600" dirty="0">
              <a:latin typeface="Lexend Light"/>
              <a:cs typeface="Calibri" panose="020F050202020403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b="1" i="0" dirty="0" err="1">
                <a:solidFill>
                  <a:srgbClr val="000000"/>
                </a:solidFill>
                <a:effectLst/>
                <a:latin typeface="Lexend Light"/>
              </a:rPr>
              <a:t>defaultdict</a:t>
            </a:r>
            <a:r>
              <a:rPr lang="en-US" b="1" i="0" dirty="0">
                <a:solidFill>
                  <a:srgbClr val="000000"/>
                </a:solidFill>
                <a:effectLst/>
                <a:latin typeface="Lexend Light"/>
              </a:rPr>
              <a:t> Examples</a:t>
            </a:r>
            <a:endParaRPr lang="en-US" b="1" i="0" dirty="0">
              <a:solidFill>
                <a:srgbClr val="1A1A1A"/>
              </a:solidFill>
              <a:effectLst/>
              <a:latin typeface="Lexend Light"/>
            </a:endParaRPr>
          </a:p>
        </p:txBody>
      </p:sp>
    </p:spTree>
    <p:extLst>
      <p:ext uri="{BB962C8B-B14F-4D97-AF65-F5344CB8AC3E}">
        <p14:creationId xmlns:p14="http://schemas.microsoft.com/office/powerpoint/2010/main" val="4004235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42679"/>
            <a:ext cx="10752666" cy="424987"/>
          </a:xfrm>
        </p:spPr>
        <p:txBody>
          <a:bodyPr>
            <a:normAutofit/>
          </a:bodyPr>
          <a:lstStyle/>
          <a:p>
            <a:r>
              <a:rPr lang="en-US" sz="1800" b="0" i="0" dirty="0">
                <a:solidFill>
                  <a:srgbClr val="000000"/>
                </a:solidFill>
                <a:effectLst/>
                <a:latin typeface="Lexend Light"/>
              </a:rPr>
              <a:t>Using list as the </a:t>
            </a:r>
            <a:r>
              <a:rPr lang="en-US" sz="1800" b="0" i="0" dirty="0" err="1">
                <a:solidFill>
                  <a:srgbClr val="000000"/>
                </a:solidFill>
                <a:effectLst/>
                <a:latin typeface="Lexend Light"/>
              </a:rPr>
              <a:t>default_factory</a:t>
            </a:r>
            <a:r>
              <a:rPr lang="en-US" sz="1800" b="0" i="0" dirty="0">
                <a:solidFill>
                  <a:srgbClr val="000000"/>
                </a:solidFill>
                <a:effectLst/>
                <a:latin typeface="Lexend Light"/>
              </a:rPr>
              <a:t>, it is easy to group a sequence of key-value pairs into a dictionary of lists:</a:t>
            </a:r>
            <a:endParaRPr lang="en-US" sz="1800" dirty="0">
              <a:latin typeface="Lexend Light"/>
              <a:cs typeface="Calibri" panose="020F0502020204030204" pitchFamily="34" charset="0"/>
            </a:endParaRPr>
          </a:p>
        </p:txBody>
      </p:sp>
      <p:sp>
        <p:nvSpPr>
          <p:cNvPr id="6" name="Rectangle 1">
            <a:extLst>
              <a:ext uri="{FF2B5EF4-FFF2-40B4-BE49-F238E27FC236}">
                <a16:creationId xmlns:a16="http://schemas.microsoft.com/office/drawing/2014/main" id="{F290A4BD-1749-4678-9272-0220D75DB487}"/>
              </a:ext>
            </a:extLst>
          </p:cNvPr>
          <p:cNvSpPr>
            <a:spLocks noChangeArrowheads="1"/>
          </p:cNvSpPr>
          <p:nvPr/>
        </p:nvSpPr>
        <p:spPr bwMode="auto">
          <a:xfrm>
            <a:off x="838200" y="1185198"/>
            <a:ext cx="7249357"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s = [(</a:t>
            </a:r>
            <a:r>
              <a:rPr kumimoji="0" lang="en-US" altLang="en-US" sz="2000" b="0" i="0" u="none" strike="noStrike" cap="none" normalizeH="0" baseline="0" dirty="0">
                <a:ln>
                  <a:noFill/>
                </a:ln>
                <a:solidFill>
                  <a:srgbClr val="6A8759"/>
                </a:solidFill>
                <a:effectLst/>
                <a:latin typeface="Arial Unicode MS"/>
              </a:rPr>
              <a:t>'yellow'</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'blue'</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'yellow'</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3</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'blue'</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4</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'red'</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d = </a:t>
            </a:r>
            <a:r>
              <a:rPr kumimoji="0" lang="en-US" altLang="en-US" sz="2000" b="0" i="0" u="none" strike="noStrike" cap="none" normalizeH="0" baseline="0" dirty="0" err="1">
                <a:ln>
                  <a:noFill/>
                </a:ln>
                <a:solidFill>
                  <a:srgbClr val="A9B7C6"/>
                </a:solidFill>
                <a:effectLst/>
                <a:latin typeface="Arial Unicode MS"/>
              </a:rPr>
              <a:t>defaultdict</a:t>
            </a:r>
            <a:r>
              <a:rPr kumimoji="0" lang="en-US" altLang="en-US" sz="2000" b="0" i="0" u="none" strike="noStrike" cap="none" normalizeH="0" baseline="0" dirty="0">
                <a:ln>
                  <a:noFill/>
                </a:ln>
                <a:solidFill>
                  <a:srgbClr val="A9B7C6"/>
                </a:solidFill>
                <a:effectLst/>
                <a:latin typeface="Arial Unicode MS"/>
              </a:rPr>
              <a:t>(list)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a:ln>
                  <a:noFill/>
                </a:ln>
                <a:solidFill>
                  <a:srgbClr val="A9B7C6"/>
                </a:solidFill>
                <a:effectLst/>
                <a:latin typeface="Arial Unicode MS"/>
              </a:rPr>
              <a:t>k</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v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A9B7C6"/>
                </a:solidFill>
                <a:effectLst/>
                <a:latin typeface="Arial Unicode MS"/>
              </a:rPr>
              <a:t>s:</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d[k].append(v)</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sorted(</a:t>
            </a:r>
            <a:r>
              <a:rPr kumimoji="0" lang="en-US" altLang="en-US" sz="2000" b="0" i="0" u="none" strike="noStrike" cap="none" normalizeH="0" baseline="0" dirty="0" err="1">
                <a:ln>
                  <a:noFill/>
                </a:ln>
                <a:solidFill>
                  <a:srgbClr val="A9B7C6"/>
                </a:solidFill>
                <a:effectLst/>
                <a:latin typeface="Arial Unicode MS"/>
              </a:rPr>
              <a:t>d.items</a:t>
            </a:r>
            <a:r>
              <a:rPr kumimoji="0" lang="en-US" altLang="en-US" sz="2000" b="0" i="0" u="none" strike="noStrike" cap="none" normalizeH="0" baseline="0" dirty="0">
                <a:ln>
                  <a:noFill/>
                </a:ln>
                <a:solidFill>
                  <a:srgbClr val="A9B7C6"/>
                </a:solidFill>
                <a:effectLst/>
                <a:latin typeface="Arial Unicode MS"/>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A7375E79-17A9-4887-B5C7-AC31C0237DC6}"/>
              </a:ext>
            </a:extLst>
          </p:cNvPr>
          <p:cNvSpPr txBox="1">
            <a:spLocks/>
          </p:cNvSpPr>
          <p:nvPr/>
        </p:nvSpPr>
        <p:spPr>
          <a:xfrm>
            <a:off x="719667" y="3521317"/>
            <a:ext cx="10752666" cy="4249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rgbClr val="000000"/>
                </a:solidFill>
                <a:latin typeface="Lexend Light"/>
              </a:rPr>
              <a:t>Setting the </a:t>
            </a:r>
            <a:r>
              <a:rPr lang="en-US" sz="1800" dirty="0" err="1">
                <a:solidFill>
                  <a:srgbClr val="000000"/>
                </a:solidFill>
                <a:latin typeface="Lexend Light"/>
              </a:rPr>
              <a:t>default_factory</a:t>
            </a:r>
            <a:r>
              <a:rPr lang="en-US" sz="1800" dirty="0">
                <a:solidFill>
                  <a:srgbClr val="000000"/>
                </a:solidFill>
                <a:latin typeface="Lexend Light"/>
              </a:rPr>
              <a:t> to int makes the </a:t>
            </a:r>
            <a:r>
              <a:rPr lang="en-US" sz="1800" dirty="0" err="1">
                <a:solidFill>
                  <a:srgbClr val="000000"/>
                </a:solidFill>
                <a:latin typeface="Lexend Light"/>
              </a:rPr>
              <a:t>defaultdict</a:t>
            </a:r>
            <a:r>
              <a:rPr lang="en-US" sz="1800" dirty="0">
                <a:solidFill>
                  <a:srgbClr val="000000"/>
                </a:solidFill>
                <a:latin typeface="Lexend Light"/>
              </a:rPr>
              <a:t> useful for counting (like a bag or multiset in other languages):</a:t>
            </a:r>
            <a:endParaRPr lang="en-US" sz="1800" dirty="0">
              <a:latin typeface="Lexend Light"/>
              <a:cs typeface="Calibri" panose="020F0502020204030204" pitchFamily="34" charset="0"/>
            </a:endParaRPr>
          </a:p>
        </p:txBody>
      </p:sp>
      <p:sp>
        <p:nvSpPr>
          <p:cNvPr id="8" name="Rectangle 2">
            <a:extLst>
              <a:ext uri="{FF2B5EF4-FFF2-40B4-BE49-F238E27FC236}">
                <a16:creationId xmlns:a16="http://schemas.microsoft.com/office/drawing/2014/main" id="{5052F589-A4B2-4BC0-BB4A-BF5ED8B39D29}"/>
              </a:ext>
            </a:extLst>
          </p:cNvPr>
          <p:cNvSpPr>
            <a:spLocks noChangeArrowheads="1"/>
          </p:cNvSpPr>
          <p:nvPr/>
        </p:nvSpPr>
        <p:spPr bwMode="auto">
          <a:xfrm>
            <a:off x="838200" y="4191631"/>
            <a:ext cx="6823229"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s = </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err="1">
                <a:ln>
                  <a:noFill/>
                </a:ln>
                <a:solidFill>
                  <a:srgbClr val="6A8759"/>
                </a:solidFill>
                <a:effectLst/>
                <a:latin typeface="Arial Unicode MS"/>
              </a:rPr>
              <a:t>mississippi</a:t>
            </a:r>
            <a:r>
              <a:rPr kumimoji="0" lang="en-US" altLang="en-US" sz="2400" b="0" i="0" u="none" strike="noStrike" cap="none" normalizeH="0" baseline="0" dirty="0">
                <a:ln>
                  <a:noFill/>
                </a:ln>
                <a:solidFill>
                  <a:srgbClr val="6A8759"/>
                </a:solidFill>
                <a:effectLst/>
                <a:latin typeface="Arial Unicode MS"/>
              </a:rPr>
              <a:t>'</a:t>
            </a:r>
            <a:br>
              <a:rPr kumimoji="0" lang="en-US" altLang="en-US" sz="2400" b="0" i="0" u="none" strike="noStrike" cap="none" normalizeH="0" baseline="0" dirty="0">
                <a:ln>
                  <a:noFill/>
                </a:ln>
                <a:solidFill>
                  <a:srgbClr val="6A8759"/>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 = </a:t>
            </a:r>
            <a:r>
              <a:rPr kumimoji="0" lang="en-US" altLang="en-US" sz="2400" b="0" i="0" u="none" strike="noStrike" cap="none" normalizeH="0" baseline="0" dirty="0" err="1">
                <a:ln>
                  <a:noFill/>
                </a:ln>
                <a:solidFill>
                  <a:srgbClr val="A9B7C6"/>
                </a:solidFill>
                <a:effectLst/>
                <a:latin typeface="Arial Unicode MS"/>
              </a:rPr>
              <a:t>defaultdict</a:t>
            </a:r>
            <a:r>
              <a:rPr kumimoji="0" lang="en-US" altLang="en-US" sz="2400" b="0" i="0" u="none" strike="noStrike" cap="none" normalizeH="0" baseline="0" dirty="0">
                <a:ln>
                  <a:noFill/>
                </a:ln>
                <a:solidFill>
                  <a:srgbClr val="A9B7C6"/>
                </a:solidFill>
                <a:effectLst/>
                <a:latin typeface="Arial Unicode MS"/>
              </a:rPr>
              <a:t>(int)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for </a:t>
            </a:r>
            <a:r>
              <a:rPr kumimoji="0" lang="en-US" altLang="en-US" sz="2400" b="0" i="0" u="none" strike="noStrike" cap="none" normalizeH="0" baseline="0" dirty="0">
                <a:ln>
                  <a:noFill/>
                </a:ln>
                <a:solidFill>
                  <a:srgbClr val="A9B7C6"/>
                </a:solidFill>
                <a:effectLst/>
                <a:latin typeface="Arial Unicode MS"/>
              </a:rPr>
              <a:t>k </a:t>
            </a:r>
            <a:r>
              <a:rPr kumimoji="0" lang="en-US" altLang="en-US" sz="2400" b="0" i="0" u="none" strike="noStrike" cap="none" normalizeH="0" baseline="0" dirty="0">
                <a:ln>
                  <a:noFill/>
                </a:ln>
                <a:solidFill>
                  <a:srgbClr val="CC7832"/>
                </a:solidFill>
                <a:effectLst/>
                <a:latin typeface="Arial Unicode MS"/>
              </a:rPr>
              <a:t>in </a:t>
            </a:r>
            <a:r>
              <a:rPr kumimoji="0" lang="en-US" altLang="en-US" sz="2400" b="0" i="0" u="none" strike="noStrike" cap="none" normalizeH="0" baseline="0" dirty="0">
                <a:ln>
                  <a:noFill/>
                </a:ln>
                <a:solidFill>
                  <a:srgbClr val="A9B7C6"/>
                </a:solidFill>
                <a:effectLst/>
                <a:latin typeface="Arial Unicode MS"/>
              </a:rPr>
              <a:t>s:</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d[k] += </a:t>
            </a:r>
            <a:r>
              <a:rPr kumimoji="0" lang="en-US" altLang="en-US" sz="2400" b="0" i="0" u="none" strike="noStrike" cap="none" normalizeH="0" baseline="0" dirty="0">
                <a:ln>
                  <a:noFill/>
                </a:ln>
                <a:solidFill>
                  <a:srgbClr val="6897BB"/>
                </a:solidFill>
                <a:effectLst/>
                <a:latin typeface="Arial Unicode MS"/>
              </a:rPr>
              <a:t>1</a:t>
            </a:r>
            <a:br>
              <a:rPr kumimoji="0" lang="en-US" altLang="en-US" sz="2400" b="0" i="0" u="none" strike="noStrike" cap="none" normalizeH="0" baseline="0" dirty="0">
                <a:ln>
                  <a:noFill/>
                </a:ln>
                <a:solidFill>
                  <a:srgbClr val="6897BB"/>
                </a:solidFill>
                <a:effectLst/>
                <a:latin typeface="Arial Unicode MS"/>
              </a:rPr>
            </a:br>
            <a:br>
              <a:rPr kumimoji="0" lang="en-US" altLang="en-US" sz="2400" b="0" i="0" u="none" strike="noStrike" cap="none" normalizeH="0" baseline="0" dirty="0">
                <a:ln>
                  <a:noFill/>
                </a:ln>
                <a:solidFill>
                  <a:srgbClr val="6897BB"/>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sorted</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d.items</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73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err="1">
                <a:solidFill>
                  <a:srgbClr val="0071F6"/>
                </a:solidFill>
                <a:effectLst/>
                <a:latin typeface="Lexend" panose="020B0604020202020204"/>
              </a:rPr>
              <a:t>ChainMap</a:t>
            </a:r>
            <a:r>
              <a:rPr lang="en-US" b="1" i="0" dirty="0">
                <a:solidFill>
                  <a:srgbClr val="0071F6"/>
                </a:solidFill>
                <a:effectLst/>
                <a:latin typeface="Lexend" panose="020B0604020202020204"/>
              </a:rPr>
              <a:t> objects</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pPr fontAlgn="base"/>
            <a:r>
              <a:rPr lang="en-US" sz="2400" b="0" i="0" dirty="0">
                <a:solidFill>
                  <a:srgbClr val="000000"/>
                </a:solidFill>
                <a:effectLst/>
                <a:latin typeface="Lexend Light"/>
              </a:rPr>
              <a:t>A </a:t>
            </a:r>
            <a:r>
              <a:rPr lang="en-US" sz="2400" b="1" i="0" dirty="0" err="1">
                <a:solidFill>
                  <a:srgbClr val="000000"/>
                </a:solidFill>
                <a:effectLst/>
                <a:latin typeface="Lexend Light"/>
              </a:rPr>
              <a:t>ChainMap</a:t>
            </a:r>
            <a:r>
              <a:rPr lang="en-US" sz="2400" b="0" i="0" dirty="0">
                <a:solidFill>
                  <a:srgbClr val="000000"/>
                </a:solidFill>
                <a:effectLst/>
                <a:latin typeface="Lexend Light"/>
              </a:rPr>
              <a:t> class is provided for quickly linking a number of mappings so they can be treated as a single unit. It is often much faster than creating a new dictionary and running multiple update() calls.</a:t>
            </a:r>
          </a:p>
          <a:p>
            <a:pPr fontAlgn="base"/>
            <a:r>
              <a:rPr lang="en-US" sz="2400" b="0" i="0" dirty="0">
                <a:solidFill>
                  <a:srgbClr val="000000"/>
                </a:solidFill>
                <a:effectLst/>
                <a:latin typeface="Lexend Light"/>
              </a:rPr>
              <a:t>The class can be used to simulate nested scopes and is useful in templating.</a:t>
            </a:r>
          </a:p>
          <a:p>
            <a:pPr fontAlgn="base"/>
            <a:r>
              <a:rPr lang="en-US" sz="2400" b="0" i="0" dirty="0">
                <a:solidFill>
                  <a:srgbClr val="000000"/>
                </a:solidFill>
                <a:effectLst/>
                <a:latin typeface="Lexend Light"/>
              </a:rPr>
              <a:t>class </a:t>
            </a:r>
            <a:r>
              <a:rPr lang="en-US" sz="2400" b="1" i="0" dirty="0" err="1">
                <a:solidFill>
                  <a:srgbClr val="000000"/>
                </a:solidFill>
                <a:effectLst/>
                <a:latin typeface="Lexend Light"/>
              </a:rPr>
              <a:t>collections.ChainMap</a:t>
            </a:r>
            <a:r>
              <a:rPr lang="en-US" sz="2400" b="1" i="0" dirty="0">
                <a:solidFill>
                  <a:srgbClr val="000000"/>
                </a:solidFill>
                <a:effectLst/>
                <a:latin typeface="Lexend Light"/>
              </a:rPr>
              <a:t>(*maps)</a:t>
            </a:r>
          </a:p>
          <a:p>
            <a:pPr lvl="1" fontAlgn="base"/>
            <a:r>
              <a:rPr lang="en-US" sz="2000" b="0" i="0" dirty="0">
                <a:solidFill>
                  <a:srgbClr val="000000"/>
                </a:solidFill>
                <a:effectLst/>
                <a:latin typeface="Lexend Light"/>
              </a:rPr>
              <a:t>A </a:t>
            </a:r>
            <a:r>
              <a:rPr lang="en-US" sz="2000" b="1" i="0" dirty="0" err="1">
                <a:solidFill>
                  <a:srgbClr val="000000"/>
                </a:solidFill>
                <a:effectLst/>
                <a:latin typeface="Lexend Light"/>
              </a:rPr>
              <a:t>ChainMap</a:t>
            </a:r>
            <a:r>
              <a:rPr lang="en-US" sz="2000" b="0" i="0" dirty="0">
                <a:solidFill>
                  <a:srgbClr val="000000"/>
                </a:solidFill>
                <a:effectLst/>
                <a:latin typeface="Lexend Light"/>
              </a:rPr>
              <a:t> groups multiple </a:t>
            </a:r>
            <a:r>
              <a:rPr lang="en-US" sz="2000" b="0" i="0" dirty="0" err="1">
                <a:solidFill>
                  <a:srgbClr val="000000"/>
                </a:solidFill>
                <a:effectLst/>
                <a:latin typeface="Lexend Light"/>
              </a:rPr>
              <a:t>dicts</a:t>
            </a:r>
            <a:r>
              <a:rPr lang="en-US" sz="2000" b="0" i="0" dirty="0">
                <a:solidFill>
                  <a:srgbClr val="000000"/>
                </a:solidFill>
                <a:effectLst/>
                <a:latin typeface="Lexend Light"/>
              </a:rPr>
              <a:t> or other mappings together to create a single, updateable view. If no maps are specified, a single empty dictionary is provided so that a new chain always has at least one mapping.</a:t>
            </a:r>
          </a:p>
          <a:p>
            <a:pPr lvl="1" fontAlgn="base"/>
            <a:r>
              <a:rPr lang="en-US" sz="2000" b="0" i="0" dirty="0">
                <a:solidFill>
                  <a:srgbClr val="000000"/>
                </a:solidFill>
                <a:effectLst/>
                <a:latin typeface="Lexend Light"/>
              </a:rPr>
              <a:t>The underlying mappings are stored in a list. That list is public and can be accessed or updated using the maps attribute. There is no other state.</a:t>
            </a:r>
          </a:p>
          <a:p>
            <a:pPr lvl="1" fontAlgn="base"/>
            <a:r>
              <a:rPr lang="en-US" sz="2000" b="0" i="0" dirty="0">
                <a:solidFill>
                  <a:srgbClr val="000000"/>
                </a:solidFill>
                <a:effectLst/>
                <a:latin typeface="Lexend Light"/>
              </a:rPr>
              <a:t>Lookups search the underlying mappings successively until a key is found. In contrast, writes, updates, and deletions only operate on the first mapping.</a:t>
            </a:r>
          </a:p>
          <a:p>
            <a:pPr lvl="1" fontAlgn="base"/>
            <a:r>
              <a:rPr lang="en-US" sz="2000" b="0" i="0" dirty="0">
                <a:solidFill>
                  <a:srgbClr val="000000"/>
                </a:solidFill>
                <a:effectLst/>
                <a:latin typeface="Lexend Light"/>
              </a:rPr>
              <a:t>A </a:t>
            </a:r>
            <a:r>
              <a:rPr lang="en-US" sz="2000" b="1" i="0" dirty="0" err="1">
                <a:solidFill>
                  <a:srgbClr val="000000"/>
                </a:solidFill>
                <a:effectLst/>
                <a:latin typeface="Lexend Light"/>
              </a:rPr>
              <a:t>ChainMap</a:t>
            </a:r>
            <a:r>
              <a:rPr lang="en-US" sz="2000" b="0" i="0" dirty="0">
                <a:solidFill>
                  <a:srgbClr val="000000"/>
                </a:solidFill>
                <a:effectLst/>
                <a:latin typeface="Lexend Light"/>
              </a:rPr>
              <a:t> incorporates the underlying mappings by reference. So, if one of the underlying mappings gets updated, those changes will be reflected in </a:t>
            </a:r>
            <a:r>
              <a:rPr lang="en-US" sz="2000" b="1" i="0" dirty="0" err="1">
                <a:solidFill>
                  <a:srgbClr val="000000"/>
                </a:solidFill>
                <a:effectLst/>
                <a:latin typeface="Lexend Light"/>
              </a:rPr>
              <a:t>ChainMap</a:t>
            </a:r>
            <a:r>
              <a:rPr lang="en-US" sz="2000" b="0" i="0" dirty="0">
                <a:solidFill>
                  <a:srgbClr val="000000"/>
                </a:solidFill>
                <a:effectLst/>
                <a:latin typeface="Lexend Light"/>
              </a:rPr>
              <a:t>.</a:t>
            </a:r>
          </a:p>
          <a:p>
            <a:pPr lvl="1" fontAlgn="base"/>
            <a:r>
              <a:rPr lang="en-US" sz="2000" b="0" i="0" dirty="0">
                <a:solidFill>
                  <a:srgbClr val="000000"/>
                </a:solidFill>
                <a:effectLst/>
                <a:latin typeface="Lexend Light"/>
              </a:rPr>
              <a:t>All of the usual dictionary methods are supported. In addition, there is a maps attribute, a method for creating new </a:t>
            </a:r>
            <a:r>
              <a:rPr lang="en-US" sz="2000" b="1" i="0" dirty="0" err="1">
                <a:solidFill>
                  <a:srgbClr val="000000"/>
                </a:solidFill>
                <a:effectLst/>
                <a:latin typeface="Lexend Light"/>
              </a:rPr>
              <a:t>subcontexts</a:t>
            </a:r>
            <a:r>
              <a:rPr lang="en-US" sz="2000" b="0" i="0" dirty="0">
                <a:solidFill>
                  <a:srgbClr val="000000"/>
                </a:solidFill>
                <a:effectLst/>
                <a:latin typeface="Lexend Light"/>
              </a:rPr>
              <a:t>, and a property for accessing all but the first mapping:</a:t>
            </a:r>
            <a:endParaRPr lang="ru-RU" sz="2000" b="0" i="0" dirty="0">
              <a:solidFill>
                <a:srgbClr val="000000"/>
              </a:solidFill>
              <a:effectLst/>
              <a:latin typeface="Lexend Light"/>
            </a:endParaRPr>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9667" y="518925"/>
            <a:ext cx="10752666" cy="424987"/>
          </a:xfrm>
        </p:spPr>
        <p:txBody>
          <a:bodyPr>
            <a:normAutofit fontScale="90000"/>
          </a:bodyPr>
          <a:lstStyle/>
          <a:p>
            <a:r>
              <a:rPr lang="en-US" sz="1800" b="0" i="0" dirty="0">
                <a:solidFill>
                  <a:srgbClr val="000000"/>
                </a:solidFill>
                <a:effectLst/>
                <a:latin typeface="Lexend Light"/>
              </a:rPr>
              <a:t>The function </a:t>
            </a:r>
            <a:r>
              <a:rPr lang="en-US" sz="1800" b="1" i="0" dirty="0">
                <a:solidFill>
                  <a:srgbClr val="000000"/>
                </a:solidFill>
                <a:effectLst/>
                <a:latin typeface="Lexend Light"/>
              </a:rPr>
              <a:t>int() </a:t>
            </a:r>
            <a:r>
              <a:rPr lang="en-US" sz="1800" b="0" i="0" dirty="0">
                <a:solidFill>
                  <a:srgbClr val="000000"/>
                </a:solidFill>
                <a:effectLst/>
                <a:latin typeface="Lexend Light"/>
              </a:rPr>
              <a:t>which always returns zero is just a special case of constant functions. A faster and more flexible way to create constant functions is to use a lambda function which can supply any constant value (not just zero):</a:t>
            </a:r>
            <a:endParaRPr lang="en-US" sz="1800" dirty="0">
              <a:latin typeface="Lexend Light"/>
              <a:cs typeface="Calibri" panose="020F0502020204030204" pitchFamily="34" charset="0"/>
            </a:endParaRPr>
          </a:p>
        </p:txBody>
      </p:sp>
      <p:sp>
        <p:nvSpPr>
          <p:cNvPr id="7" name="Title 1">
            <a:extLst>
              <a:ext uri="{FF2B5EF4-FFF2-40B4-BE49-F238E27FC236}">
                <a16:creationId xmlns:a16="http://schemas.microsoft.com/office/drawing/2014/main" id="{A7375E79-17A9-4887-B5C7-AC31C0237DC6}"/>
              </a:ext>
            </a:extLst>
          </p:cNvPr>
          <p:cNvSpPr txBox="1">
            <a:spLocks/>
          </p:cNvSpPr>
          <p:nvPr/>
        </p:nvSpPr>
        <p:spPr>
          <a:xfrm>
            <a:off x="719667" y="3228482"/>
            <a:ext cx="10752666" cy="4249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rgbClr val="000000"/>
                </a:solidFill>
                <a:latin typeface="Lexend Light"/>
              </a:rPr>
              <a:t>Setting the </a:t>
            </a:r>
            <a:r>
              <a:rPr lang="en-US" sz="1800" b="1" dirty="0" err="1">
                <a:solidFill>
                  <a:srgbClr val="000000"/>
                </a:solidFill>
                <a:latin typeface="Lexend Light"/>
              </a:rPr>
              <a:t>default_factory</a:t>
            </a:r>
            <a:r>
              <a:rPr lang="en-US" sz="1800" b="1" dirty="0">
                <a:solidFill>
                  <a:srgbClr val="000000"/>
                </a:solidFill>
                <a:latin typeface="Lexend Light"/>
              </a:rPr>
              <a:t> </a:t>
            </a:r>
            <a:r>
              <a:rPr lang="en-US" sz="1800" dirty="0">
                <a:solidFill>
                  <a:srgbClr val="000000"/>
                </a:solidFill>
                <a:latin typeface="Lexend Light"/>
              </a:rPr>
              <a:t>to set makes the </a:t>
            </a:r>
            <a:r>
              <a:rPr lang="en-US" sz="1800" b="1" dirty="0" err="1">
                <a:solidFill>
                  <a:srgbClr val="000000"/>
                </a:solidFill>
                <a:latin typeface="Lexend Light"/>
              </a:rPr>
              <a:t>defaultdict</a:t>
            </a:r>
            <a:r>
              <a:rPr lang="en-US" sz="1800" dirty="0">
                <a:solidFill>
                  <a:srgbClr val="000000"/>
                </a:solidFill>
                <a:latin typeface="Lexend Light"/>
              </a:rPr>
              <a:t> useful for building a dictionary of sets:</a:t>
            </a:r>
            <a:endParaRPr lang="en-US" sz="1800" dirty="0">
              <a:latin typeface="Lexend Light"/>
              <a:cs typeface="Calibri" panose="020F0502020204030204" pitchFamily="34" charset="0"/>
            </a:endParaRPr>
          </a:p>
        </p:txBody>
      </p:sp>
      <p:sp>
        <p:nvSpPr>
          <p:cNvPr id="3" name="Rectangle 1">
            <a:extLst>
              <a:ext uri="{FF2B5EF4-FFF2-40B4-BE49-F238E27FC236}">
                <a16:creationId xmlns:a16="http://schemas.microsoft.com/office/drawing/2014/main" id="{952FDC60-B678-4CA6-9CFA-BFAD3A0658E8}"/>
              </a:ext>
            </a:extLst>
          </p:cNvPr>
          <p:cNvSpPr>
            <a:spLocks noChangeArrowheads="1"/>
          </p:cNvSpPr>
          <p:nvPr/>
        </p:nvSpPr>
        <p:spPr bwMode="auto">
          <a:xfrm>
            <a:off x="838200" y="1212993"/>
            <a:ext cx="7870794"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constant_factory</a:t>
            </a:r>
            <a:r>
              <a:rPr kumimoji="0" lang="en-US" altLang="en-US" b="0" i="0" u="none" strike="noStrike" cap="none" normalizeH="0" baseline="0" dirty="0">
                <a:ln>
                  <a:noFill/>
                </a:ln>
                <a:solidFill>
                  <a:srgbClr val="A9B7C6"/>
                </a:solidFill>
                <a:effectLst/>
                <a:latin typeface="Arial Unicode MS"/>
              </a:rPr>
              <a:t>(value):</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lambda</a:t>
            </a:r>
            <a:r>
              <a:rPr kumimoji="0" lang="en-US" altLang="en-US" b="0" i="0" u="none" strike="noStrike" cap="none" normalizeH="0" baseline="0" dirty="0">
                <a:ln>
                  <a:noFill/>
                </a:ln>
                <a:solidFill>
                  <a:srgbClr val="A9B7C6"/>
                </a:solidFill>
                <a:effectLst/>
                <a:latin typeface="Arial Unicode MS"/>
              </a:rPr>
              <a:t>: value</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d = </a:t>
            </a:r>
            <a:r>
              <a:rPr kumimoji="0" lang="en-US" altLang="en-US" b="0" i="0" u="none" strike="noStrike" cap="none" normalizeH="0" baseline="0" dirty="0" err="1">
                <a:ln>
                  <a:noFill/>
                </a:ln>
                <a:solidFill>
                  <a:srgbClr val="A9B7C6"/>
                </a:solidFill>
                <a:effectLst/>
                <a:latin typeface="Arial Unicode MS"/>
              </a:rPr>
              <a:t>defaultdict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constant_factory</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'&lt;missing&gt;'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d.update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AA4926"/>
                </a:solidFill>
                <a:effectLst/>
                <a:latin typeface="Arial Unicode MS"/>
              </a:rPr>
              <a:t>name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'John'</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A4926"/>
                </a:solidFill>
                <a:effectLst/>
                <a:latin typeface="Arial Unicode MS"/>
              </a:rPr>
              <a:t>action</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'ran'</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6A8759"/>
                </a:solidFill>
                <a:effectLst/>
                <a:latin typeface="Arial Unicode MS"/>
              </a:rPr>
              <a:t>'%(name)s %(action)s to %(object)s' </a:t>
            </a:r>
            <a:r>
              <a:rPr kumimoji="0" lang="en-US" altLang="en-US" b="0" i="0" u="none" strike="noStrike" cap="none" normalizeH="0" baseline="0" dirty="0">
                <a:ln>
                  <a:noFill/>
                </a:ln>
                <a:solidFill>
                  <a:srgbClr val="A9B7C6"/>
                </a:solidFill>
                <a:effectLst/>
                <a:latin typeface="Arial Unicode MS"/>
              </a:rPr>
              <a:t>% 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82DD70-C21B-4181-BC28-91656A3C7636}"/>
              </a:ext>
            </a:extLst>
          </p:cNvPr>
          <p:cNvSpPr>
            <a:spLocks noChangeArrowheads="1"/>
          </p:cNvSpPr>
          <p:nvPr/>
        </p:nvSpPr>
        <p:spPr bwMode="auto">
          <a:xfrm>
            <a:off x="838200" y="4019301"/>
            <a:ext cx="9060402"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s = [(</a:t>
            </a:r>
            <a:r>
              <a:rPr kumimoji="0" lang="en-US" altLang="en-US" sz="2400" b="0" i="0" u="none" strike="noStrike" cap="none" normalizeH="0" baseline="0" dirty="0">
                <a:ln>
                  <a:noFill/>
                </a:ln>
                <a:solidFill>
                  <a:srgbClr val="6A8759"/>
                </a:solidFill>
                <a:effectLst/>
                <a:latin typeface="Arial Unicode MS"/>
              </a:rPr>
              <a:t>'red'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'blue'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'red'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3</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'blue'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4</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'red'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'blue'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4</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 = </a:t>
            </a:r>
            <a:r>
              <a:rPr kumimoji="0" lang="en-US" altLang="en-US" sz="2400" b="0" i="0" u="none" strike="noStrike" cap="none" normalizeH="0" baseline="0" dirty="0" err="1">
                <a:ln>
                  <a:noFill/>
                </a:ln>
                <a:solidFill>
                  <a:srgbClr val="A9B7C6"/>
                </a:solidFill>
                <a:effectLst/>
                <a:latin typeface="Arial Unicode MS"/>
              </a:rPr>
              <a:t>defaultdict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set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for </a:t>
            </a:r>
            <a:r>
              <a:rPr kumimoji="0" lang="en-US" altLang="en-US" sz="2400" b="0" i="0" u="none" strike="noStrike" cap="none" normalizeH="0" baseline="0" dirty="0">
                <a:ln>
                  <a:noFill/>
                </a:ln>
                <a:solidFill>
                  <a:srgbClr val="A9B7C6"/>
                </a:solidFill>
                <a:effectLst/>
                <a:latin typeface="Arial Unicode MS"/>
              </a:rPr>
              <a:t>k</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v </a:t>
            </a:r>
            <a:r>
              <a:rPr kumimoji="0" lang="en-US" altLang="en-US" sz="2400" b="0" i="0" u="none" strike="noStrike" cap="none" normalizeH="0" baseline="0" dirty="0">
                <a:ln>
                  <a:noFill/>
                </a:ln>
                <a:solidFill>
                  <a:srgbClr val="CC7832"/>
                </a:solidFill>
                <a:effectLst/>
                <a:latin typeface="Arial Unicode MS"/>
              </a:rPr>
              <a:t>in </a:t>
            </a:r>
            <a:r>
              <a:rPr kumimoji="0" lang="en-US" altLang="en-US" sz="2400" b="0" i="0" u="none" strike="noStrike" cap="none" normalizeH="0" baseline="0" dirty="0">
                <a:ln>
                  <a:noFill/>
                </a:ln>
                <a:solidFill>
                  <a:srgbClr val="A9B7C6"/>
                </a:solidFill>
                <a:effectLst/>
                <a:latin typeface="Arial Unicode MS"/>
              </a:rPr>
              <a:t>s:</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d[k].add(v)</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sorted</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d.items</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0035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71F6"/>
                </a:solidFill>
                <a:effectLst/>
                <a:latin typeface="Lexend" panose="020B0604020202020204"/>
              </a:rPr>
              <a:t>namedtuple</a:t>
            </a:r>
            <a:r>
              <a:rPr lang="en-US" b="1" i="0" dirty="0">
                <a:solidFill>
                  <a:srgbClr val="0071F6"/>
                </a:solidFill>
                <a:effectLst/>
                <a:latin typeface="Lexend" panose="020B0604020202020204"/>
              </a:rPr>
              <a:t>()</a:t>
            </a:r>
            <a:endParaRPr lang="he-IL"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a:xfrm>
            <a:off x="838200" y="1690688"/>
            <a:ext cx="10320866" cy="4802187"/>
          </a:xfrm>
        </p:spPr>
        <p:txBody>
          <a:bodyPr>
            <a:normAutofit/>
          </a:bodyPr>
          <a:lstStyle/>
          <a:p>
            <a:pPr marL="0" indent="0">
              <a:lnSpc>
                <a:spcPct val="100000"/>
              </a:lnSpc>
              <a:buNone/>
            </a:pPr>
            <a:r>
              <a:rPr lang="en-US" sz="1800" b="0" i="0" dirty="0">
                <a:solidFill>
                  <a:srgbClr val="222222"/>
                </a:solidFill>
                <a:effectLst/>
                <a:latin typeface="Lexend Light"/>
              </a:rPr>
              <a:t>The </a:t>
            </a:r>
            <a:r>
              <a:rPr lang="en-US" sz="1800" b="1" i="0" dirty="0" err="1">
                <a:solidFill>
                  <a:srgbClr val="222222"/>
                </a:solidFill>
                <a:effectLst/>
                <a:latin typeface="Lexend Light"/>
              </a:rPr>
              <a:t>namedtuple</a:t>
            </a:r>
            <a:r>
              <a:rPr lang="en-US" sz="1800" b="1" i="0" dirty="0">
                <a:solidFill>
                  <a:srgbClr val="222222"/>
                </a:solidFill>
                <a:effectLst/>
                <a:latin typeface="Lexend Light"/>
              </a:rPr>
              <a:t>()</a:t>
            </a:r>
            <a:r>
              <a:rPr lang="en-US" sz="1800" b="0" i="0" dirty="0">
                <a:solidFill>
                  <a:srgbClr val="222222"/>
                </a:solidFill>
                <a:effectLst/>
                <a:latin typeface="Lexend Light"/>
              </a:rPr>
              <a:t> function in the collections module is a factory function used to create tuple subclasses with named fields. It allows you to define tuples where each position has a specific meaning and can be accessed by name instead of index.</a:t>
            </a:r>
          </a:p>
          <a:p>
            <a:pPr marL="0" indent="0">
              <a:lnSpc>
                <a:spcPct val="100000"/>
              </a:lnSpc>
              <a:buNone/>
            </a:pPr>
            <a:r>
              <a:rPr lang="en-US" sz="1800" b="0" i="0" dirty="0">
                <a:solidFill>
                  <a:srgbClr val="222222"/>
                </a:solidFill>
                <a:effectLst/>
                <a:latin typeface="Lexend Light"/>
              </a:rPr>
              <a:t>Here is a summary of the important points about </a:t>
            </a:r>
            <a:r>
              <a:rPr lang="en-US" sz="1800" b="0" i="0" dirty="0" err="1">
                <a:solidFill>
                  <a:srgbClr val="222222"/>
                </a:solidFill>
                <a:effectLst/>
                <a:latin typeface="Lexend Light"/>
              </a:rPr>
              <a:t>namedtuple</a:t>
            </a:r>
            <a:r>
              <a:rPr lang="en-US" sz="1800" b="0" i="0" dirty="0">
                <a:solidFill>
                  <a:srgbClr val="222222"/>
                </a:solidFill>
                <a:effectLst/>
                <a:latin typeface="Lexend Light"/>
              </a:rPr>
              <a:t>():</a:t>
            </a:r>
          </a:p>
          <a:p>
            <a:pPr marL="0" indent="0">
              <a:lnSpc>
                <a:spcPct val="100000"/>
              </a:lnSpc>
              <a:buNone/>
            </a:pPr>
            <a:r>
              <a:rPr lang="en-US" sz="1800" b="0" i="0" dirty="0">
                <a:solidFill>
                  <a:srgbClr val="222222"/>
                </a:solidFill>
                <a:effectLst/>
                <a:latin typeface="Lexend Light"/>
              </a:rPr>
              <a:t>Syntax: </a:t>
            </a:r>
            <a:r>
              <a:rPr lang="en-US" sz="1800" b="1" i="0" dirty="0" err="1">
                <a:solidFill>
                  <a:srgbClr val="222222"/>
                </a:solidFill>
                <a:effectLst/>
                <a:latin typeface="Lexend Light"/>
              </a:rPr>
              <a:t>collections.namedtuple</a:t>
            </a:r>
            <a:r>
              <a:rPr lang="en-US" sz="1800" b="1" i="0" dirty="0">
                <a:solidFill>
                  <a:srgbClr val="222222"/>
                </a:solidFill>
                <a:effectLst/>
                <a:latin typeface="Lexend Light"/>
              </a:rPr>
              <a:t>(</a:t>
            </a:r>
            <a:r>
              <a:rPr lang="en-US" sz="1800" b="1" i="0" dirty="0" err="1">
                <a:solidFill>
                  <a:srgbClr val="222222"/>
                </a:solidFill>
                <a:effectLst/>
                <a:latin typeface="Lexend Light"/>
              </a:rPr>
              <a:t>typename</a:t>
            </a:r>
            <a:r>
              <a:rPr lang="en-US" sz="1800" b="1" i="0" dirty="0">
                <a:solidFill>
                  <a:srgbClr val="222222"/>
                </a:solidFill>
                <a:effectLst/>
                <a:latin typeface="Lexend Light"/>
              </a:rPr>
              <a:t>, </a:t>
            </a:r>
            <a:r>
              <a:rPr lang="en-US" sz="1800" b="1" i="0" dirty="0" err="1">
                <a:solidFill>
                  <a:srgbClr val="222222"/>
                </a:solidFill>
                <a:effectLst/>
                <a:latin typeface="Lexend Light"/>
              </a:rPr>
              <a:t>field_names</a:t>
            </a:r>
            <a:r>
              <a:rPr lang="en-US" sz="1800" b="1" i="0" dirty="0">
                <a:solidFill>
                  <a:srgbClr val="222222"/>
                </a:solidFill>
                <a:effectLst/>
                <a:latin typeface="Lexend Light"/>
              </a:rPr>
              <a:t>, *, rename=False, defaults=None, module=None)</a:t>
            </a:r>
          </a:p>
          <a:p>
            <a:pPr lvl="1">
              <a:lnSpc>
                <a:spcPct val="100000"/>
              </a:lnSpc>
            </a:pPr>
            <a:r>
              <a:rPr lang="en-US" sz="1800" b="0" i="0" dirty="0">
                <a:solidFill>
                  <a:srgbClr val="222222"/>
                </a:solidFill>
                <a:effectLst/>
                <a:latin typeface="Lexend Light"/>
              </a:rPr>
              <a:t>The function returns a new tuple subclass named </a:t>
            </a:r>
            <a:r>
              <a:rPr lang="en-US" sz="1800" b="0" i="0" dirty="0" err="1">
                <a:solidFill>
                  <a:srgbClr val="222222"/>
                </a:solidFill>
                <a:effectLst/>
                <a:latin typeface="Lexend Light"/>
              </a:rPr>
              <a:t>typename</a:t>
            </a:r>
            <a:r>
              <a:rPr lang="en-US" sz="1800" b="0" i="0" dirty="0">
                <a:solidFill>
                  <a:srgbClr val="222222"/>
                </a:solidFill>
                <a:effectLst/>
                <a:latin typeface="Lexend Light"/>
              </a:rPr>
              <a:t>. This subclass can be used to create tuple-like objects with named fields.</a:t>
            </a:r>
          </a:p>
          <a:p>
            <a:pPr lvl="1">
              <a:lnSpc>
                <a:spcPct val="100000"/>
              </a:lnSpc>
            </a:pPr>
            <a:r>
              <a:rPr lang="en-US" sz="1800" b="1" i="0" dirty="0" err="1">
                <a:solidFill>
                  <a:srgbClr val="222222"/>
                </a:solidFill>
                <a:effectLst/>
                <a:latin typeface="Lexend Light"/>
              </a:rPr>
              <a:t>field_names</a:t>
            </a:r>
            <a:r>
              <a:rPr lang="en-US" sz="1800" b="1" i="0" dirty="0">
                <a:solidFill>
                  <a:srgbClr val="222222"/>
                </a:solidFill>
                <a:effectLst/>
                <a:latin typeface="Lexend Light"/>
              </a:rPr>
              <a:t> </a:t>
            </a:r>
            <a:r>
              <a:rPr lang="en-US" sz="1800" b="0" i="0" dirty="0">
                <a:solidFill>
                  <a:srgbClr val="222222"/>
                </a:solidFill>
                <a:effectLst/>
                <a:latin typeface="Lexend Light"/>
              </a:rPr>
              <a:t>is a sequence of strings that define the names of the fields in the tuple. It can also be a single string with field names separated by whitespace and/or commas.</a:t>
            </a:r>
          </a:p>
          <a:p>
            <a:pPr lvl="1">
              <a:lnSpc>
                <a:spcPct val="100000"/>
              </a:lnSpc>
            </a:pPr>
            <a:r>
              <a:rPr lang="en-US" sz="1800" b="0" i="0" dirty="0">
                <a:solidFill>
                  <a:srgbClr val="222222"/>
                </a:solidFill>
                <a:effectLst/>
                <a:latin typeface="Lexend Light"/>
              </a:rPr>
              <a:t>Field names must be valid Python identifiers and cannot start with an underscore. They should consist of letters, digits, and underscores, but not start with a digit or underscore, and should not be a Python keyword.</a:t>
            </a:r>
          </a:p>
        </p:txBody>
      </p:sp>
    </p:spTree>
    <p:extLst>
      <p:ext uri="{BB962C8B-B14F-4D97-AF65-F5344CB8AC3E}">
        <p14:creationId xmlns:p14="http://schemas.microsoft.com/office/powerpoint/2010/main" val="715340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71F6"/>
                </a:solidFill>
                <a:effectLst/>
                <a:latin typeface="Lexend" panose="020B0604020202020204"/>
              </a:rPr>
              <a:t>namedtuple</a:t>
            </a:r>
            <a:r>
              <a:rPr lang="en-US" b="1" i="0" dirty="0">
                <a:solidFill>
                  <a:srgbClr val="0071F6"/>
                </a:solidFill>
                <a:effectLst/>
                <a:latin typeface="Lexend" panose="020B0604020202020204"/>
              </a:rPr>
              <a:t>() – cont’d</a:t>
            </a:r>
            <a:endParaRPr lang="he-IL"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a:lnSpc>
                <a:spcPct val="100000"/>
              </a:lnSpc>
            </a:pPr>
            <a:r>
              <a:rPr lang="en-US" sz="1600" b="0" i="0" dirty="0">
                <a:solidFill>
                  <a:srgbClr val="222222"/>
                </a:solidFill>
                <a:effectLst/>
                <a:latin typeface="Lexend Light"/>
              </a:rPr>
              <a:t>If </a:t>
            </a:r>
            <a:r>
              <a:rPr lang="en-US" sz="1600" b="1" i="0" dirty="0">
                <a:solidFill>
                  <a:srgbClr val="222222"/>
                </a:solidFill>
                <a:effectLst/>
                <a:latin typeface="Lexend Light"/>
              </a:rPr>
              <a:t>rename</a:t>
            </a:r>
            <a:r>
              <a:rPr lang="en-US" sz="1600" b="0" i="0" dirty="0">
                <a:solidFill>
                  <a:srgbClr val="222222"/>
                </a:solidFill>
                <a:effectLst/>
                <a:latin typeface="Lexend Light"/>
              </a:rPr>
              <a:t> is set to </a:t>
            </a:r>
            <a:r>
              <a:rPr lang="en-US" sz="1600" b="1" i="0" dirty="0">
                <a:solidFill>
                  <a:srgbClr val="222222"/>
                </a:solidFill>
                <a:effectLst/>
                <a:latin typeface="Lexend Light"/>
              </a:rPr>
              <a:t>True</a:t>
            </a:r>
            <a:r>
              <a:rPr lang="en-US" sz="1600" b="0" i="0" dirty="0">
                <a:solidFill>
                  <a:srgbClr val="222222"/>
                </a:solidFill>
                <a:effectLst/>
                <a:latin typeface="Lexend Light"/>
              </a:rPr>
              <a:t>, invalid field names are automatically replaced with positional names. This is useful to avoid conflicts with keywords or duplicate field names.</a:t>
            </a:r>
          </a:p>
          <a:p>
            <a:pPr>
              <a:lnSpc>
                <a:spcPct val="100000"/>
              </a:lnSpc>
            </a:pPr>
            <a:r>
              <a:rPr lang="en-US" sz="1600" b="1" i="0" dirty="0">
                <a:solidFill>
                  <a:srgbClr val="222222"/>
                </a:solidFill>
                <a:effectLst/>
                <a:latin typeface="Lexend Light"/>
              </a:rPr>
              <a:t>defaults</a:t>
            </a:r>
            <a:r>
              <a:rPr lang="en-US" sz="1600" b="0" i="0" dirty="0">
                <a:solidFill>
                  <a:srgbClr val="222222"/>
                </a:solidFill>
                <a:effectLst/>
                <a:latin typeface="Lexend Light"/>
              </a:rPr>
              <a:t> can be </a:t>
            </a:r>
            <a:r>
              <a:rPr lang="en-US" sz="1600" b="1" i="0" dirty="0">
                <a:solidFill>
                  <a:srgbClr val="222222"/>
                </a:solidFill>
                <a:effectLst/>
                <a:latin typeface="Lexend Light"/>
              </a:rPr>
              <a:t>None</a:t>
            </a:r>
            <a:r>
              <a:rPr lang="en-US" sz="1600" b="0" i="0" dirty="0">
                <a:solidFill>
                  <a:srgbClr val="222222"/>
                </a:solidFill>
                <a:effectLst/>
                <a:latin typeface="Lexend Light"/>
              </a:rPr>
              <a:t> or an </a:t>
            </a:r>
            <a:r>
              <a:rPr lang="en-US" sz="1600" b="0" i="0" dirty="0" err="1">
                <a:solidFill>
                  <a:srgbClr val="222222"/>
                </a:solidFill>
                <a:effectLst/>
                <a:latin typeface="Lexend Light"/>
              </a:rPr>
              <a:t>iterable</a:t>
            </a:r>
            <a:r>
              <a:rPr lang="en-US" sz="1600" b="0" i="0" dirty="0">
                <a:solidFill>
                  <a:srgbClr val="222222"/>
                </a:solidFill>
                <a:effectLst/>
                <a:latin typeface="Lexend Light"/>
              </a:rPr>
              <a:t> of default values. Default values are assigned to the rightmost parameters. For example, if the field names are ['x', 'y', 'z'] and the defaults are (1, 2), then x will be a required argument, y will default to 1, and z will default to 2.</a:t>
            </a:r>
          </a:p>
          <a:p>
            <a:pPr>
              <a:lnSpc>
                <a:spcPct val="100000"/>
              </a:lnSpc>
            </a:pPr>
            <a:r>
              <a:rPr lang="en-US" sz="1600" b="0" i="0" dirty="0">
                <a:solidFill>
                  <a:srgbClr val="222222"/>
                </a:solidFill>
                <a:effectLst/>
                <a:latin typeface="Lexend Light"/>
              </a:rPr>
              <a:t>The </a:t>
            </a:r>
            <a:r>
              <a:rPr lang="en-US" sz="1600" b="1" i="0" dirty="0">
                <a:solidFill>
                  <a:srgbClr val="222222"/>
                </a:solidFill>
                <a:effectLst/>
                <a:latin typeface="Lexend Light"/>
              </a:rPr>
              <a:t>module</a:t>
            </a:r>
            <a:r>
              <a:rPr lang="en-US" sz="1600" b="0" i="0" dirty="0">
                <a:solidFill>
                  <a:srgbClr val="222222"/>
                </a:solidFill>
                <a:effectLst/>
                <a:latin typeface="Lexend Light"/>
              </a:rPr>
              <a:t> parameter allows you to specify the value for the __module__ attribute of the named tuple. This can be useful for pickling and other purposes.</a:t>
            </a:r>
          </a:p>
          <a:p>
            <a:pPr>
              <a:lnSpc>
                <a:spcPct val="100000"/>
              </a:lnSpc>
            </a:pPr>
            <a:r>
              <a:rPr lang="en-US" sz="1600" b="0" i="0" dirty="0">
                <a:solidFill>
                  <a:srgbClr val="222222"/>
                </a:solidFill>
                <a:effectLst/>
                <a:latin typeface="Lexend Light"/>
              </a:rPr>
              <a:t>Named tuple instances do not have per-instance dictionaries, making them lightweight and memory-efficient.</a:t>
            </a:r>
          </a:p>
          <a:p>
            <a:pPr>
              <a:lnSpc>
                <a:spcPct val="100000"/>
              </a:lnSpc>
            </a:pPr>
            <a:r>
              <a:rPr lang="en-US" sz="1600" b="0" i="0" dirty="0">
                <a:solidFill>
                  <a:srgbClr val="222222"/>
                </a:solidFill>
                <a:effectLst/>
                <a:latin typeface="Lexend Light"/>
              </a:rPr>
              <a:t>The named tuple class should be assigned to a variable with the same name as </a:t>
            </a:r>
            <a:r>
              <a:rPr lang="en-US" sz="1600" b="0" i="0" dirty="0" err="1">
                <a:solidFill>
                  <a:srgbClr val="222222"/>
                </a:solidFill>
                <a:effectLst/>
                <a:latin typeface="Lexend Light"/>
              </a:rPr>
              <a:t>typename</a:t>
            </a:r>
            <a:r>
              <a:rPr lang="en-US" sz="1600" b="0" i="0" dirty="0">
                <a:solidFill>
                  <a:srgbClr val="222222"/>
                </a:solidFill>
                <a:effectLst/>
                <a:latin typeface="Lexend Light"/>
              </a:rPr>
              <a:t> to support pickling.</a:t>
            </a:r>
          </a:p>
          <a:p>
            <a:pPr>
              <a:lnSpc>
                <a:spcPct val="100000"/>
              </a:lnSpc>
            </a:pPr>
            <a:r>
              <a:rPr lang="en-US" sz="1600" b="0" i="0" dirty="0">
                <a:solidFill>
                  <a:srgbClr val="222222"/>
                </a:solidFill>
                <a:effectLst/>
                <a:latin typeface="Lexend Light"/>
              </a:rPr>
              <a:t>The behavior of </a:t>
            </a:r>
            <a:r>
              <a:rPr lang="en-US" sz="1600" b="1" i="0" dirty="0" err="1">
                <a:solidFill>
                  <a:srgbClr val="222222"/>
                </a:solidFill>
                <a:effectLst/>
                <a:latin typeface="Lexend Light"/>
              </a:rPr>
              <a:t>namedtuple</a:t>
            </a:r>
            <a:r>
              <a:rPr lang="en-US" sz="1600" b="1" i="0" dirty="0">
                <a:solidFill>
                  <a:srgbClr val="222222"/>
                </a:solidFill>
                <a:effectLst/>
                <a:latin typeface="Lexend Light"/>
              </a:rPr>
              <a:t>() </a:t>
            </a:r>
            <a:r>
              <a:rPr lang="en-US" sz="1600" b="0" i="0" dirty="0">
                <a:solidFill>
                  <a:srgbClr val="222222"/>
                </a:solidFill>
                <a:effectLst/>
                <a:latin typeface="Lexend Light"/>
              </a:rPr>
              <a:t>has evolved in different Python versions. Changes include the addition of </a:t>
            </a:r>
            <a:r>
              <a:rPr lang="en-US" sz="1600" b="1" i="0" dirty="0">
                <a:solidFill>
                  <a:srgbClr val="222222"/>
                </a:solidFill>
                <a:effectLst/>
                <a:latin typeface="Lexend Light"/>
              </a:rPr>
              <a:t>rename</a:t>
            </a:r>
            <a:r>
              <a:rPr lang="en-US" sz="1600" b="0" i="0" dirty="0">
                <a:solidFill>
                  <a:srgbClr val="222222"/>
                </a:solidFill>
                <a:effectLst/>
                <a:latin typeface="Lexend Light"/>
              </a:rPr>
              <a:t>, </a:t>
            </a:r>
            <a:r>
              <a:rPr lang="en-US" sz="1600" b="1" i="0" dirty="0">
                <a:solidFill>
                  <a:srgbClr val="222222"/>
                </a:solidFill>
                <a:effectLst/>
                <a:latin typeface="Lexend Light"/>
              </a:rPr>
              <a:t>defaults</a:t>
            </a:r>
            <a:r>
              <a:rPr lang="en-US" sz="1600" b="0" i="0" dirty="0">
                <a:solidFill>
                  <a:srgbClr val="222222"/>
                </a:solidFill>
                <a:effectLst/>
                <a:latin typeface="Lexend Light"/>
              </a:rPr>
              <a:t>, and </a:t>
            </a:r>
            <a:r>
              <a:rPr lang="en-US" sz="1600" b="1" i="0" dirty="0">
                <a:solidFill>
                  <a:srgbClr val="222222"/>
                </a:solidFill>
                <a:effectLst/>
                <a:latin typeface="Lexend Light"/>
              </a:rPr>
              <a:t>module</a:t>
            </a:r>
            <a:r>
              <a:rPr lang="en-US" sz="1600" b="0" i="0" dirty="0">
                <a:solidFill>
                  <a:srgbClr val="222222"/>
                </a:solidFill>
                <a:effectLst/>
                <a:latin typeface="Lexend Light"/>
              </a:rPr>
              <a:t> parameters, as well as the removal of </a:t>
            </a:r>
            <a:r>
              <a:rPr lang="en-US" sz="1600" b="1" i="0" dirty="0">
                <a:solidFill>
                  <a:srgbClr val="222222"/>
                </a:solidFill>
                <a:effectLst/>
                <a:latin typeface="Lexend Light"/>
              </a:rPr>
              <a:t>verbose</a:t>
            </a:r>
            <a:r>
              <a:rPr lang="en-US" sz="1600" b="0" i="0" dirty="0">
                <a:solidFill>
                  <a:srgbClr val="222222"/>
                </a:solidFill>
                <a:effectLst/>
                <a:latin typeface="Lexend Light"/>
              </a:rPr>
              <a:t> and </a:t>
            </a:r>
            <a:r>
              <a:rPr lang="en-US" sz="1600" b="1" i="0" dirty="0">
                <a:solidFill>
                  <a:srgbClr val="222222"/>
                </a:solidFill>
                <a:effectLst/>
                <a:latin typeface="Lexend Light"/>
              </a:rPr>
              <a:t>_source </a:t>
            </a:r>
            <a:r>
              <a:rPr lang="en-US" sz="1600" b="0" i="0" dirty="0">
                <a:solidFill>
                  <a:srgbClr val="222222"/>
                </a:solidFill>
                <a:effectLst/>
                <a:latin typeface="Lexend Light"/>
              </a:rPr>
              <a:t>attributes. Please refer to the specific Python version documentation for more details.</a:t>
            </a:r>
          </a:p>
          <a:p>
            <a:pPr>
              <a:lnSpc>
                <a:spcPct val="100000"/>
              </a:lnSpc>
            </a:pPr>
            <a:r>
              <a:rPr lang="en-US" sz="1600" b="0" i="0" dirty="0">
                <a:solidFill>
                  <a:srgbClr val="222222"/>
                </a:solidFill>
                <a:effectLst/>
                <a:latin typeface="Lexend Light"/>
              </a:rPr>
              <a:t>Named tuples are a convenient way to create structured data containers that improve code readability and self-documentation. They provide a balance between the readability of dictionaries and the memory efficiency of tuples.</a:t>
            </a:r>
            <a:endParaRPr lang="he-IL" sz="2400" b="1" dirty="0">
              <a:latin typeface="Lexend Light"/>
              <a:cs typeface="Calibri" panose="020F0502020204030204" pitchFamily="34" charset="0"/>
            </a:endParaRPr>
          </a:p>
        </p:txBody>
      </p:sp>
    </p:spTree>
    <p:extLst>
      <p:ext uri="{BB962C8B-B14F-4D97-AF65-F5344CB8AC3E}">
        <p14:creationId xmlns:p14="http://schemas.microsoft.com/office/powerpoint/2010/main" val="118289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b="1" i="0" dirty="0" err="1">
                <a:solidFill>
                  <a:srgbClr val="000000"/>
                </a:solidFill>
                <a:effectLst/>
                <a:latin typeface="Lexend Light"/>
              </a:rPr>
              <a:t>namedtuple</a:t>
            </a:r>
            <a:r>
              <a:rPr lang="en-US" b="1" i="0" dirty="0">
                <a:solidFill>
                  <a:srgbClr val="000000"/>
                </a:solidFill>
                <a:effectLst/>
                <a:latin typeface="Lexend Light"/>
              </a:rPr>
              <a:t>() basic example</a:t>
            </a:r>
            <a:endParaRPr lang="en-US" b="1" i="0" dirty="0">
              <a:solidFill>
                <a:srgbClr val="1A1A1A"/>
              </a:solidFill>
              <a:effectLst/>
              <a:latin typeface="Lexend Light"/>
            </a:endParaRPr>
          </a:p>
        </p:txBody>
      </p:sp>
    </p:spTree>
    <p:extLst>
      <p:ext uri="{BB962C8B-B14F-4D97-AF65-F5344CB8AC3E}">
        <p14:creationId xmlns:p14="http://schemas.microsoft.com/office/powerpoint/2010/main" val="4004759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0000"/>
                </a:solidFill>
                <a:effectLst/>
                <a:latin typeface="Lexend Light"/>
              </a:rPr>
              <a:t>namedtuple</a:t>
            </a:r>
            <a:r>
              <a:rPr lang="en-US" b="1" i="0" dirty="0">
                <a:solidFill>
                  <a:srgbClr val="000000"/>
                </a:solidFill>
                <a:effectLst/>
                <a:latin typeface="Lexend Light"/>
              </a:rPr>
              <a:t>() – basic example</a:t>
            </a:r>
            <a:endParaRPr lang="he-IL" b="1" dirty="0">
              <a:latin typeface="Lexend Light"/>
              <a:cs typeface="Calibri" panose="020F0502020204030204" pitchFamily="34" charset="0"/>
            </a:endParaRPr>
          </a:p>
        </p:txBody>
      </p:sp>
      <p:sp>
        <p:nvSpPr>
          <p:cNvPr id="6" name="Rectangle 1">
            <a:extLst>
              <a:ext uri="{FF2B5EF4-FFF2-40B4-BE49-F238E27FC236}">
                <a16:creationId xmlns:a16="http://schemas.microsoft.com/office/drawing/2014/main" id="{6192A28D-A605-4B05-88D9-63DE2DEB69DE}"/>
              </a:ext>
            </a:extLst>
          </p:cNvPr>
          <p:cNvSpPr>
            <a:spLocks noChangeArrowheads="1"/>
          </p:cNvSpPr>
          <p:nvPr/>
        </p:nvSpPr>
        <p:spPr bwMode="auto">
          <a:xfrm>
            <a:off x="838200" y="2058486"/>
            <a:ext cx="10031768"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Point = </a:t>
            </a:r>
            <a:r>
              <a:rPr kumimoji="0" lang="en-US" altLang="en-US" sz="2000" b="0" i="0" u="none" strike="noStrike" cap="none" normalizeH="0" baseline="0" dirty="0" err="1">
                <a:ln>
                  <a:noFill/>
                </a:ln>
                <a:solidFill>
                  <a:srgbClr val="A9B7C6"/>
                </a:solidFill>
                <a:effectLst/>
                <a:latin typeface="Arial Unicode MS"/>
              </a:rPr>
              <a:t>namedtuple</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'Point'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'x'</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'y'</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p = Point(</a:t>
            </a:r>
            <a:r>
              <a:rPr kumimoji="0" lang="en-US" altLang="en-US" sz="2000" b="0" i="0" u="none" strike="noStrike" cap="none" normalizeH="0" baseline="0" dirty="0">
                <a:ln>
                  <a:noFill/>
                </a:ln>
                <a:solidFill>
                  <a:srgbClr val="6897BB"/>
                </a:solidFill>
                <a:effectLst/>
                <a:latin typeface="Arial Unicode MS"/>
              </a:rPr>
              <a:t>11</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y=</a:t>
            </a:r>
            <a:r>
              <a:rPr kumimoji="0" lang="en-US" altLang="en-US" sz="2000" b="0" i="0" u="none" strike="noStrike" cap="none" normalizeH="0" baseline="0" dirty="0">
                <a:ln>
                  <a:noFill/>
                </a:ln>
                <a:solidFill>
                  <a:srgbClr val="6897BB"/>
                </a:solidFill>
                <a:effectLst/>
                <a:latin typeface="Arial Unicode MS"/>
              </a:rPr>
              <a:t>22</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instantiate with positional or keyword arguments</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p[</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A9B7C6"/>
                </a:solidFill>
                <a:effectLst/>
                <a:latin typeface="Arial Unicode MS"/>
              </a:rPr>
              <a:t>] + p[</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indexable like the plain tuple (11, 22)</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x</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y = p                </a:t>
            </a:r>
            <a:r>
              <a:rPr kumimoji="0" lang="en-US" altLang="en-US" sz="2000" b="0" i="0" u="none" strike="noStrike" cap="none" normalizeH="0" baseline="0" dirty="0">
                <a:ln>
                  <a:noFill/>
                </a:ln>
                <a:solidFill>
                  <a:srgbClr val="808080"/>
                </a:solidFill>
                <a:effectLst/>
                <a:latin typeface="Arial Unicode MS"/>
              </a:rPr>
              <a:t># unpack like a regular tuple</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x</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y</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p.x</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err="1">
                <a:ln>
                  <a:noFill/>
                </a:ln>
                <a:solidFill>
                  <a:srgbClr val="A9B7C6"/>
                </a:solidFill>
                <a:effectLst/>
                <a:latin typeface="Arial Unicode MS"/>
              </a:rPr>
              <a:t>p.y</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fields also accessible by name</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p                       </a:t>
            </a:r>
            <a:r>
              <a:rPr kumimoji="0" lang="en-US" altLang="en-US" sz="2000" b="0" i="0" u="none" strike="noStrike" cap="none" normalizeH="0" baseline="0" dirty="0">
                <a:ln>
                  <a:noFill/>
                </a:ln>
                <a:solidFill>
                  <a:srgbClr val="808080"/>
                </a:solidFill>
                <a:effectLst/>
                <a:latin typeface="Arial Unicode MS"/>
              </a:rPr>
              <a:t># readable __</a:t>
            </a:r>
            <a:r>
              <a:rPr kumimoji="0" lang="en-US" altLang="en-US" sz="2000" b="0" i="0" u="none" strike="noStrike" cap="none" normalizeH="0" baseline="0" dirty="0" err="1">
                <a:ln>
                  <a:noFill/>
                </a:ln>
                <a:solidFill>
                  <a:srgbClr val="808080"/>
                </a:solidFill>
                <a:effectLst/>
                <a:latin typeface="Arial Unicode MS"/>
              </a:rPr>
              <a:t>repr</a:t>
            </a:r>
            <a:r>
              <a:rPr kumimoji="0" lang="en-US" altLang="en-US" sz="2000" b="0" i="0" u="none" strike="noStrike" cap="none" normalizeH="0" baseline="0" dirty="0">
                <a:ln>
                  <a:noFill/>
                </a:ln>
                <a:solidFill>
                  <a:srgbClr val="808080"/>
                </a:solidFill>
                <a:effectLst/>
                <a:latin typeface="Arial Unicode MS"/>
              </a:rPr>
              <a:t>__ with a name=value style</a:t>
            </a:r>
            <a:br>
              <a:rPr kumimoji="0" lang="en-US" altLang="en-US" sz="2000" b="0" i="0" u="none" strike="noStrike" cap="none" normalizeH="0" baseline="0" dirty="0">
                <a:ln>
                  <a:noFill/>
                </a:ln>
                <a:solidFill>
                  <a:srgbClr val="808080"/>
                </a:solidFill>
                <a:effectLst/>
                <a:latin typeface="Arial Unicode MS"/>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2689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71F6"/>
                </a:solidFill>
                <a:effectLst/>
                <a:latin typeface="Lexend" panose="020B0604020202020204"/>
              </a:rPr>
              <a:t>namedtuple</a:t>
            </a:r>
            <a:r>
              <a:rPr lang="en-US" b="1" i="0" dirty="0">
                <a:solidFill>
                  <a:srgbClr val="0071F6"/>
                </a:solidFill>
                <a:effectLst/>
                <a:latin typeface="Lexend" panose="020B0604020202020204"/>
              </a:rPr>
              <a:t>() – cont’d</a:t>
            </a:r>
            <a:endParaRPr lang="he-IL"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1800" i="0" dirty="0">
                <a:solidFill>
                  <a:srgbClr val="222222"/>
                </a:solidFill>
                <a:effectLst/>
                <a:latin typeface="Lexend Light"/>
              </a:rPr>
              <a:t>In addition to the methods inherited from tuples, named tuples support three additional methods and two attributes. To prevent conflicts with field names, the method and attribute names start with an underscore.</a:t>
            </a:r>
          </a:p>
          <a:p>
            <a:pPr>
              <a:lnSpc>
                <a:spcPct val="100000"/>
              </a:lnSpc>
            </a:pPr>
            <a:r>
              <a:rPr lang="en-US" sz="1800" b="1" dirty="0" err="1">
                <a:latin typeface="Lexend Light"/>
                <a:cs typeface="Calibri" panose="020F0502020204030204" pitchFamily="34" charset="0"/>
              </a:rPr>
              <a:t>classmethod</a:t>
            </a:r>
            <a:r>
              <a:rPr lang="en-US" sz="1800" b="1" dirty="0">
                <a:latin typeface="Lexend Light"/>
                <a:cs typeface="Calibri" panose="020F0502020204030204" pitchFamily="34" charset="0"/>
              </a:rPr>
              <a:t> </a:t>
            </a:r>
            <a:r>
              <a:rPr lang="en-US" sz="1800" b="1" dirty="0" err="1">
                <a:latin typeface="Lexend Light"/>
                <a:cs typeface="Calibri" panose="020F0502020204030204" pitchFamily="34" charset="0"/>
              </a:rPr>
              <a:t>somenamedtuple</a:t>
            </a:r>
            <a:r>
              <a:rPr lang="en-US" sz="1800" b="1" dirty="0">
                <a:latin typeface="Lexend Light"/>
                <a:cs typeface="Calibri" panose="020F0502020204030204" pitchFamily="34" charset="0"/>
              </a:rPr>
              <a:t>._make(</a:t>
            </a:r>
            <a:r>
              <a:rPr lang="en-US" sz="1800" b="1" dirty="0" err="1">
                <a:latin typeface="Lexend Light"/>
                <a:cs typeface="Calibri" panose="020F0502020204030204" pitchFamily="34" charset="0"/>
              </a:rPr>
              <a:t>iterable</a:t>
            </a:r>
            <a:r>
              <a:rPr lang="en-US" sz="1800" b="1" dirty="0">
                <a:latin typeface="Lexend Light"/>
                <a:cs typeface="Calibri" panose="020F0502020204030204" pitchFamily="34" charset="0"/>
              </a:rPr>
              <a:t>)</a:t>
            </a:r>
          </a:p>
          <a:p>
            <a:pPr lvl="1">
              <a:lnSpc>
                <a:spcPct val="100000"/>
              </a:lnSpc>
            </a:pPr>
            <a:r>
              <a:rPr lang="en-US" sz="1400" dirty="0">
                <a:latin typeface="Lexend Light"/>
                <a:cs typeface="Calibri" panose="020F0502020204030204" pitchFamily="34" charset="0"/>
              </a:rPr>
              <a:t>Class method that makes a new instance from an existing sequence or </a:t>
            </a:r>
            <a:r>
              <a:rPr lang="en-US" sz="1400" dirty="0" err="1">
                <a:latin typeface="Lexend Light"/>
                <a:cs typeface="Calibri" panose="020F0502020204030204" pitchFamily="34" charset="0"/>
              </a:rPr>
              <a:t>iterable</a:t>
            </a:r>
            <a:r>
              <a:rPr lang="en-US" sz="1400" dirty="0">
                <a:latin typeface="Lexend Light"/>
                <a:cs typeface="Calibri" panose="020F0502020204030204" pitchFamily="34" charset="0"/>
              </a:rPr>
              <a:t>.</a:t>
            </a:r>
          </a:p>
          <a:p>
            <a:pPr>
              <a:lnSpc>
                <a:spcPct val="100000"/>
              </a:lnSpc>
            </a:pPr>
            <a:endParaRPr lang="en-US" sz="1800" dirty="0">
              <a:latin typeface="Lexend Light"/>
              <a:cs typeface="Calibri" panose="020F0502020204030204" pitchFamily="34" charset="0"/>
            </a:endParaRPr>
          </a:p>
          <a:p>
            <a:pPr>
              <a:lnSpc>
                <a:spcPct val="100000"/>
              </a:lnSpc>
            </a:pPr>
            <a:endParaRPr lang="en-US" sz="1800" dirty="0">
              <a:latin typeface="Lexend Light"/>
              <a:cs typeface="Calibri" panose="020F0502020204030204" pitchFamily="34" charset="0"/>
            </a:endParaRPr>
          </a:p>
          <a:p>
            <a:pPr>
              <a:lnSpc>
                <a:spcPct val="100000"/>
              </a:lnSpc>
            </a:pPr>
            <a:r>
              <a:rPr lang="en-US" sz="1800" dirty="0" err="1">
                <a:latin typeface="Lexend Light"/>
                <a:cs typeface="Calibri" panose="020F0502020204030204" pitchFamily="34" charset="0"/>
              </a:rPr>
              <a:t>somenamedtuple</a:t>
            </a:r>
            <a:r>
              <a:rPr lang="en-US" sz="1800" dirty="0">
                <a:latin typeface="Lexend Light"/>
                <a:cs typeface="Calibri" panose="020F0502020204030204" pitchFamily="34" charset="0"/>
              </a:rPr>
              <a:t>._</a:t>
            </a:r>
            <a:r>
              <a:rPr lang="en-US" sz="1800" dirty="0" err="1">
                <a:latin typeface="Lexend Light"/>
                <a:cs typeface="Calibri" panose="020F0502020204030204" pitchFamily="34" charset="0"/>
              </a:rPr>
              <a:t>asdict</a:t>
            </a:r>
            <a:r>
              <a:rPr lang="en-US" sz="1800" dirty="0">
                <a:latin typeface="Lexend Light"/>
                <a:cs typeface="Calibri" panose="020F0502020204030204" pitchFamily="34" charset="0"/>
              </a:rPr>
              <a:t>()</a:t>
            </a:r>
          </a:p>
          <a:p>
            <a:pPr lvl="1">
              <a:lnSpc>
                <a:spcPct val="100000"/>
              </a:lnSpc>
            </a:pPr>
            <a:r>
              <a:rPr lang="en-US" sz="1400" dirty="0">
                <a:latin typeface="Lexend Light"/>
                <a:cs typeface="Calibri" panose="020F0502020204030204" pitchFamily="34" charset="0"/>
              </a:rPr>
              <a:t>Return a new </a:t>
            </a:r>
            <a:r>
              <a:rPr lang="en-US" sz="1400" dirty="0" err="1">
                <a:latin typeface="Lexend Light"/>
                <a:cs typeface="Calibri" panose="020F0502020204030204" pitchFamily="34" charset="0"/>
              </a:rPr>
              <a:t>dict</a:t>
            </a:r>
            <a:r>
              <a:rPr lang="en-US" sz="1400" dirty="0">
                <a:latin typeface="Lexend Light"/>
                <a:cs typeface="Calibri" panose="020F0502020204030204" pitchFamily="34" charset="0"/>
              </a:rPr>
              <a:t> which maps field names to their corresponding values:</a:t>
            </a:r>
          </a:p>
          <a:p>
            <a:pPr>
              <a:lnSpc>
                <a:spcPct val="100000"/>
              </a:lnSpc>
            </a:pPr>
            <a:endParaRPr lang="en-US" sz="2000" dirty="0">
              <a:latin typeface="Lexend Light"/>
              <a:cs typeface="Calibri" panose="020F0502020204030204" pitchFamily="34" charset="0"/>
            </a:endParaRPr>
          </a:p>
          <a:p>
            <a:pPr>
              <a:lnSpc>
                <a:spcPct val="100000"/>
              </a:lnSpc>
            </a:pPr>
            <a:endParaRPr lang="en-US" sz="2000" dirty="0">
              <a:latin typeface="Lexend Light"/>
              <a:cs typeface="Calibri" panose="020F0502020204030204" pitchFamily="34" charset="0"/>
            </a:endParaRPr>
          </a:p>
          <a:p>
            <a:pPr>
              <a:lnSpc>
                <a:spcPct val="100000"/>
              </a:lnSpc>
            </a:pPr>
            <a:endParaRPr lang="en-US" sz="1200" dirty="0">
              <a:latin typeface="Lexend Light"/>
              <a:cs typeface="Calibri" panose="020F0502020204030204" pitchFamily="34" charset="0"/>
            </a:endParaRPr>
          </a:p>
          <a:p>
            <a:pPr>
              <a:lnSpc>
                <a:spcPct val="100000"/>
              </a:lnSpc>
            </a:pPr>
            <a:endParaRPr lang="en-US" sz="1200" dirty="0">
              <a:latin typeface="Lexend Light"/>
              <a:cs typeface="Calibri" panose="020F0502020204030204" pitchFamily="34" charset="0"/>
            </a:endParaRPr>
          </a:p>
          <a:p>
            <a:pPr>
              <a:lnSpc>
                <a:spcPct val="100000"/>
              </a:lnSpc>
            </a:pPr>
            <a:endParaRPr lang="he-IL" sz="1200" dirty="0">
              <a:latin typeface="Lexend Light"/>
              <a:cs typeface="Calibri" panose="020F0502020204030204" pitchFamily="34" charset="0"/>
            </a:endParaRPr>
          </a:p>
        </p:txBody>
      </p:sp>
      <p:sp>
        <p:nvSpPr>
          <p:cNvPr id="7" name="Rectangle 4">
            <a:extLst>
              <a:ext uri="{FF2B5EF4-FFF2-40B4-BE49-F238E27FC236}">
                <a16:creationId xmlns:a16="http://schemas.microsoft.com/office/drawing/2014/main" id="{522C810F-4E43-4A43-9E1A-57A12C0EF3DE}"/>
              </a:ext>
            </a:extLst>
          </p:cNvPr>
          <p:cNvSpPr>
            <a:spLocks noChangeArrowheads="1"/>
          </p:cNvSpPr>
          <p:nvPr/>
        </p:nvSpPr>
        <p:spPr bwMode="auto">
          <a:xfrm>
            <a:off x="1184430" y="3018919"/>
            <a:ext cx="2846607" cy="5232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t = [</a:t>
            </a:r>
            <a:r>
              <a:rPr kumimoji="0" lang="en-US" altLang="en-US" sz="1400" b="0" i="0" u="none" strike="noStrike" cap="none" normalizeH="0" baseline="0" dirty="0">
                <a:ln>
                  <a:noFill/>
                </a:ln>
                <a:solidFill>
                  <a:srgbClr val="6897BB"/>
                </a:solidFill>
                <a:effectLst/>
                <a:latin typeface="Arial Unicode MS"/>
              </a:rPr>
              <a:t>11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22</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Point._make</a:t>
            </a:r>
            <a:r>
              <a:rPr kumimoji="0" lang="en-US" altLang="en-US" sz="1400" b="0" i="0" u="none" strike="noStrike" cap="none" normalizeH="0" baseline="0" dirty="0">
                <a:ln>
                  <a:noFill/>
                </a:ln>
                <a:solidFill>
                  <a:srgbClr val="A9B7C6"/>
                </a:solidFill>
                <a:effectLst/>
                <a:latin typeface="Arial Unicode MS"/>
              </a:rPr>
              <a:t>(t)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83349CD6-65D3-45DE-BC8B-B60FCE6BAA4E}"/>
              </a:ext>
            </a:extLst>
          </p:cNvPr>
          <p:cNvSpPr>
            <a:spLocks noChangeArrowheads="1"/>
          </p:cNvSpPr>
          <p:nvPr/>
        </p:nvSpPr>
        <p:spPr bwMode="auto">
          <a:xfrm>
            <a:off x="1184430" y="4608760"/>
            <a:ext cx="1970843" cy="5232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p = Point(x=</a:t>
            </a:r>
            <a:r>
              <a:rPr kumimoji="0" lang="en-US" altLang="en-US" sz="1400" b="0" i="0" u="none" strike="noStrike" cap="none" normalizeH="0" baseline="0" dirty="0">
                <a:ln>
                  <a:noFill/>
                </a:ln>
                <a:solidFill>
                  <a:srgbClr val="6897BB"/>
                </a:solidFill>
                <a:effectLst/>
                <a:latin typeface="Arial Unicode MS"/>
              </a:rPr>
              <a:t>11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y=</a:t>
            </a:r>
            <a:r>
              <a:rPr kumimoji="0" lang="en-US" altLang="en-US" sz="1400" b="0" i="0" u="none" strike="noStrike" cap="none" normalizeH="0" baseline="0" dirty="0">
                <a:ln>
                  <a:noFill/>
                </a:ln>
                <a:solidFill>
                  <a:srgbClr val="6897BB"/>
                </a:solidFill>
                <a:effectLst/>
                <a:latin typeface="Arial Unicode MS"/>
              </a:rPr>
              <a:t>22</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p._</a:t>
            </a:r>
            <a:r>
              <a:rPr kumimoji="0" lang="en-US" altLang="en-US" sz="1400" b="0" i="0" u="none" strike="noStrike" cap="none" normalizeH="0" baseline="0" dirty="0" err="1">
                <a:ln>
                  <a:noFill/>
                </a:ln>
                <a:solidFill>
                  <a:srgbClr val="A9B7C6"/>
                </a:solidFill>
                <a:effectLst/>
                <a:latin typeface="Arial Unicode MS"/>
              </a:rPr>
              <a:t>asdict</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323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71F6"/>
                </a:solidFill>
                <a:effectLst/>
                <a:latin typeface="Lexend"/>
              </a:rPr>
              <a:t>namedtuple</a:t>
            </a:r>
            <a:r>
              <a:rPr lang="en-US" b="1" i="0" dirty="0">
                <a:solidFill>
                  <a:srgbClr val="0071F6"/>
                </a:solidFill>
                <a:effectLst/>
                <a:latin typeface="Lexend"/>
              </a:rPr>
              <a:t>() – cont’d</a:t>
            </a:r>
            <a:endParaRPr lang="he-IL" b="1" dirty="0">
              <a:solidFill>
                <a:srgbClr val="0071F6"/>
              </a:solidFill>
              <a:latin typeface="Lexend"/>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1600" i="0" dirty="0">
                <a:solidFill>
                  <a:srgbClr val="222222"/>
                </a:solidFill>
                <a:effectLst/>
                <a:latin typeface="Lexend Light"/>
              </a:rPr>
              <a:t>In addition to the methods inherited from tuples, named tuples support three additional methods and two attributes. To prevent conflicts with field names, the method and attribute names start with an underscore.</a:t>
            </a:r>
            <a:endParaRPr lang="en-US" sz="1600" dirty="0">
              <a:latin typeface="Lexend Light"/>
              <a:cs typeface="Calibri" panose="020F0502020204030204" pitchFamily="34" charset="0"/>
            </a:endParaRPr>
          </a:p>
          <a:p>
            <a:pPr>
              <a:lnSpc>
                <a:spcPct val="100000"/>
              </a:lnSpc>
            </a:pPr>
            <a:r>
              <a:rPr lang="en-US" sz="1600" dirty="0" err="1">
                <a:latin typeface="Lexend Light"/>
                <a:cs typeface="Calibri" panose="020F0502020204030204" pitchFamily="34" charset="0"/>
              </a:rPr>
              <a:t>somenamedtuple</a:t>
            </a:r>
            <a:r>
              <a:rPr lang="en-US" sz="1600" dirty="0">
                <a:latin typeface="Lexend Light"/>
                <a:cs typeface="Calibri" panose="020F0502020204030204" pitchFamily="34" charset="0"/>
              </a:rPr>
              <a:t>._replace(**</a:t>
            </a:r>
            <a:r>
              <a:rPr lang="en-US" sz="1600" dirty="0" err="1">
                <a:latin typeface="Lexend Light"/>
                <a:cs typeface="Calibri" panose="020F0502020204030204" pitchFamily="34" charset="0"/>
              </a:rPr>
              <a:t>kwargs</a:t>
            </a:r>
            <a:r>
              <a:rPr lang="en-US" sz="1600" dirty="0">
                <a:latin typeface="Lexend Light"/>
                <a:cs typeface="Calibri" panose="020F0502020204030204" pitchFamily="34" charset="0"/>
              </a:rPr>
              <a:t>)</a:t>
            </a:r>
          </a:p>
          <a:p>
            <a:pPr lvl="1">
              <a:lnSpc>
                <a:spcPct val="100000"/>
              </a:lnSpc>
            </a:pPr>
            <a:r>
              <a:rPr lang="en-US" sz="1600" dirty="0">
                <a:latin typeface="Lexend Light"/>
                <a:cs typeface="Calibri" panose="020F0502020204030204" pitchFamily="34" charset="0"/>
              </a:rPr>
              <a:t>Return a new instance of the named tuple replacing specified fields with new values:</a:t>
            </a:r>
          </a:p>
          <a:p>
            <a:pPr>
              <a:lnSpc>
                <a:spcPct val="100000"/>
              </a:lnSpc>
            </a:pPr>
            <a:endParaRPr lang="en-US" sz="1600" dirty="0">
              <a:latin typeface="Lexend Light"/>
              <a:cs typeface="Calibri" panose="020F0502020204030204" pitchFamily="34" charset="0"/>
            </a:endParaRPr>
          </a:p>
          <a:p>
            <a:pPr>
              <a:lnSpc>
                <a:spcPct val="100000"/>
              </a:lnSpc>
            </a:pPr>
            <a:endParaRPr lang="en-US" sz="1600" dirty="0">
              <a:latin typeface="Lexend Light"/>
              <a:cs typeface="Calibri" panose="020F0502020204030204" pitchFamily="34" charset="0"/>
            </a:endParaRPr>
          </a:p>
          <a:p>
            <a:pPr>
              <a:lnSpc>
                <a:spcPct val="100000"/>
              </a:lnSpc>
            </a:pPr>
            <a:endParaRPr lang="he-IL" sz="1600" dirty="0">
              <a:latin typeface="Lexend Light"/>
              <a:cs typeface="Calibri" panose="020F0502020204030204" pitchFamily="34" charset="0"/>
            </a:endParaRPr>
          </a:p>
        </p:txBody>
      </p:sp>
      <p:sp>
        <p:nvSpPr>
          <p:cNvPr id="10" name="Rectangle 7">
            <a:extLst>
              <a:ext uri="{FF2B5EF4-FFF2-40B4-BE49-F238E27FC236}">
                <a16:creationId xmlns:a16="http://schemas.microsoft.com/office/drawing/2014/main" id="{58B6CB97-9695-46A9-83B0-4E21BAED557E}"/>
              </a:ext>
            </a:extLst>
          </p:cNvPr>
          <p:cNvSpPr>
            <a:spLocks noChangeArrowheads="1"/>
          </p:cNvSpPr>
          <p:nvPr/>
        </p:nvSpPr>
        <p:spPr bwMode="auto">
          <a:xfrm>
            <a:off x="838200" y="2990216"/>
            <a:ext cx="6903128"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Arial Unicode MS"/>
              </a:rPr>
              <a:t>p = Point(</a:t>
            </a:r>
            <a:r>
              <a:rPr kumimoji="0" lang="en-US" altLang="en-US" sz="1200" b="0" i="0" u="none" strike="noStrike" cap="none" normalizeH="0" baseline="0" dirty="0">
                <a:ln>
                  <a:noFill/>
                </a:ln>
                <a:solidFill>
                  <a:srgbClr val="AA4926"/>
                </a:solidFill>
                <a:effectLst/>
                <a:latin typeface="Arial Unicode MS"/>
              </a:rPr>
              <a:t>x</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897BB"/>
                </a:solidFill>
                <a:effectLst/>
                <a:latin typeface="Arial Unicode MS"/>
              </a:rPr>
              <a:t>11</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A4926"/>
                </a:solidFill>
                <a:effectLst/>
                <a:latin typeface="Arial Unicode MS"/>
              </a:rPr>
              <a:t>y</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897BB"/>
                </a:solidFill>
                <a:effectLst/>
                <a:latin typeface="Arial Unicode MS"/>
              </a:rPr>
              <a:t>22</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p._replace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AA4926"/>
                </a:solidFill>
                <a:effectLst/>
                <a:latin typeface="Arial Unicode MS"/>
              </a:rPr>
              <a:t>x</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897BB"/>
                </a:solidFill>
                <a:effectLst/>
                <a:latin typeface="Arial Unicode MS"/>
              </a:rPr>
              <a:t>33</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for </a:t>
            </a:r>
            <a:r>
              <a:rPr kumimoji="0" lang="en-US" altLang="en-US" sz="1200" b="0" i="0" u="none" strike="noStrike" cap="none" normalizeH="0" baseline="0" dirty="0" err="1">
                <a:ln>
                  <a:noFill/>
                </a:ln>
                <a:solidFill>
                  <a:srgbClr val="A9B7C6"/>
                </a:solidFill>
                <a:effectLst/>
                <a:latin typeface="Arial Unicode MS"/>
              </a:rPr>
              <a:t>partnum</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record </a:t>
            </a:r>
            <a:r>
              <a:rPr kumimoji="0" lang="en-US" altLang="en-US" sz="1200" b="0" i="0" u="none" strike="noStrike" cap="none" normalizeH="0" baseline="0" dirty="0">
                <a:ln>
                  <a:noFill/>
                </a:ln>
                <a:solidFill>
                  <a:srgbClr val="CC7832"/>
                </a:solidFill>
                <a:effectLst/>
                <a:latin typeface="Arial Unicode MS"/>
              </a:rPr>
              <a:t>in </a:t>
            </a:r>
            <a:r>
              <a:rPr kumimoji="0" lang="en-US" altLang="en-US" sz="1200" b="0" i="0" u="none" strike="noStrike" cap="none" normalizeH="0" baseline="0" dirty="0" err="1">
                <a:ln>
                  <a:noFill/>
                </a:ln>
                <a:solidFill>
                  <a:srgbClr val="A9B7C6"/>
                </a:solidFill>
                <a:effectLst/>
                <a:latin typeface="Arial Unicode MS"/>
              </a:rPr>
              <a:t>inventory.items</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inventory[</a:t>
            </a:r>
            <a:r>
              <a:rPr kumimoji="0" lang="en-US" altLang="en-US" sz="1200" b="0" i="0" u="none" strike="noStrike" cap="none" normalizeH="0" baseline="0" dirty="0" err="1">
                <a:ln>
                  <a:noFill/>
                </a:ln>
                <a:solidFill>
                  <a:srgbClr val="A9B7C6"/>
                </a:solidFill>
                <a:effectLst/>
                <a:latin typeface="Arial Unicode MS"/>
              </a:rPr>
              <a:t>partnum</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err="1">
                <a:ln>
                  <a:noFill/>
                </a:ln>
                <a:solidFill>
                  <a:srgbClr val="A9B7C6"/>
                </a:solidFill>
                <a:effectLst/>
                <a:latin typeface="Arial Unicode MS"/>
              </a:rPr>
              <a:t>record._replace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AA4926"/>
                </a:solidFill>
                <a:effectLst/>
                <a:latin typeface="Arial Unicode MS"/>
              </a:rPr>
              <a:t>price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newprices</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partnum</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A4926"/>
                </a:solidFill>
                <a:effectLst/>
                <a:latin typeface="Arial Unicode MS"/>
              </a:rPr>
              <a:t>timestamp</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time.now</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5CCE77A-3583-4B1B-801A-5DEDA2DF193E}"/>
              </a:ext>
            </a:extLst>
          </p:cNvPr>
          <p:cNvSpPr txBox="1"/>
          <p:nvPr/>
        </p:nvSpPr>
        <p:spPr>
          <a:xfrm>
            <a:off x="643466" y="4298249"/>
            <a:ext cx="6094520" cy="1077218"/>
          </a:xfrm>
          <a:prstGeom prst="rect">
            <a:avLst/>
          </a:prstGeom>
          <a:noFill/>
        </p:spPr>
        <p:txBody>
          <a:bodyPr wrap="square">
            <a:spAutoFit/>
          </a:bodyPr>
          <a:lstStyle/>
          <a:p>
            <a:pPr marL="285750" indent="-285750">
              <a:buFont typeface="Arial" panose="020B0604020202020204" pitchFamily="34" charset="0"/>
              <a:buChar char="•"/>
            </a:pPr>
            <a:r>
              <a:rPr lang="en-US" sz="1600" dirty="0" err="1">
                <a:latin typeface="Lexend Light"/>
              </a:rPr>
              <a:t>somenamedtuple</a:t>
            </a:r>
            <a:r>
              <a:rPr lang="en-US" sz="1600" dirty="0">
                <a:latin typeface="Lexend Light"/>
              </a:rPr>
              <a:t>._fields</a:t>
            </a:r>
          </a:p>
          <a:p>
            <a:pPr marL="742950" lvl="1" indent="-285750">
              <a:buFont typeface="Arial" panose="020B0604020202020204" pitchFamily="34" charset="0"/>
              <a:buChar char="•"/>
            </a:pPr>
            <a:r>
              <a:rPr lang="en-US" sz="1600" dirty="0">
                <a:latin typeface="Lexend Light"/>
              </a:rPr>
              <a:t>Tuple of strings listing the field names. Useful for introspection and for creating new named tuple types from existing named tuples.</a:t>
            </a:r>
          </a:p>
        </p:txBody>
      </p:sp>
      <p:sp>
        <p:nvSpPr>
          <p:cNvPr id="8" name="Rectangle 2">
            <a:extLst>
              <a:ext uri="{FF2B5EF4-FFF2-40B4-BE49-F238E27FC236}">
                <a16:creationId xmlns:a16="http://schemas.microsoft.com/office/drawing/2014/main" id="{C2C24B99-C703-4676-9D38-D7862C856A7B}"/>
              </a:ext>
            </a:extLst>
          </p:cNvPr>
          <p:cNvSpPr>
            <a:spLocks noChangeArrowheads="1"/>
          </p:cNvSpPr>
          <p:nvPr/>
        </p:nvSpPr>
        <p:spPr bwMode="auto">
          <a:xfrm>
            <a:off x="838200" y="5592200"/>
            <a:ext cx="6903127"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A9B7C6"/>
                </a:solidFill>
                <a:effectLst/>
                <a:latin typeface="Arial Unicode MS"/>
              </a:rPr>
              <a:t>p._fields</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808080"/>
                </a:solidFill>
                <a:effectLst/>
                <a:latin typeface="Arial Unicode MS"/>
              </a:rPr>
              <a:t># view the field names</a:t>
            </a: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Color = </a:t>
            </a:r>
            <a:r>
              <a:rPr kumimoji="0" lang="en-US" altLang="en-US" sz="1200" b="0" i="0" u="none" strike="noStrike" cap="none" normalizeH="0" baseline="0" dirty="0" err="1">
                <a:ln>
                  <a:noFill/>
                </a:ln>
                <a:solidFill>
                  <a:srgbClr val="A9B7C6"/>
                </a:solidFill>
                <a:effectLst/>
                <a:latin typeface="Arial Unicode MS"/>
              </a:rPr>
              <a:t>namedtuple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'Color'</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A8759"/>
                </a:solidFill>
                <a:effectLst/>
                <a:latin typeface="Arial Unicode MS"/>
              </a:rPr>
              <a:t>'red green blue'</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Pixel = </a:t>
            </a:r>
            <a:r>
              <a:rPr kumimoji="0" lang="en-US" altLang="en-US" sz="1200" b="0" i="0" u="none" strike="noStrike" cap="none" normalizeH="0" baseline="0" dirty="0" err="1">
                <a:ln>
                  <a:noFill/>
                </a:ln>
                <a:solidFill>
                  <a:srgbClr val="A9B7C6"/>
                </a:solidFill>
                <a:effectLst/>
                <a:latin typeface="Arial Unicode MS"/>
              </a:rPr>
              <a:t>namedtuple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'Pixel'</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Point._fields</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err="1">
                <a:ln>
                  <a:noFill/>
                </a:ln>
                <a:solidFill>
                  <a:srgbClr val="A9B7C6"/>
                </a:solidFill>
                <a:effectLst/>
                <a:latin typeface="Arial Unicode MS"/>
              </a:rPr>
              <a:t>Color._fields</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Pixel(</a:t>
            </a:r>
            <a:r>
              <a:rPr kumimoji="0" lang="en-US" altLang="en-US" sz="1200" b="0" i="0" u="none" strike="noStrike" cap="none" normalizeH="0" baseline="0" dirty="0">
                <a:ln>
                  <a:noFill/>
                </a:ln>
                <a:solidFill>
                  <a:srgbClr val="6897BB"/>
                </a:solidFill>
                <a:effectLst/>
                <a:latin typeface="Arial Unicode MS"/>
              </a:rPr>
              <a:t>11</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22</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128</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255</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0</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6904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71F6"/>
                </a:solidFill>
                <a:effectLst/>
                <a:latin typeface="Lexend" panose="020B0604020202020204"/>
              </a:rPr>
              <a:t>namedtuple</a:t>
            </a:r>
            <a:r>
              <a:rPr lang="en-US" b="1" i="0" dirty="0">
                <a:solidFill>
                  <a:srgbClr val="0071F6"/>
                </a:solidFill>
                <a:effectLst/>
                <a:latin typeface="Lexend" panose="020B0604020202020204"/>
              </a:rPr>
              <a:t>() – cont’d</a:t>
            </a:r>
            <a:endParaRPr lang="he-IL"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a:lnSpc>
                <a:spcPct val="100000"/>
              </a:lnSpc>
            </a:pPr>
            <a:r>
              <a:rPr lang="en-US" sz="1800" b="1" i="0" dirty="0" err="1">
                <a:solidFill>
                  <a:srgbClr val="222222"/>
                </a:solidFill>
                <a:effectLst/>
                <a:latin typeface="Lexend Light"/>
              </a:rPr>
              <a:t>somenamedtuple</a:t>
            </a:r>
            <a:r>
              <a:rPr lang="en-US" sz="1800" b="1" i="0" dirty="0">
                <a:solidFill>
                  <a:srgbClr val="222222"/>
                </a:solidFill>
                <a:effectLst/>
                <a:latin typeface="Lexend Light"/>
              </a:rPr>
              <a:t>._</a:t>
            </a:r>
            <a:r>
              <a:rPr lang="en-US" sz="1800" b="1" i="0" dirty="0" err="1">
                <a:solidFill>
                  <a:srgbClr val="222222"/>
                </a:solidFill>
                <a:effectLst/>
                <a:latin typeface="Lexend Light"/>
              </a:rPr>
              <a:t>field_defaults</a:t>
            </a:r>
            <a:endParaRPr lang="en-US" sz="1800" b="1" i="0" dirty="0">
              <a:solidFill>
                <a:srgbClr val="222222"/>
              </a:solidFill>
              <a:effectLst/>
              <a:latin typeface="Lexend Light"/>
            </a:endParaRPr>
          </a:p>
          <a:p>
            <a:pPr lvl="1">
              <a:lnSpc>
                <a:spcPct val="100000"/>
              </a:lnSpc>
            </a:pPr>
            <a:r>
              <a:rPr lang="en-US" sz="1400" i="0" dirty="0">
                <a:solidFill>
                  <a:srgbClr val="222222"/>
                </a:solidFill>
                <a:effectLst/>
                <a:latin typeface="Lexend Light"/>
              </a:rPr>
              <a:t>Dictionary mapping field names to default values.</a:t>
            </a:r>
          </a:p>
          <a:p>
            <a:pPr>
              <a:lnSpc>
                <a:spcPct val="100000"/>
              </a:lnSpc>
            </a:pPr>
            <a:endParaRPr lang="en-US" sz="1800" i="0" dirty="0">
              <a:solidFill>
                <a:srgbClr val="222222"/>
              </a:solidFill>
              <a:effectLst/>
              <a:latin typeface="Lexend Light"/>
            </a:endParaRPr>
          </a:p>
          <a:p>
            <a:pPr>
              <a:lnSpc>
                <a:spcPct val="100000"/>
              </a:lnSpc>
            </a:pPr>
            <a:endParaRPr lang="en-US" sz="1800" dirty="0">
              <a:solidFill>
                <a:srgbClr val="222222"/>
              </a:solidFill>
              <a:latin typeface="Lexend Light"/>
              <a:cs typeface="Calibri" panose="020F0502020204030204" pitchFamily="34" charset="0"/>
            </a:endParaRPr>
          </a:p>
          <a:p>
            <a:pPr>
              <a:lnSpc>
                <a:spcPct val="100000"/>
              </a:lnSpc>
            </a:pPr>
            <a:endParaRPr lang="en-US" sz="1800" dirty="0">
              <a:solidFill>
                <a:srgbClr val="222222"/>
              </a:solidFill>
              <a:latin typeface="Lexend Light"/>
              <a:cs typeface="Calibri" panose="020F0502020204030204" pitchFamily="34" charset="0"/>
            </a:endParaRPr>
          </a:p>
          <a:p>
            <a:pPr>
              <a:lnSpc>
                <a:spcPct val="100000"/>
              </a:lnSpc>
            </a:pPr>
            <a:endParaRPr lang="en-US" sz="1800" dirty="0">
              <a:solidFill>
                <a:srgbClr val="222222"/>
              </a:solidFill>
              <a:latin typeface="Lexend Light"/>
              <a:cs typeface="Calibri" panose="020F0502020204030204" pitchFamily="34" charset="0"/>
            </a:endParaRPr>
          </a:p>
          <a:p>
            <a:pPr>
              <a:lnSpc>
                <a:spcPct val="100000"/>
              </a:lnSpc>
            </a:pPr>
            <a:r>
              <a:rPr lang="en-US" sz="1800" dirty="0">
                <a:latin typeface="Lexend Light"/>
                <a:cs typeface="Calibri" panose="020F0502020204030204" pitchFamily="34" charset="0"/>
              </a:rPr>
              <a:t>To retrieve a field whose name is stored in a string, use the </a:t>
            </a:r>
            <a:r>
              <a:rPr lang="en-US" sz="1800" dirty="0" err="1">
                <a:latin typeface="Lexend Light"/>
                <a:cs typeface="Calibri" panose="020F0502020204030204" pitchFamily="34" charset="0"/>
              </a:rPr>
              <a:t>getattr</a:t>
            </a:r>
            <a:r>
              <a:rPr lang="en-US" sz="1800" dirty="0">
                <a:latin typeface="Lexend Light"/>
                <a:cs typeface="Calibri" panose="020F0502020204030204" pitchFamily="34" charset="0"/>
              </a:rPr>
              <a:t>() function:</a:t>
            </a:r>
          </a:p>
          <a:p>
            <a:pPr>
              <a:lnSpc>
                <a:spcPct val="100000"/>
              </a:lnSpc>
            </a:pPr>
            <a:endParaRPr lang="en-US" sz="1800" dirty="0">
              <a:latin typeface="Lexend Light"/>
              <a:cs typeface="Calibri" panose="020F0502020204030204" pitchFamily="34" charset="0"/>
            </a:endParaRPr>
          </a:p>
          <a:p>
            <a:pPr>
              <a:lnSpc>
                <a:spcPct val="100000"/>
              </a:lnSpc>
            </a:pPr>
            <a:endParaRPr lang="en-US" sz="1800" dirty="0">
              <a:latin typeface="Lexend Light"/>
              <a:cs typeface="Calibri" panose="020F0502020204030204" pitchFamily="34" charset="0"/>
            </a:endParaRPr>
          </a:p>
          <a:p>
            <a:pPr>
              <a:lnSpc>
                <a:spcPct val="100000"/>
              </a:lnSpc>
            </a:pPr>
            <a:r>
              <a:rPr lang="en-US" sz="1800" dirty="0">
                <a:latin typeface="Lexend Light"/>
                <a:cs typeface="Calibri" panose="020F0502020204030204" pitchFamily="34" charset="0"/>
              </a:rPr>
              <a:t>To convert a dictionary to a named tuple, use the double-star-operator (as described in Unpacking Argument Lists):</a:t>
            </a:r>
          </a:p>
          <a:p>
            <a:pPr>
              <a:lnSpc>
                <a:spcPct val="100000"/>
              </a:lnSpc>
            </a:pPr>
            <a:endParaRPr lang="en-US" sz="2000" dirty="0">
              <a:latin typeface="Lexend Light"/>
              <a:cs typeface="Calibri" panose="020F0502020204030204" pitchFamily="34" charset="0"/>
            </a:endParaRPr>
          </a:p>
          <a:p>
            <a:pPr>
              <a:lnSpc>
                <a:spcPct val="100000"/>
              </a:lnSpc>
            </a:pPr>
            <a:endParaRPr lang="he-IL" sz="2000" dirty="0">
              <a:latin typeface="Lexend Light"/>
              <a:cs typeface="Calibri" panose="020F0502020204030204" pitchFamily="34" charset="0"/>
            </a:endParaRPr>
          </a:p>
        </p:txBody>
      </p:sp>
      <p:sp>
        <p:nvSpPr>
          <p:cNvPr id="4" name="Rectangle 1">
            <a:extLst>
              <a:ext uri="{FF2B5EF4-FFF2-40B4-BE49-F238E27FC236}">
                <a16:creationId xmlns:a16="http://schemas.microsoft.com/office/drawing/2014/main" id="{144718B0-3724-4B2E-BAEF-7E7400E6D1AD}"/>
              </a:ext>
            </a:extLst>
          </p:cNvPr>
          <p:cNvSpPr>
            <a:spLocks noChangeArrowheads="1"/>
          </p:cNvSpPr>
          <p:nvPr/>
        </p:nvSpPr>
        <p:spPr bwMode="auto">
          <a:xfrm>
            <a:off x="962487" y="2352280"/>
            <a:ext cx="7133373"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latin typeface="Arial Unicode MS"/>
              </a:rPr>
              <a:t>Account = </a:t>
            </a:r>
            <a:r>
              <a:rPr kumimoji="0" lang="en-US" altLang="en-US" sz="1600" b="0" i="0" u="none" strike="noStrike" cap="none" normalizeH="0" baseline="0" dirty="0" err="1">
                <a:ln>
                  <a:noFill/>
                </a:ln>
                <a:solidFill>
                  <a:srgbClr val="A9B7C6"/>
                </a:solidFill>
                <a:effectLst/>
                <a:latin typeface="Arial Unicode MS"/>
              </a:rPr>
              <a:t>namedtuple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'Account'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'type'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'balance'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defaults=[</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Account._</a:t>
            </a:r>
            <a:r>
              <a:rPr kumimoji="0" lang="en-US" altLang="en-US" sz="1600" b="0" i="0" u="none" strike="noStrike" cap="none" normalizeH="0" baseline="0" dirty="0" err="1">
                <a:ln>
                  <a:noFill/>
                </a:ln>
                <a:solidFill>
                  <a:srgbClr val="A9B7C6"/>
                </a:solidFill>
                <a:effectLst/>
                <a:latin typeface="Arial Unicode MS"/>
              </a:rPr>
              <a:t>field_defaults</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Account(</a:t>
            </a:r>
            <a:r>
              <a:rPr kumimoji="0" lang="en-US" altLang="en-US" sz="1600" b="0" i="0" u="none" strike="noStrike" cap="none" normalizeH="0" baseline="0" dirty="0">
                <a:ln>
                  <a:noFill/>
                </a:ln>
                <a:solidFill>
                  <a:srgbClr val="6A8759"/>
                </a:solidFill>
                <a:effectLst/>
                <a:latin typeface="Arial Unicode MS"/>
              </a:rPr>
              <a:t>'premium'</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5C6349A-71D1-4241-B913-EFC7E2F27FC2}"/>
              </a:ext>
            </a:extLst>
          </p:cNvPr>
          <p:cNvSpPr>
            <a:spLocks noChangeArrowheads="1"/>
          </p:cNvSpPr>
          <p:nvPr/>
        </p:nvSpPr>
        <p:spPr bwMode="auto">
          <a:xfrm>
            <a:off x="962487" y="4337312"/>
            <a:ext cx="1704513"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A9B7C6"/>
                </a:solidFill>
                <a:effectLst/>
                <a:latin typeface="Arial Unicode MS"/>
              </a:rPr>
              <a:t>getattr</a:t>
            </a:r>
            <a:r>
              <a:rPr kumimoji="0" lang="en-US" altLang="en-US" sz="1600" b="0" i="0" u="none" strike="noStrike" cap="none" normalizeH="0" baseline="0" dirty="0">
                <a:ln>
                  <a:noFill/>
                </a:ln>
                <a:solidFill>
                  <a:srgbClr val="A9B7C6"/>
                </a:solidFill>
                <a:effectLst/>
                <a:latin typeface="Arial Unicode MS"/>
              </a:rPr>
              <a:t>(p</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'x'</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D0A77173-17DD-404E-A6CB-D992EAEDF93C}"/>
              </a:ext>
            </a:extLst>
          </p:cNvPr>
          <p:cNvSpPr>
            <a:spLocks noChangeArrowheads="1"/>
          </p:cNvSpPr>
          <p:nvPr/>
        </p:nvSpPr>
        <p:spPr bwMode="auto">
          <a:xfrm>
            <a:off x="962487" y="5858554"/>
            <a:ext cx="3240350"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latin typeface="Arial Unicode MS"/>
              </a:rPr>
              <a:t>d = {</a:t>
            </a:r>
            <a:r>
              <a:rPr kumimoji="0" lang="en-US" altLang="en-US" sz="1600" b="0" i="0" u="none" strike="noStrike" cap="none" normalizeH="0" baseline="0" dirty="0">
                <a:ln>
                  <a:noFill/>
                </a:ln>
                <a:solidFill>
                  <a:srgbClr val="6A8759"/>
                </a:solidFill>
                <a:effectLst/>
                <a:latin typeface="Arial Unicode MS"/>
              </a:rPr>
              <a:t>'x'</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11</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'y'</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22</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Point(**d)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4002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71F6"/>
                </a:solidFill>
                <a:effectLst/>
                <a:latin typeface="Lexend" panose="020B0604020202020204"/>
              </a:rPr>
              <a:t>OrderedDict</a:t>
            </a:r>
            <a:r>
              <a:rPr lang="en-US" b="1" i="0" dirty="0">
                <a:solidFill>
                  <a:srgbClr val="0071F6"/>
                </a:solidFill>
                <a:effectLst/>
                <a:latin typeface="Lexend" panose="020B0604020202020204"/>
              </a:rPr>
              <a:t> objects</a:t>
            </a:r>
            <a:endParaRPr lang="he-IL"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a:xfrm>
            <a:off x="838200" y="1574800"/>
            <a:ext cx="10320866" cy="4918075"/>
          </a:xfrm>
        </p:spPr>
        <p:txBody>
          <a:bodyPr>
            <a:normAutofit/>
          </a:bodyPr>
          <a:lstStyle/>
          <a:p>
            <a:pPr marL="0" indent="0">
              <a:lnSpc>
                <a:spcPct val="100000"/>
              </a:lnSpc>
              <a:buNone/>
            </a:pPr>
            <a:r>
              <a:rPr lang="en-US" sz="2000" dirty="0">
                <a:latin typeface="Lexend Light"/>
                <a:cs typeface="Calibri" panose="020F0502020204030204" pitchFamily="34" charset="0"/>
              </a:rPr>
              <a:t>Ordered dictionaries are similar to regular dictionaries but have additional capabilities related to ordering operations. They were more significant before Python 3.7 when the built-in </a:t>
            </a:r>
            <a:r>
              <a:rPr lang="en-US" sz="2000" dirty="0" err="1">
                <a:latin typeface="Lexend Light"/>
                <a:cs typeface="Calibri" panose="020F0502020204030204" pitchFamily="34" charset="0"/>
              </a:rPr>
              <a:t>dict</a:t>
            </a:r>
            <a:r>
              <a:rPr lang="en-US" sz="2000" dirty="0">
                <a:latin typeface="Lexend Light"/>
                <a:cs typeface="Calibri" panose="020F0502020204030204" pitchFamily="34" charset="0"/>
              </a:rPr>
              <a:t> class gained the ability to remember insertion order.</a:t>
            </a:r>
          </a:p>
          <a:p>
            <a:pPr marL="0" indent="0">
              <a:lnSpc>
                <a:spcPct val="100000"/>
              </a:lnSpc>
              <a:buNone/>
            </a:pPr>
            <a:r>
              <a:rPr lang="en-US" sz="2000" dirty="0">
                <a:latin typeface="Lexend Light"/>
                <a:cs typeface="Calibri" panose="020F0502020204030204" pitchFamily="34" charset="0"/>
              </a:rPr>
              <a:t>Here are some key points about ordered dictionaries:</a:t>
            </a:r>
          </a:p>
          <a:p>
            <a:pPr lvl="1">
              <a:lnSpc>
                <a:spcPct val="100000"/>
              </a:lnSpc>
            </a:pPr>
            <a:r>
              <a:rPr lang="en-US" sz="1600" dirty="0">
                <a:latin typeface="Lexend Light"/>
                <a:cs typeface="Calibri" panose="020F0502020204030204" pitchFamily="34" charset="0"/>
              </a:rPr>
              <a:t>Regular dictionaries prioritize mapping operations, while tracking insertion order was secondary.</a:t>
            </a:r>
          </a:p>
          <a:p>
            <a:pPr lvl="1">
              <a:lnSpc>
                <a:spcPct val="100000"/>
              </a:lnSpc>
            </a:pPr>
            <a:r>
              <a:rPr lang="en-US" sz="1600" b="1" dirty="0" err="1">
                <a:latin typeface="Lexend Light"/>
                <a:cs typeface="Calibri" panose="020F0502020204030204" pitchFamily="34" charset="0"/>
              </a:rPr>
              <a:t>OrderedDict</a:t>
            </a:r>
            <a:r>
              <a:rPr lang="en-US" sz="1600" dirty="0">
                <a:latin typeface="Lexend Light"/>
                <a:cs typeface="Calibri" panose="020F0502020204030204" pitchFamily="34" charset="0"/>
              </a:rPr>
              <a:t> is designed to handle reordering operations efficiently, with less emphasis on space efficiency, iteration speed, and update operation performance.</a:t>
            </a:r>
          </a:p>
          <a:p>
            <a:pPr lvl="1">
              <a:lnSpc>
                <a:spcPct val="100000"/>
              </a:lnSpc>
            </a:pPr>
            <a:r>
              <a:rPr lang="en-US" sz="1600" dirty="0">
                <a:latin typeface="Lexend Light"/>
                <a:cs typeface="Calibri" panose="020F0502020204030204" pitchFamily="34" charset="0"/>
              </a:rPr>
              <a:t>The </a:t>
            </a:r>
            <a:r>
              <a:rPr lang="en-US" sz="1600" b="1" dirty="0" err="1">
                <a:latin typeface="Lexend Light"/>
                <a:cs typeface="Calibri" panose="020F0502020204030204" pitchFamily="34" charset="0"/>
              </a:rPr>
              <a:t>OrderedDict</a:t>
            </a:r>
            <a:r>
              <a:rPr lang="en-US" sz="1600" dirty="0">
                <a:latin typeface="Lexend Light"/>
                <a:cs typeface="Calibri" panose="020F0502020204030204" pitchFamily="34" charset="0"/>
              </a:rPr>
              <a:t> algorithm is well-suited for implementing LRU (Least Recently Used) caches and can handle frequent reordering operations better than regular dictionaries.</a:t>
            </a:r>
          </a:p>
          <a:p>
            <a:pPr lvl="1">
              <a:lnSpc>
                <a:spcPct val="100000"/>
              </a:lnSpc>
            </a:pPr>
            <a:r>
              <a:rPr lang="en-US" sz="1600" dirty="0">
                <a:latin typeface="Lexend Light"/>
                <a:cs typeface="Calibri" panose="020F0502020204030204" pitchFamily="34" charset="0"/>
              </a:rPr>
              <a:t>The equality operation for </a:t>
            </a:r>
            <a:r>
              <a:rPr lang="en-US" sz="1600" b="1" dirty="0" err="1">
                <a:latin typeface="Lexend Light"/>
                <a:cs typeface="Calibri" panose="020F0502020204030204" pitchFamily="34" charset="0"/>
              </a:rPr>
              <a:t>OrderedDict</a:t>
            </a:r>
            <a:r>
              <a:rPr lang="en-US" sz="1600" dirty="0">
                <a:latin typeface="Lexend Light"/>
                <a:cs typeface="Calibri" panose="020F0502020204030204" pitchFamily="34" charset="0"/>
              </a:rPr>
              <a:t> considers matching order, while a regular </a:t>
            </a:r>
            <a:r>
              <a:rPr lang="en-US" sz="1600" dirty="0" err="1">
                <a:latin typeface="Lexend Light"/>
                <a:cs typeface="Calibri" panose="020F0502020204030204" pitchFamily="34" charset="0"/>
              </a:rPr>
              <a:t>dict</a:t>
            </a:r>
            <a:r>
              <a:rPr lang="en-US" sz="1600" dirty="0">
                <a:latin typeface="Lexend Light"/>
                <a:cs typeface="Calibri" panose="020F0502020204030204" pitchFamily="34" charset="0"/>
              </a:rPr>
              <a:t> can emulate order-sensitive equality by checking if p == q and all(k1 == k2 for k1, k2 in zip(p, q)).</a:t>
            </a:r>
          </a:p>
          <a:p>
            <a:pPr lvl="1">
              <a:lnSpc>
                <a:spcPct val="100000"/>
              </a:lnSpc>
            </a:pPr>
            <a:r>
              <a:rPr lang="en-US" sz="1600" dirty="0">
                <a:latin typeface="Lexend Light"/>
                <a:cs typeface="Calibri" panose="020F0502020204030204" pitchFamily="34" charset="0"/>
              </a:rPr>
              <a:t>The </a:t>
            </a:r>
            <a:r>
              <a:rPr lang="en-US" sz="1600" b="1" dirty="0" err="1">
                <a:latin typeface="Lexend Light"/>
                <a:cs typeface="Calibri" panose="020F0502020204030204" pitchFamily="34" charset="0"/>
              </a:rPr>
              <a:t>popitem</a:t>
            </a:r>
            <a:r>
              <a:rPr lang="en-US" sz="1600" b="1" dirty="0">
                <a:latin typeface="Lexend Light"/>
                <a:cs typeface="Calibri" panose="020F0502020204030204" pitchFamily="34" charset="0"/>
              </a:rPr>
              <a:t>() </a:t>
            </a:r>
            <a:r>
              <a:rPr lang="en-US" sz="1600" dirty="0">
                <a:latin typeface="Lexend Light"/>
                <a:cs typeface="Calibri" panose="020F0502020204030204" pitchFamily="34" charset="0"/>
              </a:rPr>
              <a:t>method of </a:t>
            </a:r>
            <a:r>
              <a:rPr lang="en-US" sz="1600" b="1" dirty="0" err="1">
                <a:latin typeface="Lexend Light"/>
                <a:cs typeface="Calibri" panose="020F0502020204030204" pitchFamily="34" charset="0"/>
              </a:rPr>
              <a:t>OrderedDict</a:t>
            </a:r>
            <a:r>
              <a:rPr lang="en-US" sz="1600" dirty="0">
                <a:latin typeface="Lexend Light"/>
                <a:cs typeface="Calibri" panose="020F0502020204030204" pitchFamily="34" charset="0"/>
              </a:rPr>
              <a:t> has a different signature, allowing an optional argument to specify which item should be popped.</a:t>
            </a:r>
          </a:p>
        </p:txBody>
      </p:sp>
    </p:spTree>
    <p:extLst>
      <p:ext uri="{BB962C8B-B14F-4D97-AF65-F5344CB8AC3E}">
        <p14:creationId xmlns:p14="http://schemas.microsoft.com/office/powerpoint/2010/main" val="377246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71F6"/>
                </a:solidFill>
                <a:effectLst/>
                <a:latin typeface="Lexend" panose="020B0604020202020204"/>
              </a:rPr>
              <a:t>OrderedDict</a:t>
            </a:r>
            <a:r>
              <a:rPr lang="en-US" b="1" i="0" dirty="0">
                <a:solidFill>
                  <a:srgbClr val="0071F6"/>
                </a:solidFill>
                <a:effectLst/>
                <a:latin typeface="Lexend" panose="020B0604020202020204"/>
              </a:rPr>
              <a:t> objects – cont’d</a:t>
            </a:r>
            <a:endParaRPr lang="he-IL"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fontScale="92500"/>
          </a:bodyPr>
          <a:lstStyle/>
          <a:p>
            <a:pPr>
              <a:lnSpc>
                <a:spcPct val="100000"/>
              </a:lnSpc>
            </a:pPr>
            <a:r>
              <a:rPr lang="en-US" sz="2000" dirty="0">
                <a:latin typeface="Lexend Light"/>
                <a:cs typeface="Calibri" panose="020F0502020204030204" pitchFamily="34" charset="0"/>
              </a:rPr>
              <a:t>Regular dictionaries can emulate </a:t>
            </a:r>
            <a:r>
              <a:rPr lang="en-US" sz="2000" dirty="0" err="1">
                <a:latin typeface="Lexend Light"/>
                <a:cs typeface="Calibri" panose="020F0502020204030204" pitchFamily="34" charset="0"/>
              </a:rPr>
              <a:t>OrderedDict's</a:t>
            </a:r>
            <a:r>
              <a:rPr lang="en-US" sz="2000" dirty="0">
                <a:latin typeface="Lexend Light"/>
                <a:cs typeface="Calibri" panose="020F0502020204030204" pitchFamily="34" charset="0"/>
              </a:rPr>
              <a:t> </a:t>
            </a:r>
            <a:r>
              <a:rPr lang="en-US" sz="2000" b="1" dirty="0" err="1">
                <a:latin typeface="Lexend Light"/>
                <a:cs typeface="Calibri" panose="020F0502020204030204" pitchFamily="34" charset="0"/>
              </a:rPr>
              <a:t>od.popitem</a:t>
            </a:r>
            <a:r>
              <a:rPr lang="en-US" sz="2000" b="1" dirty="0">
                <a:latin typeface="Lexend Light"/>
                <a:cs typeface="Calibri" panose="020F0502020204030204" pitchFamily="34" charset="0"/>
              </a:rPr>
              <a:t>(last=True) </a:t>
            </a:r>
            <a:r>
              <a:rPr lang="en-US" sz="2000" dirty="0">
                <a:latin typeface="Lexend Light"/>
                <a:cs typeface="Calibri" panose="020F0502020204030204" pitchFamily="34" charset="0"/>
              </a:rPr>
              <a:t>with </a:t>
            </a:r>
            <a:r>
              <a:rPr lang="en-US" sz="2000" b="1" dirty="0" err="1">
                <a:latin typeface="Lexend Light"/>
                <a:cs typeface="Calibri" panose="020F0502020204030204" pitchFamily="34" charset="0"/>
              </a:rPr>
              <a:t>d.popitem</a:t>
            </a:r>
            <a:r>
              <a:rPr lang="en-US" sz="2000" b="1" dirty="0">
                <a:latin typeface="Lexend Light"/>
                <a:cs typeface="Calibri" panose="020F0502020204030204" pitchFamily="34" charset="0"/>
              </a:rPr>
              <a:t>(), </a:t>
            </a:r>
            <a:r>
              <a:rPr lang="en-US" sz="2000" dirty="0">
                <a:latin typeface="Lexend Light"/>
                <a:cs typeface="Calibri" panose="020F0502020204030204" pitchFamily="34" charset="0"/>
              </a:rPr>
              <a:t>which is guaranteed to pop the rightmost (last) item.</a:t>
            </a:r>
          </a:p>
          <a:p>
            <a:pPr>
              <a:lnSpc>
                <a:spcPct val="100000"/>
              </a:lnSpc>
            </a:pPr>
            <a:r>
              <a:rPr lang="en-US" sz="2000" dirty="0">
                <a:latin typeface="Lexend Light"/>
                <a:cs typeface="Calibri" panose="020F0502020204030204" pitchFamily="34" charset="0"/>
              </a:rPr>
              <a:t>Regular dictionaries can emulate </a:t>
            </a:r>
            <a:r>
              <a:rPr lang="en-US" sz="2000" dirty="0" err="1">
                <a:latin typeface="Lexend Light"/>
                <a:cs typeface="Calibri" panose="020F0502020204030204" pitchFamily="34" charset="0"/>
              </a:rPr>
              <a:t>OrderedDict's</a:t>
            </a:r>
            <a:r>
              <a:rPr lang="en-US" sz="2000" dirty="0">
                <a:latin typeface="Lexend Light"/>
                <a:cs typeface="Calibri" panose="020F0502020204030204" pitchFamily="34" charset="0"/>
              </a:rPr>
              <a:t> </a:t>
            </a:r>
            <a:r>
              <a:rPr lang="en-US" sz="2000" b="1" dirty="0" err="1">
                <a:latin typeface="Lexend Light"/>
                <a:cs typeface="Calibri" panose="020F0502020204030204" pitchFamily="34" charset="0"/>
              </a:rPr>
              <a:t>od.popitem</a:t>
            </a:r>
            <a:r>
              <a:rPr lang="en-US" sz="2000" b="1" dirty="0">
                <a:latin typeface="Lexend Light"/>
                <a:cs typeface="Calibri" panose="020F0502020204030204" pitchFamily="34" charset="0"/>
              </a:rPr>
              <a:t>(last=False) </a:t>
            </a:r>
            <a:r>
              <a:rPr lang="en-US" sz="2000" dirty="0">
                <a:latin typeface="Lexend Light"/>
                <a:cs typeface="Calibri" panose="020F0502020204030204" pitchFamily="34" charset="0"/>
              </a:rPr>
              <a:t>with </a:t>
            </a:r>
            <a:r>
              <a:rPr lang="en-US" sz="2000" b="1" dirty="0">
                <a:latin typeface="Lexend Light"/>
                <a:cs typeface="Calibri" panose="020F0502020204030204" pitchFamily="34" charset="0"/>
              </a:rPr>
              <a:t>(k := next(</a:t>
            </a:r>
            <a:r>
              <a:rPr lang="en-US" sz="2000" b="1" dirty="0" err="1">
                <a:latin typeface="Lexend Light"/>
                <a:cs typeface="Calibri" panose="020F0502020204030204" pitchFamily="34" charset="0"/>
              </a:rPr>
              <a:t>iter</a:t>
            </a:r>
            <a:r>
              <a:rPr lang="en-US" sz="2000" b="1" dirty="0">
                <a:latin typeface="Lexend Light"/>
                <a:cs typeface="Calibri" panose="020F0502020204030204" pitchFamily="34" charset="0"/>
              </a:rPr>
              <a:t>(d)), </a:t>
            </a:r>
            <a:r>
              <a:rPr lang="en-US" sz="2000" b="1" dirty="0" err="1">
                <a:latin typeface="Lexend Light"/>
                <a:cs typeface="Calibri" panose="020F0502020204030204" pitchFamily="34" charset="0"/>
              </a:rPr>
              <a:t>d.pop</a:t>
            </a:r>
            <a:r>
              <a:rPr lang="en-US" sz="2000" b="1" dirty="0">
                <a:latin typeface="Lexend Light"/>
                <a:cs typeface="Calibri" panose="020F0502020204030204" pitchFamily="34" charset="0"/>
              </a:rPr>
              <a:t>(k)), </a:t>
            </a:r>
            <a:r>
              <a:rPr lang="en-US" sz="2000" dirty="0">
                <a:latin typeface="Lexend Light"/>
                <a:cs typeface="Calibri" panose="020F0502020204030204" pitchFamily="34" charset="0"/>
              </a:rPr>
              <a:t>which returns and removes the leftmost (first) item if it exists.</a:t>
            </a:r>
          </a:p>
          <a:p>
            <a:pPr>
              <a:lnSpc>
                <a:spcPct val="100000"/>
              </a:lnSpc>
            </a:pPr>
            <a:r>
              <a:rPr lang="en-US" sz="2000" dirty="0" err="1">
                <a:latin typeface="Lexend Light"/>
                <a:cs typeface="Calibri" panose="020F0502020204030204" pitchFamily="34" charset="0"/>
              </a:rPr>
              <a:t>OrderedDict</a:t>
            </a:r>
            <a:r>
              <a:rPr lang="en-US" sz="2000" dirty="0">
                <a:latin typeface="Lexend Light"/>
                <a:cs typeface="Calibri" panose="020F0502020204030204" pitchFamily="34" charset="0"/>
              </a:rPr>
              <a:t> provides a </a:t>
            </a:r>
            <a:r>
              <a:rPr lang="en-US" sz="2000" b="1" dirty="0" err="1">
                <a:latin typeface="Lexend Light"/>
                <a:cs typeface="Calibri" panose="020F0502020204030204" pitchFamily="34" charset="0"/>
              </a:rPr>
              <a:t>move_to_end</a:t>
            </a:r>
            <a:r>
              <a:rPr lang="en-US" sz="2000" b="1" dirty="0">
                <a:latin typeface="Lexend Light"/>
                <a:cs typeface="Calibri" panose="020F0502020204030204" pitchFamily="34" charset="0"/>
              </a:rPr>
              <a:t>() </a:t>
            </a:r>
            <a:r>
              <a:rPr lang="en-US" sz="2000" dirty="0">
                <a:latin typeface="Lexend Light"/>
                <a:cs typeface="Calibri" panose="020F0502020204030204" pitchFamily="34" charset="0"/>
              </a:rPr>
              <a:t>method to efficiently reposition an element to an endpoint.</a:t>
            </a:r>
          </a:p>
          <a:p>
            <a:pPr>
              <a:lnSpc>
                <a:spcPct val="100000"/>
              </a:lnSpc>
            </a:pPr>
            <a:r>
              <a:rPr lang="en-US" sz="2000" dirty="0">
                <a:latin typeface="Lexend Light"/>
                <a:cs typeface="Calibri" panose="020F0502020204030204" pitchFamily="34" charset="0"/>
              </a:rPr>
              <a:t>Regular dictionaries can emulate </a:t>
            </a:r>
            <a:r>
              <a:rPr lang="en-US" sz="2000" dirty="0" err="1">
                <a:latin typeface="Lexend Light"/>
                <a:cs typeface="Calibri" panose="020F0502020204030204" pitchFamily="34" charset="0"/>
              </a:rPr>
              <a:t>OrderedDict's</a:t>
            </a:r>
            <a:r>
              <a:rPr lang="en-US" sz="2000" dirty="0">
                <a:latin typeface="Lexend Light"/>
                <a:cs typeface="Calibri" panose="020F0502020204030204" pitchFamily="34" charset="0"/>
              </a:rPr>
              <a:t> </a:t>
            </a:r>
            <a:r>
              <a:rPr lang="en-US" sz="2000" b="1" dirty="0" err="1">
                <a:latin typeface="Lexend Light"/>
                <a:cs typeface="Calibri" panose="020F0502020204030204" pitchFamily="34" charset="0"/>
              </a:rPr>
              <a:t>od.move_to_end</a:t>
            </a:r>
            <a:r>
              <a:rPr lang="en-US" sz="2000" b="1" dirty="0">
                <a:latin typeface="Lexend Light"/>
                <a:cs typeface="Calibri" panose="020F0502020204030204" pitchFamily="34" charset="0"/>
              </a:rPr>
              <a:t>(k, last=True) </a:t>
            </a:r>
            <a:r>
              <a:rPr lang="en-US" sz="2000" dirty="0">
                <a:latin typeface="Lexend Light"/>
                <a:cs typeface="Calibri" panose="020F0502020204030204" pitchFamily="34" charset="0"/>
              </a:rPr>
              <a:t>with </a:t>
            </a:r>
            <a:r>
              <a:rPr lang="en-US" sz="2000" b="1" dirty="0">
                <a:latin typeface="Lexend Light"/>
                <a:cs typeface="Calibri" panose="020F0502020204030204" pitchFamily="34" charset="0"/>
              </a:rPr>
              <a:t>d[k] = </a:t>
            </a:r>
            <a:r>
              <a:rPr lang="en-US" sz="2000" b="1" dirty="0" err="1">
                <a:latin typeface="Lexend Light"/>
                <a:cs typeface="Calibri" panose="020F0502020204030204" pitchFamily="34" charset="0"/>
              </a:rPr>
              <a:t>d.pop</a:t>
            </a:r>
            <a:r>
              <a:rPr lang="en-US" sz="2000" b="1" dirty="0">
                <a:latin typeface="Lexend Light"/>
                <a:cs typeface="Calibri" panose="020F0502020204030204" pitchFamily="34" charset="0"/>
              </a:rPr>
              <a:t>(k), </a:t>
            </a:r>
            <a:r>
              <a:rPr lang="en-US" sz="2000" dirty="0">
                <a:latin typeface="Lexend Light"/>
                <a:cs typeface="Calibri" panose="020F0502020204030204" pitchFamily="34" charset="0"/>
              </a:rPr>
              <a:t>which moves the key and its associated value to the rightmost (last) position.</a:t>
            </a:r>
          </a:p>
          <a:p>
            <a:pPr>
              <a:lnSpc>
                <a:spcPct val="100000"/>
              </a:lnSpc>
            </a:pPr>
            <a:r>
              <a:rPr lang="en-US" sz="2000" dirty="0">
                <a:latin typeface="Lexend Light"/>
                <a:cs typeface="Calibri" panose="020F0502020204030204" pitchFamily="34" charset="0"/>
              </a:rPr>
              <a:t>Regular dictionaries do not have an efficient equivalent for </a:t>
            </a:r>
            <a:r>
              <a:rPr lang="en-US" sz="2000" dirty="0" err="1">
                <a:latin typeface="Lexend Light"/>
                <a:cs typeface="Calibri" panose="020F0502020204030204" pitchFamily="34" charset="0"/>
              </a:rPr>
              <a:t>OrderedDict's</a:t>
            </a:r>
            <a:r>
              <a:rPr lang="en-US" sz="2000" dirty="0">
                <a:latin typeface="Lexend Light"/>
                <a:cs typeface="Calibri" panose="020F0502020204030204" pitchFamily="34" charset="0"/>
              </a:rPr>
              <a:t> </a:t>
            </a:r>
            <a:r>
              <a:rPr lang="en-US" sz="2000" b="1" dirty="0" err="1">
                <a:latin typeface="Lexend Light"/>
                <a:cs typeface="Calibri" panose="020F0502020204030204" pitchFamily="34" charset="0"/>
              </a:rPr>
              <a:t>od.move_to_end</a:t>
            </a:r>
            <a:r>
              <a:rPr lang="en-US" sz="2000" b="1" dirty="0">
                <a:latin typeface="Lexend Light"/>
                <a:cs typeface="Calibri" panose="020F0502020204030204" pitchFamily="34" charset="0"/>
              </a:rPr>
              <a:t>(k, last=False), </a:t>
            </a:r>
            <a:r>
              <a:rPr lang="en-US" sz="2000" dirty="0">
                <a:latin typeface="Lexend Light"/>
                <a:cs typeface="Calibri" panose="020F0502020204030204" pitchFamily="34" charset="0"/>
              </a:rPr>
              <a:t>which moves the key and its associated value to the leftmost (first) position.</a:t>
            </a:r>
          </a:p>
          <a:p>
            <a:pPr>
              <a:lnSpc>
                <a:spcPct val="100000"/>
              </a:lnSpc>
            </a:pPr>
            <a:r>
              <a:rPr lang="en-US" sz="2000" dirty="0">
                <a:latin typeface="Lexend Light"/>
                <a:cs typeface="Calibri" panose="020F0502020204030204" pitchFamily="34" charset="0"/>
              </a:rPr>
              <a:t>Until Python 3.8, regular dictionaries lacked a </a:t>
            </a:r>
            <a:r>
              <a:rPr lang="en-US" sz="2000" b="1" dirty="0">
                <a:latin typeface="Lexend Light"/>
                <a:cs typeface="Calibri" panose="020F0502020204030204" pitchFamily="34" charset="0"/>
              </a:rPr>
              <a:t>__reversed__() </a:t>
            </a:r>
            <a:r>
              <a:rPr lang="en-US" sz="2000" dirty="0">
                <a:latin typeface="Lexend Light"/>
                <a:cs typeface="Calibri" panose="020F0502020204030204" pitchFamily="34" charset="0"/>
              </a:rPr>
              <a:t>method, which is available in </a:t>
            </a:r>
            <a:r>
              <a:rPr lang="en-US" sz="2000" dirty="0" err="1">
                <a:latin typeface="Lexend Light"/>
                <a:cs typeface="Calibri" panose="020F0502020204030204" pitchFamily="34" charset="0"/>
              </a:rPr>
              <a:t>OrderedDict</a:t>
            </a:r>
            <a:r>
              <a:rPr lang="en-US" sz="2000" dirty="0">
                <a:latin typeface="Lexend Light"/>
                <a:cs typeface="Calibri" panose="020F0502020204030204" pitchFamily="34" charset="0"/>
              </a:rPr>
              <a:t>.</a:t>
            </a:r>
          </a:p>
          <a:p>
            <a:pPr>
              <a:lnSpc>
                <a:spcPct val="100000"/>
              </a:lnSpc>
            </a:pPr>
            <a:r>
              <a:rPr lang="en-US" sz="2000" dirty="0">
                <a:latin typeface="Lexend Light"/>
                <a:cs typeface="Calibri" panose="020F0502020204030204" pitchFamily="34" charset="0"/>
              </a:rPr>
              <a:t>In summary, ordered dictionaries provide specific capabilities for reordering operations and maintaining the order of items. Although the built-in </a:t>
            </a:r>
            <a:r>
              <a:rPr lang="en-US" sz="2000" b="1" dirty="0" err="1">
                <a:latin typeface="Lexend Light"/>
                <a:cs typeface="Calibri" panose="020F0502020204030204" pitchFamily="34" charset="0"/>
              </a:rPr>
              <a:t>dict</a:t>
            </a:r>
            <a:r>
              <a:rPr lang="en-US" sz="2000" dirty="0">
                <a:latin typeface="Lexend Light"/>
                <a:cs typeface="Calibri" panose="020F0502020204030204" pitchFamily="34" charset="0"/>
              </a:rPr>
              <a:t> class gained similar capabilities in Python 3.7, </a:t>
            </a:r>
            <a:r>
              <a:rPr lang="en-US" sz="2000" dirty="0" err="1">
                <a:latin typeface="Lexend Light"/>
                <a:cs typeface="Calibri" panose="020F0502020204030204" pitchFamily="34" charset="0"/>
              </a:rPr>
              <a:t>OrderedDict</a:t>
            </a:r>
            <a:r>
              <a:rPr lang="en-US" sz="2000" dirty="0">
                <a:latin typeface="Lexend Light"/>
                <a:cs typeface="Calibri" panose="020F0502020204030204" pitchFamily="34" charset="0"/>
              </a:rPr>
              <a:t> remains useful in scenarios that require frequent reordering or order-sensitive operations.</a:t>
            </a:r>
          </a:p>
        </p:txBody>
      </p:sp>
    </p:spTree>
    <p:extLst>
      <p:ext uri="{BB962C8B-B14F-4D97-AF65-F5344CB8AC3E}">
        <p14:creationId xmlns:p14="http://schemas.microsoft.com/office/powerpoint/2010/main" val="2859346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maps</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690688"/>
            <a:ext cx="10515600" cy="4486275"/>
          </a:xfrm>
        </p:spPr>
        <p:txBody>
          <a:bodyPr>
            <a:normAutofit/>
          </a:bodyPr>
          <a:lstStyle/>
          <a:p>
            <a:r>
              <a:rPr lang="en-US" b="0" i="0" dirty="0">
                <a:solidFill>
                  <a:srgbClr val="222222"/>
                </a:solidFill>
                <a:effectLst/>
                <a:latin typeface="Lexend Light"/>
              </a:rPr>
              <a:t>A user updateable list of mappings. </a:t>
            </a:r>
          </a:p>
          <a:p>
            <a:r>
              <a:rPr lang="en-US" b="0" i="0" dirty="0">
                <a:solidFill>
                  <a:srgbClr val="222222"/>
                </a:solidFill>
                <a:effectLst/>
                <a:latin typeface="Lexend Light"/>
              </a:rPr>
              <a:t>The list is ordered from first-searched to last-searched.</a:t>
            </a:r>
          </a:p>
          <a:p>
            <a:r>
              <a:rPr lang="en-US" b="0" i="0" dirty="0">
                <a:solidFill>
                  <a:srgbClr val="222222"/>
                </a:solidFill>
                <a:effectLst/>
                <a:latin typeface="Lexend Light"/>
              </a:rPr>
              <a:t> It is the only stored state and can be modified to change which mappings are searched. </a:t>
            </a:r>
          </a:p>
          <a:p>
            <a:r>
              <a:rPr lang="en-US" b="0" i="0" dirty="0">
                <a:solidFill>
                  <a:srgbClr val="222222"/>
                </a:solidFill>
                <a:effectLst/>
                <a:latin typeface="Lexend Light"/>
              </a:rPr>
              <a:t>The list should always contain at least one mapping.</a:t>
            </a:r>
            <a:endParaRPr lang="en-US" dirty="0">
              <a:solidFill>
                <a:srgbClr val="000000"/>
              </a:solidFill>
              <a:latin typeface="Lexend Light"/>
            </a:endParaRPr>
          </a:p>
        </p:txBody>
      </p:sp>
    </p:spTree>
    <p:extLst>
      <p:ext uri="{BB962C8B-B14F-4D97-AF65-F5344CB8AC3E}">
        <p14:creationId xmlns:p14="http://schemas.microsoft.com/office/powerpoint/2010/main" val="1299589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71F6"/>
                </a:solidFill>
                <a:effectLst/>
                <a:latin typeface="Lexend" panose="020B0604020202020204"/>
              </a:rPr>
              <a:t>OrderedDict</a:t>
            </a:r>
            <a:r>
              <a:rPr lang="en-US" b="1" i="0" dirty="0">
                <a:solidFill>
                  <a:srgbClr val="0071F6"/>
                </a:solidFill>
                <a:effectLst/>
                <a:latin typeface="Lexend" panose="020B0604020202020204"/>
              </a:rPr>
              <a:t> objects – cont’d</a:t>
            </a:r>
            <a:endParaRPr lang="he-IL"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a:xfrm>
            <a:off x="838200" y="1574800"/>
            <a:ext cx="10515600" cy="4918075"/>
          </a:xfrm>
        </p:spPr>
        <p:txBody>
          <a:bodyPr>
            <a:normAutofit/>
          </a:bodyPr>
          <a:lstStyle/>
          <a:p>
            <a:pPr marL="0" indent="0">
              <a:lnSpc>
                <a:spcPct val="100000"/>
              </a:lnSpc>
              <a:buNone/>
            </a:pPr>
            <a:r>
              <a:rPr lang="en-US" sz="2000" dirty="0">
                <a:latin typeface="Lexend Light"/>
                <a:cs typeface="Calibri" panose="020F0502020204030204" pitchFamily="34" charset="0"/>
              </a:rPr>
              <a:t>class </a:t>
            </a:r>
            <a:r>
              <a:rPr lang="en-US" sz="2000" dirty="0" err="1">
                <a:latin typeface="Lexend Light"/>
                <a:cs typeface="Calibri" panose="020F0502020204030204" pitchFamily="34" charset="0"/>
              </a:rPr>
              <a:t>collections.OrderedDict</a:t>
            </a:r>
            <a:r>
              <a:rPr lang="en-US" sz="2000" dirty="0">
                <a:latin typeface="Lexend Light"/>
                <a:cs typeface="Calibri" panose="020F0502020204030204" pitchFamily="34" charset="0"/>
              </a:rPr>
              <a:t>([items])</a:t>
            </a:r>
          </a:p>
          <a:p>
            <a:pPr marL="0" indent="0">
              <a:lnSpc>
                <a:spcPct val="100000"/>
              </a:lnSpc>
              <a:buNone/>
            </a:pPr>
            <a:r>
              <a:rPr lang="en-US" sz="2000" dirty="0">
                <a:latin typeface="Lexend Light"/>
                <a:cs typeface="Calibri" panose="020F0502020204030204" pitchFamily="34" charset="0"/>
              </a:rPr>
              <a:t>Return an instance of a </a:t>
            </a:r>
            <a:r>
              <a:rPr lang="en-US" sz="2000" dirty="0" err="1">
                <a:latin typeface="Lexend Light"/>
                <a:cs typeface="Calibri" panose="020F0502020204030204" pitchFamily="34" charset="0"/>
              </a:rPr>
              <a:t>dict</a:t>
            </a:r>
            <a:r>
              <a:rPr lang="en-US" sz="2000" dirty="0">
                <a:latin typeface="Lexend Light"/>
                <a:cs typeface="Calibri" panose="020F0502020204030204" pitchFamily="34" charset="0"/>
              </a:rPr>
              <a:t> subclass that has methods specialized for rearranging dictionary order.</a:t>
            </a:r>
          </a:p>
          <a:p>
            <a:pPr>
              <a:lnSpc>
                <a:spcPct val="100000"/>
              </a:lnSpc>
            </a:pPr>
            <a:r>
              <a:rPr lang="en-US" sz="2000" b="1" dirty="0" err="1">
                <a:latin typeface="Lexend Light"/>
                <a:cs typeface="Calibri" panose="020F0502020204030204" pitchFamily="34" charset="0"/>
              </a:rPr>
              <a:t>popitem</a:t>
            </a:r>
            <a:r>
              <a:rPr lang="en-US" sz="2000" b="1" dirty="0">
                <a:latin typeface="Lexend Light"/>
                <a:cs typeface="Calibri" panose="020F0502020204030204" pitchFamily="34" charset="0"/>
              </a:rPr>
              <a:t>(last=True)</a:t>
            </a:r>
          </a:p>
          <a:p>
            <a:pPr lvl="1">
              <a:lnSpc>
                <a:spcPct val="100000"/>
              </a:lnSpc>
            </a:pPr>
            <a:r>
              <a:rPr lang="en-US" sz="1600" dirty="0">
                <a:latin typeface="Lexend Light"/>
                <a:cs typeface="Calibri" panose="020F0502020204030204" pitchFamily="34" charset="0"/>
              </a:rPr>
              <a:t>The </a:t>
            </a:r>
            <a:r>
              <a:rPr lang="en-US" sz="1600" dirty="0" err="1">
                <a:latin typeface="Lexend Light"/>
                <a:cs typeface="Calibri" panose="020F0502020204030204" pitchFamily="34" charset="0"/>
              </a:rPr>
              <a:t>popitem</a:t>
            </a:r>
            <a:r>
              <a:rPr lang="en-US" sz="1600" dirty="0">
                <a:latin typeface="Lexend Light"/>
                <a:cs typeface="Calibri" panose="020F0502020204030204" pitchFamily="34" charset="0"/>
              </a:rPr>
              <a:t>() method for ordered dictionaries returns and removes a (key, value) pair. The pairs are returned in LIFO order if last is true or FIFO order if false.</a:t>
            </a:r>
            <a:endParaRPr lang="en-US" sz="2000" dirty="0">
              <a:latin typeface="Lexend Light"/>
              <a:cs typeface="Calibri" panose="020F0502020204030204" pitchFamily="34" charset="0"/>
            </a:endParaRPr>
          </a:p>
          <a:p>
            <a:pPr>
              <a:lnSpc>
                <a:spcPct val="100000"/>
              </a:lnSpc>
            </a:pPr>
            <a:r>
              <a:rPr lang="en-US" sz="2000" b="1" dirty="0" err="1">
                <a:latin typeface="Lexend Light"/>
                <a:cs typeface="Calibri" panose="020F0502020204030204" pitchFamily="34" charset="0"/>
              </a:rPr>
              <a:t>move_to_end</a:t>
            </a:r>
            <a:r>
              <a:rPr lang="en-US" sz="2000" b="1" dirty="0">
                <a:latin typeface="Lexend Light"/>
                <a:cs typeface="Calibri" panose="020F0502020204030204" pitchFamily="34" charset="0"/>
              </a:rPr>
              <a:t>(key, last=True)</a:t>
            </a:r>
          </a:p>
          <a:p>
            <a:pPr lvl="1">
              <a:lnSpc>
                <a:spcPct val="100000"/>
              </a:lnSpc>
            </a:pPr>
            <a:r>
              <a:rPr lang="en-US" sz="1600" dirty="0">
                <a:latin typeface="Lexend Light"/>
                <a:cs typeface="Calibri" panose="020F0502020204030204" pitchFamily="34" charset="0"/>
              </a:rPr>
              <a:t>Move an existing key to either end of an ordered dictionary. The item is moved to the right end if last is true (the default) or to the beginning if last is false. Raises </a:t>
            </a:r>
            <a:r>
              <a:rPr lang="en-US" sz="1600" dirty="0" err="1">
                <a:latin typeface="Lexend Light"/>
                <a:cs typeface="Calibri" panose="020F0502020204030204" pitchFamily="34" charset="0"/>
              </a:rPr>
              <a:t>KeyError</a:t>
            </a:r>
            <a:r>
              <a:rPr lang="en-US" sz="1600" dirty="0">
                <a:latin typeface="Lexend Light"/>
                <a:cs typeface="Calibri" panose="020F0502020204030204" pitchFamily="34" charset="0"/>
              </a:rPr>
              <a:t> if the key does not exist:</a:t>
            </a:r>
          </a:p>
        </p:txBody>
      </p:sp>
      <p:sp>
        <p:nvSpPr>
          <p:cNvPr id="4" name="Rectangle 1">
            <a:extLst>
              <a:ext uri="{FF2B5EF4-FFF2-40B4-BE49-F238E27FC236}">
                <a16:creationId xmlns:a16="http://schemas.microsoft.com/office/drawing/2014/main" id="{132F42E5-7949-4695-AEF8-34445E2F60F9}"/>
              </a:ext>
            </a:extLst>
          </p:cNvPr>
          <p:cNvSpPr>
            <a:spLocks noChangeArrowheads="1"/>
          </p:cNvSpPr>
          <p:nvPr/>
        </p:nvSpPr>
        <p:spPr bwMode="auto">
          <a:xfrm>
            <a:off x="1370860" y="4553883"/>
            <a:ext cx="6063448"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d = </a:t>
            </a:r>
            <a:r>
              <a:rPr kumimoji="0" lang="en-US" altLang="en-US" sz="2000" b="0" i="0" u="none" strike="noStrike" cap="none" normalizeH="0" baseline="0" dirty="0" err="1">
                <a:ln>
                  <a:noFill/>
                </a:ln>
                <a:solidFill>
                  <a:srgbClr val="A9B7C6"/>
                </a:solidFill>
                <a:effectLst/>
                <a:latin typeface="Arial Unicode MS"/>
              </a:rPr>
              <a:t>OrderedDict.fromkeys</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a:t>
            </a:r>
            <a:r>
              <a:rPr kumimoji="0" lang="en-US" altLang="en-US" sz="2000" b="0" i="0" u="none" strike="noStrike" cap="none" normalizeH="0" baseline="0" dirty="0" err="1">
                <a:ln>
                  <a:noFill/>
                </a:ln>
                <a:solidFill>
                  <a:srgbClr val="6A8759"/>
                </a:solidFill>
                <a:effectLst/>
                <a:latin typeface="Arial Unicode MS"/>
              </a:rPr>
              <a:t>abcde</a:t>
            </a:r>
            <a:r>
              <a:rPr kumimoji="0" lang="en-US" altLang="en-US" sz="2000" b="0" i="0" u="none" strike="noStrike" cap="none" normalizeH="0" baseline="0" dirty="0">
                <a:ln>
                  <a:noFill/>
                </a:ln>
                <a:solidFill>
                  <a:srgbClr val="6A8759"/>
                </a:solidFill>
                <a:effectLst/>
                <a:latin typeface="Arial Unicode MS"/>
              </a:rPr>
              <a:t>'</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d.move_to_end</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'b'</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6A8759"/>
                </a:solidFill>
                <a:effectLst/>
                <a:latin typeface="Arial Unicode MS"/>
              </a:rPr>
              <a:t>''</a:t>
            </a:r>
            <a:r>
              <a:rPr kumimoji="0" lang="en-US" altLang="en-US" sz="2000" b="0" i="0" u="none" strike="noStrike" cap="none" normalizeH="0" baseline="0" dirty="0">
                <a:ln>
                  <a:noFill/>
                </a:ln>
                <a:solidFill>
                  <a:srgbClr val="A9B7C6"/>
                </a:solidFill>
                <a:effectLst/>
                <a:latin typeface="Arial Unicode MS"/>
              </a:rPr>
              <a:t>.join(d)</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d.move_to_end</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'b'</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last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False</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6A8759"/>
                </a:solidFill>
                <a:effectLst/>
                <a:latin typeface="Arial Unicode MS"/>
              </a:rPr>
              <a:t>''</a:t>
            </a:r>
            <a:r>
              <a:rPr kumimoji="0" lang="en-US" altLang="en-US" sz="2000" b="0" i="0" u="none" strike="noStrike" cap="none" normalizeH="0" baseline="0" dirty="0">
                <a:ln>
                  <a:noFill/>
                </a:ln>
                <a:solidFill>
                  <a:srgbClr val="A9B7C6"/>
                </a:solidFill>
                <a:effectLst/>
                <a:latin typeface="Arial Unicode MS"/>
              </a:rPr>
              <a:t>.join(d)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3010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l"/>
            <a:r>
              <a:rPr lang="en-US" b="1" i="0" dirty="0" err="1">
                <a:solidFill>
                  <a:srgbClr val="000000"/>
                </a:solidFill>
                <a:effectLst/>
                <a:latin typeface="Lexend Light"/>
              </a:rPr>
              <a:t>OrderedDict</a:t>
            </a:r>
            <a:r>
              <a:rPr lang="en-US" b="1" i="0" dirty="0">
                <a:solidFill>
                  <a:srgbClr val="000000"/>
                </a:solidFill>
                <a:effectLst/>
                <a:latin typeface="Lexend Light"/>
              </a:rPr>
              <a:t> Examples and Recipes</a:t>
            </a:r>
            <a:endParaRPr lang="en-US" b="1" i="0" dirty="0">
              <a:solidFill>
                <a:srgbClr val="1A1A1A"/>
              </a:solidFill>
              <a:effectLst/>
              <a:latin typeface="Lexend Light"/>
            </a:endParaRPr>
          </a:p>
        </p:txBody>
      </p:sp>
    </p:spTree>
    <p:extLst>
      <p:ext uri="{BB962C8B-B14F-4D97-AF65-F5344CB8AC3E}">
        <p14:creationId xmlns:p14="http://schemas.microsoft.com/office/powerpoint/2010/main" val="3217640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66116"/>
            <a:ext cx="10515600" cy="838141"/>
          </a:xfrm>
        </p:spPr>
        <p:txBody>
          <a:bodyPr>
            <a:normAutofit/>
          </a:bodyPr>
          <a:lstStyle/>
          <a:p>
            <a:r>
              <a:rPr lang="en-US" b="1" i="0" dirty="0" err="1">
                <a:solidFill>
                  <a:srgbClr val="0071F6"/>
                </a:solidFill>
                <a:effectLst/>
                <a:latin typeface="Lexend" panose="020B0604020202020204"/>
              </a:rPr>
              <a:t>OrderedDict</a:t>
            </a:r>
            <a:r>
              <a:rPr lang="en-US" b="1" i="0" dirty="0">
                <a:solidFill>
                  <a:srgbClr val="0071F6"/>
                </a:solidFill>
                <a:effectLst/>
                <a:latin typeface="Lexend" panose="020B0604020202020204"/>
              </a:rPr>
              <a:t> Examples and Recipes</a:t>
            </a:r>
            <a:endParaRPr lang="he-IL"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a:xfrm>
            <a:off x="949910" y="1574800"/>
            <a:ext cx="10209155" cy="4918075"/>
          </a:xfrm>
        </p:spPr>
        <p:txBody>
          <a:bodyPr>
            <a:normAutofit/>
          </a:bodyPr>
          <a:lstStyle/>
          <a:p>
            <a:pPr marL="0" indent="0">
              <a:lnSpc>
                <a:spcPct val="100000"/>
              </a:lnSpc>
              <a:buNone/>
            </a:pPr>
            <a:r>
              <a:rPr lang="en-US" sz="2000" dirty="0">
                <a:latin typeface="Lexend Light"/>
                <a:cs typeface="Calibri" panose="020F0502020204030204" pitchFamily="34" charset="0"/>
              </a:rPr>
              <a:t>It is straightforward to create an ordered dictionary variant that remembers the order the keys were last inserted. If a new entry overwrites an existing entry, the original insertion position is changed and moved to the end:</a:t>
            </a:r>
          </a:p>
          <a:p>
            <a:pPr marL="0" indent="0">
              <a:lnSpc>
                <a:spcPct val="100000"/>
              </a:lnSpc>
              <a:buNone/>
            </a:pPr>
            <a:endParaRPr lang="en-US" sz="2000" dirty="0">
              <a:latin typeface="Lexend Light"/>
              <a:cs typeface="Calibri" panose="020F0502020204030204" pitchFamily="34" charset="0"/>
            </a:endParaRPr>
          </a:p>
          <a:p>
            <a:pPr marL="0" indent="0">
              <a:lnSpc>
                <a:spcPct val="100000"/>
              </a:lnSpc>
              <a:buNone/>
            </a:pPr>
            <a:endParaRPr lang="en-US" sz="2000" dirty="0">
              <a:latin typeface="Lexend Light"/>
              <a:cs typeface="Calibri" panose="020F0502020204030204" pitchFamily="34" charset="0"/>
            </a:endParaRPr>
          </a:p>
          <a:p>
            <a:pPr marL="0" indent="0">
              <a:lnSpc>
                <a:spcPct val="100000"/>
              </a:lnSpc>
              <a:buNone/>
            </a:pPr>
            <a:endParaRPr lang="en-US" sz="2000" dirty="0">
              <a:latin typeface="Lexend Light"/>
              <a:cs typeface="Calibri" panose="020F0502020204030204" pitchFamily="34" charset="0"/>
            </a:endParaRPr>
          </a:p>
          <a:p>
            <a:pPr marL="0" indent="0">
              <a:lnSpc>
                <a:spcPct val="100000"/>
              </a:lnSpc>
              <a:buNone/>
            </a:pPr>
            <a:endParaRPr lang="en-US" sz="2000" dirty="0">
              <a:latin typeface="Lexend Light"/>
              <a:cs typeface="Calibri" panose="020F0502020204030204" pitchFamily="34" charset="0"/>
            </a:endParaRPr>
          </a:p>
          <a:p>
            <a:pPr marL="0" indent="0">
              <a:lnSpc>
                <a:spcPct val="100000"/>
              </a:lnSpc>
              <a:buNone/>
            </a:pPr>
            <a:endParaRPr lang="en-US" sz="2000" dirty="0">
              <a:latin typeface="Lexend Light"/>
              <a:cs typeface="Calibri" panose="020F0502020204030204" pitchFamily="34" charset="0"/>
            </a:endParaRPr>
          </a:p>
          <a:p>
            <a:pPr marL="0" indent="0">
              <a:lnSpc>
                <a:spcPct val="100000"/>
              </a:lnSpc>
              <a:buNone/>
            </a:pPr>
            <a:r>
              <a:rPr lang="en-US" sz="2000" dirty="0">
                <a:latin typeface="Lexend Light"/>
                <a:cs typeface="Calibri" panose="020F0502020204030204" pitchFamily="34" charset="0"/>
              </a:rPr>
              <a:t>An </a:t>
            </a:r>
            <a:r>
              <a:rPr lang="en-US" sz="2000" dirty="0" err="1">
                <a:latin typeface="Lexend Light"/>
                <a:cs typeface="Calibri" panose="020F0502020204030204" pitchFamily="34" charset="0"/>
              </a:rPr>
              <a:t>OrderedDict</a:t>
            </a:r>
            <a:r>
              <a:rPr lang="en-US" sz="2000" dirty="0">
                <a:latin typeface="Lexend Light"/>
                <a:cs typeface="Calibri" panose="020F0502020204030204" pitchFamily="34" charset="0"/>
              </a:rPr>
              <a:t> would also be useful for implementing variants of </a:t>
            </a:r>
            <a:r>
              <a:rPr lang="en-US" sz="2000" dirty="0" err="1">
                <a:latin typeface="Lexend Light"/>
                <a:cs typeface="Calibri" panose="020F0502020204030204" pitchFamily="34" charset="0"/>
              </a:rPr>
              <a:t>functools.lru_cache</a:t>
            </a:r>
            <a:r>
              <a:rPr lang="en-US" sz="2000" dirty="0">
                <a:latin typeface="Lexend Light"/>
                <a:cs typeface="Calibri" panose="020F0502020204030204" pitchFamily="34" charset="0"/>
              </a:rPr>
              <a:t>():</a:t>
            </a:r>
          </a:p>
        </p:txBody>
      </p:sp>
      <p:sp>
        <p:nvSpPr>
          <p:cNvPr id="5" name="Rectangle 1">
            <a:extLst>
              <a:ext uri="{FF2B5EF4-FFF2-40B4-BE49-F238E27FC236}">
                <a16:creationId xmlns:a16="http://schemas.microsoft.com/office/drawing/2014/main" id="{38CC7796-EFC5-4D41-A773-7A7646B25EE8}"/>
              </a:ext>
            </a:extLst>
          </p:cNvPr>
          <p:cNvSpPr>
            <a:spLocks noChangeArrowheads="1"/>
          </p:cNvSpPr>
          <p:nvPr/>
        </p:nvSpPr>
        <p:spPr bwMode="auto">
          <a:xfrm>
            <a:off x="1032934" y="2804425"/>
            <a:ext cx="8012262"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class </a:t>
            </a:r>
            <a:r>
              <a:rPr kumimoji="0" lang="en-US" altLang="en-US" b="0" i="0" u="none" strike="noStrike" cap="none" normalizeH="0" baseline="0" dirty="0" err="1">
                <a:ln>
                  <a:noFill/>
                </a:ln>
                <a:solidFill>
                  <a:srgbClr val="A9B7C6"/>
                </a:solidFill>
                <a:effectLst/>
                <a:latin typeface="Arial Unicode MS"/>
              </a:rPr>
              <a:t>LastUpdatedOrderedDict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OrderedDict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1" u="none" strike="noStrike" cap="none" normalizeH="0" baseline="0" dirty="0">
                <a:ln>
                  <a:noFill/>
                </a:ln>
                <a:solidFill>
                  <a:srgbClr val="629755"/>
                </a:solidFill>
                <a:effectLst/>
                <a:latin typeface="Arial Unicode MS"/>
              </a:rPr>
              <a:t>'Store items in the order the keys were last added'</a:t>
            </a:r>
            <a:br>
              <a:rPr kumimoji="0" lang="en-US" altLang="en-US" b="0" i="1" u="none" strike="noStrike" cap="none" normalizeH="0" baseline="0" dirty="0">
                <a:ln>
                  <a:noFill/>
                </a:ln>
                <a:solidFill>
                  <a:srgbClr val="629755"/>
                </a:solidFill>
                <a:effectLst/>
                <a:latin typeface="Arial Unicode MS"/>
              </a:rPr>
            </a:br>
            <a:br>
              <a:rPr kumimoji="0" lang="en-US" altLang="en-US" b="0" i="1" u="none" strike="noStrike" cap="none" normalizeH="0" baseline="0" dirty="0">
                <a:ln>
                  <a:noFill/>
                </a:ln>
                <a:solidFill>
                  <a:srgbClr val="629755"/>
                </a:solidFill>
                <a:effectLst/>
                <a:latin typeface="Arial Unicode MS"/>
              </a:rPr>
            </a:br>
            <a:r>
              <a:rPr kumimoji="0" lang="en-US" altLang="en-US" b="0" i="1" u="none" strike="noStrike" cap="none" normalizeH="0" baseline="0" dirty="0">
                <a:ln>
                  <a:noFill/>
                </a:ln>
                <a:solidFill>
                  <a:srgbClr val="629755"/>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err="1">
                <a:ln>
                  <a:noFill/>
                </a:ln>
                <a:solidFill>
                  <a:srgbClr val="B200B2"/>
                </a:solidFill>
                <a:effectLst/>
                <a:latin typeface="Arial Unicode MS"/>
              </a:rPr>
              <a:t>setitem</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94558D"/>
                </a:solidFill>
                <a:effectLst/>
                <a:latin typeface="Arial Unicode MS"/>
              </a:rPr>
              <a:t>self</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key</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value):</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super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err="1">
                <a:ln>
                  <a:noFill/>
                </a:ln>
                <a:solidFill>
                  <a:srgbClr val="B200B2"/>
                </a:solidFill>
                <a:effectLst/>
                <a:latin typeface="Arial Unicode MS"/>
              </a:rPr>
              <a:t>setitem</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a:ln>
                  <a:noFill/>
                </a:ln>
                <a:solidFill>
                  <a:srgbClr val="A9B7C6"/>
                </a:solidFill>
                <a:effectLst/>
                <a:latin typeface="Arial Unicode MS"/>
              </a:rPr>
              <a:t>(key</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value)</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.move_to_end</a:t>
            </a:r>
            <a:r>
              <a:rPr kumimoji="0" lang="en-US" altLang="en-US" b="0" i="0" u="none" strike="noStrike" cap="none" normalizeH="0" baseline="0" dirty="0">
                <a:ln>
                  <a:noFill/>
                </a:ln>
                <a:solidFill>
                  <a:srgbClr val="A9B7C6"/>
                </a:solidFill>
                <a:effectLst/>
                <a:latin typeface="Arial Unicode MS"/>
              </a:rPr>
              <a:t>(key)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5927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71F6"/>
                </a:solidFill>
                <a:effectLst/>
                <a:latin typeface="Lexend" panose="020B0604020202020204"/>
              </a:rPr>
              <a:t>OrderedDict</a:t>
            </a:r>
            <a:r>
              <a:rPr lang="en-US" b="1" i="0" dirty="0">
                <a:solidFill>
                  <a:srgbClr val="0071F6"/>
                </a:solidFill>
                <a:effectLst/>
                <a:latin typeface="Lexend" panose="020B0604020202020204"/>
              </a:rPr>
              <a:t> Examples and Recipes – cont’d</a:t>
            </a:r>
            <a:endParaRPr lang="he-IL" b="1" dirty="0">
              <a:solidFill>
                <a:srgbClr val="0071F6"/>
              </a:solidFill>
              <a:latin typeface="Lexend" panose="020B0604020202020204"/>
              <a:cs typeface="Calibri" panose="020F0502020204030204" pitchFamily="34" charset="0"/>
            </a:endParaRPr>
          </a:p>
        </p:txBody>
      </p:sp>
      <p:sp>
        <p:nvSpPr>
          <p:cNvPr id="7" name="Rectangle 1">
            <a:extLst>
              <a:ext uri="{FF2B5EF4-FFF2-40B4-BE49-F238E27FC236}">
                <a16:creationId xmlns:a16="http://schemas.microsoft.com/office/drawing/2014/main" id="{DC721DE1-BB48-4CF5-AE2F-5D22DE5A846F}"/>
              </a:ext>
            </a:extLst>
          </p:cNvPr>
          <p:cNvSpPr>
            <a:spLocks noChangeArrowheads="1"/>
          </p:cNvSpPr>
          <p:nvPr/>
        </p:nvSpPr>
        <p:spPr bwMode="auto">
          <a:xfrm>
            <a:off x="838200" y="1532298"/>
            <a:ext cx="10515600"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from </a:t>
            </a:r>
            <a:r>
              <a:rPr kumimoji="0" lang="en-US" altLang="en-US" sz="1400" b="0" i="0" u="none" strike="noStrike" cap="none" normalizeH="0" baseline="0" dirty="0">
                <a:ln>
                  <a:noFill/>
                </a:ln>
                <a:solidFill>
                  <a:srgbClr val="A9B7C6"/>
                </a:solidFill>
                <a:effectLst/>
                <a:latin typeface="Arial Unicode MS"/>
              </a:rPr>
              <a:t>time </a:t>
            </a: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time</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TimeBoundedLRU</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1" u="none" strike="noStrike" cap="none" normalizeH="0" baseline="0" dirty="0">
                <a:ln>
                  <a:noFill/>
                </a:ln>
                <a:solidFill>
                  <a:srgbClr val="629755"/>
                </a:solidFill>
                <a:effectLst/>
                <a:latin typeface="Arial Unicode MS"/>
              </a:rPr>
              <a:t>"LRU Cache that invalidates and refreshes old entries."</a:t>
            </a:r>
            <a:br>
              <a:rPr kumimoji="0" lang="en-US" altLang="en-US" sz="1400" b="0" i="1" u="none" strike="noStrike" cap="none" normalizeH="0" baseline="0" dirty="0">
                <a:ln>
                  <a:noFill/>
                </a:ln>
                <a:solidFill>
                  <a:srgbClr val="629755"/>
                </a:solidFill>
                <a:effectLst/>
                <a:latin typeface="Arial Unicode MS"/>
              </a:rPr>
            </a:br>
            <a:br>
              <a:rPr kumimoji="0" lang="en-US" altLang="en-US" sz="1400" b="0" i="1" u="none" strike="noStrike" cap="none" normalizeH="0" baseline="0" dirty="0">
                <a:ln>
                  <a:noFill/>
                </a:ln>
                <a:solidFill>
                  <a:srgbClr val="629755"/>
                </a:solidFill>
                <a:effectLst/>
                <a:latin typeface="Arial Unicode MS"/>
              </a:rPr>
            </a:br>
            <a:r>
              <a:rPr kumimoji="0" lang="en-US" altLang="en-US" sz="1400" b="0" i="1" u="none" strike="noStrike" cap="none" normalizeH="0" baseline="0" dirty="0">
                <a:ln>
                  <a:noFill/>
                </a:ln>
                <a:solidFill>
                  <a:srgbClr val="629755"/>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A9B7C6"/>
                </a:solidFill>
                <a:effectLst/>
                <a:latin typeface="Arial Unicode MS"/>
              </a:rPr>
              <a:t>__</a:t>
            </a:r>
            <a:r>
              <a:rPr kumimoji="0" lang="en-US" altLang="en-US" sz="1400" b="0" i="0" u="none" strike="noStrike" cap="none" normalizeH="0" baseline="0" dirty="0" err="1">
                <a:ln>
                  <a:noFill/>
                </a:ln>
                <a:solidFill>
                  <a:srgbClr val="A9B7C6"/>
                </a:solidFill>
                <a:effectLst/>
                <a:latin typeface="Arial Unicode MS"/>
              </a:rPr>
              <a:t>init</a:t>
            </a:r>
            <a:r>
              <a:rPr kumimoji="0" lang="en-US" altLang="en-US" sz="1400" b="0" i="0" u="none" strike="noStrike" cap="none" normalizeH="0" baseline="0" dirty="0">
                <a:ln>
                  <a:noFill/>
                </a:ln>
                <a:solidFill>
                  <a:srgbClr val="A9B7C6"/>
                </a:solidFill>
                <a:effectLst/>
                <a:latin typeface="Arial Unicode MS"/>
              </a:rPr>
              <a:t>__(self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func</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maxsize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128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maxage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30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self.cache</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OrderedDict</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08080"/>
                </a:solidFill>
                <a:effectLst/>
                <a:latin typeface="Arial Unicode MS"/>
              </a:rPr>
              <a:t># { </a:t>
            </a:r>
            <a:r>
              <a:rPr kumimoji="0" lang="en-US" altLang="en-US" sz="1400" b="0" i="0" u="none" strike="noStrike" cap="none" normalizeH="0" baseline="0" dirty="0" err="1">
                <a:ln>
                  <a:noFill/>
                </a:ln>
                <a:solidFill>
                  <a:srgbClr val="808080"/>
                </a:solidFill>
                <a:effectLst/>
                <a:latin typeface="Arial Unicode MS"/>
              </a:rPr>
              <a:t>args</a:t>
            </a:r>
            <a:r>
              <a:rPr kumimoji="0" lang="en-US" altLang="en-US" sz="1400" b="0" i="0" u="none" strike="noStrike" cap="none" normalizeH="0" baseline="0" dirty="0">
                <a:ln>
                  <a:noFill/>
                </a:ln>
                <a:solidFill>
                  <a:srgbClr val="808080"/>
                </a:solidFill>
                <a:effectLst/>
                <a:latin typeface="Arial Unicode MS"/>
              </a:rPr>
              <a:t> : (timestamp, result)}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self.func</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func</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self.maxsize</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maxsize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self.maxage</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maxage</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A9B7C6"/>
                </a:solidFill>
                <a:effectLst/>
                <a:latin typeface="Arial Unicode MS"/>
              </a:rPr>
              <a:t>__call__(self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err="1">
                <a:ln>
                  <a:noFill/>
                </a:ln>
                <a:solidFill>
                  <a:srgbClr val="A9B7C6"/>
                </a:solidFill>
                <a:effectLst/>
                <a:latin typeface="Arial Unicode MS"/>
              </a:rPr>
              <a:t>self.cache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self.cache.move_to_end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timestamp</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result = </a:t>
            </a:r>
            <a:r>
              <a:rPr kumimoji="0" lang="en-US" altLang="en-US" sz="1400" b="0" i="0" u="none" strike="noStrike" cap="none" normalizeH="0" baseline="0" dirty="0" err="1">
                <a:ln>
                  <a:noFill/>
                </a:ln>
                <a:solidFill>
                  <a:srgbClr val="A9B7C6"/>
                </a:solidFill>
                <a:effectLst/>
                <a:latin typeface="Arial Unicode MS"/>
              </a:rPr>
              <a:t>self.cache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a:ln>
                  <a:noFill/>
                </a:ln>
                <a:solidFill>
                  <a:srgbClr val="A9B7C6"/>
                </a:solidFill>
                <a:effectLst/>
                <a:latin typeface="Arial Unicode MS"/>
              </a:rPr>
              <a:t>time() - timestamp &lt;= </a:t>
            </a:r>
            <a:r>
              <a:rPr kumimoji="0" lang="en-US" altLang="en-US" sz="1400" b="0" i="0" u="none" strike="noStrike" cap="none" normalizeH="0" baseline="0" dirty="0" err="1">
                <a:ln>
                  <a:noFill/>
                </a:ln>
                <a:solidFill>
                  <a:srgbClr val="A9B7C6"/>
                </a:solidFill>
                <a:effectLst/>
                <a:latin typeface="Arial Unicode MS"/>
              </a:rPr>
              <a:t>self.maxage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a:ln>
                  <a:noFill/>
                </a:ln>
                <a:solidFill>
                  <a:srgbClr val="A9B7C6"/>
                </a:solidFill>
                <a:effectLst/>
                <a:latin typeface="Arial Unicode MS"/>
              </a:rPr>
              <a:t>result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result</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self.func</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self.cache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 = time()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result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err="1">
                <a:ln>
                  <a:noFill/>
                </a:ln>
                <a:solidFill>
                  <a:srgbClr val="A9B7C6"/>
                </a:solidFill>
                <a:effectLst/>
                <a:latin typeface="Arial Unicode MS"/>
              </a:rPr>
              <a:t>len</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self.cache</a:t>
            </a:r>
            <a:r>
              <a:rPr kumimoji="0" lang="en-US" altLang="en-US" sz="1400" b="0" i="0" u="none" strike="noStrike" cap="none" normalizeH="0" baseline="0" dirty="0">
                <a:ln>
                  <a:noFill/>
                </a:ln>
                <a:solidFill>
                  <a:srgbClr val="A9B7C6"/>
                </a:solidFill>
                <a:effectLst/>
                <a:latin typeface="Arial Unicode MS"/>
              </a:rPr>
              <a:t>) &gt; </a:t>
            </a:r>
            <a:r>
              <a:rPr kumimoji="0" lang="en-US" altLang="en-US" sz="1400" b="0" i="0" u="none" strike="noStrike" cap="none" normalizeH="0" baseline="0" dirty="0" err="1">
                <a:ln>
                  <a:noFill/>
                </a:ln>
                <a:solidFill>
                  <a:srgbClr val="A9B7C6"/>
                </a:solidFill>
                <a:effectLst/>
                <a:latin typeface="Arial Unicode MS"/>
              </a:rPr>
              <a:t>self.maxsize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self.cache.popitem</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a:ln>
                  <a:noFill/>
                </a:ln>
                <a:solidFill>
                  <a:srgbClr val="A9B7C6"/>
                </a:solidFill>
                <a:effectLst/>
                <a:latin typeface="Arial Unicode MS"/>
              </a:rPr>
              <a:t>result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7122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71F6"/>
                </a:solidFill>
                <a:effectLst/>
                <a:latin typeface="Lexend" panose="020B0604020202020204"/>
              </a:rPr>
              <a:t>OrderedDict</a:t>
            </a:r>
            <a:r>
              <a:rPr lang="en-US" b="1" i="0" dirty="0">
                <a:solidFill>
                  <a:srgbClr val="0071F6"/>
                </a:solidFill>
                <a:effectLst/>
                <a:latin typeface="Lexend" panose="020B0604020202020204"/>
              </a:rPr>
              <a:t> Examples and Recipes – cont’d</a:t>
            </a:r>
            <a:endParaRPr lang="he-IL" b="1" dirty="0">
              <a:solidFill>
                <a:srgbClr val="0071F6"/>
              </a:solidFill>
              <a:latin typeface="Lexend" panose="020B0604020202020204"/>
              <a:cs typeface="Calibri" panose="020F0502020204030204" pitchFamily="34" charset="0"/>
            </a:endParaRPr>
          </a:p>
        </p:txBody>
      </p:sp>
      <p:sp>
        <p:nvSpPr>
          <p:cNvPr id="3" name="Rectangle 1">
            <a:extLst>
              <a:ext uri="{FF2B5EF4-FFF2-40B4-BE49-F238E27FC236}">
                <a16:creationId xmlns:a16="http://schemas.microsoft.com/office/drawing/2014/main" id="{FABD7115-0DFE-405B-B9E3-457BEC886B12}"/>
              </a:ext>
            </a:extLst>
          </p:cNvPr>
          <p:cNvSpPr>
            <a:spLocks noChangeArrowheads="1"/>
          </p:cNvSpPr>
          <p:nvPr/>
        </p:nvSpPr>
        <p:spPr bwMode="auto">
          <a:xfrm>
            <a:off x="838200" y="1478430"/>
            <a:ext cx="8806649" cy="517064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Arial Unicode MS"/>
              </a:rPr>
              <a:t>class </a:t>
            </a:r>
            <a:r>
              <a:rPr kumimoji="0" lang="en-US" altLang="en-US" sz="1000" b="0" i="0" u="none" strike="noStrike" cap="none" normalizeH="0" baseline="0">
                <a:ln>
                  <a:noFill/>
                </a:ln>
                <a:solidFill>
                  <a:srgbClr val="A9B7C6"/>
                </a:solidFill>
                <a:effectLst/>
                <a:latin typeface="Arial Unicode MS"/>
              </a:rPr>
              <a:t>MultiHitLRUCache:</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1" u="none" strike="noStrike" cap="none" normalizeH="0" baseline="0">
                <a:ln>
                  <a:noFill/>
                </a:ln>
                <a:solidFill>
                  <a:srgbClr val="629755"/>
                </a:solidFill>
                <a:effectLst/>
                <a:latin typeface="Arial Unicode MS"/>
              </a:rPr>
              <a:t>""" LRU cache that defers caching a result until</a:t>
            </a:r>
            <a:br>
              <a:rPr kumimoji="0" lang="en-US" altLang="en-US" sz="1000" b="0" i="1" u="none" strike="noStrike" cap="none" normalizeH="0" baseline="0">
                <a:ln>
                  <a:noFill/>
                </a:ln>
                <a:solidFill>
                  <a:srgbClr val="629755"/>
                </a:solidFill>
                <a:effectLst/>
                <a:latin typeface="Arial Unicode MS"/>
              </a:rPr>
            </a:br>
            <a:r>
              <a:rPr kumimoji="0" lang="en-US" altLang="en-US" sz="1000" b="0" i="1" u="none" strike="noStrike" cap="none" normalizeH="0" baseline="0">
                <a:ln>
                  <a:noFill/>
                </a:ln>
                <a:solidFill>
                  <a:srgbClr val="629755"/>
                </a:solidFill>
                <a:effectLst/>
                <a:latin typeface="Arial Unicode MS"/>
              </a:rPr>
              <a:t>        it has been requested multiple times.</a:t>
            </a:r>
            <a:br>
              <a:rPr kumimoji="0" lang="en-US" altLang="en-US" sz="1000" b="0" i="1" u="none" strike="noStrike" cap="none" normalizeH="0" baseline="0">
                <a:ln>
                  <a:noFill/>
                </a:ln>
                <a:solidFill>
                  <a:srgbClr val="629755"/>
                </a:solidFill>
                <a:effectLst/>
                <a:latin typeface="Arial Unicode MS"/>
              </a:rPr>
            </a:br>
            <a:br>
              <a:rPr kumimoji="0" lang="en-US" altLang="en-US" sz="1000" b="0" i="1" u="none" strike="noStrike" cap="none" normalizeH="0" baseline="0">
                <a:ln>
                  <a:noFill/>
                </a:ln>
                <a:solidFill>
                  <a:srgbClr val="629755"/>
                </a:solidFill>
                <a:effectLst/>
                <a:latin typeface="Arial Unicode MS"/>
              </a:rPr>
            </a:br>
            <a:r>
              <a:rPr kumimoji="0" lang="en-US" altLang="en-US" sz="1000" b="0" i="1" u="none" strike="noStrike" cap="none" normalizeH="0" baseline="0">
                <a:ln>
                  <a:noFill/>
                </a:ln>
                <a:solidFill>
                  <a:srgbClr val="629755"/>
                </a:solidFill>
                <a:effectLst/>
                <a:latin typeface="Arial Unicode MS"/>
              </a:rPr>
              <a:t>        To avoid flushing the LRU cache with one-time requests,</a:t>
            </a:r>
            <a:br>
              <a:rPr kumimoji="0" lang="en-US" altLang="en-US" sz="1000" b="0" i="1" u="none" strike="noStrike" cap="none" normalizeH="0" baseline="0">
                <a:ln>
                  <a:noFill/>
                </a:ln>
                <a:solidFill>
                  <a:srgbClr val="629755"/>
                </a:solidFill>
                <a:effectLst/>
                <a:latin typeface="Arial Unicode MS"/>
              </a:rPr>
            </a:br>
            <a:r>
              <a:rPr kumimoji="0" lang="en-US" altLang="en-US" sz="1000" b="0" i="1" u="none" strike="noStrike" cap="none" normalizeH="0" baseline="0">
                <a:ln>
                  <a:noFill/>
                </a:ln>
                <a:solidFill>
                  <a:srgbClr val="629755"/>
                </a:solidFill>
                <a:effectLst/>
                <a:latin typeface="Arial Unicode MS"/>
              </a:rPr>
              <a:t>        we don't cache until a request has been made more than once.</a:t>
            </a:r>
            <a:br>
              <a:rPr kumimoji="0" lang="en-US" altLang="en-US" sz="1000" b="0" i="1" u="none" strike="noStrike" cap="none" normalizeH="0" baseline="0">
                <a:ln>
                  <a:noFill/>
                </a:ln>
                <a:solidFill>
                  <a:srgbClr val="629755"/>
                </a:solidFill>
                <a:effectLst/>
                <a:latin typeface="Arial Unicode MS"/>
              </a:rPr>
            </a:br>
            <a:br>
              <a:rPr kumimoji="0" lang="en-US" altLang="en-US" sz="1000" b="0" i="1" u="none" strike="noStrike" cap="none" normalizeH="0" baseline="0">
                <a:ln>
                  <a:noFill/>
                </a:ln>
                <a:solidFill>
                  <a:srgbClr val="629755"/>
                </a:solidFill>
                <a:effectLst/>
                <a:latin typeface="Arial Unicode MS"/>
              </a:rPr>
            </a:br>
            <a:r>
              <a:rPr kumimoji="0" lang="en-US" altLang="en-US" sz="1000" b="0" i="1" u="none" strike="noStrike" cap="none" normalizeH="0" baseline="0">
                <a:ln>
                  <a:noFill/>
                </a:ln>
                <a:solidFill>
                  <a:srgbClr val="629755"/>
                </a:solidFill>
                <a:effectLst/>
                <a:latin typeface="Arial Unicode MS"/>
              </a:rPr>
              <a:t>    """</a:t>
            </a:r>
            <a:br>
              <a:rPr kumimoji="0" lang="en-US" altLang="en-US" sz="1000" b="0" i="1" u="none" strike="noStrike" cap="none" normalizeH="0" baseline="0">
                <a:ln>
                  <a:noFill/>
                </a:ln>
                <a:solidFill>
                  <a:srgbClr val="629755"/>
                </a:solidFill>
                <a:effectLst/>
                <a:latin typeface="Arial Unicode MS"/>
              </a:rPr>
            </a:br>
            <a:br>
              <a:rPr kumimoji="0" lang="en-US" altLang="en-US" sz="1000" b="0" i="1" u="none" strike="noStrike" cap="none" normalizeH="0" baseline="0">
                <a:ln>
                  <a:noFill/>
                </a:ln>
                <a:solidFill>
                  <a:srgbClr val="629755"/>
                </a:solidFill>
                <a:effectLst/>
                <a:latin typeface="Arial Unicode MS"/>
              </a:rPr>
            </a:br>
            <a:r>
              <a:rPr kumimoji="0" lang="en-US" altLang="en-US" sz="1000" b="0" i="1" u="none" strike="noStrike" cap="none" normalizeH="0" baseline="0">
                <a:ln>
                  <a:noFill/>
                </a:ln>
                <a:solidFill>
                  <a:srgbClr val="629755"/>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__init__(self</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func</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maxsize=</a:t>
            </a:r>
            <a:r>
              <a:rPr kumimoji="0" lang="en-US" altLang="en-US" sz="1000" b="0" i="0" u="none" strike="noStrike" cap="none" normalizeH="0" baseline="0">
                <a:ln>
                  <a:noFill/>
                </a:ln>
                <a:solidFill>
                  <a:srgbClr val="6897BB"/>
                </a:solidFill>
                <a:effectLst/>
                <a:latin typeface="Arial Unicode MS"/>
              </a:rPr>
              <a:t>128</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maxrequests=</a:t>
            </a:r>
            <a:r>
              <a:rPr kumimoji="0" lang="en-US" altLang="en-US" sz="1000" b="0" i="0" u="none" strike="noStrike" cap="none" normalizeH="0" baseline="0">
                <a:ln>
                  <a:noFill/>
                </a:ln>
                <a:solidFill>
                  <a:srgbClr val="6897BB"/>
                </a:solidFill>
                <a:effectLst/>
                <a:latin typeface="Arial Unicode MS"/>
              </a:rPr>
              <a:t>4096</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cache_after=</a:t>
            </a:r>
            <a:r>
              <a:rPr kumimoji="0" lang="en-US" altLang="en-US" sz="1000" b="0" i="0" u="none" strike="noStrike" cap="none" normalizeH="0" baseline="0">
                <a:ln>
                  <a:noFill/>
                </a:ln>
                <a:solidFill>
                  <a:srgbClr val="6897BB"/>
                </a:solidFill>
                <a:effectLst/>
                <a:latin typeface="Arial Unicode MS"/>
              </a:rPr>
              <a:t>1</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self.requests = OrderedDict()   </a:t>
            </a:r>
            <a:r>
              <a:rPr kumimoji="0" lang="en-US" altLang="en-US" sz="1000" b="0" i="0" u="none" strike="noStrike" cap="none" normalizeH="0" baseline="0">
                <a:ln>
                  <a:noFill/>
                </a:ln>
                <a:solidFill>
                  <a:srgbClr val="808080"/>
                </a:solidFill>
                <a:effectLst/>
                <a:latin typeface="Arial Unicode MS"/>
              </a:rPr>
              <a:t># { uncached_key : request_count }</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a:t>
            </a:r>
            <a:r>
              <a:rPr kumimoji="0" lang="en-US" altLang="en-US" sz="1000" b="0" i="0" u="none" strike="noStrike" cap="none" normalizeH="0" baseline="0">
                <a:ln>
                  <a:noFill/>
                </a:ln>
                <a:solidFill>
                  <a:srgbClr val="A9B7C6"/>
                </a:solidFill>
                <a:effectLst/>
                <a:latin typeface="Arial Unicode MS"/>
              </a:rPr>
              <a:t>self.cache = OrderedDict()      </a:t>
            </a:r>
            <a:r>
              <a:rPr kumimoji="0" lang="en-US" altLang="en-US" sz="1000" b="0" i="0" u="none" strike="noStrike" cap="none" normalizeH="0" baseline="0">
                <a:ln>
                  <a:noFill/>
                </a:ln>
                <a:solidFill>
                  <a:srgbClr val="808080"/>
                </a:solidFill>
                <a:effectLst/>
                <a:latin typeface="Arial Unicode MS"/>
              </a:rPr>
              <a:t># { cached_key : function_result }</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a:t>
            </a:r>
            <a:r>
              <a:rPr kumimoji="0" lang="en-US" altLang="en-US" sz="1000" b="0" i="0" u="none" strike="noStrike" cap="none" normalizeH="0" baseline="0">
                <a:ln>
                  <a:noFill/>
                </a:ln>
                <a:solidFill>
                  <a:srgbClr val="A9B7C6"/>
                </a:solidFill>
                <a:effectLst/>
                <a:latin typeface="Arial Unicode MS"/>
              </a:rPr>
              <a:t>self.func = func</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self.maxrequests = maxrequests  </a:t>
            </a:r>
            <a:r>
              <a:rPr kumimoji="0" lang="en-US" altLang="en-US" sz="1000" b="0" i="0" u="none" strike="noStrike" cap="none" normalizeH="0" baseline="0">
                <a:ln>
                  <a:noFill/>
                </a:ln>
                <a:solidFill>
                  <a:srgbClr val="808080"/>
                </a:solidFill>
                <a:effectLst/>
                <a:latin typeface="Arial Unicode MS"/>
              </a:rPr>
              <a:t># max number of uncached requests</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a:t>
            </a:r>
            <a:r>
              <a:rPr kumimoji="0" lang="en-US" altLang="en-US" sz="1000" b="0" i="0" u="none" strike="noStrike" cap="none" normalizeH="0" baseline="0">
                <a:ln>
                  <a:noFill/>
                </a:ln>
                <a:solidFill>
                  <a:srgbClr val="A9B7C6"/>
                </a:solidFill>
                <a:effectLst/>
                <a:latin typeface="Arial Unicode MS"/>
              </a:rPr>
              <a:t>self.maxsize = maxsize          </a:t>
            </a:r>
            <a:r>
              <a:rPr kumimoji="0" lang="en-US" altLang="en-US" sz="1000" b="0" i="0" u="none" strike="noStrike" cap="none" normalizeH="0" baseline="0">
                <a:ln>
                  <a:noFill/>
                </a:ln>
                <a:solidFill>
                  <a:srgbClr val="808080"/>
                </a:solidFill>
                <a:effectLst/>
                <a:latin typeface="Arial Unicode MS"/>
              </a:rPr>
              <a:t># max number of stored return values</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a:t>
            </a:r>
            <a:r>
              <a:rPr kumimoji="0" lang="en-US" altLang="en-US" sz="1000" b="0" i="0" u="none" strike="noStrike" cap="none" normalizeH="0" baseline="0">
                <a:ln>
                  <a:noFill/>
                </a:ln>
                <a:solidFill>
                  <a:srgbClr val="A9B7C6"/>
                </a:solidFill>
                <a:effectLst/>
                <a:latin typeface="Arial Unicode MS"/>
              </a:rPr>
              <a:t>self.cache_after = cache_after</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__call__(self</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*args):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if </a:t>
            </a:r>
            <a:r>
              <a:rPr kumimoji="0" lang="en-US" altLang="en-US" sz="1000" b="0" i="0" u="none" strike="noStrike" cap="none" normalizeH="0" baseline="0">
                <a:ln>
                  <a:noFill/>
                </a:ln>
                <a:solidFill>
                  <a:srgbClr val="A9B7C6"/>
                </a:solidFill>
                <a:effectLst/>
                <a:latin typeface="Arial Unicode MS"/>
              </a:rPr>
              <a:t>args </a:t>
            </a:r>
            <a:r>
              <a:rPr kumimoji="0" lang="en-US" altLang="en-US" sz="1000" b="0" i="0" u="none" strike="noStrike" cap="none" normalizeH="0" baseline="0">
                <a:ln>
                  <a:noFill/>
                </a:ln>
                <a:solidFill>
                  <a:srgbClr val="CC7832"/>
                </a:solidFill>
                <a:effectLst/>
                <a:latin typeface="Arial Unicode MS"/>
              </a:rPr>
              <a:t>in </a:t>
            </a:r>
            <a:r>
              <a:rPr kumimoji="0" lang="en-US" altLang="en-US" sz="1000" b="0" i="0" u="none" strike="noStrike" cap="none" normalizeH="0" baseline="0">
                <a:ln>
                  <a:noFill/>
                </a:ln>
                <a:solidFill>
                  <a:srgbClr val="A9B7C6"/>
                </a:solidFill>
                <a:effectLst/>
                <a:latin typeface="Arial Unicode MS"/>
              </a:rPr>
              <a:t>self.cache:</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self.cache.move_to_end(args)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return </a:t>
            </a:r>
            <a:r>
              <a:rPr kumimoji="0" lang="en-US" altLang="en-US" sz="1000" b="0" i="0" u="none" strike="noStrike" cap="none" normalizeH="0" baseline="0">
                <a:ln>
                  <a:noFill/>
                </a:ln>
                <a:solidFill>
                  <a:srgbClr val="A9B7C6"/>
                </a:solidFill>
                <a:effectLst/>
                <a:latin typeface="Arial Unicode MS"/>
              </a:rPr>
              <a:t>self.cache[args]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result = self.func(*args)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self.requests[args] = self.requests.get(args</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6897BB"/>
                </a:solidFill>
                <a:effectLst/>
                <a:latin typeface="Arial Unicode MS"/>
              </a:rPr>
              <a:t>0</a:t>
            </a:r>
            <a:r>
              <a:rPr kumimoji="0" lang="en-US" altLang="en-US" sz="1000" b="0" i="0" u="none" strike="noStrike" cap="none" normalizeH="0" baseline="0">
                <a:ln>
                  <a:noFill/>
                </a:ln>
                <a:solidFill>
                  <a:srgbClr val="A9B7C6"/>
                </a:solidFill>
                <a:effectLst/>
                <a:latin typeface="Arial Unicode MS"/>
              </a:rPr>
              <a:t>) + </a:t>
            </a:r>
            <a:r>
              <a:rPr kumimoji="0" lang="en-US" altLang="en-US" sz="1000" b="0" i="0" u="none" strike="noStrike" cap="none" normalizeH="0" baseline="0">
                <a:ln>
                  <a:noFill/>
                </a:ln>
                <a:solidFill>
                  <a:srgbClr val="6897BB"/>
                </a:solidFill>
                <a:effectLst/>
                <a:latin typeface="Arial Unicode MS"/>
              </a:rPr>
              <a:t>1</a:t>
            </a:r>
            <a:br>
              <a:rPr kumimoji="0" lang="en-US" altLang="en-US" sz="1000" b="0" i="0" u="none" strike="noStrike" cap="none" normalizeH="0" baseline="0">
                <a:ln>
                  <a:noFill/>
                </a:ln>
                <a:solidFill>
                  <a:srgbClr val="6897BB"/>
                </a:solidFill>
                <a:effectLst/>
                <a:latin typeface="Arial Unicode MS"/>
              </a:rPr>
            </a:br>
            <a:r>
              <a:rPr kumimoji="0" lang="en-US" altLang="en-US" sz="1000" b="0" i="0" u="none" strike="noStrike" cap="none" normalizeH="0" baseline="0">
                <a:ln>
                  <a:noFill/>
                </a:ln>
                <a:solidFill>
                  <a:srgbClr val="6897BB"/>
                </a:solidFill>
                <a:effectLst/>
                <a:latin typeface="Arial Unicode MS"/>
              </a:rPr>
              <a:t>        </a:t>
            </a:r>
            <a:r>
              <a:rPr kumimoji="0" lang="en-US" altLang="en-US" sz="1000" b="0" i="0" u="none" strike="noStrike" cap="none" normalizeH="0" baseline="0">
                <a:ln>
                  <a:noFill/>
                </a:ln>
                <a:solidFill>
                  <a:srgbClr val="CC7832"/>
                </a:solidFill>
                <a:effectLst/>
                <a:latin typeface="Arial Unicode MS"/>
              </a:rPr>
              <a:t>if </a:t>
            </a:r>
            <a:r>
              <a:rPr kumimoji="0" lang="en-US" altLang="en-US" sz="1000" b="0" i="0" u="none" strike="noStrike" cap="none" normalizeH="0" baseline="0">
                <a:ln>
                  <a:noFill/>
                </a:ln>
                <a:solidFill>
                  <a:srgbClr val="A9B7C6"/>
                </a:solidFill>
                <a:effectLst/>
                <a:latin typeface="Arial Unicode MS"/>
              </a:rPr>
              <a:t>self.requests[args] &lt;= self.cache_after:</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self.requests.move_to_end(args)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if </a:t>
            </a:r>
            <a:r>
              <a:rPr kumimoji="0" lang="en-US" altLang="en-US" sz="1000" b="0" i="0" u="none" strike="noStrike" cap="none" normalizeH="0" baseline="0">
                <a:ln>
                  <a:noFill/>
                </a:ln>
                <a:solidFill>
                  <a:srgbClr val="A9B7C6"/>
                </a:solidFill>
                <a:effectLst/>
                <a:latin typeface="Arial Unicode MS"/>
              </a:rPr>
              <a:t>len(self.requests) &gt; self.maxrequests: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self.requests.popitem(</a:t>
            </a:r>
            <a:r>
              <a:rPr kumimoji="0" lang="en-US" altLang="en-US" sz="1000" b="0" i="0" u="none" strike="noStrike" cap="none" normalizeH="0" baseline="0">
                <a:ln>
                  <a:noFill/>
                </a:ln>
                <a:solidFill>
                  <a:srgbClr val="6897BB"/>
                </a:solidFill>
                <a:effectLst/>
                <a:latin typeface="Arial Unicode MS"/>
              </a:rPr>
              <a:t>0</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else</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self.requests.pop(args</a:t>
            </a:r>
            <a:r>
              <a:rPr kumimoji="0" lang="en-US" altLang="en-US" sz="1000" b="0" i="0" u="none" strike="noStrike" cap="none" normalizeH="0" baseline="0">
                <a:ln>
                  <a:noFill/>
                </a:ln>
                <a:solidFill>
                  <a:srgbClr val="CC7832"/>
                </a:solidFill>
                <a:effectLst/>
                <a:latin typeface="Arial Unicode MS"/>
              </a:rPr>
              <a:t>, None</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self.cache[args] = result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if </a:t>
            </a:r>
            <a:r>
              <a:rPr kumimoji="0" lang="en-US" altLang="en-US" sz="1000" b="0" i="0" u="none" strike="noStrike" cap="none" normalizeH="0" baseline="0">
                <a:ln>
                  <a:noFill/>
                </a:ln>
                <a:solidFill>
                  <a:srgbClr val="A9B7C6"/>
                </a:solidFill>
                <a:effectLst/>
                <a:latin typeface="Arial Unicode MS"/>
              </a:rPr>
              <a:t>len(self.cache) &gt; self.maxsize:</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94558D"/>
                </a:solidFill>
                <a:effectLst/>
                <a:latin typeface="Arial Unicode MS"/>
              </a:rPr>
              <a:t>self</a:t>
            </a:r>
            <a:r>
              <a:rPr kumimoji="0" lang="en-US" altLang="en-US" sz="1000" b="0" i="0" u="none" strike="noStrike" cap="none" normalizeH="0" baseline="0">
                <a:ln>
                  <a:noFill/>
                </a:ln>
                <a:solidFill>
                  <a:srgbClr val="A9B7C6"/>
                </a:solidFill>
                <a:effectLst/>
                <a:latin typeface="Arial Unicode MS"/>
              </a:rPr>
              <a:t>.cache.popitem(</a:t>
            </a:r>
            <a:r>
              <a:rPr kumimoji="0" lang="en-US" altLang="en-US" sz="1000" b="0" i="0" u="none" strike="noStrike" cap="none" normalizeH="0" baseline="0">
                <a:ln>
                  <a:noFill/>
                </a:ln>
                <a:solidFill>
                  <a:srgbClr val="6897BB"/>
                </a:solidFill>
                <a:effectLst/>
                <a:latin typeface="Arial Unicode MS"/>
              </a:rPr>
              <a:t>0</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return </a:t>
            </a:r>
            <a:r>
              <a:rPr kumimoji="0" lang="en-US" altLang="en-US" sz="1000" b="0" i="0" u="none" strike="noStrike" cap="none" normalizeH="0" baseline="0">
                <a:ln>
                  <a:noFill/>
                </a:ln>
                <a:solidFill>
                  <a:srgbClr val="A9B7C6"/>
                </a:solidFill>
                <a:effectLst/>
                <a:latin typeface="Arial Unicode MS"/>
              </a:rPr>
              <a:t>result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7939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71F6"/>
                </a:solidFill>
                <a:effectLst/>
                <a:latin typeface="Lexend" panose="020B0604020202020204"/>
              </a:rPr>
              <a:t>UserDict</a:t>
            </a:r>
            <a:r>
              <a:rPr lang="en-US" b="1" i="0" dirty="0">
                <a:solidFill>
                  <a:srgbClr val="0071F6"/>
                </a:solidFill>
                <a:effectLst/>
                <a:latin typeface="Lexend" panose="020B0604020202020204"/>
              </a:rPr>
              <a:t> objects</a:t>
            </a:r>
            <a:endParaRPr lang="he-IL"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a:xfrm>
            <a:off x="838200" y="1574800"/>
            <a:ext cx="10515600" cy="4918075"/>
          </a:xfrm>
        </p:spPr>
        <p:txBody>
          <a:bodyPr>
            <a:normAutofit/>
          </a:bodyPr>
          <a:lstStyle/>
          <a:p>
            <a:pPr marL="0" indent="0">
              <a:lnSpc>
                <a:spcPct val="100000"/>
              </a:lnSpc>
              <a:buNone/>
            </a:pPr>
            <a:r>
              <a:rPr lang="en-US" sz="2000" dirty="0">
                <a:latin typeface="Lexend Light"/>
                <a:cs typeface="Calibri" panose="020F0502020204030204" pitchFamily="34" charset="0"/>
              </a:rPr>
              <a:t>The class, </a:t>
            </a:r>
            <a:r>
              <a:rPr lang="en-US" sz="2000" b="1" dirty="0" err="1">
                <a:latin typeface="Lexend Light"/>
                <a:cs typeface="Calibri" panose="020F0502020204030204" pitchFamily="34" charset="0"/>
              </a:rPr>
              <a:t>UserDict</a:t>
            </a:r>
            <a:r>
              <a:rPr lang="en-US" sz="2000" dirty="0">
                <a:latin typeface="Lexend Light"/>
                <a:cs typeface="Calibri" panose="020F0502020204030204" pitchFamily="34" charset="0"/>
              </a:rPr>
              <a:t> acts as a wrapper around dictionary objects. The need for this class has been partially supplanted by the ability to subclass directly from </a:t>
            </a:r>
            <a:r>
              <a:rPr lang="en-US" sz="2000" b="1" dirty="0" err="1">
                <a:latin typeface="Lexend Light"/>
                <a:cs typeface="Calibri" panose="020F0502020204030204" pitchFamily="34" charset="0"/>
              </a:rPr>
              <a:t>dict</a:t>
            </a:r>
            <a:r>
              <a:rPr lang="en-US" sz="2000" dirty="0">
                <a:latin typeface="Lexend Light"/>
                <a:cs typeface="Calibri" panose="020F0502020204030204" pitchFamily="34" charset="0"/>
              </a:rPr>
              <a:t>; however, this class can be easier to work with because the underlying dictionary is accessible as an attribute.</a:t>
            </a:r>
          </a:p>
          <a:p>
            <a:pPr marL="0" indent="0">
              <a:lnSpc>
                <a:spcPct val="100000"/>
              </a:lnSpc>
              <a:buNone/>
            </a:pPr>
            <a:endParaRPr lang="en-US" sz="2000" dirty="0">
              <a:latin typeface="Lexend Light"/>
              <a:cs typeface="Calibri" panose="020F0502020204030204" pitchFamily="34" charset="0"/>
            </a:endParaRPr>
          </a:p>
          <a:p>
            <a:pPr marL="0" indent="0">
              <a:lnSpc>
                <a:spcPct val="100000"/>
              </a:lnSpc>
              <a:buNone/>
            </a:pPr>
            <a:r>
              <a:rPr lang="en-US" sz="2000" b="1" dirty="0">
                <a:latin typeface="Lexend Light"/>
                <a:cs typeface="Calibri" panose="020F0502020204030204" pitchFamily="34" charset="0"/>
              </a:rPr>
              <a:t>class </a:t>
            </a:r>
            <a:r>
              <a:rPr lang="en-US" sz="2000" b="1" dirty="0" err="1">
                <a:latin typeface="Lexend Light"/>
                <a:cs typeface="Calibri" panose="020F0502020204030204" pitchFamily="34" charset="0"/>
              </a:rPr>
              <a:t>collections.UserDict</a:t>
            </a:r>
            <a:r>
              <a:rPr lang="en-US" sz="2000" b="1" dirty="0">
                <a:latin typeface="Lexend Light"/>
                <a:cs typeface="Calibri" panose="020F0502020204030204" pitchFamily="34" charset="0"/>
              </a:rPr>
              <a:t>([</a:t>
            </a:r>
            <a:r>
              <a:rPr lang="en-US" sz="2000" b="1" dirty="0" err="1">
                <a:latin typeface="Lexend Light"/>
                <a:cs typeface="Calibri" panose="020F0502020204030204" pitchFamily="34" charset="0"/>
              </a:rPr>
              <a:t>initialdata</a:t>
            </a:r>
            <a:r>
              <a:rPr lang="en-US" sz="2000" b="1" dirty="0">
                <a:latin typeface="Lexend Light"/>
                <a:cs typeface="Calibri" panose="020F0502020204030204" pitchFamily="34" charset="0"/>
              </a:rPr>
              <a:t>])</a:t>
            </a:r>
          </a:p>
          <a:p>
            <a:pPr marL="457200" lvl="1" indent="0">
              <a:lnSpc>
                <a:spcPct val="100000"/>
              </a:lnSpc>
              <a:buNone/>
            </a:pPr>
            <a:r>
              <a:rPr lang="en-US" sz="1600" dirty="0">
                <a:latin typeface="Lexend Light"/>
                <a:cs typeface="Calibri" panose="020F0502020204030204" pitchFamily="34" charset="0"/>
              </a:rPr>
              <a:t>Class that simulates a dictionary. The instance’s contents are kept in a regular dictionary, which is accessible via the data attribute of </a:t>
            </a:r>
            <a:r>
              <a:rPr lang="en-US" sz="1600" b="1" dirty="0" err="1">
                <a:latin typeface="Lexend Light"/>
                <a:cs typeface="Calibri" panose="020F0502020204030204" pitchFamily="34" charset="0"/>
              </a:rPr>
              <a:t>UserDict</a:t>
            </a:r>
            <a:r>
              <a:rPr lang="en-US" sz="1600" dirty="0">
                <a:latin typeface="Lexend Light"/>
                <a:cs typeface="Calibri" panose="020F0502020204030204" pitchFamily="34" charset="0"/>
              </a:rPr>
              <a:t> instances. If </a:t>
            </a:r>
            <a:r>
              <a:rPr lang="en-US" sz="1600" dirty="0" err="1">
                <a:latin typeface="Lexend Light"/>
                <a:cs typeface="Calibri" panose="020F0502020204030204" pitchFamily="34" charset="0"/>
              </a:rPr>
              <a:t>initialdata</a:t>
            </a:r>
            <a:r>
              <a:rPr lang="en-US" sz="1600" dirty="0">
                <a:latin typeface="Lexend Light"/>
                <a:cs typeface="Calibri" panose="020F0502020204030204" pitchFamily="34" charset="0"/>
              </a:rPr>
              <a:t> is provided, data is initialized with its contents; note that a reference to </a:t>
            </a:r>
            <a:r>
              <a:rPr lang="en-US" sz="1600" dirty="0" err="1">
                <a:latin typeface="Lexend Light"/>
                <a:cs typeface="Calibri" panose="020F0502020204030204" pitchFamily="34" charset="0"/>
              </a:rPr>
              <a:t>initialdata</a:t>
            </a:r>
            <a:r>
              <a:rPr lang="en-US" sz="1600" dirty="0">
                <a:latin typeface="Lexend Light"/>
                <a:cs typeface="Calibri" panose="020F0502020204030204" pitchFamily="34" charset="0"/>
              </a:rPr>
              <a:t> will not be kept, allowing it to be used for other purposes.</a:t>
            </a:r>
          </a:p>
          <a:p>
            <a:pPr marL="457200" lvl="1" indent="0">
              <a:lnSpc>
                <a:spcPct val="100000"/>
              </a:lnSpc>
              <a:buNone/>
            </a:pPr>
            <a:endParaRPr lang="en-US" sz="1600" dirty="0">
              <a:latin typeface="Lexend Light"/>
              <a:cs typeface="Calibri" panose="020F0502020204030204" pitchFamily="34" charset="0"/>
            </a:endParaRPr>
          </a:p>
          <a:p>
            <a:pPr marL="457200" lvl="1" indent="0">
              <a:lnSpc>
                <a:spcPct val="100000"/>
              </a:lnSpc>
              <a:buNone/>
            </a:pPr>
            <a:r>
              <a:rPr lang="en-US" sz="1600" dirty="0">
                <a:latin typeface="Lexend Light"/>
                <a:cs typeface="Calibri" panose="020F0502020204030204" pitchFamily="34" charset="0"/>
              </a:rPr>
              <a:t>In addition to supporting the methods and operations of mappings, </a:t>
            </a:r>
            <a:r>
              <a:rPr lang="en-US" sz="1600" b="1" dirty="0" err="1">
                <a:latin typeface="Lexend Light"/>
                <a:cs typeface="Calibri" panose="020F0502020204030204" pitchFamily="34" charset="0"/>
              </a:rPr>
              <a:t>UserDict</a:t>
            </a:r>
            <a:r>
              <a:rPr lang="en-US" sz="1600" dirty="0">
                <a:latin typeface="Lexend Light"/>
                <a:cs typeface="Calibri" panose="020F0502020204030204" pitchFamily="34" charset="0"/>
              </a:rPr>
              <a:t> instances provide the following attribute:</a:t>
            </a:r>
          </a:p>
          <a:p>
            <a:pPr marL="457200" lvl="1" indent="0">
              <a:lnSpc>
                <a:spcPct val="100000"/>
              </a:lnSpc>
              <a:buNone/>
            </a:pPr>
            <a:endParaRPr lang="en-US" sz="1600" dirty="0">
              <a:latin typeface="Lexend Light"/>
              <a:cs typeface="Calibri" panose="020F0502020204030204" pitchFamily="34" charset="0"/>
            </a:endParaRPr>
          </a:p>
          <a:p>
            <a:pPr marL="457200" lvl="1" indent="0">
              <a:lnSpc>
                <a:spcPct val="100000"/>
              </a:lnSpc>
              <a:buNone/>
            </a:pPr>
            <a:r>
              <a:rPr lang="en-US" sz="1600" b="1" dirty="0">
                <a:latin typeface="Lexend Light"/>
                <a:cs typeface="Calibri" panose="020F0502020204030204" pitchFamily="34" charset="0"/>
              </a:rPr>
              <a:t>data</a:t>
            </a:r>
          </a:p>
          <a:p>
            <a:pPr marL="457200" lvl="1" indent="0">
              <a:lnSpc>
                <a:spcPct val="100000"/>
              </a:lnSpc>
              <a:buNone/>
            </a:pPr>
            <a:r>
              <a:rPr lang="en-US" sz="1600" dirty="0">
                <a:latin typeface="Lexend Light"/>
                <a:cs typeface="Calibri" panose="020F0502020204030204" pitchFamily="34" charset="0"/>
              </a:rPr>
              <a:t>	A real dictionary used to store the contents of the </a:t>
            </a:r>
            <a:r>
              <a:rPr lang="en-US" sz="1600" b="1" dirty="0" err="1">
                <a:latin typeface="Lexend Light"/>
                <a:cs typeface="Calibri" panose="020F0502020204030204" pitchFamily="34" charset="0"/>
              </a:rPr>
              <a:t>UserDict</a:t>
            </a:r>
            <a:r>
              <a:rPr lang="en-US" sz="1600" dirty="0">
                <a:latin typeface="Lexend Light"/>
                <a:cs typeface="Calibri" panose="020F0502020204030204" pitchFamily="34" charset="0"/>
              </a:rPr>
              <a:t> class.</a:t>
            </a:r>
          </a:p>
        </p:txBody>
      </p:sp>
    </p:spTree>
    <p:extLst>
      <p:ext uri="{BB962C8B-B14F-4D97-AF65-F5344CB8AC3E}">
        <p14:creationId xmlns:p14="http://schemas.microsoft.com/office/powerpoint/2010/main" val="1826991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71F6"/>
                </a:solidFill>
                <a:effectLst/>
                <a:latin typeface="Lexend" panose="020B0604020202020204"/>
              </a:rPr>
              <a:t>UserList</a:t>
            </a:r>
            <a:r>
              <a:rPr lang="en-US" b="1" i="0" dirty="0">
                <a:solidFill>
                  <a:srgbClr val="0071F6"/>
                </a:solidFill>
                <a:effectLst/>
                <a:latin typeface="Lexend" panose="020B0604020202020204"/>
              </a:rPr>
              <a:t> objects</a:t>
            </a:r>
            <a:endParaRPr lang="he-IL"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fontScale="92500"/>
          </a:bodyPr>
          <a:lstStyle/>
          <a:p>
            <a:pPr marL="0" indent="0">
              <a:lnSpc>
                <a:spcPct val="100000"/>
              </a:lnSpc>
              <a:buNone/>
            </a:pPr>
            <a:r>
              <a:rPr lang="en-US" sz="2000" dirty="0">
                <a:latin typeface="Lexend Light"/>
                <a:cs typeface="Calibri" panose="020F0502020204030204" pitchFamily="34" charset="0"/>
              </a:rPr>
              <a:t>This class acts as a wrapper around list objects. It is a useful base class for your own list-like classes which can inherit from them and override existing methods or add new ones. In this way, one can add new behaviors to lists.</a:t>
            </a:r>
          </a:p>
          <a:p>
            <a:pPr marL="0" indent="0">
              <a:lnSpc>
                <a:spcPct val="100000"/>
              </a:lnSpc>
              <a:buNone/>
            </a:pPr>
            <a:r>
              <a:rPr lang="en-US" sz="2000" dirty="0">
                <a:latin typeface="Lexend Light"/>
                <a:cs typeface="Calibri" panose="020F0502020204030204" pitchFamily="34" charset="0"/>
              </a:rPr>
              <a:t>The need for this class has been partially supplanted by the ability to subclass directly from list; however, this class can be easier to work with because the underlying list is accessible as an attribute.</a:t>
            </a:r>
          </a:p>
          <a:p>
            <a:pPr marL="0" indent="0">
              <a:lnSpc>
                <a:spcPct val="100000"/>
              </a:lnSpc>
              <a:buNone/>
            </a:pPr>
            <a:endParaRPr lang="en-US" sz="2000" dirty="0">
              <a:latin typeface="Lexend Light"/>
              <a:cs typeface="Calibri" panose="020F0502020204030204" pitchFamily="34" charset="0"/>
            </a:endParaRPr>
          </a:p>
          <a:p>
            <a:pPr marL="0" indent="0">
              <a:lnSpc>
                <a:spcPct val="100000"/>
              </a:lnSpc>
              <a:buNone/>
            </a:pPr>
            <a:r>
              <a:rPr lang="en-US" sz="2000" b="1" dirty="0">
                <a:latin typeface="Lexend Light"/>
                <a:cs typeface="Calibri" panose="020F0502020204030204" pitchFamily="34" charset="0"/>
              </a:rPr>
              <a:t>class </a:t>
            </a:r>
            <a:r>
              <a:rPr lang="en-US" sz="2000" b="1" dirty="0" err="1">
                <a:latin typeface="Lexend Light"/>
                <a:cs typeface="Calibri" panose="020F0502020204030204" pitchFamily="34" charset="0"/>
              </a:rPr>
              <a:t>collections.UserList</a:t>
            </a:r>
            <a:r>
              <a:rPr lang="en-US" sz="2000" b="1" dirty="0">
                <a:latin typeface="Lexend Light"/>
                <a:cs typeface="Calibri" panose="020F0502020204030204" pitchFamily="34" charset="0"/>
              </a:rPr>
              <a:t>([list])</a:t>
            </a:r>
          </a:p>
          <a:p>
            <a:pPr marL="457200" lvl="1" indent="0">
              <a:lnSpc>
                <a:spcPct val="100000"/>
              </a:lnSpc>
              <a:buNone/>
            </a:pPr>
            <a:r>
              <a:rPr lang="en-US" sz="1600" dirty="0">
                <a:latin typeface="Lexend Light"/>
                <a:cs typeface="Calibri" panose="020F0502020204030204" pitchFamily="34" charset="0"/>
              </a:rPr>
              <a:t>Class that simulates a list. The instance’s contents are kept in a regular list, which is accessible via the data attribute of </a:t>
            </a:r>
            <a:r>
              <a:rPr lang="en-US" sz="1600" dirty="0" err="1">
                <a:latin typeface="Lexend Light"/>
                <a:cs typeface="Calibri" panose="020F0502020204030204" pitchFamily="34" charset="0"/>
              </a:rPr>
              <a:t>UserList</a:t>
            </a:r>
            <a:r>
              <a:rPr lang="en-US" sz="1600" dirty="0">
                <a:latin typeface="Lexend Light"/>
                <a:cs typeface="Calibri" panose="020F0502020204030204" pitchFamily="34" charset="0"/>
              </a:rPr>
              <a:t> instances. The instance’s contents are initially set to a copy of list, defaulting to the empty list []. list can be any </a:t>
            </a:r>
            <a:r>
              <a:rPr lang="en-US" sz="1600" dirty="0" err="1">
                <a:latin typeface="Lexend Light"/>
                <a:cs typeface="Calibri" panose="020F0502020204030204" pitchFamily="34" charset="0"/>
              </a:rPr>
              <a:t>iterable</a:t>
            </a:r>
            <a:r>
              <a:rPr lang="en-US" sz="1600" dirty="0">
                <a:latin typeface="Lexend Light"/>
                <a:cs typeface="Calibri" panose="020F0502020204030204" pitchFamily="34" charset="0"/>
              </a:rPr>
              <a:t>, for example a real Python list or a </a:t>
            </a:r>
            <a:r>
              <a:rPr lang="en-US" sz="1600" b="1" dirty="0" err="1">
                <a:latin typeface="Lexend Light"/>
                <a:cs typeface="Calibri" panose="020F0502020204030204" pitchFamily="34" charset="0"/>
              </a:rPr>
              <a:t>UserList</a:t>
            </a:r>
            <a:r>
              <a:rPr lang="en-US" sz="1600" dirty="0">
                <a:latin typeface="Lexend Light"/>
                <a:cs typeface="Calibri" panose="020F0502020204030204" pitchFamily="34" charset="0"/>
              </a:rPr>
              <a:t> object.</a:t>
            </a:r>
          </a:p>
          <a:p>
            <a:pPr marL="457200" lvl="1" indent="0">
              <a:lnSpc>
                <a:spcPct val="100000"/>
              </a:lnSpc>
              <a:buNone/>
            </a:pPr>
            <a:endParaRPr lang="en-US" sz="1600" dirty="0">
              <a:latin typeface="Lexend Light"/>
              <a:cs typeface="Calibri" panose="020F0502020204030204" pitchFamily="34" charset="0"/>
            </a:endParaRPr>
          </a:p>
          <a:p>
            <a:pPr marL="457200" lvl="1" indent="0">
              <a:lnSpc>
                <a:spcPct val="100000"/>
              </a:lnSpc>
              <a:buNone/>
            </a:pPr>
            <a:r>
              <a:rPr lang="en-US" sz="1600" dirty="0">
                <a:latin typeface="Lexend Light"/>
                <a:cs typeface="Calibri" panose="020F0502020204030204" pitchFamily="34" charset="0"/>
              </a:rPr>
              <a:t>In addition to supporting the methods and operations of mutable sequences, </a:t>
            </a:r>
            <a:r>
              <a:rPr lang="en-US" sz="1600" dirty="0" err="1">
                <a:latin typeface="Lexend Light"/>
                <a:cs typeface="Calibri" panose="020F0502020204030204" pitchFamily="34" charset="0"/>
              </a:rPr>
              <a:t>UserList</a:t>
            </a:r>
            <a:r>
              <a:rPr lang="en-US" sz="1600" dirty="0">
                <a:latin typeface="Lexend Light"/>
                <a:cs typeface="Calibri" panose="020F0502020204030204" pitchFamily="34" charset="0"/>
              </a:rPr>
              <a:t> instances provide the following attribute:</a:t>
            </a:r>
          </a:p>
          <a:p>
            <a:pPr marL="457200" lvl="1" indent="0">
              <a:lnSpc>
                <a:spcPct val="100000"/>
              </a:lnSpc>
              <a:buNone/>
            </a:pPr>
            <a:endParaRPr lang="en-US" sz="1600" dirty="0">
              <a:latin typeface="Lexend Light"/>
              <a:cs typeface="Calibri" panose="020F0502020204030204" pitchFamily="34" charset="0"/>
            </a:endParaRPr>
          </a:p>
          <a:p>
            <a:pPr marL="457200" lvl="1" indent="0">
              <a:lnSpc>
                <a:spcPct val="100000"/>
              </a:lnSpc>
              <a:buNone/>
            </a:pPr>
            <a:r>
              <a:rPr lang="en-US" sz="1600" b="1" dirty="0">
                <a:latin typeface="Lexend Light"/>
                <a:cs typeface="Calibri" panose="020F0502020204030204" pitchFamily="34" charset="0"/>
              </a:rPr>
              <a:t>data</a:t>
            </a:r>
          </a:p>
          <a:p>
            <a:pPr marL="457200" lvl="1" indent="0">
              <a:lnSpc>
                <a:spcPct val="100000"/>
              </a:lnSpc>
              <a:buNone/>
            </a:pPr>
            <a:r>
              <a:rPr lang="en-US" sz="1600" dirty="0">
                <a:latin typeface="Lexend Light"/>
                <a:cs typeface="Calibri" panose="020F0502020204030204" pitchFamily="34" charset="0"/>
              </a:rPr>
              <a:t>	A real list object used to store the contents of the </a:t>
            </a:r>
            <a:r>
              <a:rPr lang="en-US" sz="1600" dirty="0" err="1">
                <a:latin typeface="Lexend Light"/>
                <a:cs typeface="Calibri" panose="020F0502020204030204" pitchFamily="34" charset="0"/>
              </a:rPr>
              <a:t>UserList</a:t>
            </a:r>
            <a:r>
              <a:rPr lang="en-US" sz="1600" dirty="0">
                <a:latin typeface="Lexend Light"/>
                <a:cs typeface="Calibri" panose="020F0502020204030204" pitchFamily="34" charset="0"/>
              </a:rPr>
              <a:t> class.</a:t>
            </a:r>
          </a:p>
          <a:p>
            <a:pPr marL="0" indent="0">
              <a:lnSpc>
                <a:spcPct val="100000"/>
              </a:lnSpc>
              <a:buNone/>
            </a:pPr>
            <a:endParaRPr lang="en-US" sz="2000" dirty="0">
              <a:latin typeface="Lexend Light"/>
              <a:cs typeface="Calibri" panose="020F0502020204030204" pitchFamily="34" charset="0"/>
            </a:endParaRPr>
          </a:p>
        </p:txBody>
      </p:sp>
    </p:spTree>
    <p:extLst>
      <p:ext uri="{BB962C8B-B14F-4D97-AF65-F5344CB8AC3E}">
        <p14:creationId xmlns:p14="http://schemas.microsoft.com/office/powerpoint/2010/main" val="2130066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71F6"/>
                </a:solidFill>
                <a:effectLst/>
                <a:latin typeface="Lexend" panose="020B0604020202020204"/>
              </a:rPr>
              <a:t>UserList</a:t>
            </a:r>
            <a:r>
              <a:rPr lang="en-US" b="1" i="0" dirty="0">
                <a:solidFill>
                  <a:srgbClr val="0071F6"/>
                </a:solidFill>
                <a:effectLst/>
                <a:latin typeface="Lexend" panose="020B0604020202020204"/>
              </a:rPr>
              <a:t> objects – cont’d</a:t>
            </a:r>
            <a:endParaRPr lang="he-IL"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a:lnSpc>
                <a:spcPct val="100000"/>
              </a:lnSpc>
            </a:pPr>
            <a:r>
              <a:rPr lang="en-US" sz="2000" dirty="0" err="1">
                <a:latin typeface="Lexend Light"/>
                <a:cs typeface="Calibri" panose="020F0502020204030204" pitchFamily="34" charset="0"/>
              </a:rPr>
              <a:t>Subclassing</a:t>
            </a:r>
            <a:r>
              <a:rPr lang="en-US" sz="2000" dirty="0">
                <a:latin typeface="Lexend Light"/>
                <a:cs typeface="Calibri" panose="020F0502020204030204" pitchFamily="34" charset="0"/>
              </a:rPr>
              <a:t> requirements: Subclasses of </a:t>
            </a:r>
            <a:r>
              <a:rPr lang="en-US" sz="2000" dirty="0" err="1">
                <a:latin typeface="Lexend Light"/>
                <a:cs typeface="Calibri" panose="020F0502020204030204" pitchFamily="34" charset="0"/>
              </a:rPr>
              <a:t>UserList</a:t>
            </a:r>
            <a:r>
              <a:rPr lang="en-US" sz="2000" dirty="0">
                <a:latin typeface="Lexend Light"/>
                <a:cs typeface="Calibri" panose="020F0502020204030204" pitchFamily="34" charset="0"/>
              </a:rPr>
              <a:t> are expected to offer a constructor which can be called with either no arguments or one argument. List operations which return a new sequence attempt to create an instance of the actual implementation class. To do so, it assumes that the constructor can be called with a single parameter, which is a sequence object used as a data source.</a:t>
            </a:r>
          </a:p>
          <a:p>
            <a:pPr>
              <a:lnSpc>
                <a:spcPct val="100000"/>
              </a:lnSpc>
            </a:pPr>
            <a:endParaRPr lang="en-US" sz="2000" dirty="0">
              <a:latin typeface="Lexend Light"/>
              <a:cs typeface="Calibri" panose="020F0502020204030204" pitchFamily="34" charset="0"/>
            </a:endParaRPr>
          </a:p>
          <a:p>
            <a:pPr>
              <a:lnSpc>
                <a:spcPct val="100000"/>
              </a:lnSpc>
            </a:pPr>
            <a:r>
              <a:rPr lang="en-US" sz="2000" dirty="0">
                <a:latin typeface="Lexend Light"/>
                <a:cs typeface="Calibri" panose="020F0502020204030204" pitchFamily="34" charset="0"/>
              </a:rPr>
              <a:t>If a derived class does not wish to comply with this requirement, all of the special methods supported by this class will need to be overridden; please consult the sources for information about the methods which need to be provided in that case.</a:t>
            </a:r>
            <a:endParaRPr lang="en-US" sz="1600" dirty="0">
              <a:latin typeface="Lexend Light"/>
              <a:cs typeface="Calibri" panose="020F0502020204030204" pitchFamily="34" charset="0"/>
            </a:endParaRPr>
          </a:p>
        </p:txBody>
      </p:sp>
    </p:spTree>
    <p:extLst>
      <p:ext uri="{BB962C8B-B14F-4D97-AF65-F5344CB8AC3E}">
        <p14:creationId xmlns:p14="http://schemas.microsoft.com/office/powerpoint/2010/main" val="3696956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0071F6"/>
                </a:solidFill>
                <a:effectLst/>
                <a:latin typeface="Lexend" panose="020B0604020202020204"/>
              </a:rPr>
              <a:t>UserString</a:t>
            </a:r>
            <a:r>
              <a:rPr lang="en-US" b="1" i="0" dirty="0">
                <a:solidFill>
                  <a:srgbClr val="0071F6"/>
                </a:solidFill>
                <a:effectLst/>
                <a:latin typeface="Lexend" panose="020B0604020202020204"/>
              </a:rPr>
              <a:t> objects</a:t>
            </a:r>
            <a:endParaRPr lang="he-IL"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2000" dirty="0">
                <a:latin typeface="Lexend Light"/>
                <a:cs typeface="Calibri" panose="020F0502020204030204" pitchFamily="34" charset="0"/>
              </a:rPr>
              <a:t>The class, </a:t>
            </a:r>
            <a:r>
              <a:rPr lang="en-US" sz="2000" b="1" dirty="0" err="1">
                <a:latin typeface="Lexend Light"/>
                <a:cs typeface="Calibri" panose="020F0502020204030204" pitchFamily="34" charset="0"/>
              </a:rPr>
              <a:t>UserString</a:t>
            </a:r>
            <a:r>
              <a:rPr lang="en-US" sz="2000" dirty="0">
                <a:latin typeface="Lexend Light"/>
                <a:cs typeface="Calibri" panose="020F0502020204030204" pitchFamily="34" charset="0"/>
              </a:rPr>
              <a:t> acts as a wrapper around string objects. The need for this class has been partially supplanted by the ability to subclass directly from str; however, this class can be easier to work with because the underlying string is accessible as an attribute.</a:t>
            </a:r>
          </a:p>
          <a:p>
            <a:pPr marL="0" indent="0">
              <a:lnSpc>
                <a:spcPct val="100000"/>
              </a:lnSpc>
              <a:buNone/>
            </a:pPr>
            <a:endParaRPr lang="en-US" sz="2000" dirty="0">
              <a:latin typeface="Lexend Light"/>
              <a:cs typeface="Calibri" panose="020F0502020204030204" pitchFamily="34" charset="0"/>
            </a:endParaRPr>
          </a:p>
          <a:p>
            <a:pPr marL="0" indent="0">
              <a:lnSpc>
                <a:spcPct val="100000"/>
              </a:lnSpc>
              <a:buNone/>
            </a:pPr>
            <a:r>
              <a:rPr lang="en-US" sz="2000" b="1" dirty="0">
                <a:latin typeface="Lexend Light"/>
                <a:cs typeface="Calibri" panose="020F0502020204030204" pitchFamily="34" charset="0"/>
              </a:rPr>
              <a:t>class </a:t>
            </a:r>
            <a:r>
              <a:rPr lang="en-US" sz="2000" b="1" dirty="0" err="1">
                <a:latin typeface="Lexend Light"/>
                <a:cs typeface="Calibri" panose="020F0502020204030204" pitchFamily="34" charset="0"/>
              </a:rPr>
              <a:t>collections.UserString</a:t>
            </a:r>
            <a:r>
              <a:rPr lang="en-US" sz="2000" b="1" dirty="0">
                <a:latin typeface="Lexend Light"/>
                <a:cs typeface="Calibri" panose="020F0502020204030204" pitchFamily="34" charset="0"/>
              </a:rPr>
              <a:t>(seq)</a:t>
            </a:r>
          </a:p>
          <a:p>
            <a:pPr marL="457200" lvl="1" indent="0">
              <a:lnSpc>
                <a:spcPct val="100000"/>
              </a:lnSpc>
              <a:buNone/>
            </a:pPr>
            <a:r>
              <a:rPr lang="en-US" sz="1600" dirty="0">
                <a:latin typeface="Lexend Light"/>
                <a:cs typeface="Calibri" panose="020F0502020204030204" pitchFamily="34" charset="0"/>
              </a:rPr>
              <a:t>Class that simulates a string object. The instance’s content is kept in a regular string object, which is accessible via the data attribute of </a:t>
            </a:r>
            <a:r>
              <a:rPr lang="en-US" sz="1600" b="1" dirty="0" err="1">
                <a:latin typeface="Lexend Light"/>
                <a:cs typeface="Calibri" panose="020F0502020204030204" pitchFamily="34" charset="0"/>
              </a:rPr>
              <a:t>UserString</a:t>
            </a:r>
            <a:r>
              <a:rPr lang="en-US" sz="1600" dirty="0">
                <a:latin typeface="Lexend Light"/>
                <a:cs typeface="Calibri" panose="020F0502020204030204" pitchFamily="34" charset="0"/>
              </a:rPr>
              <a:t> instances. The instance’s contents are initially set to a copy of seq. The seq argument can be any object which can be converted into a string using the built-in </a:t>
            </a:r>
            <a:r>
              <a:rPr lang="en-US" sz="1600" b="1" dirty="0">
                <a:latin typeface="Lexend Light"/>
                <a:cs typeface="Calibri" panose="020F0502020204030204" pitchFamily="34" charset="0"/>
              </a:rPr>
              <a:t>str() </a:t>
            </a:r>
            <a:r>
              <a:rPr lang="en-US" sz="1600" dirty="0">
                <a:latin typeface="Lexend Light"/>
                <a:cs typeface="Calibri" panose="020F0502020204030204" pitchFamily="34" charset="0"/>
              </a:rPr>
              <a:t>function.</a:t>
            </a:r>
          </a:p>
          <a:p>
            <a:pPr marL="457200" lvl="1" indent="0">
              <a:lnSpc>
                <a:spcPct val="100000"/>
              </a:lnSpc>
              <a:buNone/>
            </a:pPr>
            <a:endParaRPr lang="en-US" sz="1600" dirty="0">
              <a:latin typeface="Lexend Light"/>
              <a:cs typeface="Calibri" panose="020F0502020204030204" pitchFamily="34" charset="0"/>
            </a:endParaRPr>
          </a:p>
          <a:p>
            <a:pPr marL="457200" lvl="1" indent="0">
              <a:lnSpc>
                <a:spcPct val="100000"/>
              </a:lnSpc>
              <a:buNone/>
            </a:pPr>
            <a:r>
              <a:rPr lang="en-US" sz="1600" dirty="0">
                <a:latin typeface="Lexend Light"/>
                <a:cs typeface="Calibri" panose="020F0502020204030204" pitchFamily="34" charset="0"/>
              </a:rPr>
              <a:t>In addition to supporting the methods and operations of strings, </a:t>
            </a:r>
            <a:r>
              <a:rPr lang="en-US" sz="1600" b="1" dirty="0" err="1">
                <a:latin typeface="Lexend Light"/>
                <a:cs typeface="Calibri" panose="020F0502020204030204" pitchFamily="34" charset="0"/>
              </a:rPr>
              <a:t>UserString</a:t>
            </a:r>
            <a:r>
              <a:rPr lang="en-US" sz="1600" dirty="0">
                <a:latin typeface="Lexend Light"/>
                <a:cs typeface="Calibri" panose="020F0502020204030204" pitchFamily="34" charset="0"/>
              </a:rPr>
              <a:t> instances provide the following attribute:</a:t>
            </a:r>
          </a:p>
          <a:p>
            <a:pPr marL="457200" lvl="1" indent="0">
              <a:lnSpc>
                <a:spcPct val="100000"/>
              </a:lnSpc>
              <a:buNone/>
            </a:pPr>
            <a:endParaRPr lang="en-US" sz="1600" dirty="0">
              <a:latin typeface="Lexend Light"/>
              <a:cs typeface="Calibri" panose="020F0502020204030204" pitchFamily="34" charset="0"/>
            </a:endParaRPr>
          </a:p>
          <a:p>
            <a:pPr marL="457200" lvl="1" indent="0">
              <a:lnSpc>
                <a:spcPct val="100000"/>
              </a:lnSpc>
              <a:buNone/>
            </a:pPr>
            <a:r>
              <a:rPr lang="en-US" sz="1600" b="1" dirty="0">
                <a:latin typeface="Lexend Light"/>
                <a:cs typeface="Calibri" panose="020F0502020204030204" pitchFamily="34" charset="0"/>
              </a:rPr>
              <a:t>data</a:t>
            </a:r>
          </a:p>
          <a:p>
            <a:pPr marL="457200" lvl="1" indent="0">
              <a:lnSpc>
                <a:spcPct val="100000"/>
              </a:lnSpc>
              <a:buNone/>
            </a:pPr>
            <a:r>
              <a:rPr lang="en-US" sz="1600" dirty="0">
                <a:latin typeface="Lexend Light"/>
                <a:cs typeface="Calibri" panose="020F0502020204030204" pitchFamily="34" charset="0"/>
              </a:rPr>
              <a:t>	A real str object used to store the contents of the </a:t>
            </a:r>
            <a:r>
              <a:rPr lang="en-US" sz="1600" b="1" dirty="0" err="1">
                <a:latin typeface="Lexend Light"/>
                <a:cs typeface="Calibri" panose="020F0502020204030204" pitchFamily="34" charset="0"/>
              </a:rPr>
              <a:t>UserString</a:t>
            </a:r>
            <a:r>
              <a:rPr lang="en-US" sz="1600" dirty="0">
                <a:latin typeface="Lexend Light"/>
                <a:cs typeface="Calibri" panose="020F0502020204030204" pitchFamily="34" charset="0"/>
              </a:rPr>
              <a:t> class.</a:t>
            </a:r>
          </a:p>
        </p:txBody>
      </p:sp>
    </p:spTree>
    <p:extLst>
      <p:ext uri="{BB962C8B-B14F-4D97-AF65-F5344CB8AC3E}">
        <p14:creationId xmlns:p14="http://schemas.microsoft.com/office/powerpoint/2010/main" val="1618632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 02</a:t>
            </a:r>
            <a:endParaRPr lang="he-IL" b="1" dirty="0">
              <a:latin typeface="Lexend Light"/>
            </a:endParaRPr>
          </a:p>
        </p:txBody>
      </p:sp>
    </p:spTree>
    <p:extLst>
      <p:ext uri="{BB962C8B-B14F-4D97-AF65-F5344CB8AC3E}">
        <p14:creationId xmlns:p14="http://schemas.microsoft.com/office/powerpoint/2010/main" val="92076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7968" y="488271"/>
            <a:ext cx="9906113" cy="870994"/>
          </a:xfrm>
        </p:spPr>
        <p:txBody>
          <a:bodyPr>
            <a:normAutofit/>
          </a:bodyPr>
          <a:lstStyle/>
          <a:p>
            <a:r>
              <a:rPr lang="en-US" b="1" i="0" dirty="0" err="1">
                <a:solidFill>
                  <a:srgbClr val="0071F6"/>
                </a:solidFill>
                <a:effectLst/>
                <a:latin typeface="Lexend" panose="020B0604020202020204"/>
              </a:rPr>
              <a:t>new_child</a:t>
            </a:r>
            <a:r>
              <a:rPr lang="en-US" b="1" i="0" dirty="0">
                <a:solidFill>
                  <a:srgbClr val="0071F6"/>
                </a:solidFill>
                <a:effectLst/>
                <a:latin typeface="Lexend" panose="020B0604020202020204"/>
              </a:rPr>
              <a:t>(</a:t>
            </a:r>
            <a:r>
              <a:rPr lang="en-US" b="1" i="1" dirty="0">
                <a:solidFill>
                  <a:srgbClr val="0071F6"/>
                </a:solidFill>
                <a:effectLst/>
                <a:latin typeface="Lexend" panose="020B0604020202020204"/>
              </a:rPr>
              <a:t>m=None</a:t>
            </a:r>
            <a:r>
              <a:rPr lang="en-US" b="1" i="0" dirty="0">
                <a:solidFill>
                  <a:srgbClr val="0071F6"/>
                </a:solidFill>
                <a:effectLst/>
                <a:latin typeface="Lexend" panose="020B0604020202020204"/>
              </a:rPr>
              <a:t>, </a:t>
            </a:r>
            <a:r>
              <a:rPr lang="en-US" b="1" i="1" dirty="0">
                <a:solidFill>
                  <a:srgbClr val="0071F6"/>
                </a:solidFill>
                <a:effectLst/>
                <a:latin typeface="Lexend" panose="020B0604020202020204"/>
              </a:rPr>
              <a:t>**</a:t>
            </a:r>
            <a:r>
              <a:rPr lang="en-US" b="1" i="1" dirty="0" err="1">
                <a:solidFill>
                  <a:srgbClr val="0071F6"/>
                </a:solidFill>
                <a:effectLst/>
                <a:latin typeface="Lexend" panose="020B0604020202020204"/>
              </a:rPr>
              <a:t>kwargs</a:t>
            </a:r>
            <a:r>
              <a:rPr lang="en-US" b="1" i="0" dirty="0">
                <a:solidFill>
                  <a:srgbClr val="0071F6"/>
                </a:solidFill>
                <a:effectLst/>
                <a:latin typeface="Lexend" panose="020B0604020202020204"/>
              </a:rPr>
              <a:t>)</a:t>
            </a:r>
            <a:endParaRPr lang="he-IL" b="1" dirty="0">
              <a:solidFill>
                <a:srgbClr val="0071F6"/>
              </a:solidFill>
              <a:latin typeface="Lexend" panose="020B0604020202020204"/>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727968" y="1616718"/>
            <a:ext cx="10537795" cy="4154984"/>
          </a:xfrm>
          <a:prstGeom prst="rect">
            <a:avLst/>
          </a:prstGeom>
          <a:noFill/>
        </p:spPr>
        <p:txBody>
          <a:bodyPr wrap="square" rtlCol="1">
            <a:spAutoFit/>
          </a:bodyPr>
          <a:lstStyle/>
          <a:p>
            <a:pPr marL="342900" indent="-342900">
              <a:buFont typeface="Arial" panose="020B0604020202020204" pitchFamily="34" charset="0"/>
              <a:buChar char="•"/>
            </a:pPr>
            <a:r>
              <a:rPr lang="en-US" sz="2400" b="0" i="0" dirty="0">
                <a:solidFill>
                  <a:srgbClr val="000000"/>
                </a:solidFill>
                <a:effectLst/>
                <a:latin typeface="Lexend Light"/>
              </a:rPr>
              <a:t>Returns a new </a:t>
            </a:r>
            <a:r>
              <a:rPr lang="en-US" sz="2400" b="1" i="0" dirty="0" err="1">
                <a:solidFill>
                  <a:srgbClr val="000000"/>
                </a:solidFill>
                <a:effectLst/>
                <a:latin typeface="Lexend Light"/>
              </a:rPr>
              <a:t>ChainMap</a:t>
            </a:r>
            <a:r>
              <a:rPr lang="en-US" sz="2400" b="0" i="0" dirty="0">
                <a:solidFill>
                  <a:srgbClr val="000000"/>
                </a:solidFill>
                <a:effectLst/>
                <a:latin typeface="Lexend Light"/>
              </a:rPr>
              <a:t> containing a new map followed by all of the maps in the current instance.</a:t>
            </a:r>
          </a:p>
          <a:p>
            <a:pPr marL="342900" indent="-342900">
              <a:buFont typeface="Arial" panose="020B0604020202020204" pitchFamily="34" charset="0"/>
              <a:buChar char="•"/>
            </a:pPr>
            <a:endParaRPr lang="en-US" sz="2400" b="0" i="0" dirty="0">
              <a:solidFill>
                <a:srgbClr val="000000"/>
              </a:solidFill>
              <a:effectLst/>
              <a:latin typeface="Lexend Light"/>
            </a:endParaRPr>
          </a:p>
          <a:p>
            <a:pPr marL="342900" indent="-342900">
              <a:buFont typeface="Arial" panose="020B0604020202020204" pitchFamily="34" charset="0"/>
              <a:buChar char="•"/>
            </a:pPr>
            <a:r>
              <a:rPr lang="en-US" sz="2400" b="0" i="0" dirty="0">
                <a:solidFill>
                  <a:srgbClr val="000000"/>
                </a:solidFill>
                <a:effectLst/>
                <a:latin typeface="Lexend Light"/>
              </a:rPr>
              <a:t> If </a:t>
            </a:r>
            <a:r>
              <a:rPr lang="en-US" sz="2400" b="1" i="0" dirty="0">
                <a:solidFill>
                  <a:srgbClr val="000000"/>
                </a:solidFill>
                <a:effectLst/>
                <a:latin typeface="Lexend Light"/>
              </a:rPr>
              <a:t>m</a:t>
            </a:r>
            <a:r>
              <a:rPr lang="en-US" sz="2400" b="0" i="0" dirty="0">
                <a:solidFill>
                  <a:srgbClr val="000000"/>
                </a:solidFill>
                <a:effectLst/>
                <a:latin typeface="Lexend Light"/>
              </a:rPr>
              <a:t> is specified, it becomes the new map at the front of the list of mappings; if not specified, an empty </a:t>
            </a:r>
            <a:r>
              <a:rPr lang="en-US" sz="2400" b="0" i="0" dirty="0" err="1">
                <a:solidFill>
                  <a:srgbClr val="000000"/>
                </a:solidFill>
                <a:effectLst/>
                <a:latin typeface="Lexend Light"/>
              </a:rPr>
              <a:t>dict</a:t>
            </a:r>
            <a:r>
              <a:rPr lang="en-US" sz="2400" b="0" i="0" dirty="0">
                <a:solidFill>
                  <a:srgbClr val="000000"/>
                </a:solidFill>
                <a:effectLst/>
                <a:latin typeface="Lexend Light"/>
              </a:rPr>
              <a:t> is used, so that a call to </a:t>
            </a:r>
            <a:r>
              <a:rPr lang="en-US" sz="2400" b="1" i="0" dirty="0" err="1">
                <a:solidFill>
                  <a:srgbClr val="000000"/>
                </a:solidFill>
                <a:effectLst/>
                <a:latin typeface="Lexend Light"/>
              </a:rPr>
              <a:t>d.new_child</a:t>
            </a:r>
            <a:r>
              <a:rPr lang="en-US" sz="2400" b="1" i="0" dirty="0">
                <a:solidFill>
                  <a:srgbClr val="000000"/>
                </a:solidFill>
                <a:effectLst/>
                <a:latin typeface="Lexend Light"/>
              </a:rPr>
              <a:t>()</a:t>
            </a:r>
            <a:r>
              <a:rPr lang="en-US" sz="2400" b="0" i="0" dirty="0">
                <a:solidFill>
                  <a:srgbClr val="000000"/>
                </a:solidFill>
                <a:effectLst/>
                <a:latin typeface="Lexend Light"/>
              </a:rPr>
              <a:t> is equivalent to: </a:t>
            </a:r>
            <a:r>
              <a:rPr lang="en-US" sz="2400" b="1" i="0" dirty="0" err="1">
                <a:solidFill>
                  <a:srgbClr val="000000"/>
                </a:solidFill>
                <a:effectLst/>
                <a:latin typeface="Lexend Light"/>
              </a:rPr>
              <a:t>ChainMap</a:t>
            </a:r>
            <a:r>
              <a:rPr lang="en-US" sz="2400" b="1" i="0" dirty="0">
                <a:solidFill>
                  <a:srgbClr val="000000"/>
                </a:solidFill>
                <a:effectLst/>
                <a:latin typeface="Lexend Light"/>
              </a:rPr>
              <a:t>({}, *</a:t>
            </a:r>
            <a:r>
              <a:rPr lang="en-US" sz="2400" b="1" i="0" dirty="0" err="1">
                <a:solidFill>
                  <a:srgbClr val="000000"/>
                </a:solidFill>
                <a:effectLst/>
                <a:latin typeface="Lexend Light"/>
              </a:rPr>
              <a:t>d.maps</a:t>
            </a:r>
            <a:r>
              <a:rPr lang="en-US" sz="2400" b="1" i="0" dirty="0">
                <a:solidFill>
                  <a:srgbClr val="000000"/>
                </a:solidFill>
                <a:effectLst/>
                <a:latin typeface="Lexend Light"/>
              </a:rPr>
              <a:t>)</a:t>
            </a:r>
            <a:r>
              <a:rPr lang="en-US" sz="2400" b="0" i="0" dirty="0">
                <a:solidFill>
                  <a:srgbClr val="000000"/>
                </a:solidFill>
                <a:effectLst/>
                <a:latin typeface="Lexend Light"/>
              </a:rPr>
              <a:t>. </a:t>
            </a:r>
          </a:p>
          <a:p>
            <a:pPr marL="342900" indent="-342900">
              <a:buFont typeface="Arial" panose="020B0604020202020204" pitchFamily="34" charset="0"/>
              <a:buChar char="•"/>
            </a:pPr>
            <a:endParaRPr lang="en-US" sz="2400" b="0" i="0" dirty="0">
              <a:solidFill>
                <a:srgbClr val="000000"/>
              </a:solidFill>
              <a:effectLst/>
              <a:latin typeface="Lexend Light"/>
            </a:endParaRPr>
          </a:p>
          <a:p>
            <a:pPr marL="342900" indent="-342900">
              <a:buFont typeface="Arial" panose="020B0604020202020204" pitchFamily="34" charset="0"/>
              <a:buChar char="•"/>
            </a:pPr>
            <a:r>
              <a:rPr lang="en-US" sz="2400" b="0" i="0" dirty="0">
                <a:solidFill>
                  <a:srgbClr val="000000"/>
                </a:solidFill>
                <a:effectLst/>
                <a:latin typeface="Lexend Light"/>
              </a:rPr>
              <a:t>If any keyword arguments are specified, they update passed map or new empty dict.</a:t>
            </a:r>
          </a:p>
          <a:p>
            <a:pPr marL="342900" indent="-342900">
              <a:buFont typeface="Arial" panose="020B0604020202020204" pitchFamily="34" charset="0"/>
              <a:buChar char="•"/>
            </a:pPr>
            <a:r>
              <a:rPr lang="en-US" sz="2400" b="0" i="0" dirty="0">
                <a:solidFill>
                  <a:srgbClr val="000000"/>
                </a:solidFill>
                <a:effectLst/>
                <a:latin typeface="Lexend Light"/>
              </a:rPr>
              <a:t> This method is used for creating </a:t>
            </a:r>
            <a:r>
              <a:rPr lang="en-US" sz="2400" b="1" i="0" dirty="0" err="1">
                <a:solidFill>
                  <a:srgbClr val="000000"/>
                </a:solidFill>
                <a:effectLst/>
                <a:latin typeface="Lexend Light"/>
              </a:rPr>
              <a:t>subcontexts</a:t>
            </a:r>
            <a:r>
              <a:rPr lang="en-US" sz="2400" b="0" i="0" dirty="0">
                <a:solidFill>
                  <a:srgbClr val="000000"/>
                </a:solidFill>
                <a:effectLst/>
                <a:latin typeface="Lexend Light"/>
              </a:rPr>
              <a:t> that can be updated without altering values in any of the parent mappings.</a:t>
            </a:r>
            <a:endParaRPr lang="en-US" sz="2400" dirty="0">
              <a:solidFill>
                <a:srgbClr val="000000"/>
              </a:solidFill>
              <a:latin typeface="Lexend Light"/>
            </a:endParaRPr>
          </a:p>
        </p:txBody>
      </p:sp>
    </p:spTree>
    <p:extLst>
      <p:ext uri="{BB962C8B-B14F-4D97-AF65-F5344CB8AC3E}">
        <p14:creationId xmlns:p14="http://schemas.microsoft.com/office/powerpoint/2010/main" val="651895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932154" y="665825"/>
            <a:ext cx="10313931" cy="675014"/>
          </a:xfrm>
        </p:spPr>
        <p:txBody>
          <a:bodyPr>
            <a:normAutofit fontScale="90000"/>
          </a:bodyPr>
          <a:lstStyle/>
          <a:p>
            <a:r>
              <a:rPr lang="en-US" b="1" i="0" dirty="0">
                <a:solidFill>
                  <a:srgbClr val="0071F6"/>
                </a:solidFill>
                <a:effectLst/>
                <a:latin typeface="Lexend" panose="020B0604020202020204"/>
              </a:rPr>
              <a:t>parents</a:t>
            </a:r>
            <a:endParaRPr lang="he-IL" dirty="0">
              <a:solidFill>
                <a:srgbClr val="0071F6"/>
              </a:solidFill>
              <a:latin typeface="Lexend" panose="020B0604020202020204"/>
              <a:cs typeface="Calibri" panose="020F0502020204030204" pitchFamily="34" charset="0"/>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784181" cy="4351338"/>
          </a:xfrm>
        </p:spPr>
        <p:txBody>
          <a:bodyPr>
            <a:noAutofit/>
          </a:bodyPr>
          <a:lstStyle/>
          <a:p>
            <a:r>
              <a:rPr lang="en-US" b="0" i="0" dirty="0">
                <a:solidFill>
                  <a:srgbClr val="000000"/>
                </a:solidFill>
                <a:effectLst/>
                <a:latin typeface="Lexend Light"/>
              </a:rPr>
              <a:t>Property returning a new </a:t>
            </a:r>
            <a:r>
              <a:rPr lang="en-US" b="1" i="0" dirty="0" err="1">
                <a:solidFill>
                  <a:srgbClr val="000000"/>
                </a:solidFill>
                <a:effectLst/>
                <a:latin typeface="Lexend Light"/>
              </a:rPr>
              <a:t>ChainMap</a:t>
            </a:r>
            <a:r>
              <a:rPr lang="en-US" b="0" i="0" dirty="0">
                <a:solidFill>
                  <a:srgbClr val="000000"/>
                </a:solidFill>
                <a:effectLst/>
                <a:latin typeface="Lexend Light"/>
              </a:rPr>
              <a:t> containing all of the maps in the current instance except the first one. This is useful for skipping the first map in the search. </a:t>
            </a:r>
          </a:p>
          <a:p>
            <a:endParaRPr lang="en-US" b="0" i="0" dirty="0">
              <a:solidFill>
                <a:srgbClr val="000000"/>
              </a:solidFill>
              <a:effectLst/>
              <a:latin typeface="Lexend Light"/>
            </a:endParaRPr>
          </a:p>
          <a:p>
            <a:r>
              <a:rPr lang="en-US" b="0" i="0" dirty="0">
                <a:solidFill>
                  <a:srgbClr val="000000"/>
                </a:solidFill>
                <a:effectLst/>
                <a:latin typeface="Lexend Light"/>
              </a:rPr>
              <a:t>Use cases are similar to those for the nonlocal keyword used in nested scopes. </a:t>
            </a:r>
          </a:p>
          <a:p>
            <a:endParaRPr lang="en-US" b="0" i="0" dirty="0">
              <a:solidFill>
                <a:srgbClr val="000000"/>
              </a:solidFill>
              <a:effectLst/>
              <a:latin typeface="Lexend Light"/>
            </a:endParaRPr>
          </a:p>
          <a:p>
            <a:r>
              <a:rPr lang="en-US" b="0" i="0" dirty="0">
                <a:solidFill>
                  <a:srgbClr val="000000"/>
                </a:solidFill>
                <a:effectLst/>
                <a:latin typeface="Lexend Light"/>
              </a:rPr>
              <a:t>The use cases also parallel those for the built-in super() function. A reference to </a:t>
            </a:r>
            <a:r>
              <a:rPr lang="en-US" b="1" i="0" dirty="0" err="1">
                <a:solidFill>
                  <a:srgbClr val="000000"/>
                </a:solidFill>
                <a:effectLst/>
                <a:latin typeface="Lexend Light"/>
              </a:rPr>
              <a:t>d.parents</a:t>
            </a:r>
            <a:r>
              <a:rPr lang="en-US" b="1" i="0" dirty="0">
                <a:solidFill>
                  <a:srgbClr val="000000"/>
                </a:solidFill>
                <a:effectLst/>
                <a:latin typeface="Lexend Light"/>
              </a:rPr>
              <a:t> </a:t>
            </a:r>
            <a:r>
              <a:rPr lang="en-US" b="0" i="0" dirty="0">
                <a:solidFill>
                  <a:srgbClr val="000000"/>
                </a:solidFill>
                <a:effectLst/>
                <a:latin typeface="Lexend Light"/>
              </a:rPr>
              <a:t>is equivalent to: </a:t>
            </a:r>
            <a:r>
              <a:rPr lang="en-US" b="1" i="0" dirty="0" err="1">
                <a:solidFill>
                  <a:srgbClr val="000000"/>
                </a:solidFill>
                <a:effectLst/>
                <a:latin typeface="Lexend Light"/>
              </a:rPr>
              <a:t>ChainMap</a:t>
            </a:r>
            <a:r>
              <a:rPr lang="en-US" b="1" i="0" dirty="0">
                <a:solidFill>
                  <a:srgbClr val="000000"/>
                </a:solidFill>
                <a:effectLst/>
                <a:latin typeface="Lexend Light"/>
              </a:rPr>
              <a:t>(*</a:t>
            </a:r>
            <a:r>
              <a:rPr lang="en-US" b="1" i="0" dirty="0" err="1">
                <a:solidFill>
                  <a:srgbClr val="000000"/>
                </a:solidFill>
                <a:effectLst/>
                <a:latin typeface="Lexend Light"/>
              </a:rPr>
              <a:t>d.maps</a:t>
            </a:r>
            <a:r>
              <a:rPr lang="en-US" b="1" i="0" dirty="0">
                <a:solidFill>
                  <a:srgbClr val="000000"/>
                </a:solidFill>
                <a:effectLst/>
                <a:latin typeface="Lexend Light"/>
              </a:rPr>
              <a:t>[1:]).</a:t>
            </a:r>
            <a:endParaRPr lang="he-IL" b="1" dirty="0">
              <a:latin typeface="Lexend Light"/>
              <a:cs typeface="Calibri" panose="020F0502020204030204" pitchFamily="34" charset="0"/>
            </a:endParaRPr>
          </a:p>
        </p:txBody>
      </p:sp>
    </p:spTree>
    <p:extLst>
      <p:ext uri="{BB962C8B-B14F-4D97-AF65-F5344CB8AC3E}">
        <p14:creationId xmlns:p14="http://schemas.microsoft.com/office/powerpoint/2010/main" val="407295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b="1" i="0" dirty="0" err="1">
                <a:solidFill>
                  <a:srgbClr val="1A1A1A"/>
                </a:solidFill>
                <a:effectLst/>
                <a:latin typeface="Lexend Light"/>
              </a:rPr>
              <a:t>ChainMap</a:t>
            </a:r>
            <a:r>
              <a:rPr lang="en-US" b="1" i="0" dirty="0">
                <a:solidFill>
                  <a:srgbClr val="1A1A1A"/>
                </a:solidFill>
                <a:effectLst/>
                <a:latin typeface="Lexend Light"/>
              </a:rPr>
              <a:t> Examples and Recipes</a:t>
            </a:r>
          </a:p>
        </p:txBody>
      </p:sp>
    </p:spTree>
    <p:extLst>
      <p:ext uri="{BB962C8B-B14F-4D97-AF65-F5344CB8AC3E}">
        <p14:creationId xmlns:p14="http://schemas.microsoft.com/office/powerpoint/2010/main" val="381604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4C8B10-5177-4E86-BDCF-80C8C46BFD77}"/>
              </a:ext>
            </a:extLst>
          </p:cNvPr>
          <p:cNvSpPr txBox="1"/>
          <p:nvPr/>
        </p:nvSpPr>
        <p:spPr>
          <a:xfrm>
            <a:off x="798990" y="452761"/>
            <a:ext cx="7279690" cy="369332"/>
          </a:xfrm>
          <a:prstGeom prst="rect">
            <a:avLst/>
          </a:prstGeom>
          <a:noFill/>
        </p:spPr>
        <p:txBody>
          <a:bodyPr wrap="square" rtlCol="0">
            <a:spAutoFit/>
          </a:bodyPr>
          <a:lstStyle/>
          <a:p>
            <a:pPr algn="l"/>
            <a:r>
              <a:rPr lang="en-US" b="0" i="0" dirty="0">
                <a:solidFill>
                  <a:srgbClr val="222222"/>
                </a:solidFill>
                <a:effectLst/>
                <a:latin typeface="Lexend Light"/>
              </a:rPr>
              <a:t>Example of simulating Python’s internal lookup chain:</a:t>
            </a:r>
          </a:p>
        </p:txBody>
      </p:sp>
      <p:sp>
        <p:nvSpPr>
          <p:cNvPr id="7" name="Rectangle 1">
            <a:extLst>
              <a:ext uri="{FF2B5EF4-FFF2-40B4-BE49-F238E27FC236}">
                <a16:creationId xmlns:a16="http://schemas.microsoft.com/office/drawing/2014/main" id="{CD1C19DC-8E6B-4552-940A-CDCF90284522}"/>
              </a:ext>
            </a:extLst>
          </p:cNvPr>
          <p:cNvSpPr>
            <a:spLocks noChangeArrowheads="1"/>
          </p:cNvSpPr>
          <p:nvPr/>
        </p:nvSpPr>
        <p:spPr bwMode="auto">
          <a:xfrm>
            <a:off x="798990" y="974900"/>
            <a:ext cx="5513033"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err="1">
                <a:ln>
                  <a:noFill/>
                </a:ln>
                <a:solidFill>
                  <a:srgbClr val="A9B7C6"/>
                </a:solidFill>
                <a:effectLst/>
                <a:latin typeface="Arial Unicode MS"/>
              </a:rPr>
              <a:t>builtins</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pylookup</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ChainMap</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locals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8888C6"/>
                </a:solidFill>
                <a:effectLst/>
                <a:latin typeface="Arial Unicode MS"/>
              </a:rPr>
              <a:t>globals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vars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builtins</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F6618F1-B7EB-47A5-9612-C19B463DEB8D}"/>
              </a:ext>
            </a:extLst>
          </p:cNvPr>
          <p:cNvSpPr txBox="1"/>
          <p:nvPr/>
        </p:nvSpPr>
        <p:spPr>
          <a:xfrm>
            <a:off x="798990" y="1961966"/>
            <a:ext cx="10363200" cy="646331"/>
          </a:xfrm>
          <a:prstGeom prst="rect">
            <a:avLst/>
          </a:prstGeom>
          <a:noFill/>
        </p:spPr>
        <p:txBody>
          <a:bodyPr wrap="square" rtlCol="0">
            <a:spAutoFit/>
          </a:bodyPr>
          <a:lstStyle/>
          <a:p>
            <a:r>
              <a:rPr lang="en-US" b="0" i="0" dirty="0">
                <a:solidFill>
                  <a:srgbClr val="222222"/>
                </a:solidFill>
                <a:effectLst/>
                <a:latin typeface="Lexend Light"/>
              </a:rPr>
              <a:t>Example of letting user specified command-line arguments take precedence over environment variables which in turn take precedence over default values:</a:t>
            </a:r>
            <a:endParaRPr lang="en-US" dirty="0">
              <a:latin typeface="Lexend Light"/>
            </a:endParaRPr>
          </a:p>
        </p:txBody>
      </p:sp>
      <p:sp>
        <p:nvSpPr>
          <p:cNvPr id="9" name="Rectangle 2">
            <a:extLst>
              <a:ext uri="{FF2B5EF4-FFF2-40B4-BE49-F238E27FC236}">
                <a16:creationId xmlns:a16="http://schemas.microsoft.com/office/drawing/2014/main" id="{A1141915-B201-4CA6-8C5F-88387DACABC9}"/>
              </a:ext>
            </a:extLst>
          </p:cNvPr>
          <p:cNvSpPr>
            <a:spLocks noChangeArrowheads="1"/>
          </p:cNvSpPr>
          <p:nvPr/>
        </p:nvSpPr>
        <p:spPr bwMode="auto">
          <a:xfrm>
            <a:off x="798990" y="2608297"/>
            <a:ext cx="10528917" cy="36933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err="1">
                <a:ln>
                  <a:noFill/>
                </a:ln>
                <a:solidFill>
                  <a:srgbClr val="A9B7C6"/>
                </a:solidFill>
                <a:effectLst/>
                <a:latin typeface="Arial Unicode MS"/>
              </a:rPr>
              <a:t>os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argparse</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defaults = {</a:t>
            </a:r>
            <a:r>
              <a:rPr kumimoji="0" lang="en-US" altLang="en-US" b="0" i="0" u="none" strike="noStrike" cap="none" normalizeH="0" baseline="0" dirty="0">
                <a:ln>
                  <a:noFill/>
                </a:ln>
                <a:solidFill>
                  <a:srgbClr val="6A8759"/>
                </a:solidFill>
                <a:effectLst/>
                <a:latin typeface="Arial Unicode MS"/>
              </a:rPr>
              <a:t>'color'</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6A8759"/>
                </a:solidFill>
                <a:effectLst/>
                <a:latin typeface="Arial Unicode MS"/>
              </a:rPr>
              <a:t>'red'</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A8759"/>
                </a:solidFill>
                <a:effectLst/>
                <a:latin typeface="Arial Unicode MS"/>
              </a:rPr>
              <a:t>'user'</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6A8759"/>
                </a:solidFill>
                <a:effectLst/>
                <a:latin typeface="Arial Unicode MS"/>
              </a:rPr>
              <a:t>'guest'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parser = </a:t>
            </a:r>
            <a:r>
              <a:rPr kumimoji="0" lang="en-US" altLang="en-US" b="0" i="0" u="none" strike="noStrike" cap="none" normalizeH="0" baseline="0" dirty="0" err="1">
                <a:ln>
                  <a:noFill/>
                </a:ln>
                <a:solidFill>
                  <a:srgbClr val="A9B7C6"/>
                </a:solidFill>
                <a:effectLst/>
                <a:latin typeface="Arial Unicode MS"/>
              </a:rPr>
              <a:t>argparse.ArgumentParser</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parser.add_argument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'-u'</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A8759"/>
                </a:solidFill>
                <a:effectLst/>
                <a:latin typeface="Arial Unicode MS"/>
              </a:rPr>
              <a:t>'--user'</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parser.add_argument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'-c'</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A8759"/>
                </a:solidFill>
                <a:effectLst/>
                <a:latin typeface="Arial Unicode MS"/>
              </a:rPr>
              <a:t>'--color'</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namespace = </a:t>
            </a:r>
            <a:r>
              <a:rPr kumimoji="0" lang="en-US" altLang="en-US" b="0" i="0" u="none" strike="noStrike" cap="none" normalizeH="0" baseline="0" dirty="0" err="1">
                <a:ln>
                  <a:noFill/>
                </a:ln>
                <a:solidFill>
                  <a:srgbClr val="A9B7C6"/>
                </a:solidFill>
                <a:effectLst/>
                <a:latin typeface="Arial Unicode MS"/>
              </a:rPr>
              <a:t>parser.parse_args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command_line_args</a:t>
            </a:r>
            <a:r>
              <a:rPr kumimoji="0" lang="en-US" altLang="en-US" b="0" i="0" u="none" strike="noStrike" cap="none" normalizeH="0" baseline="0" dirty="0">
                <a:ln>
                  <a:noFill/>
                </a:ln>
                <a:solidFill>
                  <a:srgbClr val="A9B7C6"/>
                </a:solidFill>
                <a:effectLst/>
                <a:latin typeface="Arial Unicode MS"/>
              </a:rPr>
              <a:t> = {k: v </a:t>
            </a:r>
            <a:r>
              <a:rPr kumimoji="0" lang="en-US" altLang="en-US" b="0" i="0" u="none" strike="noStrike" cap="none" normalizeH="0" baseline="0" dirty="0">
                <a:ln>
                  <a:noFill/>
                </a:ln>
                <a:solidFill>
                  <a:srgbClr val="CC7832"/>
                </a:solidFill>
                <a:effectLst/>
                <a:latin typeface="Arial Unicode MS"/>
              </a:rPr>
              <a:t>for </a:t>
            </a:r>
            <a:r>
              <a:rPr kumimoji="0" lang="en-US" altLang="en-US" b="0" i="0" u="none" strike="noStrike" cap="none" normalizeH="0" baseline="0" dirty="0">
                <a:ln>
                  <a:noFill/>
                </a:ln>
                <a:solidFill>
                  <a:srgbClr val="A9B7C6"/>
                </a:solidFill>
                <a:effectLst/>
                <a:latin typeface="Arial Unicode MS"/>
              </a:rPr>
              <a:t>k</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v </a:t>
            </a:r>
            <a:r>
              <a:rPr kumimoji="0" lang="en-US" altLang="en-US" b="0" i="0" u="none" strike="noStrike" cap="none" normalizeH="0" baseline="0" dirty="0">
                <a:ln>
                  <a:noFill/>
                </a:ln>
                <a:solidFill>
                  <a:srgbClr val="CC7832"/>
                </a:solidFill>
                <a:effectLst/>
                <a:latin typeface="Arial Unicode MS"/>
              </a:rPr>
              <a:t>in </a:t>
            </a:r>
            <a:r>
              <a:rPr kumimoji="0" lang="en-US" altLang="en-US" b="0" i="0" u="none" strike="noStrike" cap="none" normalizeH="0" baseline="0" dirty="0">
                <a:ln>
                  <a:noFill/>
                </a:ln>
                <a:solidFill>
                  <a:srgbClr val="A9B7C6"/>
                </a:solidFill>
                <a:effectLst/>
                <a:latin typeface="Arial Unicode MS"/>
              </a:rPr>
              <a:t>vars(namespace).items() </a:t>
            </a:r>
            <a:r>
              <a:rPr kumimoji="0" lang="en-US" altLang="en-US" b="0" i="0" u="none" strike="noStrike" cap="none" normalizeH="0" baseline="0" dirty="0">
                <a:ln>
                  <a:noFill/>
                </a:ln>
                <a:solidFill>
                  <a:srgbClr val="CC7832"/>
                </a:solidFill>
                <a:effectLst/>
                <a:latin typeface="Arial Unicode MS"/>
              </a:rPr>
              <a:t>if </a:t>
            </a:r>
            <a:r>
              <a:rPr kumimoji="0" lang="en-US" altLang="en-US" b="0" i="0" u="none" strike="noStrike" cap="none" normalizeH="0" baseline="0" dirty="0">
                <a:ln>
                  <a:noFill/>
                </a:ln>
                <a:solidFill>
                  <a:srgbClr val="A9B7C6"/>
                </a:solidFill>
                <a:effectLst/>
                <a:latin typeface="Arial Unicode MS"/>
              </a:rPr>
              <a:t>v </a:t>
            </a:r>
            <a:r>
              <a:rPr kumimoji="0" lang="en-US" altLang="en-US" b="0" i="0" u="none" strike="noStrike" cap="none" normalizeH="0" baseline="0" dirty="0">
                <a:ln>
                  <a:noFill/>
                </a:ln>
                <a:solidFill>
                  <a:srgbClr val="CC7832"/>
                </a:solidFill>
                <a:effectLst/>
                <a:latin typeface="Arial Unicode MS"/>
              </a:rPr>
              <a:t>is not None</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combined = </a:t>
            </a:r>
            <a:r>
              <a:rPr kumimoji="0" lang="en-US" altLang="en-US" b="0" i="0" u="none" strike="noStrike" cap="none" normalizeH="0" baseline="0" dirty="0" err="1">
                <a:ln>
                  <a:noFill/>
                </a:ln>
                <a:solidFill>
                  <a:srgbClr val="A9B7C6"/>
                </a:solidFill>
                <a:effectLst/>
                <a:latin typeface="Arial Unicode MS"/>
              </a:rPr>
              <a:t>ChainMap</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command_line_args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os.environ</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defaults)</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print(combined[</a:t>
            </a:r>
            <a:r>
              <a:rPr kumimoji="0" lang="en-US" altLang="en-US" b="0" i="0" u="none" strike="noStrike" cap="none" normalizeH="0" baseline="0" dirty="0">
                <a:ln>
                  <a:noFill/>
                </a:ln>
                <a:solidFill>
                  <a:srgbClr val="6A8759"/>
                </a:solidFill>
                <a:effectLst/>
                <a:latin typeface="Arial Unicode MS"/>
              </a:rPr>
              <a:t>'color'</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print(combined[</a:t>
            </a:r>
            <a:r>
              <a:rPr kumimoji="0" lang="en-US" altLang="en-US" b="0" i="0" u="none" strike="noStrike" cap="none" normalizeH="0" baseline="0" dirty="0">
                <a:ln>
                  <a:noFill/>
                </a:ln>
                <a:solidFill>
                  <a:srgbClr val="6A8759"/>
                </a:solidFill>
                <a:effectLst/>
                <a:latin typeface="Arial Unicode MS"/>
              </a:rPr>
              <a:t>'user'</a:t>
            </a:r>
            <a:r>
              <a:rPr kumimoji="0" lang="en-US" altLang="en-US"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4C8B10-5177-4E86-BDCF-80C8C46BFD77}"/>
              </a:ext>
            </a:extLst>
          </p:cNvPr>
          <p:cNvSpPr txBox="1"/>
          <p:nvPr/>
        </p:nvSpPr>
        <p:spPr>
          <a:xfrm>
            <a:off x="798990" y="450589"/>
            <a:ext cx="8717872" cy="369332"/>
          </a:xfrm>
          <a:prstGeom prst="rect">
            <a:avLst/>
          </a:prstGeom>
          <a:noFill/>
        </p:spPr>
        <p:txBody>
          <a:bodyPr wrap="square" rtlCol="0">
            <a:spAutoFit/>
          </a:bodyPr>
          <a:lstStyle/>
          <a:p>
            <a:pPr algn="l"/>
            <a:r>
              <a:rPr lang="en-US" b="0" i="0" dirty="0">
                <a:solidFill>
                  <a:srgbClr val="222222"/>
                </a:solidFill>
                <a:effectLst/>
                <a:latin typeface="Lexend Light"/>
              </a:rPr>
              <a:t>Example patterns for using the </a:t>
            </a:r>
            <a:r>
              <a:rPr lang="en-US" b="0" i="0" dirty="0" err="1">
                <a:solidFill>
                  <a:srgbClr val="222222"/>
                </a:solidFill>
                <a:effectLst/>
                <a:latin typeface="Lexend Light"/>
              </a:rPr>
              <a:t>ChainMap</a:t>
            </a:r>
            <a:r>
              <a:rPr lang="en-US" b="0" i="0" dirty="0">
                <a:solidFill>
                  <a:srgbClr val="222222"/>
                </a:solidFill>
                <a:effectLst/>
                <a:latin typeface="Lexend Light"/>
              </a:rPr>
              <a:t> class to simulate nested contexts:</a:t>
            </a:r>
          </a:p>
        </p:txBody>
      </p:sp>
      <p:sp>
        <p:nvSpPr>
          <p:cNvPr id="2" name="Rectangle 1">
            <a:extLst>
              <a:ext uri="{FF2B5EF4-FFF2-40B4-BE49-F238E27FC236}">
                <a16:creationId xmlns:a16="http://schemas.microsoft.com/office/drawing/2014/main" id="{CE01ABE3-F92B-4E81-8D7B-9054C9F1F491}"/>
              </a:ext>
            </a:extLst>
          </p:cNvPr>
          <p:cNvSpPr>
            <a:spLocks noChangeArrowheads="1"/>
          </p:cNvSpPr>
          <p:nvPr/>
        </p:nvSpPr>
        <p:spPr bwMode="auto">
          <a:xfrm>
            <a:off x="798990" y="1011834"/>
            <a:ext cx="9652987"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c = </a:t>
            </a:r>
            <a:r>
              <a:rPr kumimoji="0" lang="en-US" altLang="en-US" sz="2400" b="0" i="0" u="none" strike="noStrike" cap="none" normalizeH="0" baseline="0" dirty="0" err="1">
                <a:ln>
                  <a:noFill/>
                </a:ln>
                <a:solidFill>
                  <a:srgbClr val="A9B7C6"/>
                </a:solidFill>
                <a:effectLst/>
                <a:latin typeface="Arial Unicode MS"/>
              </a:rPr>
              <a:t>ChainMap</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Create root context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 = </a:t>
            </a:r>
            <a:r>
              <a:rPr kumimoji="0" lang="en-US" altLang="en-US" sz="2400" b="0" i="0" u="none" strike="noStrike" cap="none" normalizeH="0" baseline="0" dirty="0" err="1">
                <a:ln>
                  <a:noFill/>
                </a:ln>
                <a:solidFill>
                  <a:srgbClr val="A9B7C6"/>
                </a:solidFill>
                <a:effectLst/>
                <a:latin typeface="Arial Unicode MS"/>
              </a:rPr>
              <a:t>c.new_child</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Create nested child context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e = </a:t>
            </a:r>
            <a:r>
              <a:rPr kumimoji="0" lang="en-US" altLang="en-US" sz="2400" b="0" i="0" u="none" strike="noStrike" cap="none" normalizeH="0" baseline="0" dirty="0" err="1">
                <a:ln>
                  <a:noFill/>
                </a:ln>
                <a:solidFill>
                  <a:srgbClr val="A9B7C6"/>
                </a:solidFill>
                <a:effectLst/>
                <a:latin typeface="Arial Unicode MS"/>
              </a:rPr>
              <a:t>c.new_child</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Child of c, independent from d</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e.maps</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0</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Current context dictionary -- like Python's locals()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e.maps</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Root context -- like Python's </a:t>
            </a:r>
            <a:r>
              <a:rPr kumimoji="0" lang="en-US" altLang="en-US" sz="2400" b="0" i="0" u="none" strike="noStrike" cap="none" normalizeH="0" baseline="0" dirty="0" err="1">
                <a:ln>
                  <a:noFill/>
                </a:ln>
                <a:solidFill>
                  <a:srgbClr val="808080"/>
                </a:solidFill>
                <a:effectLst/>
                <a:latin typeface="Arial Unicode MS"/>
              </a:rPr>
              <a:t>globals</a:t>
            </a:r>
            <a:r>
              <a:rPr kumimoji="0" lang="en-US" altLang="en-US" sz="2400" b="0" i="0" u="none" strike="noStrike" cap="none" normalizeH="0" baseline="0" dirty="0">
                <a:ln>
                  <a:noFill/>
                </a:ln>
                <a:solidFill>
                  <a:srgbClr val="808080"/>
                </a:solidFill>
                <a:effectLst/>
                <a:latin typeface="Arial Unicode MS"/>
              </a:rPr>
              <a: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e.parents</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Enclosing context chain -- like Python's nonlocals</a:t>
            </a:r>
            <a:br>
              <a:rPr kumimoji="0" lang="en-US" altLang="en-US" sz="2400" b="0" i="0" u="none" strike="noStrike" cap="none" normalizeH="0" baseline="0" dirty="0">
                <a:ln>
                  <a:noFill/>
                </a:ln>
                <a:solidFill>
                  <a:srgbClr val="808080"/>
                </a:solidFill>
                <a:effectLst/>
                <a:latin typeface="Arial Unicode MS"/>
              </a:rPr>
            </a:b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a:t>
            </a:r>
            <a:r>
              <a:rPr kumimoji="0" lang="en-US" altLang="en-US" sz="2400" b="0" i="0" u="none" strike="noStrike" cap="none" normalizeH="0" baseline="0" dirty="0">
                <a:ln>
                  <a:noFill/>
                </a:ln>
                <a:solidFill>
                  <a:srgbClr val="6A8759"/>
                </a:solidFill>
                <a:effectLst/>
                <a:latin typeface="Arial Unicode MS"/>
              </a:rPr>
              <a:t>'x'</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a:ln>
                  <a:noFill/>
                </a:ln>
                <a:solidFill>
                  <a:srgbClr val="6897BB"/>
                </a:solidFill>
                <a:effectLst/>
                <a:latin typeface="Arial Unicode MS"/>
              </a:rPr>
              <a:t>1            </a:t>
            </a:r>
            <a:r>
              <a:rPr kumimoji="0" lang="en-US" altLang="en-US" sz="2400" b="0" i="0" u="none" strike="noStrike" cap="none" normalizeH="0" baseline="0" dirty="0">
                <a:ln>
                  <a:noFill/>
                </a:ln>
                <a:solidFill>
                  <a:srgbClr val="808080"/>
                </a:solidFill>
                <a:effectLst/>
                <a:latin typeface="Arial Unicode MS"/>
              </a:rPr>
              <a:t># Set value in current context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a:t>
            </a:r>
            <a:r>
              <a:rPr kumimoji="0" lang="en-US" altLang="en-US" sz="2400" b="0" i="0" u="none" strike="noStrike" cap="none" normalizeH="0" baseline="0" dirty="0">
                <a:ln>
                  <a:noFill/>
                </a:ln>
                <a:solidFill>
                  <a:srgbClr val="6A8759"/>
                </a:solidFill>
                <a:effectLst/>
                <a:latin typeface="Arial Unicode MS"/>
              </a:rPr>
              <a:t>'x'</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Get first key in the chain of contexts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del </a:t>
            </a:r>
            <a:r>
              <a:rPr kumimoji="0" lang="en-US" altLang="en-US" sz="2400" b="0" i="0" u="none" strike="noStrike" cap="none" normalizeH="0" baseline="0" dirty="0">
                <a:ln>
                  <a:noFill/>
                </a:ln>
                <a:solidFill>
                  <a:srgbClr val="A9B7C6"/>
                </a:solidFill>
                <a:effectLst/>
                <a:latin typeface="Arial Unicode MS"/>
              </a:rPr>
              <a:t>d[</a:t>
            </a:r>
            <a:r>
              <a:rPr kumimoji="0" lang="en-US" altLang="en-US" sz="2400" b="0" i="0" u="none" strike="noStrike" cap="none" normalizeH="0" baseline="0" dirty="0">
                <a:ln>
                  <a:noFill/>
                </a:ln>
                <a:solidFill>
                  <a:srgbClr val="6A8759"/>
                </a:solidFill>
                <a:effectLst/>
                <a:latin typeface="Arial Unicode MS"/>
              </a:rPr>
              <a:t>'x'</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Delete from current context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(d)               </a:t>
            </a:r>
            <a:r>
              <a:rPr kumimoji="0" lang="en-US" altLang="en-US" sz="2400" b="0" i="0" u="none" strike="noStrike" cap="none" normalizeH="0" baseline="0" dirty="0">
                <a:ln>
                  <a:noFill/>
                </a:ln>
                <a:solidFill>
                  <a:srgbClr val="808080"/>
                </a:solidFill>
                <a:effectLst/>
                <a:latin typeface="Arial Unicode MS"/>
              </a:rPr>
              <a:t># All nested values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k </a:t>
            </a:r>
            <a:r>
              <a:rPr kumimoji="0" lang="en-US" altLang="en-US" sz="2400" b="0" i="0" u="none" strike="noStrike" cap="none" normalizeH="0" baseline="0" dirty="0">
                <a:ln>
                  <a:noFill/>
                </a:ln>
                <a:solidFill>
                  <a:srgbClr val="CC7832"/>
                </a:solidFill>
                <a:effectLst/>
                <a:latin typeface="Arial Unicode MS"/>
              </a:rPr>
              <a:t>in </a:t>
            </a:r>
            <a:r>
              <a:rPr kumimoji="0" lang="en-US" altLang="en-US" sz="2400" b="0" i="0" u="none" strike="noStrike" cap="none" normalizeH="0" baseline="0" dirty="0">
                <a:ln>
                  <a:noFill/>
                </a:ln>
                <a:solidFill>
                  <a:srgbClr val="A9B7C6"/>
                </a:solidFill>
                <a:effectLst/>
                <a:latin typeface="Arial Unicode MS"/>
              </a:rPr>
              <a:t>d                </a:t>
            </a:r>
            <a:r>
              <a:rPr kumimoji="0" lang="en-US" altLang="en-US" sz="2400" b="0" i="0" u="none" strike="noStrike" cap="none" normalizeH="0" baseline="0" dirty="0">
                <a:ln>
                  <a:noFill/>
                </a:ln>
                <a:solidFill>
                  <a:srgbClr val="808080"/>
                </a:solidFill>
                <a:effectLst/>
                <a:latin typeface="Arial Unicode MS"/>
              </a:rPr>
              <a:t># Check all nested values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8888C6"/>
                </a:solidFill>
                <a:effectLst/>
                <a:latin typeface="Arial Unicode MS"/>
              </a:rPr>
              <a:t>len</a:t>
            </a:r>
            <a:r>
              <a:rPr kumimoji="0" lang="en-US" altLang="en-US" sz="2400" b="0" i="0" u="none" strike="noStrike" cap="none" normalizeH="0" baseline="0" dirty="0">
                <a:ln>
                  <a:noFill/>
                </a:ln>
                <a:solidFill>
                  <a:srgbClr val="A9B7C6"/>
                </a:solidFill>
                <a:effectLst/>
                <a:latin typeface="Arial Unicode MS"/>
              </a:rPr>
              <a:t>(d)                </a:t>
            </a:r>
            <a:r>
              <a:rPr kumimoji="0" lang="en-US" altLang="en-US" sz="2400" b="0" i="0" u="none" strike="noStrike" cap="none" normalizeH="0" baseline="0" dirty="0">
                <a:ln>
                  <a:noFill/>
                </a:ln>
                <a:solidFill>
                  <a:srgbClr val="808080"/>
                </a:solidFill>
                <a:effectLst/>
                <a:latin typeface="Arial Unicode MS"/>
              </a:rPr>
              <a:t># Number of nested values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d.items</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All nested items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8888C6"/>
                </a:solidFill>
                <a:effectLst/>
                <a:latin typeface="Arial Unicode MS"/>
              </a:rPr>
              <a:t>dict</a:t>
            </a:r>
            <a:r>
              <a:rPr kumimoji="0" lang="en-US" altLang="en-US" sz="2400" b="0" i="0" u="none" strike="noStrike" cap="none" normalizeH="0" baseline="0" dirty="0">
                <a:ln>
                  <a:noFill/>
                </a:ln>
                <a:solidFill>
                  <a:srgbClr val="A9B7C6"/>
                </a:solidFill>
                <a:effectLst/>
                <a:latin typeface="Arial Unicode MS"/>
              </a:rPr>
              <a:t>(d)               </a:t>
            </a:r>
            <a:r>
              <a:rPr kumimoji="0" lang="en-US" altLang="en-US" sz="2400" b="0" i="0" u="none" strike="noStrike" cap="none" normalizeH="0" baseline="0" dirty="0">
                <a:ln>
                  <a:noFill/>
                </a:ln>
                <a:solidFill>
                  <a:srgbClr val="808080"/>
                </a:solidFill>
                <a:effectLst/>
                <a:latin typeface="Arial Unicode MS"/>
              </a:rPr>
              <a:t># Flatten into a regular dictionary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8793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9212</Words>
  <Application>Microsoft Office PowerPoint</Application>
  <PresentationFormat>Widescreen</PresentationFormat>
  <Paragraphs>540</Paragraphs>
  <Slides>50</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Arial</vt:lpstr>
      <vt:lpstr>Arial Unicode MS</vt:lpstr>
      <vt:lpstr>Calibri</vt:lpstr>
      <vt:lpstr>Calibri Light</vt:lpstr>
      <vt:lpstr>Lexend</vt:lpstr>
      <vt:lpstr>Lexend Light</vt:lpstr>
      <vt:lpstr>Noto Sans Hebrew</vt:lpstr>
      <vt:lpstr>Segoe</vt:lpstr>
      <vt:lpstr>Segoe Light</vt:lpstr>
      <vt:lpstr>Tahoma</vt:lpstr>
      <vt:lpstr>Office Theme</vt:lpstr>
      <vt:lpstr>PowerPoint Presentation</vt:lpstr>
      <vt:lpstr>Agenda</vt:lpstr>
      <vt:lpstr>ChainMap objects</vt:lpstr>
      <vt:lpstr>maps</vt:lpstr>
      <vt:lpstr>new_child(m=None, **kwargs)</vt:lpstr>
      <vt:lpstr>parents</vt:lpstr>
      <vt:lpstr>ChainMap Examples and Recipes</vt:lpstr>
      <vt:lpstr>PowerPoint Presentation</vt:lpstr>
      <vt:lpstr>PowerPoint Presentation</vt:lpstr>
      <vt:lpstr>PowerPoint Presentation</vt:lpstr>
      <vt:lpstr>Counter objects</vt:lpstr>
      <vt:lpstr>elements()</vt:lpstr>
      <vt:lpstr>most_common([n])</vt:lpstr>
      <vt:lpstr>subtract([iterable-or-mapping])</vt:lpstr>
      <vt:lpstr>PowerPoint Presentation</vt:lpstr>
      <vt:lpstr>Common patterns for working with Counter objects:</vt:lpstr>
      <vt:lpstr>Counter objects – cont’d</vt:lpstr>
      <vt:lpstr>deque objects</vt:lpstr>
      <vt:lpstr>deque objects – cont’</vt:lpstr>
      <vt:lpstr>deque objects – cont’d</vt:lpstr>
      <vt:lpstr>deque objects – cont’d</vt:lpstr>
      <vt:lpstr>deque objects Examples and Recipes</vt:lpstr>
      <vt:lpstr>Bounded length deques provide functionality similar to the tail filter in Unix:</vt:lpstr>
      <vt:lpstr>A round-robin scheduler can be implemented with input iterators stored in a deque. Values are yielded from the active iterator in position zero. If that iterator is exhausted, it can be removed with popleft(); otherwise, it can be cycled back to the end with the rotate() method:</vt:lpstr>
      <vt:lpstr>Lab 01</vt:lpstr>
      <vt:lpstr>defaultdict objects</vt:lpstr>
      <vt:lpstr>defaultdict objects— cont’d</vt:lpstr>
      <vt:lpstr>defaultdict Examples</vt:lpstr>
      <vt:lpstr>Using list as the default_factory, it is easy to group a sequence of key-value pairs into a dictionary of lists:</vt:lpstr>
      <vt:lpstr>The function int() which always returns zero is just a special case of constant functions. A faster and more flexible way to create constant functions is to use a lambda function which can supply any constant value (not just zero):</vt:lpstr>
      <vt:lpstr>namedtuple()</vt:lpstr>
      <vt:lpstr>namedtuple() – cont’d</vt:lpstr>
      <vt:lpstr>namedtuple() basic example</vt:lpstr>
      <vt:lpstr>namedtuple() – basic example</vt:lpstr>
      <vt:lpstr>namedtuple() – cont’d</vt:lpstr>
      <vt:lpstr>namedtuple() – cont’d</vt:lpstr>
      <vt:lpstr>namedtuple() – cont’d</vt:lpstr>
      <vt:lpstr>OrderedDict objects</vt:lpstr>
      <vt:lpstr>OrderedDict objects – cont’d</vt:lpstr>
      <vt:lpstr>OrderedDict objects – cont’d</vt:lpstr>
      <vt:lpstr>OrderedDict Examples and Recipes</vt:lpstr>
      <vt:lpstr>OrderedDict Examples and Recipes</vt:lpstr>
      <vt:lpstr>OrderedDict Examples and Recipes – cont’d</vt:lpstr>
      <vt:lpstr>OrderedDict Examples and Recipes – cont’d</vt:lpstr>
      <vt:lpstr>UserDict objects</vt:lpstr>
      <vt:lpstr>UserList objects</vt:lpstr>
      <vt:lpstr>UserList objects – cont’d</vt:lpstr>
      <vt:lpstr>UserString objects</vt:lpstr>
      <vt:lpstr>Lab 02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202</cp:revision>
  <dcterms:created xsi:type="dcterms:W3CDTF">2021-12-06T07:55:10Z</dcterms:created>
  <dcterms:modified xsi:type="dcterms:W3CDTF">2023-07-09T15:57:54Z</dcterms:modified>
</cp:coreProperties>
</file>