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6" r:id="rId2"/>
    <p:sldId id="258" r:id="rId3"/>
    <p:sldId id="264" r:id="rId4"/>
    <p:sldId id="334" r:id="rId5"/>
    <p:sldId id="322" r:id="rId6"/>
    <p:sldId id="265" r:id="rId7"/>
    <p:sldId id="320" r:id="rId8"/>
    <p:sldId id="266" r:id="rId9"/>
    <p:sldId id="325" r:id="rId10"/>
    <p:sldId id="324" r:id="rId11"/>
    <p:sldId id="326" r:id="rId12"/>
    <p:sldId id="327" r:id="rId13"/>
    <p:sldId id="328" r:id="rId14"/>
    <p:sldId id="323" r:id="rId15"/>
    <p:sldId id="267" r:id="rId16"/>
    <p:sldId id="270" r:id="rId17"/>
    <p:sldId id="271" r:id="rId18"/>
    <p:sldId id="273" r:id="rId19"/>
    <p:sldId id="329" r:id="rId20"/>
    <p:sldId id="330" r:id="rId21"/>
    <p:sldId id="331" r:id="rId22"/>
    <p:sldId id="332" r:id="rId23"/>
    <p:sldId id="279" r:id="rId24"/>
    <p:sldId id="280" r:id="rId25"/>
    <p:sldId id="308" r:id="rId26"/>
    <p:sldId id="309" r:id="rId27"/>
    <p:sldId id="333" r:id="rId28"/>
    <p:sldId id="314" r:id="rId29"/>
    <p:sldId id="294" r:id="rId30"/>
    <p:sldId id="316" r:id="rId3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eaLnBrk="1" hangingPunct="1">
              <a:lnSpc>
                <a:spcPct val="80000"/>
              </a:lnSpc>
            </a:pPr>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662288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3896666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This is the main screen for opening a new project, all project are "of the same type" but not really.</a:t>
            </a:r>
          </a:p>
          <a:p>
            <a:pPr>
              <a:defRPr/>
            </a:pPr>
            <a:r>
              <a:rPr lang="en-US" dirty="0">
                <a:cs typeface="+mn-lt"/>
              </a:rPr>
              <a:t>We can choose our projects name by changing the last section of the  location box</a:t>
            </a:r>
          </a:p>
          <a:p>
            <a:pPr>
              <a:defRPr/>
            </a:pPr>
            <a:br>
              <a:rPr lang="en-US" dirty="0">
                <a:cs typeface="+mn-lt"/>
              </a:rPr>
            </a:br>
            <a:r>
              <a:rPr lang="en-US" dirty="0">
                <a:cs typeface="Calibri"/>
              </a:rPr>
              <a:t>We can choose different environments like Virtualenv(the base one here), or Conda.</a:t>
            </a:r>
            <a:endParaRPr lang="en-US" dirty="0"/>
          </a:p>
          <a:p>
            <a:pPr>
              <a:defRPr/>
            </a:pPr>
            <a:endParaRPr lang="en-US" dirty="0">
              <a:cs typeface="Calibri"/>
            </a:endParaRPr>
          </a:p>
          <a:p>
            <a:pPr>
              <a:defRPr/>
            </a:pPr>
            <a:r>
              <a:rPr lang="en-US" dirty="0">
                <a:cs typeface="Calibri"/>
              </a:rPr>
              <a:t>Also, we can use a new (base) interpreter or just pick one of our previously used ones if we choose so.</a:t>
            </a:r>
            <a:br>
              <a:rPr lang="en-US" dirty="0">
                <a:cs typeface="+mn-lt"/>
              </a:rPr>
            </a:br>
            <a:br>
              <a:rPr lang="en-US" dirty="0">
                <a:cs typeface="+mn-lt"/>
              </a:rPr>
            </a:br>
            <a:r>
              <a:rPr lang="en-US" dirty="0">
                <a:cs typeface="Calibri"/>
              </a:rPr>
              <a:t>For beginners this is all we need to know, we want a new interpreter </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3949587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368652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229286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50457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852432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main work area in PyCharm:</a:t>
            </a:r>
            <a:br>
              <a:rPr lang="en-US" dirty="0">
                <a:cs typeface="+mn-lt"/>
              </a:rPr>
            </a:br>
            <a:r>
              <a:rPr lang="en-US" dirty="0">
                <a:cs typeface="Calibri"/>
              </a:rPr>
              <a:t>The Coding section is where you write you code</a:t>
            </a:r>
          </a:p>
          <a:p>
            <a:r>
              <a:rPr lang="en-US" dirty="0">
                <a:cs typeface="Calibri"/>
              </a:rPr>
              <a:t>Menu bar is all the options, setting etc.</a:t>
            </a:r>
          </a:p>
          <a:p>
            <a:r>
              <a:rPr lang="en-US" dirty="0">
                <a:cs typeface="Calibri"/>
              </a:rPr>
              <a:t>Project explorer is where all of our current project files and folders are located, we can navigate between them there</a:t>
            </a:r>
          </a:p>
          <a:p>
            <a:r>
              <a:rPr lang="en-US" dirty="0">
                <a:cs typeface="Calibri"/>
              </a:rPr>
              <a:t>The tools are our main uses, like the console, terminal, debug section, etc.</a:t>
            </a:r>
          </a:p>
          <a:p>
            <a:r>
              <a:rPr lang="en-US" dirty="0">
                <a:cs typeface="Calibri"/>
              </a:rPr>
              <a:t>The run script section is where we run our current open script, of course our script can run our entire project, depends on what's connected to the script we are running</a:t>
            </a:r>
          </a:p>
          <a:p>
            <a:endParaRPr lang="en-US" dirty="0">
              <a:cs typeface="Calibri"/>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41837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873478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Python console has two main methods: print and input.</a:t>
            </a:r>
          </a:p>
          <a:p>
            <a:r>
              <a:rPr lang="en-US" dirty="0">
                <a:cs typeface="Calibri"/>
              </a:rPr>
              <a:t>Print, like its name, prints whatever is between the brackets, sometimes things might not be printed like we think they will (like Classes instances), we will see them as we progress.</a:t>
            </a:r>
            <a:br>
              <a:rPr lang="en-US" dirty="0">
                <a:cs typeface="+mn-lt"/>
              </a:rPr>
            </a:br>
            <a:r>
              <a:rPr lang="en-US" dirty="0">
                <a:cs typeface="Calibri"/>
              </a:rPr>
              <a:t>Input, like its name, receives an input from the user in the console, and we can of course use them to do different things (</a:t>
            </a:r>
            <a:r>
              <a:rPr lang="en-US" b="1" dirty="0">
                <a:cs typeface="Calibri"/>
              </a:rPr>
              <a:t>inputs are always of type string! Remember that!</a:t>
            </a:r>
            <a:r>
              <a:rPr lang="en-US" dirty="0">
                <a:cs typeface="Calibri"/>
              </a:rPr>
              <a:t>)</a:t>
            </a:r>
          </a:p>
        </p:txBody>
      </p:sp>
      <p:sp>
        <p:nvSpPr>
          <p:cNvPr id="4" name="Slide Number Placeholder 3"/>
          <p:cNvSpPr>
            <a:spLocks noGrp="1"/>
          </p:cNvSpPr>
          <p:nvPr>
            <p:ph type="sldNum" sz="quarter" idx="5"/>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33489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118421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77981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142560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mpty Page">
    <p:spTree>
      <p:nvGrpSpPr>
        <p:cNvPr id="1" name=""/>
        <p:cNvGrpSpPr/>
        <p:nvPr/>
      </p:nvGrpSpPr>
      <p:grpSpPr>
        <a:xfrm>
          <a:off x="0" y="0"/>
          <a:ext cx="0" cy="0"/>
          <a:chOff x="0" y="0"/>
          <a:chExt cx="0" cy="0"/>
        </a:xfrm>
      </p:grpSpPr>
      <p:sp>
        <p:nvSpPr>
          <p:cNvPr id="2" name="Content Placeholder 2"/>
          <p:cNvSpPr>
            <a:spLocks noGrp="1"/>
          </p:cNvSpPr>
          <p:nvPr>
            <p:ph idx="1"/>
          </p:nvPr>
        </p:nvSpPr>
        <p:spPr>
          <a:xfrm>
            <a:off x="815413" y="1492161"/>
            <a:ext cx="10657184" cy="4648200"/>
          </a:xfrm>
          <a:prstGeom prst="rect">
            <a:avLst/>
          </a:prstGeom>
        </p:spPr>
        <p:txBody>
          <a:bodyPr lIns="0">
            <a:normAutofit/>
          </a:bodyPr>
          <a:lstStyle>
            <a:lvl1pPr marL="342900" indent="-342900" algn="l" rtl="0">
              <a:buFontTx/>
              <a:buBlip>
                <a:blip r:embed="rId2"/>
              </a:buBlip>
              <a:defRPr>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3" name="Title 1"/>
          <p:cNvSpPr>
            <a:spLocks noGrp="1"/>
          </p:cNvSpPr>
          <p:nvPr>
            <p:ph type="title"/>
          </p:nvPr>
        </p:nvSpPr>
        <p:spPr>
          <a:xfrm>
            <a:off x="815413" y="548680"/>
            <a:ext cx="10657184" cy="720000"/>
          </a:xfrm>
        </p:spPr>
        <p:txBody>
          <a:bodyPr vert="horz" lIns="0" tIns="0" rIns="91440" bIns="45720" rtlCol="0" anchor="b" anchorCtr="0">
            <a:norm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3419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328862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878101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334550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5" r:id="rId14"/>
    <p:sldLayoutId id="2147483666" r:id="rId15"/>
    <p:sldLayoutId id="2147483667" r:id="rId16"/>
    <p:sldLayoutId id="2147483669" r:id="rId17"/>
    <p:sldLayoutId id="2147483670" r:id="rId18"/>
    <p:sldLayoutId id="214748367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python.org/download/" TargetMode="External"/><Relationship Id="rId5" Type="http://schemas.openxmlformats.org/officeDocument/2006/relationships/hyperlink" Target="http://www.python.org/doc/" TargetMode="External"/><Relationship Id="rId4" Type="http://schemas.openxmlformats.org/officeDocument/2006/relationships/hyperlink" Target="http://www.python.or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9479731"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01 – Basic Concepts</a:t>
            </a:r>
            <a:endParaRPr lang="en-US" sz="36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panose="020B0604020202020204" charset="0"/>
              </a:rPr>
              <a:t>Setup </a:t>
            </a:r>
            <a:r>
              <a:rPr lang="en-GB" b="1" dirty="0" err="1">
                <a:solidFill>
                  <a:srgbClr val="0071F6"/>
                </a:solidFill>
                <a:latin typeface="Lexend" panose="020B0604020202020204" charset="0"/>
              </a:rPr>
              <a:t>VSCode</a:t>
            </a:r>
            <a:r>
              <a:rPr lang="en-GB" b="1" dirty="0">
                <a:solidFill>
                  <a:srgbClr val="0071F6"/>
                </a:solidFill>
                <a:latin typeface="Lexend" panose="020B0604020202020204" charset="0"/>
              </a:rPr>
              <a:t> for Python </a:t>
            </a:r>
            <a:endParaRPr lang="en-US" b="1" dirty="0">
              <a:solidFill>
                <a:srgbClr val="0071F6"/>
              </a:solidFill>
              <a:latin typeface="Lexend" panose="020B0604020202020204" charset="0"/>
            </a:endParaRPr>
          </a:p>
        </p:txBody>
      </p:sp>
      <p:pic>
        <p:nvPicPr>
          <p:cNvPr id="9" name="Content Placeholder 8">
            <a:extLst>
              <a:ext uri="{FF2B5EF4-FFF2-40B4-BE49-F238E27FC236}">
                <a16:creationId xmlns:a16="http://schemas.microsoft.com/office/drawing/2014/main" id="{930341CC-6F63-4EEE-9590-B3A61A4049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77159" y="1786361"/>
            <a:ext cx="5576641" cy="4196121"/>
          </a:xfrm>
        </p:spPr>
      </p:pic>
      <p:sp>
        <p:nvSpPr>
          <p:cNvPr id="10" name="TextBox 9">
            <a:extLst>
              <a:ext uri="{FF2B5EF4-FFF2-40B4-BE49-F238E27FC236}">
                <a16:creationId xmlns:a16="http://schemas.microsoft.com/office/drawing/2014/main" id="{3497A8A4-177D-4E9C-BA15-7E47D950F550}"/>
              </a:ext>
            </a:extLst>
          </p:cNvPr>
          <p:cNvSpPr txBox="1"/>
          <p:nvPr/>
        </p:nvSpPr>
        <p:spPr>
          <a:xfrm>
            <a:off x="761999" y="1868486"/>
            <a:ext cx="5015159" cy="4031873"/>
          </a:xfrm>
          <a:prstGeom prst="rect">
            <a:avLst/>
          </a:prstGeom>
          <a:noFill/>
        </p:spPr>
        <p:txBody>
          <a:bodyPr wrap="square" rtlCol="0">
            <a:spAutoFit/>
          </a:bodyPr>
          <a:lstStyle/>
          <a:p>
            <a:pPr marL="514350" indent="-514350">
              <a:buAutoNum type="arabicPeriod"/>
            </a:pPr>
            <a:r>
              <a:rPr lang="en-GB" sz="3200" dirty="0">
                <a:latin typeface="Lexend Medium" panose="020B0604020202020204" charset="0"/>
              </a:rPr>
              <a:t>Click on extension icon in navigation panel.</a:t>
            </a:r>
          </a:p>
          <a:p>
            <a:pPr marL="514350" indent="-514350">
              <a:buAutoNum type="arabicPeriod"/>
            </a:pPr>
            <a:endParaRPr lang="en-GB" sz="3200" dirty="0">
              <a:latin typeface="Lexend Medium" panose="020B0604020202020204" charset="0"/>
            </a:endParaRPr>
          </a:p>
          <a:p>
            <a:pPr marL="514350" indent="-514350">
              <a:buAutoNum type="arabicPeriod"/>
            </a:pPr>
            <a:r>
              <a:rPr lang="en-GB" sz="3200" dirty="0">
                <a:latin typeface="Lexend Medium" panose="020B0604020202020204" charset="0"/>
              </a:rPr>
              <a:t>Write in search field “python” to find official Python extension.</a:t>
            </a:r>
          </a:p>
          <a:p>
            <a:pPr marL="514350" indent="-514350">
              <a:buAutoNum type="arabicPeriod"/>
            </a:pPr>
            <a:endParaRPr lang="en-GB" sz="3200" dirty="0">
              <a:latin typeface="Lexend Medium" panose="020B0604020202020204" charset="0"/>
            </a:endParaRPr>
          </a:p>
          <a:p>
            <a:pPr marL="514350" indent="-514350">
              <a:buFontTx/>
              <a:buAutoNum type="arabicPeriod"/>
            </a:pPr>
            <a:r>
              <a:rPr lang="en-GB" sz="3200" dirty="0">
                <a:latin typeface="Lexend Medium" panose="020B0604020202020204" charset="0"/>
              </a:rPr>
              <a:t>Click “Install”</a:t>
            </a:r>
          </a:p>
        </p:txBody>
      </p:sp>
      <p:sp>
        <p:nvSpPr>
          <p:cNvPr id="11" name="Oval 10">
            <a:extLst>
              <a:ext uri="{FF2B5EF4-FFF2-40B4-BE49-F238E27FC236}">
                <a16:creationId xmlns:a16="http://schemas.microsoft.com/office/drawing/2014/main" id="{944518BE-114D-424C-90D4-35CDFABBA0DD}"/>
              </a:ext>
            </a:extLst>
          </p:cNvPr>
          <p:cNvSpPr/>
          <p:nvPr/>
        </p:nvSpPr>
        <p:spPr>
          <a:xfrm>
            <a:off x="8641097" y="207658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2" name="Oval 11">
            <a:extLst>
              <a:ext uri="{FF2B5EF4-FFF2-40B4-BE49-F238E27FC236}">
                <a16:creationId xmlns:a16="http://schemas.microsoft.com/office/drawing/2014/main" id="{5D2DD891-2CEA-4FBF-9100-A0BCA4CBDD4B}"/>
              </a:ext>
            </a:extLst>
          </p:cNvPr>
          <p:cNvSpPr/>
          <p:nvPr/>
        </p:nvSpPr>
        <p:spPr>
          <a:xfrm>
            <a:off x="8641097" y="2595595"/>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3" name="Oval 12">
            <a:extLst>
              <a:ext uri="{FF2B5EF4-FFF2-40B4-BE49-F238E27FC236}">
                <a16:creationId xmlns:a16="http://schemas.microsoft.com/office/drawing/2014/main" id="{318C1CE2-8DC1-4A51-B529-7A88829DE8B0}"/>
              </a:ext>
            </a:extLst>
          </p:cNvPr>
          <p:cNvSpPr/>
          <p:nvPr/>
        </p:nvSpPr>
        <p:spPr>
          <a:xfrm>
            <a:off x="5691909" y="4215050"/>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Tree>
    <p:extLst>
      <p:ext uri="{BB962C8B-B14F-4D97-AF65-F5344CB8AC3E}">
        <p14:creationId xmlns:p14="http://schemas.microsoft.com/office/powerpoint/2010/main" val="129403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Setup </a:t>
            </a:r>
            <a:r>
              <a:rPr lang="en-GB" b="1" dirty="0" err="1">
                <a:solidFill>
                  <a:srgbClr val="0071F6"/>
                </a:solidFill>
                <a:latin typeface="Lexend "/>
              </a:rPr>
              <a:t>RunTime</a:t>
            </a:r>
            <a:r>
              <a:rPr lang="en-GB" b="1" dirty="0">
                <a:solidFill>
                  <a:srgbClr val="0071F6"/>
                </a:solidFill>
                <a:latin typeface="Lexend "/>
              </a:rPr>
              <a:t> extension</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622800" cy="2554545"/>
          </a:xfrm>
          <a:prstGeom prst="rect">
            <a:avLst/>
          </a:prstGeom>
          <a:noFill/>
        </p:spPr>
        <p:txBody>
          <a:bodyPr wrap="square" rtlCol="0">
            <a:spAutoFit/>
          </a:bodyPr>
          <a:lstStyle/>
          <a:p>
            <a:pPr marL="514350" indent="-514350">
              <a:buAutoNum type="arabicPeriod"/>
            </a:pPr>
            <a:r>
              <a:rPr lang="en-GB" sz="3200" dirty="0"/>
              <a:t>Click on extension icon in navigation panel.</a:t>
            </a:r>
          </a:p>
          <a:p>
            <a:pPr marL="514350" indent="-514350">
              <a:buAutoNum type="arabicPeriod"/>
            </a:pPr>
            <a:r>
              <a:rPr lang="en-GB" sz="3200" dirty="0"/>
              <a:t>Write in search field “code runner”.</a:t>
            </a:r>
          </a:p>
          <a:p>
            <a:pPr marL="514350" indent="-514350">
              <a:buAutoNum type="arabicPeriod"/>
            </a:pPr>
            <a:r>
              <a:rPr lang="en-GB" sz="3200" dirty="0"/>
              <a:t>Click “Install”</a:t>
            </a:r>
          </a:p>
        </p:txBody>
      </p:sp>
      <p:pic>
        <p:nvPicPr>
          <p:cNvPr id="6" name="Content Placeholder 5">
            <a:extLst>
              <a:ext uri="{FF2B5EF4-FFF2-40B4-BE49-F238E27FC236}">
                <a16:creationId xmlns:a16="http://schemas.microsoft.com/office/drawing/2014/main" id="{1F79C886-5EAB-4648-8CA4-8546C15D0F83}"/>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752958" y="1415904"/>
            <a:ext cx="6027328" cy="4532314"/>
          </a:xfrm>
        </p:spPr>
      </p:pic>
      <p:sp>
        <p:nvSpPr>
          <p:cNvPr id="14" name="Oval 13">
            <a:extLst>
              <a:ext uri="{FF2B5EF4-FFF2-40B4-BE49-F238E27FC236}">
                <a16:creationId xmlns:a16="http://schemas.microsoft.com/office/drawing/2014/main" id="{20EA51A2-45AE-4C65-90F0-2B22BC7D68C3}"/>
              </a:ext>
            </a:extLst>
          </p:cNvPr>
          <p:cNvSpPr/>
          <p:nvPr/>
        </p:nvSpPr>
        <p:spPr>
          <a:xfrm>
            <a:off x="5697775" y="4039559"/>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5" name="Oval 14">
            <a:extLst>
              <a:ext uri="{FF2B5EF4-FFF2-40B4-BE49-F238E27FC236}">
                <a16:creationId xmlns:a16="http://schemas.microsoft.com/office/drawing/2014/main" id="{4BD30C4E-BF05-40B2-9FDE-A8F379213631}"/>
              </a:ext>
            </a:extLst>
          </p:cNvPr>
          <p:cNvSpPr/>
          <p:nvPr/>
        </p:nvSpPr>
        <p:spPr>
          <a:xfrm>
            <a:off x="8923575" y="2346223"/>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
        <p:nvSpPr>
          <p:cNvPr id="16" name="Oval 15">
            <a:extLst>
              <a:ext uri="{FF2B5EF4-FFF2-40B4-BE49-F238E27FC236}">
                <a16:creationId xmlns:a16="http://schemas.microsoft.com/office/drawing/2014/main" id="{9277C28C-87A6-4425-A3EE-F6C746C0EF9E}"/>
              </a:ext>
            </a:extLst>
          </p:cNvPr>
          <p:cNvSpPr/>
          <p:nvPr/>
        </p:nvSpPr>
        <p:spPr>
          <a:xfrm>
            <a:off x="8923575" y="1745092"/>
            <a:ext cx="431800" cy="42333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Tree>
    <p:extLst>
      <p:ext uri="{BB962C8B-B14F-4D97-AF65-F5344CB8AC3E}">
        <p14:creationId xmlns:p14="http://schemas.microsoft.com/office/powerpoint/2010/main" val="38883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Creating new python file</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762000" y="1868486"/>
            <a:ext cx="4580467" cy="3539430"/>
          </a:xfrm>
          <a:prstGeom prst="rect">
            <a:avLst/>
          </a:prstGeom>
          <a:noFill/>
        </p:spPr>
        <p:txBody>
          <a:bodyPr wrap="square" rtlCol="0">
            <a:spAutoFit/>
          </a:bodyPr>
          <a:lstStyle/>
          <a:p>
            <a:pPr marL="514350" indent="-514350">
              <a:buAutoNum type="arabicPeriod"/>
            </a:pPr>
            <a:r>
              <a:rPr lang="en-GB" sz="2800" dirty="0">
                <a:latin typeface="Lexend Medium" panose="020B0604020202020204" charset="0"/>
              </a:rPr>
              <a:t>Click on “File” section</a:t>
            </a:r>
          </a:p>
          <a:p>
            <a:pPr marL="514350" indent="-514350">
              <a:buAutoNum type="arabicPeriod"/>
            </a:pPr>
            <a:endParaRPr lang="en-GB" sz="2800" dirty="0">
              <a:latin typeface="Lexend Medium" panose="020B0604020202020204" charset="0"/>
            </a:endParaRPr>
          </a:p>
          <a:p>
            <a:pPr marL="514350" indent="-514350">
              <a:buAutoNum type="arabicPeriod"/>
            </a:pPr>
            <a:r>
              <a:rPr lang="en-GB" sz="2800" dirty="0">
                <a:latin typeface="Lexend Medium" panose="020B0604020202020204" charset="0"/>
              </a:rPr>
              <a:t>Then click “New File…” (Or just Ctrl + Alt + Win + N)</a:t>
            </a:r>
          </a:p>
          <a:p>
            <a:pPr marL="514350" indent="-514350">
              <a:buAutoNum type="arabicPeriod"/>
            </a:pPr>
            <a:endParaRPr lang="en-GB" sz="2800" dirty="0">
              <a:latin typeface="Lexend Medium" panose="020B0604020202020204" charset="0"/>
            </a:endParaRPr>
          </a:p>
          <a:p>
            <a:pPr marL="514350" indent="-514350">
              <a:buAutoNum type="arabicPeriod"/>
            </a:pPr>
            <a:r>
              <a:rPr lang="en-GB" sz="2800" dirty="0">
                <a:latin typeface="Lexend Medium" panose="020B0604020202020204" charset="0"/>
              </a:rPr>
              <a:t>Click on “Python File” to create new one.</a:t>
            </a:r>
          </a:p>
        </p:txBody>
      </p:sp>
      <p:pic>
        <p:nvPicPr>
          <p:cNvPr id="7" name="Picture 6">
            <a:extLst>
              <a:ext uri="{FF2B5EF4-FFF2-40B4-BE49-F238E27FC236}">
                <a16:creationId xmlns:a16="http://schemas.microsoft.com/office/drawing/2014/main" id="{45134594-09A2-4FFD-8E98-9689F86B7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82159"/>
            <a:ext cx="5536938" cy="1764459"/>
          </a:xfrm>
          <a:prstGeom prst="rect">
            <a:avLst/>
          </a:prstGeom>
        </p:spPr>
      </p:pic>
      <p:pic>
        <p:nvPicPr>
          <p:cNvPr id="9" name="Picture 8">
            <a:extLst>
              <a:ext uri="{FF2B5EF4-FFF2-40B4-BE49-F238E27FC236}">
                <a16:creationId xmlns:a16="http://schemas.microsoft.com/office/drawing/2014/main" id="{E2B39E5A-AF4F-42F2-82E2-5F9C0ACB1B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36704"/>
            <a:ext cx="5536938" cy="1764458"/>
          </a:xfrm>
          <a:prstGeom prst="rect">
            <a:avLst/>
          </a:prstGeom>
        </p:spPr>
      </p:pic>
      <p:sp>
        <p:nvSpPr>
          <p:cNvPr id="11" name="Oval 10">
            <a:extLst>
              <a:ext uri="{FF2B5EF4-FFF2-40B4-BE49-F238E27FC236}">
                <a16:creationId xmlns:a16="http://schemas.microsoft.com/office/drawing/2014/main" id="{283ED446-52C0-4CCF-A1AE-FFBCF3684C22}"/>
              </a:ext>
            </a:extLst>
          </p:cNvPr>
          <p:cNvSpPr/>
          <p:nvPr/>
        </p:nvSpPr>
        <p:spPr>
          <a:xfrm>
            <a:off x="6849534" y="2702406"/>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7" name="Oval 16">
            <a:extLst>
              <a:ext uri="{FF2B5EF4-FFF2-40B4-BE49-F238E27FC236}">
                <a16:creationId xmlns:a16="http://schemas.microsoft.com/office/drawing/2014/main" id="{13B632A5-9B66-494C-AC82-E5B7FA82EEF0}"/>
              </a:ext>
            </a:extLst>
          </p:cNvPr>
          <p:cNvSpPr/>
          <p:nvPr/>
        </p:nvSpPr>
        <p:spPr>
          <a:xfrm>
            <a:off x="8322734" y="2702406"/>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8" name="Oval 17">
            <a:extLst>
              <a:ext uri="{FF2B5EF4-FFF2-40B4-BE49-F238E27FC236}">
                <a16:creationId xmlns:a16="http://schemas.microsoft.com/office/drawing/2014/main" id="{941A14AB-68C3-49E0-8111-1AE58383CDC8}"/>
              </a:ext>
            </a:extLst>
          </p:cNvPr>
          <p:cNvSpPr/>
          <p:nvPr/>
        </p:nvSpPr>
        <p:spPr>
          <a:xfrm>
            <a:off x="8585069" y="5901162"/>
            <a:ext cx="440266" cy="4402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3997234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1F6"/>
                </a:solidFill>
                <a:latin typeface="Lexend "/>
              </a:rPr>
              <a:t>Running python</a:t>
            </a:r>
            <a:endParaRPr lang="en-US" b="1" dirty="0">
              <a:solidFill>
                <a:srgbClr val="0071F6"/>
              </a:solidFill>
              <a:latin typeface="Lexend "/>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2258796" y="1867346"/>
            <a:ext cx="7941732" cy="1384995"/>
          </a:xfrm>
          <a:prstGeom prst="rect">
            <a:avLst/>
          </a:prstGeom>
          <a:noFill/>
        </p:spPr>
        <p:txBody>
          <a:bodyPr wrap="square" rtlCol="0">
            <a:spAutoFit/>
          </a:bodyPr>
          <a:lstStyle/>
          <a:p>
            <a:pPr marL="514350" indent="-514350">
              <a:buAutoNum type="arabicPeriod"/>
            </a:pPr>
            <a:r>
              <a:rPr lang="en-GB" sz="2800" dirty="0"/>
              <a:t>Write some code</a:t>
            </a:r>
          </a:p>
          <a:p>
            <a:pPr marL="514350" indent="-514350">
              <a:buAutoNum type="arabicPeriod"/>
            </a:pPr>
            <a:r>
              <a:rPr lang="en-GB" sz="2800" dirty="0"/>
              <a:t>Click on “Run” button</a:t>
            </a:r>
          </a:p>
          <a:p>
            <a:pPr marL="514350" indent="-514350">
              <a:buAutoNum type="arabicPeriod"/>
            </a:pPr>
            <a:r>
              <a:rPr lang="en-GB" sz="2800" dirty="0"/>
              <a:t>Sea output in below section</a:t>
            </a:r>
          </a:p>
        </p:txBody>
      </p:sp>
      <p:pic>
        <p:nvPicPr>
          <p:cNvPr id="4" name="Picture 3">
            <a:extLst>
              <a:ext uri="{FF2B5EF4-FFF2-40B4-BE49-F238E27FC236}">
                <a16:creationId xmlns:a16="http://schemas.microsoft.com/office/drawing/2014/main" id="{57DC7346-C3D3-4AE8-A88D-73F3FAF6D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96" y="3429000"/>
            <a:ext cx="7042707" cy="3143821"/>
          </a:xfrm>
          <a:prstGeom prst="rect">
            <a:avLst/>
          </a:prstGeom>
        </p:spPr>
      </p:pic>
      <p:sp>
        <p:nvSpPr>
          <p:cNvPr id="5" name="Oval 4">
            <a:extLst>
              <a:ext uri="{FF2B5EF4-FFF2-40B4-BE49-F238E27FC236}">
                <a16:creationId xmlns:a16="http://schemas.microsoft.com/office/drawing/2014/main" id="{14ACEABB-71D7-40F8-81DA-A67170BC0A22}"/>
              </a:ext>
            </a:extLst>
          </p:cNvPr>
          <p:cNvSpPr/>
          <p:nvPr/>
        </p:nvSpPr>
        <p:spPr>
          <a:xfrm>
            <a:off x="3759201" y="47384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US" dirty="0"/>
          </a:p>
        </p:txBody>
      </p:sp>
      <p:sp>
        <p:nvSpPr>
          <p:cNvPr id="12" name="Oval 11">
            <a:extLst>
              <a:ext uri="{FF2B5EF4-FFF2-40B4-BE49-F238E27FC236}">
                <a16:creationId xmlns:a16="http://schemas.microsoft.com/office/drawing/2014/main" id="{F4BCABE6-212A-4BC1-9A4B-9855DA434E2E}"/>
              </a:ext>
            </a:extLst>
          </p:cNvPr>
          <p:cNvSpPr/>
          <p:nvPr/>
        </p:nvSpPr>
        <p:spPr>
          <a:xfrm>
            <a:off x="8356601" y="4408244"/>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US" dirty="0"/>
          </a:p>
        </p:txBody>
      </p:sp>
      <p:sp>
        <p:nvSpPr>
          <p:cNvPr id="13" name="Oval 12">
            <a:extLst>
              <a:ext uri="{FF2B5EF4-FFF2-40B4-BE49-F238E27FC236}">
                <a16:creationId xmlns:a16="http://schemas.microsoft.com/office/drawing/2014/main" id="{8427E907-2F2C-4C9D-A9EB-4084AFA0B660}"/>
              </a:ext>
            </a:extLst>
          </p:cNvPr>
          <p:cNvSpPr/>
          <p:nvPr/>
        </p:nvSpPr>
        <p:spPr>
          <a:xfrm>
            <a:off x="5780149" y="5864511"/>
            <a:ext cx="465666" cy="477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US" dirty="0"/>
          </a:p>
        </p:txBody>
      </p:sp>
    </p:spTree>
    <p:extLst>
      <p:ext uri="{BB962C8B-B14F-4D97-AF65-F5344CB8AC3E}">
        <p14:creationId xmlns:p14="http://schemas.microsoft.com/office/powerpoint/2010/main" val="55097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rmAutofit/>
          </a:bodyPr>
          <a:lstStyle/>
          <a:p>
            <a:r>
              <a:rPr lang="en-US" b="1" dirty="0">
                <a:solidFill>
                  <a:srgbClr val="0071F6"/>
                </a:solidFill>
                <a:latin typeface="Lexend "/>
              </a:rPr>
              <a:t>Python PyCharm Environment - alternative</a:t>
            </a:r>
          </a:p>
        </p:txBody>
      </p:sp>
      <p:sp>
        <p:nvSpPr>
          <p:cNvPr id="3" name="Content Placeholder 2"/>
          <p:cNvSpPr>
            <a:spLocks noGrp="1"/>
          </p:cNvSpPr>
          <p:nvPr>
            <p:ph idx="1"/>
          </p:nvPr>
        </p:nvSpPr>
        <p:spPr>
          <a:xfrm>
            <a:off x="838200" y="2141537"/>
            <a:ext cx="10515600" cy="4351338"/>
          </a:xfrm>
        </p:spPr>
        <p:txBody>
          <a:bodyPr/>
          <a:lstStyle/>
          <a:p>
            <a:r>
              <a:rPr lang="en-US" dirty="0">
                <a:latin typeface="Lexend Medium" panose="020B0604020202020204" charset="0"/>
              </a:rPr>
              <a:t>PyCharm is an IDE for software development in Python</a:t>
            </a:r>
          </a:p>
          <a:p>
            <a:r>
              <a:rPr lang="en-US" dirty="0">
                <a:latin typeface="Lexend Medium" panose="020B0604020202020204" charset="0"/>
              </a:rPr>
              <a:t>It is used and loved by many because all it’s features</a:t>
            </a:r>
          </a:p>
          <a:p>
            <a:r>
              <a:rPr lang="en-US" dirty="0">
                <a:latin typeface="Lexend Medium" panose="020B0604020202020204" charset="0"/>
              </a:rPr>
              <a:t>It has easy to use and read debugger</a:t>
            </a:r>
          </a:p>
          <a:p>
            <a:pPr marL="0" indent="0">
              <a:buNone/>
            </a:pPr>
            <a:endParaRPr lang="en-US" dirty="0">
              <a:latin typeface="Lexend Medium" panose="020B0604020202020204" charset="0"/>
            </a:endParaRPr>
          </a:p>
        </p:txBody>
      </p:sp>
    </p:spTree>
    <p:extLst>
      <p:ext uri="{BB962C8B-B14F-4D97-AF65-F5344CB8AC3E}">
        <p14:creationId xmlns:p14="http://schemas.microsoft.com/office/powerpoint/2010/main" val="9573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
                <a:cs typeface="Times New Roman" pitchFamily="18" charset="0"/>
              </a:rPr>
              <a:t>PyCharm Community Edition</a:t>
            </a:r>
            <a:endParaRPr lang="he-IL" b="1" dirty="0">
              <a:solidFill>
                <a:srgbClr val="0071F6"/>
              </a:solidFill>
              <a:latin typeface="Lexend "/>
            </a:endParaRPr>
          </a:p>
        </p:txBody>
      </p:sp>
      <p:sp>
        <p:nvSpPr>
          <p:cNvPr id="3" name="Content Placeholder 2"/>
          <p:cNvSpPr>
            <a:spLocks noGrp="1"/>
          </p:cNvSpPr>
          <p:nvPr>
            <p:ph idx="1"/>
          </p:nvPr>
        </p:nvSpPr>
        <p:spPr/>
        <p:txBody>
          <a:bodyPr>
            <a:normAutofit/>
          </a:bodyPr>
          <a:lstStyle/>
          <a:p>
            <a:r>
              <a:rPr lang="en-US" sz="2400" dirty="0"/>
              <a:t>https://www.jetbrains.com/pycharm/download/#section=windows</a:t>
            </a:r>
            <a:endParaRPr lang="he-IL" sz="2400" dirty="0"/>
          </a:p>
        </p:txBody>
      </p:sp>
    </p:spTree>
    <p:extLst>
      <p:ext uri="{BB962C8B-B14F-4D97-AF65-F5344CB8AC3E}">
        <p14:creationId xmlns:p14="http://schemas.microsoft.com/office/powerpoint/2010/main" val="715340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cs typeface="Times New Roman" pitchFamily="18" charset="0"/>
              </a:rPr>
              <a:t>Opening New Project</a:t>
            </a:r>
            <a:endParaRPr lang="he-IL" b="1" dirty="0">
              <a:solidFill>
                <a:srgbClr val="0071F6"/>
              </a:solidFill>
              <a:latin typeface="Lexend "/>
            </a:endParaRPr>
          </a:p>
        </p:txBody>
      </p:sp>
      <p:pic>
        <p:nvPicPr>
          <p:cNvPr id="5" name="Picture 4">
            <a:extLst>
              <a:ext uri="{FF2B5EF4-FFF2-40B4-BE49-F238E27FC236}">
                <a16:creationId xmlns:a16="http://schemas.microsoft.com/office/drawing/2014/main" id="{CB94E144-CDD6-4E31-BD08-A4728824C2AC}"/>
              </a:ext>
            </a:extLst>
          </p:cNvPr>
          <p:cNvPicPr>
            <a:picLocks noChangeAspect="1"/>
          </p:cNvPicPr>
          <p:nvPr/>
        </p:nvPicPr>
        <p:blipFill>
          <a:blip r:embed="rId4"/>
          <a:stretch>
            <a:fillRect/>
          </a:stretch>
        </p:blipFill>
        <p:spPr>
          <a:xfrm>
            <a:off x="815413" y="2114964"/>
            <a:ext cx="6381410" cy="4408938"/>
          </a:xfrm>
          <a:prstGeom prst="rect">
            <a:avLst/>
          </a:prstGeom>
        </p:spPr>
      </p:pic>
      <p:sp>
        <p:nvSpPr>
          <p:cNvPr id="6" name="TextBox 5">
            <a:extLst>
              <a:ext uri="{FF2B5EF4-FFF2-40B4-BE49-F238E27FC236}">
                <a16:creationId xmlns:a16="http://schemas.microsoft.com/office/drawing/2014/main" id="{C89790D9-081C-4343-820C-B9C2A4EAF4DD}"/>
              </a:ext>
            </a:extLst>
          </p:cNvPr>
          <p:cNvSpPr txBox="1"/>
          <p:nvPr/>
        </p:nvSpPr>
        <p:spPr>
          <a:xfrm>
            <a:off x="815413" y="1555007"/>
            <a:ext cx="10561174" cy="369332"/>
          </a:xfrm>
          <a:prstGeom prst="rect">
            <a:avLst/>
          </a:prstGeom>
          <a:noFill/>
        </p:spPr>
        <p:txBody>
          <a:bodyPr wrap="square" rtlCol="1">
            <a:spAutoFit/>
          </a:bodyPr>
          <a:lstStyle/>
          <a:p>
            <a:r>
              <a:rPr lang="en-US" dirty="0">
                <a:latin typeface="Lexend Medium" panose="020B0604020202020204" charset="0"/>
              </a:rPr>
              <a:t>When first opening PyCharm you will see this screen, press the new project button:</a:t>
            </a:r>
            <a:endParaRPr lang="he-IL" dirty="0">
              <a:latin typeface="Lexend Medium" panose="020B0604020202020204" charset="0"/>
            </a:endParaRPr>
          </a:p>
        </p:txBody>
      </p:sp>
    </p:spTree>
    <p:extLst>
      <p:ext uri="{BB962C8B-B14F-4D97-AF65-F5344CB8AC3E}">
        <p14:creationId xmlns:p14="http://schemas.microsoft.com/office/powerpoint/2010/main" val="268902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cs typeface="Times New Roman" pitchFamily="18" charset="0"/>
              </a:rPr>
              <a:t>Opening New Project (contd.)</a:t>
            </a:r>
            <a:endParaRPr lang="he-IL" b="1" dirty="0">
              <a:solidFill>
                <a:srgbClr val="0071F6"/>
              </a:solidFill>
              <a:latin typeface="Lexend "/>
            </a:endParaRPr>
          </a:p>
        </p:txBody>
      </p:sp>
      <p:pic>
        <p:nvPicPr>
          <p:cNvPr id="18" name="Picture 17">
            <a:extLst>
              <a:ext uri="{FF2B5EF4-FFF2-40B4-BE49-F238E27FC236}">
                <a16:creationId xmlns:a16="http://schemas.microsoft.com/office/drawing/2014/main" id="{6C1F3244-DB64-40DC-9889-87D590370199}"/>
              </a:ext>
            </a:extLst>
          </p:cNvPr>
          <p:cNvPicPr>
            <a:picLocks noChangeAspect="1"/>
          </p:cNvPicPr>
          <p:nvPr/>
        </p:nvPicPr>
        <p:blipFill>
          <a:blip r:embed="rId4"/>
          <a:stretch>
            <a:fillRect/>
          </a:stretch>
        </p:blipFill>
        <p:spPr>
          <a:xfrm>
            <a:off x="3845974" y="1367363"/>
            <a:ext cx="6684514" cy="4941957"/>
          </a:xfrm>
          <a:prstGeom prst="rect">
            <a:avLst/>
          </a:prstGeom>
        </p:spPr>
      </p:pic>
      <p:sp>
        <p:nvSpPr>
          <p:cNvPr id="3" name="Rectangle 2">
            <a:extLst>
              <a:ext uri="{FF2B5EF4-FFF2-40B4-BE49-F238E27FC236}">
                <a16:creationId xmlns:a16="http://schemas.microsoft.com/office/drawing/2014/main" id="{7D5B90AB-E255-439D-9EF3-001B835CF6F7}"/>
              </a:ext>
            </a:extLst>
          </p:cNvPr>
          <p:cNvSpPr/>
          <p:nvPr/>
        </p:nvSpPr>
        <p:spPr>
          <a:xfrm>
            <a:off x="2102975" y="1285217"/>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Location</a:t>
            </a:r>
            <a:endParaRPr lang="he-IL"/>
          </a:p>
        </p:txBody>
      </p:sp>
      <p:sp>
        <p:nvSpPr>
          <p:cNvPr id="19" name="Rectangle 18">
            <a:extLst>
              <a:ext uri="{FF2B5EF4-FFF2-40B4-BE49-F238E27FC236}">
                <a16:creationId xmlns:a16="http://schemas.microsoft.com/office/drawing/2014/main" id="{18A9FF90-AF5D-4023-B793-09BB57159F46}"/>
              </a:ext>
            </a:extLst>
          </p:cNvPr>
          <p:cNvSpPr/>
          <p:nvPr/>
        </p:nvSpPr>
        <p:spPr>
          <a:xfrm>
            <a:off x="1986752" y="2251296"/>
            <a:ext cx="1395260"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Project Environment</a:t>
            </a:r>
            <a:endParaRPr lang="he-IL"/>
          </a:p>
        </p:txBody>
      </p:sp>
      <p:sp>
        <p:nvSpPr>
          <p:cNvPr id="20" name="Rectangle 19">
            <a:extLst>
              <a:ext uri="{FF2B5EF4-FFF2-40B4-BE49-F238E27FC236}">
                <a16:creationId xmlns:a16="http://schemas.microsoft.com/office/drawing/2014/main" id="{520E80F8-87AF-479F-9C1E-1491C097EC50}"/>
              </a:ext>
            </a:extLst>
          </p:cNvPr>
          <p:cNvSpPr/>
          <p:nvPr/>
        </p:nvSpPr>
        <p:spPr>
          <a:xfrm>
            <a:off x="2186865" y="3265386"/>
            <a:ext cx="1279038" cy="720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a:t>Base interpreter</a:t>
            </a:r>
            <a:endParaRPr lang="he-IL"/>
          </a:p>
        </p:txBody>
      </p:sp>
      <p:cxnSp>
        <p:nvCxnSpPr>
          <p:cNvPr id="7" name="Straight Arrow Connector 6">
            <a:extLst>
              <a:ext uri="{FF2B5EF4-FFF2-40B4-BE49-F238E27FC236}">
                <a16:creationId xmlns:a16="http://schemas.microsoft.com/office/drawing/2014/main" id="{9B9139FA-B0E7-40F4-9686-B5EAF24FF577}"/>
              </a:ext>
            </a:extLst>
          </p:cNvPr>
          <p:cNvCxnSpPr>
            <a:stCxn id="3" idx="3"/>
          </p:cNvCxnSpPr>
          <p:nvPr/>
        </p:nvCxnSpPr>
        <p:spPr>
          <a:xfrm>
            <a:off x="3382012" y="1645217"/>
            <a:ext cx="576000" cy="1800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1914AEE3-C661-4772-B702-5D196EC1BCE0}"/>
              </a:ext>
            </a:extLst>
          </p:cNvPr>
          <p:cNvCxnSpPr>
            <a:cxnSpLocks/>
            <a:stCxn id="20" idx="3"/>
          </p:cNvCxnSpPr>
          <p:nvPr/>
        </p:nvCxnSpPr>
        <p:spPr>
          <a:xfrm flipV="1">
            <a:off x="3465903" y="3081069"/>
            <a:ext cx="776384" cy="54431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DCB57D40-EB07-4048-94C9-89870CB42439}"/>
              </a:ext>
            </a:extLst>
          </p:cNvPr>
          <p:cNvCxnSpPr>
            <a:cxnSpLocks/>
          </p:cNvCxnSpPr>
          <p:nvPr/>
        </p:nvCxnSpPr>
        <p:spPr>
          <a:xfrm flipV="1">
            <a:off x="3382012" y="2500301"/>
            <a:ext cx="1984400" cy="900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1458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4C8E04-D222-424F-B1D9-E4EFBA7C804A}"/>
              </a:ext>
            </a:extLst>
          </p:cNvPr>
          <p:cNvPicPr>
            <a:picLocks noChangeAspect="1"/>
          </p:cNvPicPr>
          <p:nvPr/>
        </p:nvPicPr>
        <p:blipFill>
          <a:blip r:embed="rId4"/>
          <a:stretch>
            <a:fillRect/>
          </a:stretch>
        </p:blipFill>
        <p:spPr>
          <a:xfrm>
            <a:off x="1003280" y="1210089"/>
            <a:ext cx="10467659" cy="5368594"/>
          </a:xfrm>
          <a:prstGeom prst="rect">
            <a:avLst/>
          </a:prstGeom>
        </p:spPr>
      </p:pic>
      <p:sp>
        <p:nvSpPr>
          <p:cNvPr id="2" name="Title 1"/>
          <p:cNvSpPr>
            <a:spLocks noGrp="1"/>
          </p:cNvSpPr>
          <p:nvPr>
            <p:ph type="title"/>
          </p:nvPr>
        </p:nvSpPr>
        <p:spPr>
          <a:xfrm>
            <a:off x="713348" y="244295"/>
            <a:ext cx="10657184" cy="720000"/>
          </a:xfrm>
        </p:spPr>
        <p:txBody>
          <a:bodyPr>
            <a:normAutofit fontScale="90000"/>
          </a:bodyPr>
          <a:lstStyle/>
          <a:p>
            <a:r>
              <a:rPr lang="en-US" b="1" dirty="0">
                <a:solidFill>
                  <a:srgbClr val="0071F6"/>
                </a:solidFill>
                <a:latin typeface="Lexend" panose="020B0604020202020204" charset="0"/>
                <a:cs typeface="Times New Roman" pitchFamily="18" charset="0"/>
              </a:rPr>
              <a:t>IDE – Integrated Development Environment</a:t>
            </a:r>
            <a:endParaRPr lang="he-IL" b="1" dirty="0">
              <a:solidFill>
                <a:srgbClr val="0071F6"/>
              </a:solidFill>
              <a:latin typeface="Lexend" panose="020B0604020202020204" charset="0"/>
            </a:endParaRPr>
          </a:p>
        </p:txBody>
      </p:sp>
      <p:grpSp>
        <p:nvGrpSpPr>
          <p:cNvPr id="61" name="Group 60"/>
          <p:cNvGrpSpPr/>
          <p:nvPr/>
        </p:nvGrpSpPr>
        <p:grpSpPr>
          <a:xfrm>
            <a:off x="-66773" y="1300144"/>
            <a:ext cx="10557995" cy="4972816"/>
            <a:chOff x="-1629561" y="1280468"/>
            <a:chExt cx="10557995" cy="4972816"/>
          </a:xfrm>
        </p:grpSpPr>
        <p:sp>
          <p:nvSpPr>
            <p:cNvPr id="47" name="TextBox 27"/>
            <p:cNvSpPr txBox="1">
              <a:spLocks noChangeArrowheads="1"/>
            </p:cNvSpPr>
            <p:nvPr/>
          </p:nvSpPr>
          <p:spPr bwMode="auto">
            <a:xfrm>
              <a:off x="-1629561" y="4965981"/>
              <a:ext cx="1560242"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Tools</a:t>
              </a:r>
            </a:p>
          </p:txBody>
        </p:sp>
        <p:sp>
          <p:nvSpPr>
            <p:cNvPr id="48" name="TextBox 30"/>
            <p:cNvSpPr txBox="1">
              <a:spLocks noChangeArrowheads="1"/>
            </p:cNvSpPr>
            <p:nvPr/>
          </p:nvSpPr>
          <p:spPr bwMode="auto">
            <a:xfrm>
              <a:off x="-1566747" y="1455958"/>
              <a:ext cx="1010479"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Menu Bar</a:t>
              </a:r>
            </a:p>
          </p:txBody>
        </p:sp>
        <p:sp>
          <p:nvSpPr>
            <p:cNvPr id="50" name="TextBox 28"/>
            <p:cNvSpPr txBox="1">
              <a:spLocks noChangeArrowheads="1"/>
            </p:cNvSpPr>
            <p:nvPr/>
          </p:nvSpPr>
          <p:spPr bwMode="auto">
            <a:xfrm>
              <a:off x="8090234" y="2504393"/>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Coding Section</a:t>
              </a:r>
            </a:p>
          </p:txBody>
        </p:sp>
        <p:sp>
          <p:nvSpPr>
            <p:cNvPr id="51" name="TextBox 28"/>
            <p:cNvSpPr txBox="1">
              <a:spLocks noChangeArrowheads="1"/>
            </p:cNvSpPr>
            <p:nvPr/>
          </p:nvSpPr>
          <p:spPr bwMode="auto">
            <a:xfrm>
              <a:off x="3371782" y="1280468"/>
              <a:ext cx="1589195"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a:solidFill>
                    <a:sysClr val="windowText" lastClr="000000"/>
                  </a:solidFill>
                </a:rPr>
                <a:t> Open Scripts</a:t>
              </a:r>
            </a:p>
          </p:txBody>
        </p:sp>
        <p:sp>
          <p:nvSpPr>
            <p:cNvPr id="52" name="TextBox 29"/>
            <p:cNvSpPr txBox="1">
              <a:spLocks noChangeArrowheads="1"/>
            </p:cNvSpPr>
            <p:nvPr/>
          </p:nvSpPr>
          <p:spPr bwMode="auto">
            <a:xfrm>
              <a:off x="-1560288" y="2369305"/>
              <a:ext cx="117923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rtl="0">
                <a:defRPr/>
              </a:pPr>
              <a:r>
                <a:rPr lang="en-US" sz="1600">
                  <a:solidFill>
                    <a:sysClr val="windowText" lastClr="000000"/>
                  </a:solidFill>
                </a:rPr>
                <a:t>Project Explorer</a:t>
              </a:r>
            </a:p>
          </p:txBody>
        </p:sp>
        <p:cxnSp>
          <p:nvCxnSpPr>
            <p:cNvPr id="53" name="Straight Arrow Connector 52"/>
            <p:cNvCxnSpPr>
              <a:cxnSpLocks/>
              <a:stCxn id="50" idx="1"/>
            </p:cNvCxnSpPr>
            <p:nvPr/>
          </p:nvCxnSpPr>
          <p:spPr>
            <a:xfrm flipH="1">
              <a:off x="6238469" y="2796781"/>
              <a:ext cx="1851765" cy="675624"/>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cxnSpLocks/>
              <a:stCxn id="51" idx="2"/>
            </p:cNvCxnSpPr>
            <p:nvPr/>
          </p:nvCxnSpPr>
          <p:spPr>
            <a:xfrm flipH="1">
              <a:off x="2725237" y="1434296"/>
              <a:ext cx="656053" cy="13353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cxnSpLocks/>
              <a:stCxn id="52" idx="3"/>
            </p:cNvCxnSpPr>
            <p:nvPr/>
          </p:nvCxnSpPr>
          <p:spPr>
            <a:xfrm flipV="1">
              <a:off x="-381058" y="2164155"/>
              <a:ext cx="335967" cy="497538"/>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48" idx="3"/>
            </p:cNvCxnSpPr>
            <p:nvPr/>
          </p:nvCxnSpPr>
          <p:spPr>
            <a:xfrm flipV="1">
              <a:off x="-556268" y="1356945"/>
              <a:ext cx="176362" cy="268290"/>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cxnSpLocks/>
              <a:stCxn id="47" idx="3"/>
            </p:cNvCxnSpPr>
            <p:nvPr/>
          </p:nvCxnSpPr>
          <p:spPr>
            <a:xfrm>
              <a:off x="-69319" y="5135258"/>
              <a:ext cx="314549" cy="1118026"/>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TextBox 28">
            <a:extLst>
              <a:ext uri="{FF2B5EF4-FFF2-40B4-BE49-F238E27FC236}">
                <a16:creationId xmlns:a16="http://schemas.microsoft.com/office/drawing/2014/main" id="{D02A888E-5FC8-4540-8F3B-D8914D030D17}"/>
              </a:ext>
            </a:extLst>
          </p:cNvPr>
          <p:cNvSpPr txBox="1">
            <a:spLocks noChangeArrowheads="1"/>
          </p:cNvSpPr>
          <p:nvPr/>
        </p:nvSpPr>
        <p:spPr bwMode="auto">
          <a:xfrm>
            <a:off x="11246294" y="883064"/>
            <a:ext cx="838200" cy="5847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rtl="0">
              <a:defRPr/>
            </a:pPr>
            <a:r>
              <a:rPr lang="en-US" sz="1600" dirty="0">
                <a:solidFill>
                  <a:sysClr val="windowText" lastClr="000000"/>
                </a:solidFill>
              </a:rPr>
              <a:t>Run</a:t>
            </a:r>
          </a:p>
          <a:p>
            <a:pPr algn="ctr" rtl="0">
              <a:defRPr/>
            </a:pPr>
            <a:r>
              <a:rPr lang="en-US" sz="1600" dirty="0">
                <a:solidFill>
                  <a:sysClr val="windowText" lastClr="000000"/>
                </a:solidFill>
              </a:rPr>
              <a:t>Script</a:t>
            </a:r>
          </a:p>
        </p:txBody>
      </p:sp>
      <p:cxnSp>
        <p:nvCxnSpPr>
          <p:cNvPr id="34" name="Straight Arrow Connector 33">
            <a:extLst>
              <a:ext uri="{FF2B5EF4-FFF2-40B4-BE49-F238E27FC236}">
                <a16:creationId xmlns:a16="http://schemas.microsoft.com/office/drawing/2014/main" id="{630AC0C4-7B96-4287-9C2B-D0D3666BB022}"/>
              </a:ext>
            </a:extLst>
          </p:cNvPr>
          <p:cNvCxnSpPr>
            <a:cxnSpLocks/>
            <a:stCxn id="33" idx="1"/>
          </p:cNvCxnSpPr>
          <p:nvPr/>
        </p:nvCxnSpPr>
        <p:spPr>
          <a:xfrm flipH="1">
            <a:off x="10607031" y="1175452"/>
            <a:ext cx="639263" cy="169277"/>
          </a:xfrm>
          <a:prstGeom prst="straightConnector1">
            <a:avLst/>
          </a:prstGeom>
          <a:ln w="38100">
            <a:solidFill>
              <a:srgbClr val="E8963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256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is  interpreted language</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3914918"/>
          </a:xfrm>
          <a:prstGeom prst="rect">
            <a:avLst/>
          </a:prstGeom>
          <a:noFill/>
        </p:spPr>
        <p:txBody>
          <a:bodyPr wrap="square" rtlCol="0">
            <a:spAutoFit/>
          </a:bodyPr>
          <a:lstStyle/>
          <a:p>
            <a:pPr marL="285750" indent="-285750">
              <a:lnSpc>
                <a:spcPct val="160000"/>
              </a:lnSpc>
              <a:buFont typeface="Arial" panose="020B0604020202020204" pitchFamily="34" charset="0"/>
              <a:buChar char="•"/>
            </a:pPr>
            <a:r>
              <a:rPr lang="en-US" sz="2400" dirty="0">
                <a:latin typeface="Lexend Medium" panose="020B0604020202020204" charset="0"/>
              </a:rPr>
              <a:t>Python is an interpreted language. It means that our code processed at a real time, by interpreter,  without compiling it before the execution.</a:t>
            </a:r>
          </a:p>
          <a:p>
            <a:pPr marL="285750" indent="-285750">
              <a:lnSpc>
                <a:spcPct val="160000"/>
              </a:lnSpc>
              <a:buFont typeface="Arial" panose="020B0604020202020204" pitchFamily="34" charset="0"/>
              <a:buChar char="•"/>
            </a:pPr>
            <a:r>
              <a:rPr lang="en-US" sz="2400" dirty="0">
                <a:latin typeface="Lexend Medium" panose="020B0604020202020204" charset="0"/>
              </a:rPr>
              <a:t>Interpreted code runs slower than a compiled one, because the interpreter must analyze each statement of the program each time it is executed. </a:t>
            </a:r>
          </a:p>
          <a:p>
            <a:pPr marL="285750" indent="-285750">
              <a:lnSpc>
                <a:spcPct val="160000"/>
              </a:lnSpc>
              <a:buFont typeface="Arial" panose="020B0604020202020204" pitchFamily="34" charset="0"/>
              <a:buChar char="•"/>
            </a:pPr>
            <a:r>
              <a:rPr lang="en-US" sz="2400" dirty="0">
                <a:latin typeface="Lexend Medium" panose="020B0604020202020204" charset="0"/>
              </a:rPr>
              <a:t>This run-time analysis is known as "interpretive overhead".</a:t>
            </a:r>
          </a:p>
          <a:p>
            <a:endParaRPr lang="en-US" dirty="0">
              <a:latin typeface="Lexend Medium" panose="020B0604020202020204" charset="0"/>
            </a:endParaRPr>
          </a:p>
        </p:txBody>
      </p:sp>
    </p:spTree>
    <p:extLst>
      <p:ext uri="{BB962C8B-B14F-4D97-AF65-F5344CB8AC3E}">
        <p14:creationId xmlns:p14="http://schemas.microsoft.com/office/powerpoint/2010/main" val="214052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353618"/>
            <a:ext cx="10794696" cy="3957292"/>
          </a:xfrm>
        </p:spPr>
        <p:txBody>
          <a:bodyPr/>
          <a:lstStyle/>
          <a:p>
            <a:pPr>
              <a:lnSpc>
                <a:spcPct val="100000"/>
              </a:lnSpc>
            </a:pPr>
            <a:r>
              <a:rPr lang="en-US" dirty="0">
                <a:latin typeface="Lexend Medium" panose="020B0604020202020204" charset="0"/>
              </a:rPr>
              <a:t>What is Python?</a:t>
            </a:r>
          </a:p>
          <a:p>
            <a:pPr>
              <a:lnSpc>
                <a:spcPct val="100000"/>
              </a:lnSpc>
            </a:pPr>
            <a:r>
              <a:rPr lang="en-US" dirty="0">
                <a:latin typeface="Lexend Medium" panose="020B0604020202020204" charset="0"/>
              </a:rPr>
              <a:t>Growth of python</a:t>
            </a:r>
          </a:p>
          <a:p>
            <a:pPr>
              <a:lnSpc>
                <a:spcPct val="100000"/>
              </a:lnSpc>
            </a:pPr>
            <a:r>
              <a:rPr lang="en-US" dirty="0">
                <a:latin typeface="Lexend Medium" panose="020B0604020202020204" charset="0"/>
              </a:rPr>
              <a:t>Python – Getting Started</a:t>
            </a:r>
          </a:p>
          <a:p>
            <a:pPr>
              <a:lnSpc>
                <a:spcPct val="100000"/>
              </a:lnSpc>
            </a:pPr>
            <a:r>
              <a:rPr lang="en-US" dirty="0">
                <a:latin typeface="Lexend Medium" panose="020B0604020202020204" charset="0"/>
              </a:rPr>
              <a:t>Python is interpreted language</a:t>
            </a:r>
          </a:p>
          <a:p>
            <a:pPr>
              <a:lnSpc>
                <a:spcPct val="100000"/>
              </a:lnSpc>
            </a:pPr>
            <a:r>
              <a:rPr lang="en-US" dirty="0">
                <a:latin typeface="Lexend Medium" panose="020B0604020202020204" charset="0"/>
              </a:rPr>
              <a:t>Python first program</a:t>
            </a:r>
          </a:p>
          <a:p>
            <a:pPr>
              <a:lnSpc>
                <a:spcPct val="100000"/>
              </a:lnSpc>
            </a:pPr>
            <a:r>
              <a:rPr lang="en-US" dirty="0">
                <a:latin typeface="Lexend Medium" panose="020B0604020202020204" charset="0"/>
              </a:rPr>
              <a:t>Indentations</a:t>
            </a:r>
          </a:p>
          <a:p>
            <a:pPr>
              <a:lnSpc>
                <a:spcPct val="100000"/>
              </a:lnSpc>
            </a:pPr>
            <a:r>
              <a:rPr lang="en-US" dirty="0">
                <a:latin typeface="Lexend Medium" panose="020B0604020202020204" charset="0"/>
              </a:rPr>
              <a:t>Error Messages</a:t>
            </a:r>
          </a:p>
          <a:p>
            <a:pPr algn="l">
              <a:lnSpc>
                <a:spcPct val="150000"/>
              </a:lnSpc>
              <a:buFont typeface="Arial" panose="020B0604020202020204" pitchFamily="34" charset="0"/>
              <a:buChar char="•"/>
            </a:pPr>
            <a:endParaRPr lang="en-US" dirty="0">
              <a:latin typeface="Lexend Medium" panose="020B0604020202020204" charset="0"/>
            </a:endParaRPr>
          </a:p>
        </p:txBody>
      </p:sp>
      <p:sp>
        <p:nvSpPr>
          <p:cNvPr id="3" name="Title 2"/>
          <p:cNvSpPr>
            <a:spLocks noGrp="1"/>
          </p:cNvSpPr>
          <p:nvPr>
            <p:ph type="title"/>
          </p:nvPr>
        </p:nvSpPr>
        <p:spPr/>
        <p:txBody>
          <a:bodyPr/>
          <a:lstStyle/>
          <a:p>
            <a:r>
              <a:rPr lang="en-US" b="1" dirty="0">
                <a:solidFill>
                  <a:srgbClr val="0071F6"/>
                </a:solidFill>
                <a:latin typeface="Lexend" panose="020B0604020202020204" charset="0"/>
              </a:rPr>
              <a:t>Agenda</a:t>
            </a:r>
            <a:endParaRPr lang="he-IL" b="1" dirty="0">
              <a:solidFill>
                <a:srgbClr val="0071F6"/>
              </a:solidFill>
              <a:latin typeface="Lexend" panose="020B0604020202020204" charset="0"/>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547842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Lexend Medium" panose="020B0604020202020204" charset="0"/>
              </a:rPr>
              <a:t>One of the ways to run python code is to write a script file that contains python commands </a:t>
            </a:r>
          </a:p>
          <a:p>
            <a:pPr marL="457200" indent="-457200">
              <a:buFont typeface="Arial" panose="020B0604020202020204" pitchFamily="34" charset="0"/>
              <a:buChar char="•"/>
            </a:pPr>
            <a:r>
              <a:rPr lang="en-US" sz="2800" dirty="0">
                <a:latin typeface="Lexend Medium" panose="020B0604020202020204" charset="0"/>
              </a:rPr>
              <a:t>Python scripts usually have an extension of </a:t>
            </a:r>
            <a:r>
              <a:rPr lang="en-US" sz="2800" b="1" dirty="0">
                <a:latin typeface="Lexend Medium" panose="020B0604020202020204" charset="0"/>
              </a:rPr>
              <a:t>.</a:t>
            </a:r>
            <a:r>
              <a:rPr lang="en-US" sz="2800" b="1" dirty="0" err="1">
                <a:latin typeface="Lexend Medium" panose="020B0604020202020204" charset="0"/>
              </a:rPr>
              <a:t>py</a:t>
            </a:r>
            <a:endParaRPr lang="en-US" sz="2800" b="1" dirty="0">
              <a:latin typeface="Lexend Medium" panose="020B0604020202020204" charset="0"/>
            </a:endParaRPr>
          </a:p>
          <a:p>
            <a:pPr marL="457200" indent="-457200">
              <a:buFont typeface="Arial" panose="020B0604020202020204" pitchFamily="34" charset="0"/>
              <a:buChar char="•"/>
            </a:pPr>
            <a:r>
              <a:rPr lang="en-US" sz="2800" dirty="0">
                <a:latin typeface="Lexend Medium" panose="020B0604020202020204" charset="0"/>
              </a:rPr>
              <a:t>Lets start with a simple python script – first.py</a:t>
            </a:r>
          </a:p>
          <a:p>
            <a:pPr lvl="2"/>
            <a:r>
              <a:rPr lang="en-US" sz="2800" dirty="0">
                <a:latin typeface="Lexend Medium" panose="020B0604020202020204" charset="0"/>
              </a:rPr>
              <a:t>- Open any text editor or IDE</a:t>
            </a:r>
          </a:p>
          <a:p>
            <a:pPr lvl="2"/>
            <a:r>
              <a:rPr lang="en-US" sz="2800" dirty="0">
                <a:latin typeface="Lexend Medium" panose="020B0604020202020204" charset="0"/>
              </a:rPr>
              <a:t>- Save the first program as first.py</a:t>
            </a:r>
          </a:p>
          <a:p>
            <a:pPr marL="1371600" lvl="2" indent="-457200">
              <a:buFontTx/>
              <a:buChar char="-"/>
            </a:pPr>
            <a:r>
              <a:rPr lang="en-US" sz="2800" dirty="0">
                <a:latin typeface="Lexend Medium" panose="020B0604020202020204" charset="0"/>
              </a:rPr>
              <a:t>Type the following command in it:</a:t>
            </a:r>
          </a:p>
          <a:p>
            <a:pPr marL="1371600" lvl="2" indent="-457200">
              <a:buFontTx/>
              <a:buChar char="-"/>
            </a:pPr>
            <a:endParaRPr lang="en-US" sz="2800" dirty="0">
              <a:latin typeface="Lexend Medium" panose="020B0604020202020204" charset="0"/>
            </a:endParaRPr>
          </a:p>
          <a:p>
            <a:pPr marL="1371600" lvl="2" indent="-457200">
              <a:buFontTx/>
              <a:buChar char="-"/>
            </a:pPr>
            <a:endParaRPr lang="en-US" sz="2800" dirty="0">
              <a:latin typeface="Lexend Medium" panose="020B0604020202020204" charset="0"/>
            </a:endParaRPr>
          </a:p>
          <a:p>
            <a:pPr lvl="2"/>
            <a:r>
              <a:rPr lang="en-US" sz="2800" dirty="0">
                <a:latin typeface="Lexend Medium" panose="020B0604020202020204" charset="0"/>
              </a:rPr>
              <a:t>- Run the script. If the commands are correct, python will execute the script</a:t>
            </a:r>
          </a:p>
          <a:p>
            <a:endParaRPr lang="en-US" sz="2400" b="1" dirty="0">
              <a:latin typeface="Lexend Medium" panose="020B0604020202020204" charset="0"/>
            </a:endParaRPr>
          </a:p>
          <a:p>
            <a:endParaRPr lang="en-US" dirty="0">
              <a:latin typeface="Lexend Medium" panose="020B0604020202020204" charset="0"/>
            </a:endParaRPr>
          </a:p>
        </p:txBody>
      </p:sp>
      <p:sp>
        <p:nvSpPr>
          <p:cNvPr id="6" name="Rectangle 2">
            <a:extLst>
              <a:ext uri="{FF2B5EF4-FFF2-40B4-BE49-F238E27FC236}">
                <a16:creationId xmlns:a16="http://schemas.microsoft.com/office/drawing/2014/main" id="{303B7985-B7E5-40E7-B786-D65669D50B79}"/>
              </a:ext>
            </a:extLst>
          </p:cNvPr>
          <p:cNvSpPr>
            <a:spLocks noChangeArrowheads="1"/>
          </p:cNvSpPr>
          <p:nvPr/>
        </p:nvSpPr>
        <p:spPr bwMode="auto">
          <a:xfrm>
            <a:off x="2299315" y="5083416"/>
            <a:ext cx="183767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9B7C6"/>
                </a:solidFill>
                <a:effectLst/>
                <a:latin typeface="Arial Unicode MS"/>
              </a:rPr>
              <a:t>print(</a:t>
            </a:r>
            <a:r>
              <a:rPr kumimoji="0" lang="en-US" altLang="en-US" sz="1400" b="0" i="0" u="none" strike="noStrike" cap="none" normalizeH="0" baseline="0" dirty="0">
                <a:ln>
                  <a:noFill/>
                </a:ln>
                <a:solidFill>
                  <a:srgbClr val="6A8759"/>
                </a:solidFill>
                <a:effectLst/>
                <a:latin typeface="Arial Unicode MS"/>
              </a:rPr>
              <a:t>"Hello world!"</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976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 – cont’d</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01320" cy="1661993"/>
          </a:xfrm>
          <a:prstGeom prst="rect">
            <a:avLst/>
          </a:prstGeom>
          <a:noFill/>
        </p:spPr>
        <p:txBody>
          <a:bodyPr wrap="square" rtlCol="0">
            <a:spAutoFit/>
          </a:bodyPr>
          <a:lstStyle/>
          <a:p>
            <a:pPr marL="342900" lvl="1" indent="-342900">
              <a:buFont typeface="Arial" pitchFamily="34" charset="0"/>
              <a:buChar char="•"/>
            </a:pPr>
            <a:r>
              <a:rPr lang="en-US" sz="2000" dirty="0">
                <a:latin typeface="Lexend Medium" panose="020B0604020202020204" charset="0"/>
              </a:rPr>
              <a:t>Another way to run python commands is to run python shell – the interactive mode</a:t>
            </a:r>
          </a:p>
          <a:p>
            <a:pPr marL="342900" indent="-342900">
              <a:buFont typeface="Arial" panose="020B0604020202020204" pitchFamily="34" charset="0"/>
              <a:buChar char="•"/>
            </a:pPr>
            <a:r>
              <a:rPr lang="en-US" sz="2000" dirty="0">
                <a:latin typeface="Lexend Medium" panose="020B0604020202020204" charset="0"/>
              </a:rPr>
              <a:t>To do so, open shell or command processor (like </a:t>
            </a:r>
            <a:r>
              <a:rPr lang="en-US" sz="2000" i="1" dirty="0" err="1">
                <a:latin typeface="Lexend Medium" panose="020B0604020202020204" charset="0"/>
              </a:rPr>
              <a:t>cmd</a:t>
            </a:r>
            <a:r>
              <a:rPr lang="en-US" sz="2000" dirty="0">
                <a:latin typeface="Lexend Medium" panose="020B0604020202020204" charset="0"/>
              </a:rPr>
              <a:t>) and type python exe path and you will see the following output:</a:t>
            </a:r>
          </a:p>
          <a:p>
            <a:endParaRPr lang="en-US" sz="2400" b="1" dirty="0">
              <a:latin typeface="Lexend Medium" panose="020B0604020202020204" charset="0"/>
            </a:endParaRPr>
          </a:p>
          <a:p>
            <a:endParaRPr lang="en-US" dirty="0">
              <a:latin typeface="Lexend Medium" panose="020B0604020202020204" charset="0"/>
            </a:endParaRPr>
          </a:p>
        </p:txBody>
      </p:sp>
      <p:pic>
        <p:nvPicPr>
          <p:cNvPr id="7" name="Picture 6">
            <a:extLst>
              <a:ext uri="{FF2B5EF4-FFF2-40B4-BE49-F238E27FC236}">
                <a16:creationId xmlns:a16="http://schemas.microsoft.com/office/drawing/2014/main" id="{8CB9A53B-2B6F-4F06-8D52-A7D6C967C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746" y="2862787"/>
            <a:ext cx="8487960" cy="2105319"/>
          </a:xfrm>
          <a:prstGeom prst="rect">
            <a:avLst/>
          </a:prstGeom>
        </p:spPr>
      </p:pic>
      <p:sp>
        <p:nvSpPr>
          <p:cNvPr id="8" name="TextBox 7">
            <a:extLst>
              <a:ext uri="{FF2B5EF4-FFF2-40B4-BE49-F238E27FC236}">
                <a16:creationId xmlns:a16="http://schemas.microsoft.com/office/drawing/2014/main" id="{4656B4D2-4EB0-438A-9841-61DEE2E4F971}"/>
              </a:ext>
            </a:extLst>
          </p:cNvPr>
          <p:cNvSpPr txBox="1"/>
          <p:nvPr/>
        </p:nvSpPr>
        <p:spPr>
          <a:xfrm>
            <a:off x="815413" y="5173133"/>
            <a:ext cx="1030132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exend Medium" panose="020B0604020202020204" charset="0"/>
              </a:rPr>
              <a:t>In interactive mode, python interpreter is waiting for users commands and executes them as given.</a:t>
            </a:r>
          </a:p>
          <a:p>
            <a:pPr marL="342900" indent="-342900">
              <a:buFont typeface="Arial" panose="020B0604020202020204" pitchFamily="34" charset="0"/>
              <a:buChar char="•"/>
            </a:pPr>
            <a:r>
              <a:rPr lang="en-US" sz="2000" dirty="0">
                <a:latin typeface="Lexend Medium" panose="020B0604020202020204" charset="0"/>
              </a:rPr>
              <a:t>Whenever you exit the interactive mode, the commands are gone.</a:t>
            </a:r>
          </a:p>
        </p:txBody>
      </p:sp>
    </p:spTree>
    <p:extLst>
      <p:ext uri="{BB962C8B-B14F-4D97-AF65-F5344CB8AC3E}">
        <p14:creationId xmlns:p14="http://schemas.microsoft.com/office/powerpoint/2010/main" val="41382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panose="020B0604020202020204" charset="0"/>
                <a:cs typeface="Times New Roman" pitchFamily="18" charset="0"/>
              </a:rPr>
              <a:t>Python First program – cont’d</a:t>
            </a:r>
            <a:endParaRPr lang="he-IL" b="1" dirty="0">
              <a:solidFill>
                <a:srgbClr val="0071F6"/>
              </a:solidFill>
              <a:latin typeface="Lexend" panose="020B0604020202020204" charset="0"/>
            </a:endParaRPr>
          </a:p>
        </p:txBody>
      </p:sp>
      <p:sp>
        <p:nvSpPr>
          <p:cNvPr id="3" name="TextBox 2">
            <a:extLst>
              <a:ext uri="{FF2B5EF4-FFF2-40B4-BE49-F238E27FC236}">
                <a16:creationId xmlns:a16="http://schemas.microsoft.com/office/drawing/2014/main" id="{321F63B7-CB1A-4584-9709-4FB2703AAA06}"/>
              </a:ext>
            </a:extLst>
          </p:cNvPr>
          <p:cNvSpPr txBox="1"/>
          <p:nvPr/>
        </p:nvSpPr>
        <p:spPr>
          <a:xfrm>
            <a:off x="815413" y="1761067"/>
            <a:ext cx="10352120" cy="203132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Lexend Medium" panose="020B0604020202020204" charset="0"/>
              </a:rPr>
              <a:t>One of the most important things for flow controls, functions definitions, classes and other block-defined statements is the fact that there is no braces to indicate blocks of code.</a:t>
            </a:r>
          </a:p>
          <a:p>
            <a:pPr marL="342900" indent="-342900">
              <a:buFont typeface="Arial" panose="020B0604020202020204" pitchFamily="34" charset="0"/>
              <a:buChar char="•"/>
            </a:pPr>
            <a:endParaRPr lang="en-US" dirty="0">
              <a:latin typeface="Lexend Medium" panose="020B0604020202020204" charset="0"/>
            </a:endParaRPr>
          </a:p>
          <a:p>
            <a:pPr marL="342900" indent="-342900">
              <a:buFont typeface="Arial" panose="020B0604020202020204" pitchFamily="34" charset="0"/>
              <a:buChar char="•"/>
            </a:pPr>
            <a:r>
              <a:rPr lang="en-US" dirty="0">
                <a:latin typeface="Lexend Medium" panose="020B0604020202020204" charset="0"/>
              </a:rPr>
              <a:t>Blocks of code are denoted by line indentation</a:t>
            </a:r>
          </a:p>
          <a:p>
            <a:pPr marL="342900" indent="-342900">
              <a:buFont typeface="Arial" panose="020B0604020202020204" pitchFamily="34" charset="0"/>
              <a:buChar char="•"/>
            </a:pPr>
            <a:endParaRPr lang="en-US" dirty="0">
              <a:latin typeface="Lexend Medium" panose="020B0604020202020204" charset="0"/>
            </a:endParaRPr>
          </a:p>
          <a:p>
            <a:pPr marL="342900" indent="-342900">
              <a:buFont typeface="Arial" panose="020B0604020202020204" pitchFamily="34" charset="0"/>
              <a:buChar char="•"/>
            </a:pPr>
            <a:r>
              <a:rPr lang="en-US" dirty="0">
                <a:latin typeface="Lexend Medium" panose="020B0604020202020204" charset="0"/>
              </a:rPr>
              <a:t>Indentations are represented by any number of spaces/tabs, but all statements within the same block must be indented the same.</a:t>
            </a:r>
          </a:p>
        </p:txBody>
      </p:sp>
      <p:pic>
        <p:nvPicPr>
          <p:cNvPr id="5" name="Picture 4">
            <a:extLst>
              <a:ext uri="{FF2B5EF4-FFF2-40B4-BE49-F238E27FC236}">
                <a16:creationId xmlns:a16="http://schemas.microsoft.com/office/drawing/2014/main" id="{A86EF3C0-700C-47D3-9633-AE7EBC1B4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6183" y="4139142"/>
            <a:ext cx="5877077" cy="21701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46925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Lexend" panose="020B0604020202020204" charset="0"/>
              </a:rPr>
              <a:t>Demo 01: Print your name</a:t>
            </a:r>
            <a:endParaRPr lang="he-IL" dirty="0">
              <a:latin typeface="Lexend" panose="020B0604020202020204" charset="0"/>
            </a:endParaRPr>
          </a:p>
        </p:txBody>
      </p:sp>
    </p:spTree>
    <p:extLst>
      <p:ext uri="{BB962C8B-B14F-4D97-AF65-F5344CB8AC3E}">
        <p14:creationId xmlns:p14="http://schemas.microsoft.com/office/powerpoint/2010/main" val="2014319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Lexend Medium" panose="020B0604020202020204" charset="0"/>
              </a:rPr>
              <a:t>Demo 01: Print your name</a:t>
            </a:r>
            <a:endParaRPr lang="he-IL" dirty="0">
              <a:latin typeface="Lexend Medium" panose="020B0604020202020204" charset="0"/>
            </a:endParaRPr>
          </a:p>
        </p:txBody>
      </p:sp>
      <p:pic>
        <p:nvPicPr>
          <p:cNvPr id="15" name="Picture 14">
            <a:extLst>
              <a:ext uri="{FF2B5EF4-FFF2-40B4-BE49-F238E27FC236}">
                <a16:creationId xmlns:a16="http://schemas.microsoft.com/office/drawing/2014/main" id="{2E15AE28-DE4C-4B38-9A71-8533ECF7BBF8}"/>
              </a:ext>
            </a:extLst>
          </p:cNvPr>
          <p:cNvPicPr>
            <a:picLocks noChangeAspect="1"/>
          </p:cNvPicPr>
          <p:nvPr/>
        </p:nvPicPr>
        <p:blipFill>
          <a:blip r:embed="rId3"/>
          <a:stretch>
            <a:fillRect/>
          </a:stretch>
        </p:blipFill>
        <p:spPr>
          <a:xfrm>
            <a:off x="1185262" y="3886201"/>
            <a:ext cx="6747978" cy="1875571"/>
          </a:xfrm>
          <a:prstGeom prst="rect">
            <a:avLst/>
          </a:prstGeom>
        </p:spPr>
      </p:pic>
      <p:sp>
        <p:nvSpPr>
          <p:cNvPr id="5" name="Rectangle 2">
            <a:extLst>
              <a:ext uri="{FF2B5EF4-FFF2-40B4-BE49-F238E27FC236}">
                <a16:creationId xmlns:a16="http://schemas.microsoft.com/office/drawing/2014/main" id="{1CBD6470-69C8-44F5-BEB1-FB5955B273CB}"/>
              </a:ext>
            </a:extLst>
          </p:cNvPr>
          <p:cNvSpPr>
            <a:spLocks noChangeArrowheads="1"/>
          </p:cNvSpPr>
          <p:nvPr/>
        </p:nvSpPr>
        <p:spPr bwMode="auto">
          <a:xfrm>
            <a:off x="1433837" y="2263913"/>
            <a:ext cx="4989251" cy="70788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8888C6"/>
                </a:solidFill>
                <a:effectLst/>
                <a:latin typeface="Arial Unicode MS"/>
              </a:rPr>
              <a:t>print</a:t>
            </a:r>
            <a:r>
              <a:rPr kumimoji="0" lang="en-US" altLang="en-US" sz="4000" b="0" i="0" u="none" strike="noStrike" cap="none" normalizeH="0" baseline="0" dirty="0">
                <a:ln>
                  <a:noFill/>
                </a:ln>
                <a:solidFill>
                  <a:srgbClr val="A9B7C6"/>
                </a:solidFill>
                <a:effectLst/>
                <a:latin typeface="Arial Unicode MS"/>
              </a:rPr>
              <a:t>(</a:t>
            </a:r>
            <a:r>
              <a:rPr kumimoji="0" lang="en-US" altLang="en-US" sz="4000" b="0" i="0" u="none" strike="noStrike" cap="none" normalizeH="0" baseline="0" dirty="0">
                <a:ln>
                  <a:noFill/>
                </a:ln>
                <a:solidFill>
                  <a:srgbClr val="6A8759"/>
                </a:solidFill>
                <a:effectLst/>
                <a:latin typeface="Arial Unicode MS"/>
              </a:rPr>
              <a:t>"Sela student!"</a:t>
            </a:r>
            <a:r>
              <a:rPr kumimoji="0" lang="en-US" altLang="en-US" sz="4000" b="0" i="0" u="none" strike="noStrike" cap="none" normalizeH="0" baseline="0" dirty="0">
                <a:ln>
                  <a:noFill/>
                </a:ln>
                <a:solidFill>
                  <a:srgbClr val="A9B7C6"/>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2001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latin typeface="Lexend Medium" panose="020B0604020202020204" charset="0"/>
              </a:rPr>
              <a:t>Console Methods</a:t>
            </a:r>
            <a:endParaRPr lang="he-IL" dirty="0">
              <a:latin typeface="Lexend Medium" panose="020B0604020202020204" charset="0"/>
            </a:endParaRPr>
          </a:p>
        </p:txBody>
      </p:sp>
    </p:spTree>
    <p:extLst>
      <p:ext uri="{BB962C8B-B14F-4D97-AF65-F5344CB8AC3E}">
        <p14:creationId xmlns:p14="http://schemas.microsoft.com/office/powerpoint/2010/main" val="3816041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exend Medium" panose="020B0604020202020204" charset="0"/>
              </a:rPr>
              <a:t>Demo Code: Console Methods</a:t>
            </a:r>
            <a:endParaRPr lang="he-IL" dirty="0">
              <a:latin typeface="Lexend Medium" panose="020B0604020202020204" charset="0"/>
            </a:endParaRPr>
          </a:p>
        </p:txBody>
      </p:sp>
      <p:pic>
        <p:nvPicPr>
          <p:cNvPr id="13" name="Picture 12">
            <a:extLst>
              <a:ext uri="{FF2B5EF4-FFF2-40B4-BE49-F238E27FC236}">
                <a16:creationId xmlns:a16="http://schemas.microsoft.com/office/drawing/2014/main" id="{9A5FC06F-34AA-4B1A-B068-C17BDC937E97}"/>
              </a:ext>
            </a:extLst>
          </p:cNvPr>
          <p:cNvPicPr>
            <a:picLocks noChangeAspect="1"/>
          </p:cNvPicPr>
          <p:nvPr/>
        </p:nvPicPr>
        <p:blipFill>
          <a:blip r:embed="rId4"/>
          <a:stretch>
            <a:fillRect/>
          </a:stretch>
        </p:blipFill>
        <p:spPr>
          <a:xfrm>
            <a:off x="4997057" y="2146017"/>
            <a:ext cx="6203570" cy="3340384"/>
          </a:xfrm>
          <a:prstGeom prst="rect">
            <a:avLst/>
          </a:prstGeom>
        </p:spPr>
      </p:pic>
      <p:sp>
        <p:nvSpPr>
          <p:cNvPr id="3" name="Rectangle 1">
            <a:extLst>
              <a:ext uri="{FF2B5EF4-FFF2-40B4-BE49-F238E27FC236}">
                <a16:creationId xmlns:a16="http://schemas.microsoft.com/office/drawing/2014/main" id="{DAE75CCE-E2F8-429E-A355-9FF453E4EBF0}"/>
              </a:ext>
            </a:extLst>
          </p:cNvPr>
          <p:cNvSpPr>
            <a:spLocks noChangeArrowheads="1"/>
          </p:cNvSpPr>
          <p:nvPr/>
        </p:nvSpPr>
        <p:spPr bwMode="auto">
          <a:xfrm>
            <a:off x="815414" y="2392988"/>
            <a:ext cx="4081669" cy="304698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"Head of text"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False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666</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CC7832"/>
                </a:solidFill>
                <a:effectLst/>
                <a:latin typeface="Arial Unicode MS"/>
              </a:rPr>
              <a:t>True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897BB"/>
                </a:solidFill>
                <a:effectLst/>
                <a:latin typeface="Arial Unicode MS"/>
              </a:rPr>
              <a:t>29</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013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charset="0"/>
              </a:rPr>
              <a:t>Error Messages</a:t>
            </a:r>
            <a:endParaRPr lang="he-IL" b="1" dirty="0">
              <a:solidFill>
                <a:srgbClr val="0071F6"/>
              </a:solidFill>
              <a:latin typeface="Lexend" panose="020B0604020202020204" charset="0"/>
            </a:endParaRPr>
          </a:p>
        </p:txBody>
      </p:sp>
      <p:sp>
        <p:nvSpPr>
          <p:cNvPr id="6" name="Rectangle 2">
            <a:extLst>
              <a:ext uri="{FF2B5EF4-FFF2-40B4-BE49-F238E27FC236}">
                <a16:creationId xmlns:a16="http://schemas.microsoft.com/office/drawing/2014/main" id="{74F98662-678E-4B15-8F4B-F2B687111016}"/>
              </a:ext>
            </a:extLst>
          </p:cNvPr>
          <p:cNvSpPr>
            <a:spLocks noChangeArrowheads="1"/>
          </p:cNvSpPr>
          <p:nvPr/>
        </p:nvSpPr>
        <p:spPr bwMode="auto">
          <a:xfrm>
            <a:off x="610441" y="2719494"/>
            <a:ext cx="10971118"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2000" b="0" i="0" u="none" strike="noStrike" cap="none" normalizeH="0" baseline="0" dirty="0">
              <a:ln>
                <a:noFill/>
              </a:ln>
              <a:solidFill>
                <a:schemeClr val="tx1"/>
              </a:solidFill>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8099FB4-0AC2-4E60-B537-28F9F22A946D}"/>
              </a:ext>
            </a:extLst>
          </p:cNvPr>
          <p:cNvSpPr txBox="1"/>
          <p:nvPr/>
        </p:nvSpPr>
        <p:spPr>
          <a:xfrm>
            <a:off x="1024466" y="1667933"/>
            <a:ext cx="9846733"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If you incorrectly type a statement or placed the statement in incorrect place, the interpreter will detect the error and tell you what it is and where it is located. </a:t>
            </a:r>
            <a:endParaRPr lang="en-US" sz="800" dirty="0">
              <a:solidFill>
                <a:srgbClr val="000000"/>
              </a:solidFill>
              <a:latin typeface="Lexend Medium" panose="020B0604020202020204" charset="0"/>
              <a:ea typeface="Arial Unicode MS" pitchFamily="34" charset="-128"/>
              <a:cs typeface="Arial Unicode MS" pitchFamily="34" charset="-128"/>
            </a:endParaRPr>
          </a:p>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For example, look at following code (This program contains one small error):</a:t>
            </a:r>
          </a:p>
          <a:p>
            <a:pPr marL="0" indent="0">
              <a:lnSpc>
                <a:spcPct val="150000"/>
              </a:lnSpc>
              <a:buNone/>
            </a:pPr>
            <a:endParaRPr lang="en-US" sz="1800" dirty="0">
              <a:solidFill>
                <a:srgbClr val="000000"/>
              </a:solidFill>
              <a:latin typeface="Lexend Medium" panose="020B0604020202020204" charset="0"/>
              <a:ea typeface="Arial Unicode MS" pitchFamily="34" charset="-128"/>
              <a:cs typeface="Arial Unicode MS" pitchFamily="34" charset="-128"/>
            </a:endParaRPr>
          </a:p>
          <a:p>
            <a:pPr marL="0" indent="0">
              <a:lnSpc>
                <a:spcPct val="150000"/>
              </a:lnSpc>
              <a:buNone/>
            </a:pPr>
            <a:r>
              <a:rPr lang="en-US" sz="1800" dirty="0">
                <a:solidFill>
                  <a:srgbClr val="000000"/>
                </a:solidFill>
                <a:latin typeface="Lexend Medium" panose="020B0604020202020204" charset="0"/>
                <a:ea typeface="Arial Unicode MS" pitchFamily="34" charset="-128"/>
                <a:cs typeface="Arial Unicode MS" pitchFamily="34" charset="-128"/>
              </a:rPr>
              <a:t> </a:t>
            </a:r>
            <a:endParaRPr lang="en-US" sz="1800" i="1" dirty="0">
              <a:solidFill>
                <a:srgbClr val="FF0000"/>
              </a:solidFill>
              <a:latin typeface="Lexend Medium" panose="020B060402020202020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CE7465C-9D7D-41EF-A63E-F231E01E2E61}"/>
              </a:ext>
            </a:extLst>
          </p:cNvPr>
          <p:cNvSpPr txBox="1"/>
          <p:nvPr/>
        </p:nvSpPr>
        <p:spPr>
          <a:xfrm>
            <a:off x="4352924" y="2924891"/>
            <a:ext cx="5180541" cy="2118529"/>
          </a:xfrm>
          <a:prstGeom prst="rect">
            <a:avLst/>
          </a:prstGeom>
          <a:noFill/>
        </p:spPr>
        <p:txBody>
          <a:bodyPr wrap="square" rtlCol="0">
            <a:spAutoFit/>
          </a:bodyPr>
          <a:lstStyle/>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Non-treated will terminate the process with non-zero exit status.</a:t>
            </a:r>
          </a:p>
          <a:p>
            <a:pPr marL="381000" indent="-381000">
              <a:lnSpc>
                <a:spcPct val="150000"/>
              </a:lnSpc>
              <a:buFont typeface="Arial" panose="020B0604020202020204" pitchFamily="34" charset="0"/>
              <a:buChar char="•"/>
            </a:pPr>
            <a:r>
              <a:rPr lang="en-US" sz="1800" dirty="0">
                <a:solidFill>
                  <a:srgbClr val="000000"/>
                </a:solidFill>
                <a:latin typeface="Lexend Medium" panose="020B0604020202020204" charset="0"/>
                <a:ea typeface="Arial Unicode MS" pitchFamily="34" charset="-128"/>
                <a:cs typeface="Arial Unicode MS" pitchFamily="34" charset="-128"/>
              </a:rPr>
              <a:t>The interpreter prints an error message and its stack trace.</a:t>
            </a:r>
          </a:p>
          <a:p>
            <a:pPr marL="0" indent="0">
              <a:lnSpc>
                <a:spcPct val="150000"/>
              </a:lnSpc>
              <a:buNone/>
            </a:pPr>
            <a:endParaRPr lang="en-US" sz="1800" u="sng" dirty="0">
              <a:solidFill>
                <a:srgbClr val="000000"/>
              </a:solidFill>
              <a:effectLst>
                <a:outerShdw blurRad="38100" dist="38100" dir="2700000" algn="tl">
                  <a:srgbClr val="000000">
                    <a:alpha val="43137"/>
                  </a:srgbClr>
                </a:outerShdw>
              </a:effectLst>
              <a:latin typeface="Lexend Medium" panose="020B0604020202020204" charset="0"/>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E2C2815-87BE-49EE-8612-F1A18AEAED08}"/>
              </a:ext>
            </a:extLst>
          </p:cNvPr>
          <p:cNvPicPr>
            <a:picLocks noChangeAspect="1"/>
          </p:cNvPicPr>
          <p:nvPr/>
        </p:nvPicPr>
        <p:blipFill>
          <a:blip r:embed="rId4"/>
          <a:stretch>
            <a:fillRect/>
          </a:stretch>
        </p:blipFill>
        <p:spPr>
          <a:xfrm>
            <a:off x="1024466" y="4838023"/>
            <a:ext cx="6105525" cy="1762125"/>
          </a:xfrm>
          <a:prstGeom prst="rect">
            <a:avLst/>
          </a:prstGeom>
        </p:spPr>
      </p:pic>
      <p:sp>
        <p:nvSpPr>
          <p:cNvPr id="11" name="TextBox 10">
            <a:extLst>
              <a:ext uri="{FF2B5EF4-FFF2-40B4-BE49-F238E27FC236}">
                <a16:creationId xmlns:a16="http://schemas.microsoft.com/office/drawing/2014/main" id="{943C7BC7-0632-47C1-8058-2CDDFE227F68}"/>
              </a:ext>
            </a:extLst>
          </p:cNvPr>
          <p:cNvSpPr txBox="1"/>
          <p:nvPr/>
        </p:nvSpPr>
        <p:spPr>
          <a:xfrm>
            <a:off x="1024465" y="4334741"/>
            <a:ext cx="1557867"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exend Medium" panose="020B0604020202020204" charset="0"/>
              </a:rPr>
              <a:t>Output:</a:t>
            </a:r>
          </a:p>
        </p:txBody>
      </p:sp>
      <p:sp>
        <p:nvSpPr>
          <p:cNvPr id="4" name="Rectangle 1">
            <a:extLst>
              <a:ext uri="{FF2B5EF4-FFF2-40B4-BE49-F238E27FC236}">
                <a16:creationId xmlns:a16="http://schemas.microsoft.com/office/drawing/2014/main" id="{FD361411-9080-43D7-8CAA-7BF1ABB1A57D}"/>
              </a:ext>
            </a:extLst>
          </p:cNvPr>
          <p:cNvSpPr>
            <a:spLocks noChangeArrowheads="1"/>
          </p:cNvSpPr>
          <p:nvPr/>
        </p:nvSpPr>
        <p:spPr bwMode="auto">
          <a:xfrm>
            <a:off x="1274417" y="3446009"/>
            <a:ext cx="261583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"Hello"</a:t>
            </a:r>
            <a:r>
              <a:rPr kumimoji="0" lang="en-US" altLang="en-US" sz="1600" b="0" i="0" u="none" strike="noStrike" cap="none" normalizeH="0" baseline="0" dirty="0">
                <a:ln>
                  <a:noFill/>
                </a:ln>
                <a:solidFill>
                  <a:srgbClr val="A9B7C6"/>
                </a:solidFill>
                <a:effectLst/>
                <a:latin typeface="Arial Unicode MS"/>
              </a:rPr>
              <a:t>)</a:t>
            </a:r>
            <a:br>
              <a:rPr kumimoji="0" lang="en-US" altLang="en-US" sz="1600" b="0" i="0" u="none" strike="noStrike" cap="none" normalizeH="0" baseline="0" dirty="0">
                <a:ln>
                  <a:noFill/>
                </a:ln>
                <a:solidFill>
                  <a:srgbClr val="A9B7C6"/>
                </a:solidFill>
                <a:effectLst/>
                <a:latin typeface="Arial Unicode MS"/>
              </a:rPr>
            </a:br>
            <a:r>
              <a:rPr kumimoji="0" lang="en-US" altLang="en-US" sz="1600" b="0" i="0" u="none" strike="noStrike" cap="none" normalizeH="0" baseline="0" dirty="0">
                <a:ln>
                  <a:noFill/>
                </a:ln>
                <a:solidFill>
                  <a:srgbClr val="A9B7C6"/>
                </a:solidFill>
                <a:effectLst/>
                <a:latin typeface="Arial Unicode MS"/>
              </a:rPr>
              <a:t>    </a:t>
            </a:r>
            <a:r>
              <a:rPr kumimoji="0" lang="en-US" altLang="en-US" sz="1600" b="0" i="0" u="none" strike="noStrike" cap="none" normalizeH="0" baseline="0" dirty="0">
                <a:ln>
                  <a:noFill/>
                </a:ln>
                <a:solidFill>
                  <a:srgbClr val="8888C6"/>
                </a:solidFill>
                <a:effectLst/>
                <a:latin typeface="Arial Unicode MS"/>
              </a:rPr>
              <a:t>print</a:t>
            </a:r>
            <a:r>
              <a:rPr kumimoji="0" lang="en-US" altLang="en-US" sz="1600" b="0" i="0" u="none" strike="noStrike" cap="none" normalizeH="0" baseline="0" dirty="0">
                <a:ln>
                  <a:noFill/>
                </a:ln>
                <a:solidFill>
                  <a:srgbClr val="A9B7C6"/>
                </a:solidFill>
                <a:effectLst/>
                <a:latin typeface="Arial Unicode MS"/>
              </a:rPr>
              <a:t>(</a:t>
            </a:r>
            <a:r>
              <a:rPr kumimoji="0" lang="en-US" altLang="en-US" sz="1600" b="0" i="0" u="none" strike="noStrike" cap="none" normalizeH="0" baseline="0" dirty="0">
                <a:ln>
                  <a:noFill/>
                </a:ln>
                <a:solidFill>
                  <a:srgbClr val="6A8759"/>
                </a:solidFill>
                <a:effectLst/>
                <a:latin typeface="Arial Unicode MS"/>
              </a:rPr>
              <a:t>"World"</a:t>
            </a:r>
            <a:r>
              <a:rPr kumimoji="0" lang="en-US" altLang="en-US" sz="1600" b="0" i="0" u="none" strike="noStrike" cap="none" normalizeH="0" baseline="0" dirty="0">
                <a:ln>
                  <a:noFill/>
                </a:ln>
                <a:solidFill>
                  <a:srgbClr val="A9B7C6"/>
                </a:solidFill>
                <a:effectLst/>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91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815413" y="1492163"/>
            <a:ext cx="10656151" cy="4345220"/>
          </a:xfrm>
        </p:spPr>
        <p:txBody>
          <a:bodyPr/>
          <a:lstStyle/>
          <a:p>
            <a:r>
              <a:rPr lang="en-US" dirty="0">
                <a:latin typeface="Lexend Medium" panose="020B0604020202020204" charset="0"/>
              </a:rPr>
              <a:t>The Python programming language is an easy to read-write language</a:t>
            </a:r>
          </a:p>
          <a:p>
            <a:r>
              <a:rPr lang="en-US" dirty="0">
                <a:latin typeface="Lexend Medium" panose="020B0604020202020204" charset="0"/>
              </a:rPr>
              <a:t>Python is now gaining more and more popularity (creating jobs demands)</a:t>
            </a:r>
          </a:p>
          <a:p>
            <a:r>
              <a:rPr lang="en-US" dirty="0" err="1">
                <a:latin typeface="Lexend Medium" panose="020B0604020202020204" charset="0"/>
              </a:rPr>
              <a:t>VSCode</a:t>
            </a:r>
            <a:r>
              <a:rPr lang="en-US" dirty="0">
                <a:latin typeface="Lexend Medium" panose="020B0604020202020204" charset="0"/>
              </a:rPr>
              <a:t> is one of the most used IDE’s for Python</a:t>
            </a:r>
          </a:p>
          <a:p>
            <a:r>
              <a:rPr lang="en-US" dirty="0" err="1">
                <a:latin typeface="Lexend Medium" panose="020B0604020202020204" charset="0"/>
              </a:rPr>
              <a:t>VSCode</a:t>
            </a:r>
            <a:r>
              <a:rPr lang="en-US" dirty="0">
                <a:latin typeface="Lexend Medium" panose="020B0604020202020204" charset="0"/>
              </a:rPr>
              <a:t> has built in debugger and console</a:t>
            </a:r>
          </a:p>
        </p:txBody>
      </p:sp>
      <p:sp>
        <p:nvSpPr>
          <p:cNvPr id="7" name="Title 6"/>
          <p:cNvSpPr>
            <a:spLocks noGrp="1"/>
          </p:cNvSpPr>
          <p:nvPr>
            <p:ph type="title"/>
          </p:nvPr>
        </p:nvSpPr>
        <p:spPr/>
        <p:txBody>
          <a:bodyPr/>
          <a:lstStyle/>
          <a:p>
            <a:r>
              <a:rPr lang="en-US" b="1" dirty="0">
                <a:solidFill>
                  <a:srgbClr val="0071F6"/>
                </a:solidFill>
                <a:latin typeface="Lexend "/>
              </a:rPr>
              <a:t>Summary</a:t>
            </a:r>
            <a:endParaRPr lang="he-IL" b="1" dirty="0">
              <a:solidFill>
                <a:srgbClr val="0071F6"/>
              </a:solidFill>
              <a:latin typeface="Lexend "/>
            </a:endParaRPr>
          </a:p>
        </p:txBody>
      </p:sp>
    </p:spTree>
    <p:extLst>
      <p:ext uri="{BB962C8B-B14F-4D97-AF65-F5344CB8AC3E}">
        <p14:creationId xmlns:p14="http://schemas.microsoft.com/office/powerpoint/2010/main" val="3974120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Lexend Medium" panose="020B0604020202020204" charset="0"/>
              </a:rPr>
              <a:t>Lab 01</a:t>
            </a:r>
            <a:endParaRPr lang="he-IL" dirty="0">
              <a:latin typeface="Lexend Medium" panose="020B0604020202020204" charset="0"/>
            </a:endParaRPr>
          </a:p>
        </p:txBody>
      </p:sp>
    </p:spTree>
    <p:extLst>
      <p:ext uri="{BB962C8B-B14F-4D97-AF65-F5344CB8AC3E}">
        <p14:creationId xmlns:p14="http://schemas.microsoft.com/office/powerpoint/2010/main" val="276782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
              </a:rPr>
              <a:t>What is Python?</a:t>
            </a:r>
            <a:endParaRPr lang="he-IL" b="1" dirty="0">
              <a:solidFill>
                <a:srgbClr val="0071F6"/>
              </a:solidFill>
              <a:latin typeface="Lexend "/>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lgn="l" rtl="0" fontAlgn="base">
              <a:buNone/>
            </a:pPr>
            <a:r>
              <a:rPr lang="en-US" sz="2000" b="0" i="0" u="none" strike="noStrike" dirty="0">
                <a:solidFill>
                  <a:srgbClr val="000000"/>
                </a:solidFill>
                <a:effectLst/>
                <a:latin typeface="Lexend Medium" panose="020B0604020202020204" charset="0"/>
              </a:rPr>
              <a:t>• Python is a widely used, interactive, general purpose interpreted language</a:t>
            </a:r>
            <a:r>
              <a:rPr lang="ru-RU" sz="2000" b="0" i="0" dirty="0">
                <a:solidFill>
                  <a:srgbClr val="000000"/>
                </a:solidFill>
                <a:effectLst/>
                <a:latin typeface="Calibri" panose="020F0502020204030204" pitchFamily="34" charset="0"/>
              </a:rPr>
              <a:t>​</a:t>
            </a:r>
            <a:endParaRPr lang="en-GB" sz="2000" b="0" i="0" dirty="0">
              <a:solidFill>
                <a:srgbClr val="000000"/>
              </a:solidFill>
              <a:effectLst/>
              <a:latin typeface="Calibri" panose="020F0502020204030204" pitchFamily="34" charset="0"/>
            </a:endParaRPr>
          </a:p>
          <a:p>
            <a:pPr marL="0" indent="0" algn="l" rtl="0" fontAlgn="base">
              <a:buNone/>
            </a:pPr>
            <a:endParaRPr lang="ru-RU" sz="2000" b="0" i="0" dirty="0">
              <a:solidFill>
                <a:srgbClr val="000000"/>
              </a:solidFill>
              <a:effectLst/>
              <a:latin typeface="Segoe UI" panose="020B0502040204020203" pitchFamily="34" charset="0"/>
            </a:endParaRPr>
          </a:p>
          <a:p>
            <a:pPr marL="0" indent="0" algn="l" rtl="0" fontAlgn="base">
              <a:buNone/>
            </a:pPr>
            <a:r>
              <a:rPr lang="en-US" sz="2000" b="0" i="0" u="none" strike="noStrike" dirty="0">
                <a:solidFill>
                  <a:srgbClr val="000000"/>
                </a:solidFill>
                <a:effectLst/>
                <a:latin typeface="Lexend Medium" panose="020B0604020202020204" charset="0"/>
              </a:rPr>
              <a:t>• Python is stable, cross platform programming language </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Python is a high level and object-oriented programming language </a:t>
            </a:r>
          </a:p>
          <a:p>
            <a:pPr marL="0" indent="0" algn="l" rtl="0" fontAlgn="base">
              <a:buNone/>
            </a:pPr>
            <a:r>
              <a:rPr lang="en-US" sz="2000" b="0" i="0" u="none" strike="noStrike" dirty="0">
                <a:solidFill>
                  <a:srgbClr val="000000"/>
                </a:solidFill>
                <a:effectLst/>
                <a:latin typeface="Lexend Medium" panose="020B0604020202020204" charset="0"/>
              </a:rPr>
              <a:t> </a:t>
            </a:r>
            <a:r>
              <a:rPr lang="en-US" sz="2000" b="0" i="0" dirty="0">
                <a:solidFill>
                  <a:srgbClr val="000000"/>
                </a:solidFill>
                <a:effectLst/>
                <a:latin typeface="Lexend Medium" panose="020B0604020202020204" charset="0"/>
              </a:rPr>
              <a:t>​</a:t>
            </a:r>
          </a:p>
          <a:p>
            <a:pPr marL="0" indent="0" algn="l" rtl="0" fontAlgn="base">
              <a:buNone/>
            </a:pPr>
            <a:r>
              <a:rPr lang="en-US" sz="2000" b="0" i="0" u="none" strike="noStrike" dirty="0">
                <a:solidFill>
                  <a:srgbClr val="000000"/>
                </a:solidFill>
                <a:effectLst/>
                <a:latin typeface="Lexend Medium" panose="020B0604020202020204" charset="0"/>
              </a:rPr>
              <a:t>• Python is an Open Source software, distributed under a liberal license</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Python is simple, intuitive, dynamic  and is easy to read and understand</a:t>
            </a:r>
            <a:r>
              <a:rPr lang="en-US" sz="2000" b="0" i="0" dirty="0">
                <a:solidFill>
                  <a:srgbClr val="000000"/>
                </a:solidFill>
                <a:effectLst/>
                <a:latin typeface="Lexend Medium" panose="020B0604020202020204" charset="0"/>
              </a:rPr>
              <a:t>​</a:t>
            </a:r>
          </a:p>
          <a:p>
            <a:pPr marL="0" indent="0" algn="l" rtl="0" fontAlgn="base">
              <a:buNone/>
            </a:pPr>
            <a:endParaRPr lang="en-US" sz="2000" b="0" i="0" dirty="0">
              <a:solidFill>
                <a:srgbClr val="000000"/>
              </a:solidFill>
              <a:effectLst/>
              <a:latin typeface="Lexend Medium" panose="020B0604020202020204" charset="0"/>
            </a:endParaRPr>
          </a:p>
          <a:p>
            <a:pPr marL="0" indent="0" algn="l" rtl="0" fontAlgn="base">
              <a:buNone/>
            </a:pPr>
            <a:r>
              <a:rPr lang="en-US" sz="2000" b="0" i="0" u="none" strike="noStrike" dirty="0">
                <a:solidFill>
                  <a:srgbClr val="000000"/>
                </a:solidFill>
                <a:effectLst/>
                <a:latin typeface="Lexend Medium" panose="020B0604020202020204" charset="0"/>
              </a:rPr>
              <a:t>• Designed by Guido Rossum in the late eighties </a:t>
            </a:r>
            <a:r>
              <a:rPr lang="en-US" sz="2000" b="0" i="0" dirty="0">
                <a:solidFill>
                  <a:srgbClr val="000000"/>
                </a:solidFill>
                <a:effectLst/>
                <a:latin typeface="Lexend Medium" panose="020B0604020202020204" charset="0"/>
              </a:rPr>
              <a:t>​</a:t>
            </a:r>
          </a:p>
        </p:txBody>
      </p:sp>
      <p:pic>
        <p:nvPicPr>
          <p:cNvPr id="5" name="Picture 4">
            <a:extLst>
              <a:ext uri="{FF2B5EF4-FFF2-40B4-BE49-F238E27FC236}">
                <a16:creationId xmlns:a16="http://schemas.microsoft.com/office/drawing/2014/main" id="{14EDB199-BF58-4CED-B9BF-BC71F89996B2}"/>
              </a:ext>
            </a:extLst>
          </p:cNvPr>
          <p:cNvPicPr>
            <a:picLocks noChangeAspect="1"/>
          </p:cNvPicPr>
          <p:nvPr/>
        </p:nvPicPr>
        <p:blipFill>
          <a:blip r:embed="rId4"/>
          <a:stretch>
            <a:fillRect/>
          </a:stretch>
        </p:blipFill>
        <p:spPr>
          <a:xfrm>
            <a:off x="10113081" y="3754541"/>
            <a:ext cx="1497496" cy="2002901"/>
          </a:xfrm>
          <a:prstGeom prst="rect">
            <a:avLst/>
          </a:prstGeom>
        </p:spPr>
      </p:pic>
      <p:sp>
        <p:nvSpPr>
          <p:cNvPr id="6" name="TextBox 5">
            <a:extLst>
              <a:ext uri="{FF2B5EF4-FFF2-40B4-BE49-F238E27FC236}">
                <a16:creationId xmlns:a16="http://schemas.microsoft.com/office/drawing/2014/main" id="{BBC8551E-88AA-4482-8328-5258F591A550}"/>
              </a:ext>
            </a:extLst>
          </p:cNvPr>
          <p:cNvSpPr txBox="1"/>
          <p:nvPr/>
        </p:nvSpPr>
        <p:spPr>
          <a:xfrm>
            <a:off x="9827581" y="6347534"/>
            <a:ext cx="2068497" cy="369332"/>
          </a:xfrm>
          <a:prstGeom prst="rect">
            <a:avLst/>
          </a:prstGeom>
          <a:noFill/>
        </p:spPr>
        <p:txBody>
          <a:bodyPr wrap="square" rtlCol="0">
            <a:spAutoFit/>
          </a:bodyPr>
          <a:lstStyle/>
          <a:p>
            <a:r>
              <a:rPr lang="en-GB" dirty="0"/>
              <a:t>Guido van Rossum</a:t>
            </a:r>
            <a:endParaRPr lang="en-US" dirty="0"/>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1F6"/>
                </a:solidFill>
                <a:latin typeface="Lexend" panose="020B0604020202020204" charset="0"/>
              </a:rPr>
              <a:t>Growth of Python</a:t>
            </a:r>
            <a:endParaRPr lang="he-IL" b="1" dirty="0">
              <a:solidFill>
                <a:srgbClr val="0071F6"/>
              </a:solidFill>
              <a:latin typeface="Lexend" panose="020B0604020202020204" charset="0"/>
            </a:endParaRPr>
          </a:p>
        </p:txBody>
      </p:sp>
      <p:pic>
        <p:nvPicPr>
          <p:cNvPr id="1026" name="Picture 2" descr="The Incredible Growth of Python | Stack Overflow">
            <a:extLst>
              <a:ext uri="{FF2B5EF4-FFF2-40B4-BE49-F238E27FC236}">
                <a16:creationId xmlns:a16="http://schemas.microsoft.com/office/drawing/2014/main" id="{3444D197-4FF7-4BE2-9E2D-56C3891C9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09" y="1690688"/>
            <a:ext cx="6792320" cy="44260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C6389E7-BA7B-4EFA-882E-E7582455671A}"/>
              </a:ext>
            </a:extLst>
          </p:cNvPr>
          <p:cNvPicPr>
            <a:picLocks noChangeAspect="1"/>
          </p:cNvPicPr>
          <p:nvPr/>
        </p:nvPicPr>
        <p:blipFill>
          <a:blip r:embed="rId5"/>
          <a:stretch>
            <a:fillRect/>
          </a:stretch>
        </p:blipFill>
        <p:spPr>
          <a:xfrm>
            <a:off x="7502646" y="332178"/>
            <a:ext cx="3061152" cy="3124341"/>
          </a:xfrm>
          <a:prstGeom prst="rect">
            <a:avLst/>
          </a:prstGeom>
        </p:spPr>
      </p:pic>
      <p:pic>
        <p:nvPicPr>
          <p:cNvPr id="11" name="Picture 10">
            <a:extLst>
              <a:ext uri="{FF2B5EF4-FFF2-40B4-BE49-F238E27FC236}">
                <a16:creationId xmlns:a16="http://schemas.microsoft.com/office/drawing/2014/main" id="{83FEC434-AA61-4771-8FBC-2D1C7570C25A}"/>
              </a:ext>
            </a:extLst>
          </p:cNvPr>
          <p:cNvPicPr>
            <a:picLocks noChangeAspect="1"/>
          </p:cNvPicPr>
          <p:nvPr/>
        </p:nvPicPr>
        <p:blipFill>
          <a:blip r:embed="rId6"/>
          <a:stretch>
            <a:fillRect/>
          </a:stretch>
        </p:blipFill>
        <p:spPr>
          <a:xfrm>
            <a:off x="7502646" y="3318569"/>
            <a:ext cx="3061152" cy="3207253"/>
          </a:xfrm>
          <a:prstGeom prst="rect">
            <a:avLst/>
          </a:prstGeom>
        </p:spPr>
      </p:pic>
    </p:spTree>
    <p:extLst>
      <p:ext uri="{BB962C8B-B14F-4D97-AF65-F5344CB8AC3E}">
        <p14:creationId xmlns:p14="http://schemas.microsoft.com/office/powerpoint/2010/main" val="315535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
              </a:rPr>
              <a:t>Getting Python</a:t>
            </a:r>
            <a:endParaRPr lang="he-IL" b="1" dirty="0">
              <a:solidFill>
                <a:srgbClr val="0071F6"/>
              </a:solidFill>
              <a:latin typeface="Lexend "/>
            </a:endParaRPr>
          </a:p>
        </p:txBody>
      </p:sp>
      <p:sp>
        <p:nvSpPr>
          <p:cNvPr id="3" name="Content Placeholder 2"/>
          <p:cNvSpPr>
            <a:spLocks noGrp="1"/>
          </p:cNvSpPr>
          <p:nvPr>
            <p:ph idx="1"/>
          </p:nvPr>
        </p:nvSpPr>
        <p:spPr>
          <a:xfrm>
            <a:off x="838200" y="1690688"/>
            <a:ext cx="10515600" cy="3878839"/>
          </a:xfrm>
        </p:spPr>
        <p:txBody>
          <a:bodyPr>
            <a:normAutofit fontScale="92500" lnSpcReduction="10000"/>
          </a:bodyPr>
          <a:lstStyle/>
          <a:p>
            <a:pPr algn="l" rtl="0" fontAlgn="base"/>
            <a:r>
              <a:rPr lang="en-US" sz="2400" b="0" i="0" u="none" strike="noStrike" dirty="0">
                <a:solidFill>
                  <a:srgbClr val="000000"/>
                </a:solidFill>
                <a:effectLst/>
                <a:latin typeface="Lexend Medium" panose="020B0604020202020204" charset="0"/>
              </a:rPr>
              <a:t>Where Do I Get Python? </a:t>
            </a:r>
            <a:r>
              <a:rPr lang="ru-RU" sz="2400" b="0" i="0" dirty="0">
                <a:solidFill>
                  <a:srgbClr val="000000"/>
                </a:solidFill>
                <a:effectLst/>
                <a:latin typeface="Calibri" panose="020F0502020204030204" pitchFamily="34" charset="0"/>
              </a:rPr>
              <a:t>​</a:t>
            </a:r>
            <a:endParaRPr lang="ru-RU" sz="2400" b="0" i="0" dirty="0">
              <a:solidFill>
                <a:srgbClr val="000000"/>
              </a:solidFill>
              <a:effectLst/>
              <a:latin typeface="Segoe UI" panose="020B0502040204020203" pitchFamily="34" charset="0"/>
            </a:endParaRPr>
          </a:p>
          <a:p>
            <a:pPr algn="l" rtl="0" fontAlgn="base"/>
            <a:r>
              <a:rPr lang="en-US" sz="2400" b="0" i="0" u="none" strike="noStrike" dirty="0">
                <a:solidFill>
                  <a:srgbClr val="000000"/>
                </a:solidFill>
                <a:effectLst/>
                <a:latin typeface="Lexend Medium" panose="020B0604020202020204" charset="0"/>
              </a:rPr>
              <a:t>The most up-to-date and current source code, binaries, documentations, news, etc. are available at the official website of Python:</a:t>
            </a:r>
            <a:r>
              <a:rPr lang="en-US" sz="2400" b="0" i="0" dirty="0">
                <a:solidFill>
                  <a:srgbClr val="000000"/>
                </a:solidFill>
                <a:effectLst/>
                <a:latin typeface="Lexend Medium" panose="020B0604020202020204" charset="0"/>
              </a:rPr>
              <a:t>​</a:t>
            </a:r>
          </a:p>
          <a:p>
            <a:pPr algn="l" rtl="0" fontAlgn="base"/>
            <a:endParaRPr lang="en-US" sz="2400" b="0" i="0" dirty="0">
              <a:solidFill>
                <a:srgbClr val="000000"/>
              </a:solidFill>
              <a:effectLst/>
              <a:latin typeface="Lexend Medium" panose="020B0604020202020204" charset="0"/>
            </a:endParaRPr>
          </a:p>
          <a:p>
            <a:pPr lvl="1" fontAlgn="base"/>
            <a:r>
              <a:rPr lang="en-US" sz="1600" i="0" u="none" strike="noStrike" dirty="0">
                <a:solidFill>
                  <a:srgbClr val="000000"/>
                </a:solidFill>
                <a:effectLst/>
                <a:latin typeface="Lexend Medium" panose="020B0604020202020204" charset="0"/>
              </a:rPr>
              <a:t>Python Official Website : </a:t>
            </a:r>
          </a:p>
          <a:p>
            <a:pPr marL="457200" lvl="1" indent="0" fontAlgn="base">
              <a:buNone/>
            </a:pPr>
            <a:r>
              <a:rPr lang="en-US" sz="160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4"/>
              </a:rPr>
              <a:t>http://www.python.org/</a:t>
            </a:r>
            <a:r>
              <a:rPr lang="en-US" sz="1600" b="0" i="0" dirty="0">
                <a:solidFill>
                  <a:srgbClr val="000000"/>
                </a:solidFill>
                <a:effectLst/>
                <a:latin typeface="Lexend Medium" panose="020B0604020202020204" charset="0"/>
              </a:rPr>
              <a:t>​</a:t>
            </a:r>
            <a:endParaRPr lang="en-US" sz="1600" dirty="0">
              <a:solidFill>
                <a:srgbClr val="000000"/>
              </a:solidFill>
              <a:latin typeface="Lexend Medium" panose="020B0604020202020204" charset="0"/>
            </a:endParaRPr>
          </a:p>
          <a:p>
            <a:pPr lvl="1" fontAlgn="base"/>
            <a:endParaRPr lang="en-US" sz="1600" i="0" u="none" strike="noStrike" dirty="0">
              <a:solidFill>
                <a:srgbClr val="000000"/>
              </a:solidFill>
              <a:effectLst/>
              <a:latin typeface="Lexend Medium" panose="020B0604020202020204" charset="0"/>
            </a:endParaRPr>
          </a:p>
          <a:p>
            <a:pPr lvl="1" fontAlgn="base"/>
            <a:r>
              <a:rPr lang="en-US" sz="1600" b="0" i="0" u="none" strike="noStrike" dirty="0">
                <a:solidFill>
                  <a:srgbClr val="000000"/>
                </a:solidFill>
                <a:effectLst/>
                <a:latin typeface="Lexend Medium" panose="020B0604020202020204" charset="0"/>
              </a:rPr>
              <a:t>Python documentation from the following site:</a:t>
            </a:r>
            <a:r>
              <a:rPr lang="en-US" sz="1600" b="0" i="0" dirty="0">
                <a:solidFill>
                  <a:srgbClr val="000000"/>
                </a:solidFill>
                <a:effectLst/>
                <a:latin typeface="Lexend Medium" panose="020B0604020202020204" charset="0"/>
              </a:rPr>
              <a:t>​</a:t>
            </a:r>
          </a:p>
          <a:p>
            <a:pPr marL="457200" lvl="1" indent="0" fontAlgn="base">
              <a:buNone/>
            </a:pPr>
            <a:r>
              <a:rPr lang="en-US" sz="1600" b="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5"/>
              </a:rPr>
              <a:t>www.python.org/doc/</a:t>
            </a:r>
            <a:r>
              <a:rPr lang="en-US" sz="1600" b="0" i="0" dirty="0">
                <a:solidFill>
                  <a:srgbClr val="000000"/>
                </a:solidFill>
                <a:effectLst/>
                <a:latin typeface="Lexend Medium" panose="020B0604020202020204" charset="0"/>
              </a:rPr>
              <a:t>​</a:t>
            </a:r>
          </a:p>
          <a:p>
            <a:pPr lvl="1" fontAlgn="base"/>
            <a:r>
              <a:rPr lang="en-US" sz="1600" b="0" i="0" u="none" strike="noStrike" dirty="0">
                <a:solidFill>
                  <a:srgbClr val="000000"/>
                </a:solidFill>
                <a:effectLst/>
                <a:latin typeface="Lexend Medium" panose="020B0604020202020204" charset="0"/>
              </a:rPr>
              <a:t>Python download for Windows, Solaris, Linux:</a:t>
            </a:r>
            <a:r>
              <a:rPr lang="en-US" sz="1600" b="0" i="0" dirty="0">
                <a:solidFill>
                  <a:srgbClr val="000000"/>
                </a:solidFill>
                <a:effectLst/>
                <a:latin typeface="Lexend Medium" panose="020B0604020202020204" charset="0"/>
              </a:rPr>
              <a:t>​ </a:t>
            </a:r>
          </a:p>
          <a:p>
            <a:pPr marL="457200" lvl="1" indent="0" fontAlgn="base">
              <a:buNone/>
            </a:pPr>
            <a:r>
              <a:rPr lang="en-US" sz="1600" b="0" i="0" u="none" strike="noStrike" dirty="0">
                <a:solidFill>
                  <a:srgbClr val="000000"/>
                </a:solidFill>
                <a:effectLst/>
                <a:latin typeface="Lexend Medium" panose="020B0604020202020204" charset="0"/>
              </a:rPr>
              <a:t>	– </a:t>
            </a:r>
            <a:r>
              <a:rPr lang="en-US" sz="1600" b="0" i="0" u="sng" strike="noStrike" dirty="0">
                <a:solidFill>
                  <a:srgbClr val="0563C1"/>
                </a:solidFill>
                <a:effectLst/>
                <a:latin typeface="Lexend Medium" panose="020B0604020202020204" charset="0"/>
                <a:hlinkClick r:id="rId6"/>
              </a:rPr>
              <a:t>http://www.python.org/download/</a:t>
            </a:r>
            <a:r>
              <a:rPr lang="en-US" sz="1600" b="0" i="0" dirty="0">
                <a:solidFill>
                  <a:srgbClr val="000000"/>
                </a:solidFill>
                <a:effectLst/>
                <a:latin typeface="Lexend Medium" panose="020B0604020202020204" charset="0"/>
              </a:rPr>
              <a:t>​</a:t>
            </a:r>
          </a:p>
          <a:p>
            <a:pPr lvl="1" fontAlgn="base"/>
            <a:endParaRPr lang="en-US" sz="1600" b="0" i="0" dirty="0">
              <a:solidFill>
                <a:srgbClr val="000000"/>
              </a:solidFill>
              <a:effectLst/>
              <a:latin typeface="Lexend Medium" panose="020B0604020202020204" charset="0"/>
            </a:endParaRPr>
          </a:p>
          <a:p>
            <a:pPr lvl="1" fontAlgn="base"/>
            <a:r>
              <a:rPr lang="en-US" sz="1600" b="0" i="0" u="none" strike="noStrike" dirty="0">
                <a:solidFill>
                  <a:srgbClr val="000000"/>
                </a:solidFill>
                <a:effectLst/>
                <a:latin typeface="Lexend Medium" panose="020B0604020202020204" charset="0"/>
              </a:rPr>
              <a:t>If you are running a Linux (or most UNIX) system, you probably already have some python version installed on it. </a:t>
            </a:r>
            <a:r>
              <a:rPr lang="en-US" sz="1600" b="0" i="0" dirty="0">
                <a:solidFill>
                  <a:srgbClr val="000000"/>
                </a:solidFill>
                <a:effectLst/>
                <a:latin typeface="Lexend Medium" panose="020B0604020202020204" charset="0"/>
              </a:rPr>
              <a:t>​</a:t>
            </a:r>
          </a:p>
        </p:txBody>
      </p:sp>
    </p:spTree>
    <p:extLst>
      <p:ext uri="{BB962C8B-B14F-4D97-AF65-F5344CB8AC3E}">
        <p14:creationId xmlns:p14="http://schemas.microsoft.com/office/powerpoint/2010/main" val="129958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6237" y="291155"/>
            <a:ext cx="10515600" cy="1325563"/>
          </a:xfrm>
        </p:spPr>
        <p:txBody>
          <a:bodyPr>
            <a:normAutofit/>
          </a:bodyPr>
          <a:lstStyle/>
          <a:p>
            <a:r>
              <a:rPr lang="en-US" b="1" dirty="0">
                <a:solidFill>
                  <a:srgbClr val="0071F6"/>
                </a:solidFill>
                <a:latin typeface="Lexend Medium" panose="020B0604020202020204" charset="0"/>
                <a:cs typeface="Times New Roman" pitchFamily="18" charset="0"/>
              </a:rPr>
              <a:t>Python – Getting Started</a:t>
            </a:r>
            <a:endParaRPr lang="he-IL" b="1" dirty="0">
              <a:solidFill>
                <a:srgbClr val="0071F6"/>
              </a:solidFill>
              <a:latin typeface="Lexend Medium" panose="020B0604020202020204" charset="0"/>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295564" y="1616718"/>
            <a:ext cx="5989826" cy="3416320"/>
          </a:xfrm>
          <a:prstGeom prst="rect">
            <a:avLst/>
          </a:prstGeom>
          <a:noFill/>
        </p:spPr>
        <p:txBody>
          <a:bodyPr wrap="square" rtlCol="1">
            <a:spAutoFit/>
          </a:bodyPr>
          <a:lstStyle/>
          <a:p>
            <a:pPr marL="514350" indent="-514350">
              <a:buAutoNum type="arabicPeriod"/>
            </a:pPr>
            <a:r>
              <a:rPr lang="en-US" sz="2400" dirty="0">
                <a:latin typeface="Lexend Medium" panose="020B0604020202020204" charset="0"/>
              </a:rPr>
              <a:t>Go to the download page on their website and click Python Version 3.9.9</a:t>
            </a:r>
          </a:p>
          <a:p>
            <a:pPr marL="514350" indent="-514350">
              <a:buAutoNum type="arabicPeriod"/>
            </a:pPr>
            <a:endParaRPr lang="en-US" sz="2400" dirty="0">
              <a:latin typeface="Lexend Medium" panose="020B0604020202020204" charset="0"/>
            </a:endParaRPr>
          </a:p>
          <a:p>
            <a:r>
              <a:rPr lang="en-US" sz="2400" dirty="0">
                <a:latin typeface="Lexend Medium" panose="020B0604020202020204" charset="0"/>
              </a:rPr>
              <a:t>2. Go to the bottom of the page and download the Windows or macOS installer</a:t>
            </a:r>
          </a:p>
          <a:p>
            <a:endParaRPr lang="en-US" sz="2400" dirty="0">
              <a:latin typeface="Lexend Medium" panose="020B0604020202020204" charset="0"/>
            </a:endParaRPr>
          </a:p>
          <a:p>
            <a:r>
              <a:rPr lang="en-US" sz="2400" dirty="0">
                <a:latin typeface="Lexend Medium" panose="020B0604020202020204" charset="0"/>
              </a:rPr>
              <a:t>3. When launching the installer Check both boxes at the bottom</a:t>
            </a:r>
          </a:p>
          <a:p>
            <a:r>
              <a:rPr lang="en-US" sz="2400" dirty="0">
                <a:latin typeface="Lexend Medium" panose="020B0604020202020204" charset="0"/>
              </a:rPr>
              <a:t> and click Customize Installation:</a:t>
            </a:r>
          </a:p>
        </p:txBody>
      </p:sp>
      <p:pic>
        <p:nvPicPr>
          <p:cNvPr id="5" name="Picture 4">
            <a:extLst>
              <a:ext uri="{FF2B5EF4-FFF2-40B4-BE49-F238E27FC236}">
                <a16:creationId xmlns:a16="http://schemas.microsoft.com/office/drawing/2014/main" id="{52B9F7ED-4E1B-41D5-9555-14FE5E89120C}"/>
              </a:ext>
            </a:extLst>
          </p:cNvPr>
          <p:cNvPicPr>
            <a:picLocks noChangeAspect="1"/>
          </p:cNvPicPr>
          <p:nvPr/>
        </p:nvPicPr>
        <p:blipFill>
          <a:blip r:embed="rId3"/>
          <a:stretch>
            <a:fillRect/>
          </a:stretch>
        </p:blipFill>
        <p:spPr>
          <a:xfrm>
            <a:off x="6285390" y="2094145"/>
            <a:ext cx="5349066" cy="3300848"/>
          </a:xfrm>
          <a:prstGeom prst="rect">
            <a:avLst/>
          </a:prstGeom>
        </p:spPr>
      </p:pic>
    </p:spTree>
    <p:extLst>
      <p:ext uri="{BB962C8B-B14F-4D97-AF65-F5344CB8AC3E}">
        <p14:creationId xmlns:p14="http://schemas.microsoft.com/office/powerpoint/2010/main" val="65189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r>
              <a:rPr lang="en-US" b="1" dirty="0">
                <a:solidFill>
                  <a:srgbClr val="0071F6"/>
                </a:solidFill>
                <a:latin typeface="Lexend "/>
                <a:cs typeface="Times New Roman" pitchFamily="18" charset="0"/>
              </a:rPr>
              <a:t>Python – Getting Started (cont.)</a:t>
            </a:r>
            <a:endParaRPr lang="he-IL" b="1" dirty="0">
              <a:solidFill>
                <a:srgbClr val="0071F6"/>
              </a:solidFill>
              <a:latin typeface="Lexend "/>
            </a:endParaRP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5634803" cy="4351338"/>
          </a:xfrm>
        </p:spPr>
        <p:txBody>
          <a:bodyPr>
            <a:normAutofit lnSpcReduction="10000"/>
          </a:bodyPr>
          <a:lstStyle/>
          <a:p>
            <a:r>
              <a:rPr lang="en-US" dirty="0">
                <a:latin typeface="Lexend Medium" panose="020B0604020202020204" charset="0"/>
              </a:rPr>
              <a:t>5. Check all the boxes at this page and click next:</a:t>
            </a:r>
          </a:p>
          <a:p>
            <a:endParaRPr lang="en-US" dirty="0">
              <a:latin typeface="Lexend Medium" panose="020B0604020202020204" charset="0"/>
            </a:endParaRPr>
          </a:p>
          <a:p>
            <a:endParaRPr lang="en-US" dirty="0">
              <a:latin typeface="Lexend Medium" panose="020B0604020202020204" charset="0"/>
            </a:endParaRPr>
          </a:p>
          <a:p>
            <a:endParaRPr lang="en-US" dirty="0">
              <a:latin typeface="Lexend Medium" panose="020B0604020202020204" charset="0"/>
            </a:endParaRPr>
          </a:p>
          <a:p>
            <a:endParaRPr lang="en-US" dirty="0">
              <a:latin typeface="Lexend Medium" panose="020B0604020202020204" charset="0"/>
            </a:endParaRPr>
          </a:p>
          <a:p>
            <a:r>
              <a:rPr lang="en-US" dirty="0">
                <a:latin typeface="Lexend Medium" panose="020B0604020202020204" charset="0"/>
              </a:rPr>
              <a:t>6. Check all the boxes at this page also, and change the install location to the Program Files Folder and click Install:</a:t>
            </a:r>
            <a:endParaRPr lang="he-IL" dirty="0">
              <a:latin typeface="Lexend Medium" panose="020B0604020202020204" charset="0"/>
            </a:endParaRPr>
          </a:p>
        </p:txBody>
      </p:sp>
      <p:pic>
        <p:nvPicPr>
          <p:cNvPr id="7" name="Content Placeholder 3">
            <a:extLst>
              <a:ext uri="{FF2B5EF4-FFF2-40B4-BE49-F238E27FC236}">
                <a16:creationId xmlns:a16="http://schemas.microsoft.com/office/drawing/2014/main" id="{12701E18-0121-40E6-8FA5-BD5A18EF804C}"/>
              </a:ext>
            </a:extLst>
          </p:cNvPr>
          <p:cNvPicPr>
            <a:picLocks noChangeAspect="1"/>
          </p:cNvPicPr>
          <p:nvPr/>
        </p:nvPicPr>
        <p:blipFill>
          <a:blip r:embed="rId3"/>
          <a:stretch>
            <a:fillRect/>
          </a:stretch>
        </p:blipFill>
        <p:spPr>
          <a:xfrm>
            <a:off x="6573006" y="1473779"/>
            <a:ext cx="3866232" cy="2451676"/>
          </a:xfrm>
          <a:prstGeom prst="rect">
            <a:avLst/>
          </a:prstGeom>
        </p:spPr>
      </p:pic>
      <p:pic>
        <p:nvPicPr>
          <p:cNvPr id="8" name="Picture 7">
            <a:extLst>
              <a:ext uri="{FF2B5EF4-FFF2-40B4-BE49-F238E27FC236}">
                <a16:creationId xmlns:a16="http://schemas.microsoft.com/office/drawing/2014/main" id="{084C8174-DBB2-4630-A8D2-B85CCF581A24}"/>
              </a:ext>
            </a:extLst>
          </p:cNvPr>
          <p:cNvPicPr>
            <a:picLocks noChangeAspect="1"/>
          </p:cNvPicPr>
          <p:nvPr/>
        </p:nvPicPr>
        <p:blipFill>
          <a:blip r:embed="rId4"/>
          <a:stretch>
            <a:fillRect/>
          </a:stretch>
        </p:blipFill>
        <p:spPr>
          <a:xfrm>
            <a:off x="6573006" y="4191785"/>
            <a:ext cx="3866232" cy="2397187"/>
          </a:xfrm>
          <a:prstGeom prst="rect">
            <a:avLst/>
          </a:prstGeom>
        </p:spPr>
      </p:pic>
    </p:spTree>
    <p:extLst>
      <p:ext uri="{BB962C8B-B14F-4D97-AF65-F5344CB8AC3E}">
        <p14:creationId xmlns:p14="http://schemas.microsoft.com/office/powerpoint/2010/main" val="407295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Medium" panose="020B0604020202020204" charset="0"/>
              </a:rPr>
              <a:t>Python </a:t>
            </a:r>
            <a:r>
              <a:rPr lang="en-US" b="1" dirty="0" err="1">
                <a:solidFill>
                  <a:srgbClr val="0071F6"/>
                </a:solidFill>
                <a:latin typeface="Lexend Medium" panose="020B0604020202020204" charset="0"/>
              </a:rPr>
              <a:t>VSCode</a:t>
            </a:r>
            <a:r>
              <a:rPr lang="en-US" b="1" dirty="0">
                <a:solidFill>
                  <a:srgbClr val="0071F6"/>
                </a:solidFill>
                <a:latin typeface="Lexend Medium" panose="020B0604020202020204" charset="0"/>
              </a:rPr>
              <a:t> Environment</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latin typeface="Lexend Medium" panose="020B0604020202020204" charset="0"/>
            </a:endParaRPr>
          </a:p>
          <a:p>
            <a:r>
              <a:rPr lang="en-US" dirty="0" err="1">
                <a:latin typeface="Lexend Medium" panose="020B0604020202020204" charset="0"/>
              </a:rPr>
              <a:t>VSCode</a:t>
            </a:r>
            <a:r>
              <a:rPr lang="en-US" dirty="0">
                <a:latin typeface="Lexend Medium" panose="020B0604020202020204" charset="0"/>
              </a:rPr>
              <a:t> is a popular code editor with extensive Python support, offering features like code completion, debugging, and an integrated terminal.</a:t>
            </a:r>
          </a:p>
          <a:p>
            <a:pPr marL="0" indent="0">
              <a:buNone/>
            </a:pPr>
            <a:endParaRPr lang="en-US" dirty="0">
              <a:latin typeface="Lexend Medium" panose="020B0604020202020204" charset="0"/>
            </a:endParaRPr>
          </a:p>
          <a:p>
            <a:r>
              <a:rPr lang="en-US" dirty="0">
                <a:latin typeface="Lexend Medium" panose="020B0604020202020204" charset="0"/>
              </a:rPr>
              <a:t>With its vast extension ecosystem, </a:t>
            </a:r>
            <a:r>
              <a:rPr lang="en-US" dirty="0" err="1">
                <a:latin typeface="Lexend Medium" panose="020B0604020202020204" charset="0"/>
              </a:rPr>
              <a:t>VSCode</a:t>
            </a:r>
            <a:r>
              <a:rPr lang="en-US" dirty="0">
                <a:latin typeface="Lexend Medium" panose="020B0604020202020204" charset="0"/>
              </a:rPr>
              <a:t> allows developers to customize and enhance their Python development experience to suit their specific needs.</a:t>
            </a:r>
          </a:p>
          <a:p>
            <a:pPr marL="0" indent="0">
              <a:buNone/>
            </a:pPr>
            <a:endParaRPr lang="en-US" dirty="0">
              <a:latin typeface="Lexend Medium" panose="020B0604020202020204" charset="0"/>
            </a:endParaRPr>
          </a:p>
          <a:p>
            <a:r>
              <a:rPr lang="en-US" dirty="0" err="1">
                <a:latin typeface="Lexend Medium" panose="020B0604020202020204" charset="0"/>
              </a:rPr>
              <a:t>VSCode's</a:t>
            </a:r>
            <a:r>
              <a:rPr lang="en-US" dirty="0">
                <a:latin typeface="Lexend Medium" panose="020B0604020202020204" charset="0"/>
              </a:rPr>
              <a:t> cross-platform compatibility and lightweight design make it a flexible choice for Python developers seeking a versatile and efficient coding environment.</a:t>
            </a: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1F6"/>
                </a:solidFill>
                <a:latin typeface="Lexend "/>
              </a:rPr>
              <a:t>Download Visual Studio Code</a:t>
            </a:r>
            <a:endParaRPr lang="en-US" b="1" i="0" dirty="0">
              <a:solidFill>
                <a:srgbClr val="0071F6"/>
              </a:solidFill>
              <a:effectLst/>
              <a:latin typeface="Lexend "/>
            </a:endParaRPr>
          </a:p>
        </p:txBody>
      </p:sp>
      <p:sp>
        <p:nvSpPr>
          <p:cNvPr id="3" name="Content Placeholder 2"/>
          <p:cNvSpPr>
            <a:spLocks noGrp="1"/>
          </p:cNvSpPr>
          <p:nvPr>
            <p:ph idx="1"/>
          </p:nvPr>
        </p:nvSpPr>
        <p:spPr/>
        <p:txBody>
          <a:bodyPr>
            <a:normAutofit/>
          </a:bodyPr>
          <a:lstStyle/>
          <a:p>
            <a:pPr marL="0" indent="0">
              <a:buNone/>
            </a:pPr>
            <a:r>
              <a:rPr lang="en-US" dirty="0"/>
              <a:t>https://code.visualstudio.com/download</a:t>
            </a:r>
          </a:p>
        </p:txBody>
      </p:sp>
    </p:spTree>
    <p:extLst>
      <p:ext uri="{BB962C8B-B14F-4D97-AF65-F5344CB8AC3E}">
        <p14:creationId xmlns:p14="http://schemas.microsoft.com/office/powerpoint/2010/main" val="184821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3113</Words>
  <Application>Microsoft Office PowerPoint</Application>
  <PresentationFormat>Widescreen</PresentationFormat>
  <Paragraphs>311</Paragraphs>
  <Slides>30</Slides>
  <Notes>21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Arial</vt:lpstr>
      <vt:lpstr>Arial Unicode MS</vt:lpstr>
      <vt:lpstr>Calibri</vt:lpstr>
      <vt:lpstr>Calibri Light</vt:lpstr>
      <vt:lpstr>Consolas</vt:lpstr>
      <vt:lpstr>Lexend</vt:lpstr>
      <vt:lpstr>Lexend </vt:lpstr>
      <vt:lpstr>Lexend Light</vt:lpstr>
      <vt:lpstr>Lexend Medium</vt:lpstr>
      <vt:lpstr>Noto Sans Hebrew</vt:lpstr>
      <vt:lpstr>Segoe</vt:lpstr>
      <vt:lpstr>Segoe Light</vt:lpstr>
      <vt:lpstr>Segoe UI</vt:lpstr>
      <vt:lpstr>Tahoma</vt:lpstr>
      <vt:lpstr>Office Theme</vt:lpstr>
      <vt:lpstr>PowerPoint Presentation</vt:lpstr>
      <vt:lpstr>Agenda</vt:lpstr>
      <vt:lpstr>What is Python?</vt:lpstr>
      <vt:lpstr>Growth of Python</vt:lpstr>
      <vt:lpstr>Getting Python</vt:lpstr>
      <vt:lpstr>Python – Getting Started</vt:lpstr>
      <vt:lpstr>Python – Getting Started (cont.)</vt:lpstr>
      <vt:lpstr>Python VSCode Environment</vt:lpstr>
      <vt:lpstr>Download Visual Studio Code</vt:lpstr>
      <vt:lpstr>Setup VSCode for Python </vt:lpstr>
      <vt:lpstr>Setup RunTime extension</vt:lpstr>
      <vt:lpstr>Creating new python file</vt:lpstr>
      <vt:lpstr>Running python</vt:lpstr>
      <vt:lpstr>Python PyCharm Environment - alternative</vt:lpstr>
      <vt:lpstr>PyCharm Community Edition</vt:lpstr>
      <vt:lpstr>Opening New Project</vt:lpstr>
      <vt:lpstr>Opening New Project (contd.)</vt:lpstr>
      <vt:lpstr>IDE – Integrated Development Environment</vt:lpstr>
      <vt:lpstr>Python is  interpreted language</vt:lpstr>
      <vt:lpstr>Python First program</vt:lpstr>
      <vt:lpstr>Python First program – cont’d</vt:lpstr>
      <vt:lpstr>Python First program – cont’d</vt:lpstr>
      <vt:lpstr>Demo 01: Print your name</vt:lpstr>
      <vt:lpstr>Demo 01: Print your name</vt:lpstr>
      <vt:lpstr>Console Methods</vt:lpstr>
      <vt:lpstr>Demo Code: Console Methods</vt:lpstr>
      <vt:lpstr>Error Messages</vt:lpstr>
      <vt:lpstr>Summary</vt:lpstr>
      <vt:lpstr>Lab 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196</cp:revision>
  <dcterms:created xsi:type="dcterms:W3CDTF">2021-12-06T07:55:10Z</dcterms:created>
  <dcterms:modified xsi:type="dcterms:W3CDTF">2023-07-09T16:07:36Z</dcterms:modified>
</cp:coreProperties>
</file>