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6" r:id="rId2"/>
    <p:sldId id="258" r:id="rId3"/>
    <p:sldId id="268" r:id="rId4"/>
    <p:sldId id="269" r:id="rId5"/>
    <p:sldId id="409" r:id="rId6"/>
    <p:sldId id="410" r:id="rId7"/>
    <p:sldId id="411" r:id="rId8"/>
    <p:sldId id="270" r:id="rId9"/>
    <p:sldId id="271" r:id="rId10"/>
    <p:sldId id="272" r:id="rId11"/>
    <p:sldId id="273" r:id="rId12"/>
    <p:sldId id="274" r:id="rId13"/>
    <p:sldId id="407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408" r:id="rId26"/>
    <p:sldId id="374" r:id="rId27"/>
    <p:sldId id="375" r:id="rId28"/>
    <p:sldId id="376" r:id="rId29"/>
    <p:sldId id="377" r:id="rId30"/>
    <p:sldId id="378" r:id="rId31"/>
    <p:sldId id="379" r:id="rId32"/>
    <p:sldId id="412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413" r:id="rId43"/>
    <p:sldId id="389" r:id="rId44"/>
    <p:sldId id="390" r:id="rId45"/>
    <p:sldId id="391" r:id="rId46"/>
    <p:sldId id="414" r:id="rId47"/>
    <p:sldId id="395" r:id="rId48"/>
    <p:sldId id="394" r:id="rId49"/>
    <p:sldId id="393" r:id="rId50"/>
    <p:sldId id="392" r:id="rId51"/>
    <p:sldId id="396" r:id="rId52"/>
    <p:sldId id="397" r:id="rId53"/>
    <p:sldId id="398" r:id="rId54"/>
    <p:sldId id="399" r:id="rId55"/>
    <p:sldId id="400" r:id="rId56"/>
    <p:sldId id="415" r:id="rId57"/>
    <p:sldId id="401" r:id="rId58"/>
    <p:sldId id="416" r:id="rId59"/>
    <p:sldId id="402" r:id="rId60"/>
    <p:sldId id="403" r:id="rId61"/>
    <p:sldId id="316" r:id="rId62"/>
    <p:sldId id="404" r:id="rId63"/>
    <p:sldId id="406" r:id="rId64"/>
    <p:sldId id="267" r:id="rId6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A6C0-E366-1487-E91C-9428A27AB1A1}" v="51" dt="2022-01-19T09:36:54.902"/>
    <p1510:client id="{2501C821-DAC8-5C2C-7D29-130795040682}" v="228" dt="2022-01-16T12:48:01.268"/>
    <p1510:client id="{D64A5720-DB51-26BC-3AE7-554BB43AA7CA}" v="2" dt="2022-01-16T15:02:2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D64A5720-DB51-26BC-3AE7-554BB43AA7CA}"/>
    <pc:docChg chg="modSld">
      <pc:chgData name="Tomer Avishar" userId="S::tomerav@sela.co.il::6f99e47e-5b46-447c-a55a-283bba137982" providerId="AD" clId="Web-{D64A5720-DB51-26BC-3AE7-554BB43AA7CA}" dt="2022-01-16T15:06:34.400" v="11"/>
      <pc:docMkLst>
        <pc:docMk/>
      </pc:docMkLst>
      <pc:sldChg chg="addSp">
        <pc:chgData name="Tomer Avishar" userId="S::tomerav@sela.co.il::6f99e47e-5b46-447c-a55a-283bba137982" providerId="AD" clId="Web-{D64A5720-DB51-26BC-3AE7-554BB43AA7CA}" dt="2022-01-16T15:00:08.612" v="0"/>
        <pc:sldMkLst>
          <pc:docMk/>
          <pc:sldMk cId="1771259638" sldId="270"/>
        </pc:sldMkLst>
        <pc:spChg chg="add">
          <ac:chgData name="Tomer Avishar" userId="S::tomerav@sela.co.il::6f99e47e-5b46-447c-a55a-283bba137982" providerId="AD" clId="Web-{D64A5720-DB51-26BC-3AE7-554BB43AA7CA}" dt="2022-01-16T15:00:08.612" v="0"/>
          <ac:spMkLst>
            <pc:docMk/>
            <pc:sldMk cId="1771259638" sldId="270"/>
            <ac:spMk id="4" creationId="{7BBF7A7D-4FAC-4B8D-B250-486A26DB8571}"/>
          </ac:spMkLst>
        </pc:spChg>
      </pc:sldChg>
      <pc:sldChg chg="modNotes">
        <pc:chgData name="Tomer Avishar" userId="S::tomerav@sela.co.il::6f99e47e-5b46-447c-a55a-283bba137982" providerId="AD" clId="Web-{D64A5720-DB51-26BC-3AE7-554BB43AA7CA}" dt="2022-01-16T15:02:24.083" v="8"/>
        <pc:sldMkLst>
          <pc:docMk/>
          <pc:sldMk cId="3512219054" sldId="274"/>
        </pc:sldMkLst>
      </pc:sldChg>
      <pc:sldChg chg="modNotes">
        <pc:chgData name="Tomer Avishar" userId="S::tomerav@sela.co.il::6f99e47e-5b46-447c-a55a-283bba137982" providerId="AD" clId="Web-{D64A5720-DB51-26BC-3AE7-554BB43AA7CA}" dt="2022-01-16T15:03:23.444" v="9"/>
        <pc:sldMkLst>
          <pc:docMk/>
          <pc:sldMk cId="459129339" sldId="301"/>
        </pc:sldMkLst>
      </pc:sldChg>
      <pc:sldChg chg="modNotes">
        <pc:chgData name="Tomer Avishar" userId="S::tomerav@sela.co.il::6f99e47e-5b46-447c-a55a-283bba137982" providerId="AD" clId="Web-{D64A5720-DB51-26BC-3AE7-554BB43AA7CA}" dt="2022-01-16T15:06:34.400" v="11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2501C821-DAC8-5C2C-7D29-130795040682}"/>
    <pc:docChg chg="delSld modSld">
      <pc:chgData name="Tomer Avishar" userId="S::tomerav@sela.co.il::6f99e47e-5b46-447c-a55a-283bba137982" providerId="AD" clId="Web-{2501C821-DAC8-5C2C-7D29-130795040682}" dt="2022-01-16T12:47:59.237" v="196"/>
      <pc:docMkLst>
        <pc:docMk/>
      </pc:docMkLst>
      <pc:sldChg chg="modSp">
        <pc:chgData name="Tomer Avishar" userId="S::tomerav@sela.co.il::6f99e47e-5b46-447c-a55a-283bba137982" providerId="AD" clId="Web-{2501C821-DAC8-5C2C-7D29-130795040682}" dt="2022-01-16T12:15:57.689" v="5" actId="20577"/>
        <pc:sldMkLst>
          <pc:docMk/>
          <pc:sldMk cId="3565511594" sldId="273"/>
        </pc:sldMkLst>
        <pc:spChg chg="mod">
          <ac:chgData name="Tomer Avishar" userId="S::tomerav@sela.co.il::6f99e47e-5b46-447c-a55a-283bba137982" providerId="AD" clId="Web-{2501C821-DAC8-5C2C-7D29-130795040682}" dt="2022-01-16T12:15:57.689" v="5" actId="20577"/>
          <ac:spMkLst>
            <pc:docMk/>
            <pc:sldMk cId="3565511594" sldId="273"/>
            <ac:spMk id="14" creationId="{00000000-0000-0000-0000-000000000000}"/>
          </ac:spMkLst>
        </pc:spChg>
        <pc:spChg chg="mod">
          <ac:chgData name="Tomer Avishar" userId="S::tomerav@sela.co.il::6f99e47e-5b46-447c-a55a-283bba137982" providerId="AD" clId="Web-{2501C821-DAC8-5C2C-7D29-130795040682}" dt="2022-01-16T12:15:48.892" v="3" actId="20577"/>
          <ac:spMkLst>
            <pc:docMk/>
            <pc:sldMk cId="3565511594" sldId="273"/>
            <ac:spMk id="17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16:14.705" v="7" actId="20577"/>
        <pc:sldMkLst>
          <pc:docMk/>
          <pc:sldMk cId="3512219054" sldId="274"/>
        </pc:sldMkLst>
        <pc:spChg chg="mod">
          <ac:chgData name="Tomer Avishar" userId="S::tomerav@sela.co.il::6f99e47e-5b46-447c-a55a-283bba137982" providerId="AD" clId="Web-{2501C821-DAC8-5C2C-7D29-130795040682}" dt="2022-01-16T12:16:14.705" v="7" actId="20577"/>
          <ac:spMkLst>
            <pc:docMk/>
            <pc:sldMk cId="3512219054" sldId="274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17:33.757" v="20" actId="14100"/>
        <pc:sldMkLst>
          <pc:docMk/>
          <pc:sldMk cId="2036535218" sldId="280"/>
        </pc:sldMkLst>
        <pc:spChg chg="add mod">
          <ac:chgData name="Tomer Avishar" userId="S::tomerav@sela.co.il::6f99e47e-5b46-447c-a55a-283bba137982" providerId="AD" clId="Web-{2501C821-DAC8-5C2C-7D29-130795040682}" dt="2022-01-16T12:17:33.757" v="20" actId="14100"/>
          <ac:spMkLst>
            <pc:docMk/>
            <pc:sldMk cId="2036535218" sldId="280"/>
            <ac:spMk id="2" creationId="{27A48708-C6BF-431D-84B1-DB55FBBA8BB4}"/>
          </ac:spMkLst>
        </pc:spChg>
        <pc:picChg chg="del">
          <ac:chgData name="Tomer Avishar" userId="S::tomerav@sela.co.il::6f99e47e-5b46-447c-a55a-283bba137982" providerId="AD" clId="Web-{2501C821-DAC8-5C2C-7D29-130795040682}" dt="2022-01-16T12:17:17.303" v="11"/>
          <ac:picMkLst>
            <pc:docMk/>
            <pc:sldMk cId="2036535218" sldId="280"/>
            <ac:picMk id="9" creationId="{B68C6EEA-228E-4422-9FAB-0CFFAADFCFAE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0:03.797" v="29" actId="14100"/>
        <pc:sldMkLst>
          <pc:docMk/>
          <pc:sldMk cId="1970474856" sldId="296"/>
        </pc:sldMkLst>
        <pc:spChg chg="add mod">
          <ac:chgData name="Tomer Avishar" userId="S::tomerav@sela.co.il::6f99e47e-5b46-447c-a55a-283bba137982" providerId="AD" clId="Web-{2501C821-DAC8-5C2C-7D29-130795040682}" dt="2022-01-16T12:19:58.781" v="27" actId="1076"/>
          <ac:spMkLst>
            <pc:docMk/>
            <pc:sldMk cId="1970474856" sldId="296"/>
            <ac:spMk id="2" creationId="{7F285E95-85FC-4144-B534-C99118860AF4}"/>
          </ac:spMkLst>
        </pc:spChg>
        <pc:picChg chg="del">
          <ac:chgData name="Tomer Avishar" userId="S::tomerav@sela.co.il::6f99e47e-5b46-447c-a55a-283bba137982" providerId="AD" clId="Web-{2501C821-DAC8-5C2C-7D29-130795040682}" dt="2022-01-16T12:19:54.937" v="26"/>
          <ac:picMkLst>
            <pc:docMk/>
            <pc:sldMk cId="1970474856" sldId="296"/>
            <ac:picMk id="11" creationId="{BC19DD4E-6514-4CAC-8AFE-2DE320BDFF60}"/>
          </ac:picMkLst>
        </pc:picChg>
        <pc:picChg chg="mod">
          <ac:chgData name="Tomer Avishar" userId="S::tomerav@sela.co.il::6f99e47e-5b46-447c-a55a-283bba137982" providerId="AD" clId="Web-{2501C821-DAC8-5C2C-7D29-130795040682}" dt="2022-01-16T12:20:03.797" v="29" actId="14100"/>
          <ac:picMkLst>
            <pc:docMk/>
            <pc:sldMk cId="1970474856" sldId="296"/>
            <ac:picMk id="13" creationId="{06FF60F7-852A-4DFD-BEC4-86FBDA4370E4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1:27.598" v="38" actId="1076"/>
        <pc:sldMkLst>
          <pc:docMk/>
          <pc:sldMk cId="2133184577" sldId="298"/>
        </pc:sldMkLst>
        <pc:spChg chg="add mod">
          <ac:chgData name="Tomer Avishar" userId="S::tomerav@sela.co.il::6f99e47e-5b46-447c-a55a-283bba137982" providerId="AD" clId="Web-{2501C821-DAC8-5C2C-7D29-130795040682}" dt="2022-01-16T12:21:27.598" v="38" actId="1076"/>
          <ac:spMkLst>
            <pc:docMk/>
            <pc:sldMk cId="2133184577" sldId="298"/>
            <ac:spMk id="2" creationId="{E6ED0C1B-464E-4DC7-9E67-B49CC775A6CE}"/>
          </ac:spMkLst>
        </pc:spChg>
        <pc:picChg chg="del">
          <ac:chgData name="Tomer Avishar" userId="S::tomerav@sela.co.il::6f99e47e-5b46-447c-a55a-283bba137982" providerId="AD" clId="Web-{2501C821-DAC8-5C2C-7D29-130795040682}" dt="2022-01-16T12:21:22.598" v="37"/>
          <ac:picMkLst>
            <pc:docMk/>
            <pc:sldMk cId="2133184577" sldId="298"/>
            <ac:picMk id="9" creationId="{EC7B7F47-25F5-4CF0-9A57-C224334585FC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2:21.039" v="44" actId="14100"/>
        <pc:sldMkLst>
          <pc:docMk/>
          <pc:sldMk cId="2097112682" sldId="299"/>
        </pc:sldMkLst>
        <pc:spChg chg="add mod">
          <ac:chgData name="Tomer Avishar" userId="S::tomerav@sela.co.il::6f99e47e-5b46-447c-a55a-283bba137982" providerId="AD" clId="Web-{2501C821-DAC8-5C2C-7D29-130795040682}" dt="2022-01-16T12:22:21.039" v="44" actId="14100"/>
          <ac:spMkLst>
            <pc:docMk/>
            <pc:sldMk cId="2097112682" sldId="299"/>
            <ac:spMk id="2" creationId="{617DA794-B64D-41D3-A58D-95EF3ADDDE29}"/>
          </ac:spMkLst>
        </pc:spChg>
        <pc:picChg chg="del">
          <ac:chgData name="Tomer Avishar" userId="S::tomerav@sela.co.il::6f99e47e-5b46-447c-a55a-283bba137982" providerId="AD" clId="Web-{2501C821-DAC8-5C2C-7D29-130795040682}" dt="2022-01-16T12:22:08.804" v="41"/>
          <ac:picMkLst>
            <pc:docMk/>
            <pc:sldMk cId="2097112682" sldId="299"/>
            <ac:picMk id="9" creationId="{CC4FADE3-2EF0-4F9C-AFC5-F82FCA226A51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47:59.237" v="196"/>
        <pc:sldMkLst>
          <pc:docMk/>
          <pc:sldMk cId="91168345" sldId="304"/>
        </pc:sldMkLst>
        <pc:spChg chg="mod">
          <ac:chgData name="Tomer Avishar" userId="S::tomerav@sela.co.il::6f99e47e-5b46-447c-a55a-283bba137982" providerId="AD" clId="Web-{2501C821-DAC8-5C2C-7D29-130795040682}" dt="2022-01-16T12:27:59.855" v="59" actId="20577"/>
          <ac:spMkLst>
            <pc:docMk/>
            <pc:sldMk cId="91168345" sldId="304"/>
            <ac:spMk id="3" creationId="{00000000-0000-0000-0000-000000000000}"/>
          </ac:spMkLst>
        </pc:spChg>
        <pc:graphicFrameChg chg="mod modGraphic">
          <ac:chgData name="Tomer Avishar" userId="S::tomerav@sela.co.il::6f99e47e-5b46-447c-a55a-283bba137982" providerId="AD" clId="Web-{2501C821-DAC8-5C2C-7D29-130795040682}" dt="2022-01-16T12:47:59.237" v="196"/>
          <ac:graphicFrameMkLst>
            <pc:docMk/>
            <pc:sldMk cId="91168345" sldId="304"/>
            <ac:graphicFrameMk id="5" creationId="{00000000-0000-0000-0000-000000000000}"/>
          </ac:graphicFrameMkLst>
        </pc:graphicFrameChg>
      </pc:sldChg>
      <pc:sldChg chg="modSp">
        <pc:chgData name="Tomer Avishar" userId="S::tomerav@sela.co.il::6f99e47e-5b46-447c-a55a-283bba137982" providerId="AD" clId="Web-{2501C821-DAC8-5C2C-7D29-130795040682}" dt="2022-01-16T12:28:30.826" v="62" actId="20577"/>
        <pc:sldMkLst>
          <pc:docMk/>
          <pc:sldMk cId="414414027" sldId="307"/>
        </pc:sldMkLst>
        <pc:spChg chg="mod">
          <ac:chgData name="Tomer Avishar" userId="S::tomerav@sela.co.il::6f99e47e-5b46-447c-a55a-283bba137982" providerId="AD" clId="Web-{2501C821-DAC8-5C2C-7D29-130795040682}" dt="2022-01-16T12:28:30.826" v="62" actId="20577"/>
          <ac:spMkLst>
            <pc:docMk/>
            <pc:sldMk cId="414414027" sldId="307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27:51.886" v="54" actId="14100"/>
        <pc:sldMkLst>
          <pc:docMk/>
          <pc:sldMk cId="1522169291" sldId="313"/>
        </pc:sldMkLst>
        <pc:spChg chg="add mod">
          <ac:chgData name="Tomer Avishar" userId="S::tomerav@sela.co.il::6f99e47e-5b46-447c-a55a-283bba137982" providerId="AD" clId="Web-{2501C821-DAC8-5C2C-7D29-130795040682}" dt="2022-01-16T12:24:36.500" v="49" actId="14100"/>
          <ac:spMkLst>
            <pc:docMk/>
            <pc:sldMk cId="1522169291" sldId="313"/>
            <ac:spMk id="2" creationId="{4C240FF2-4C0F-4E56-8EFC-953FB758486A}"/>
          </ac:spMkLst>
        </pc:spChg>
        <pc:picChg chg="add mod">
          <ac:chgData name="Tomer Avishar" userId="S::tomerav@sela.co.il::6f99e47e-5b46-447c-a55a-283bba137982" providerId="AD" clId="Web-{2501C821-DAC8-5C2C-7D29-130795040682}" dt="2022-01-16T12:27:51.886" v="54" actId="14100"/>
          <ac:picMkLst>
            <pc:docMk/>
            <pc:sldMk cId="1522169291" sldId="313"/>
            <ac:picMk id="3" creationId="{3C27E1B7-6174-4418-855E-905FB71A86DC}"/>
          </ac:picMkLst>
        </pc:picChg>
        <pc:picChg chg="del">
          <ac:chgData name="Tomer Avishar" userId="S::tomerav@sela.co.il::6f99e47e-5b46-447c-a55a-283bba137982" providerId="AD" clId="Web-{2501C821-DAC8-5C2C-7D29-130795040682}" dt="2022-01-16T12:24:32.249" v="48"/>
          <ac:picMkLst>
            <pc:docMk/>
            <pc:sldMk cId="1522169291" sldId="313"/>
            <ac:picMk id="7" creationId="{6CE62EDB-1898-41B9-ABDA-89E232F5E158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5:01.832" v="74" actId="20577"/>
        <pc:sldMkLst>
          <pc:docMk/>
          <pc:sldMk cId="352949719" sldId="320"/>
        </pc:sldMkLst>
        <pc:spChg chg="add mod">
          <ac:chgData name="Tomer Avishar" userId="S::tomerav@sela.co.il::6f99e47e-5b46-447c-a55a-283bba137982" providerId="AD" clId="Web-{2501C821-DAC8-5C2C-7D29-130795040682}" dt="2022-01-16T12:35:01.832" v="74" actId="20577"/>
          <ac:spMkLst>
            <pc:docMk/>
            <pc:sldMk cId="352949719" sldId="320"/>
            <ac:spMk id="2" creationId="{44EE197F-8597-4F3F-84CA-84ECD430C9F3}"/>
          </ac:spMkLst>
        </pc:spChg>
        <pc:picChg chg="del">
          <ac:chgData name="Tomer Avishar" userId="S::tomerav@sela.co.il::6f99e47e-5b46-447c-a55a-283bba137982" providerId="AD" clId="Web-{2501C821-DAC8-5C2C-7D29-130795040682}" dt="2022-01-16T12:33:55.250" v="63"/>
          <ac:picMkLst>
            <pc:docMk/>
            <pc:sldMk cId="352949719" sldId="320"/>
            <ac:picMk id="8" creationId="{32A4A42A-B5A2-410E-9655-7B6A9C3B387E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36:08.211" v="76" actId="20577"/>
        <pc:sldMkLst>
          <pc:docMk/>
          <pc:sldMk cId="124271606" sldId="322"/>
        </pc:sldMkLst>
        <pc:spChg chg="mod">
          <ac:chgData name="Tomer Avishar" userId="S::tomerav@sela.co.il::6f99e47e-5b46-447c-a55a-283bba137982" providerId="AD" clId="Web-{2501C821-DAC8-5C2C-7D29-130795040682}" dt="2022-01-16T12:36:08.211" v="76" actId="20577"/>
          <ac:spMkLst>
            <pc:docMk/>
            <pc:sldMk cId="124271606" sldId="322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12.052" v="163" actId="20577"/>
        <pc:sldMkLst>
          <pc:docMk/>
          <pc:sldMk cId="3272358843" sldId="328"/>
        </pc:sldMkLst>
        <pc:spChg chg="mod">
          <ac:chgData name="Tomer Avishar" userId="S::tomerav@sela.co.il::6f99e47e-5b46-447c-a55a-283bba137982" providerId="AD" clId="Web-{2501C821-DAC8-5C2C-7D29-130795040682}" dt="2022-01-16T12:44:12.052" v="163" actId="20577"/>
          <ac:spMkLst>
            <pc:docMk/>
            <pc:sldMk cId="3272358843" sldId="328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30.943" v="166" actId="1076"/>
        <pc:sldMkLst>
          <pc:docMk/>
          <pc:sldMk cId="2329406028" sldId="331"/>
        </pc:sldMkLst>
        <pc:grpChg chg="mod">
          <ac:chgData name="Tomer Avishar" userId="S::tomerav@sela.co.il::6f99e47e-5b46-447c-a55a-283bba137982" providerId="AD" clId="Web-{2501C821-DAC8-5C2C-7D29-130795040682}" dt="2022-01-16T12:44:30.943" v="166" actId="1076"/>
          <ac:grpSpMkLst>
            <pc:docMk/>
            <pc:sldMk cId="2329406028" sldId="331"/>
            <ac:grpSpMk id="36" creationId="{00000000-0000-0000-0000-000000000000}"/>
          </ac:grpSpMkLst>
        </pc:grpChg>
      </pc:sldChg>
      <pc:sldChg chg="addSp delSp modSp">
        <pc:chgData name="Tomer Avishar" userId="S::tomerav@sela.co.il::6f99e47e-5b46-447c-a55a-283bba137982" providerId="AD" clId="Web-{2501C821-DAC8-5C2C-7D29-130795040682}" dt="2022-01-16T12:37:58.171" v="81" actId="14100"/>
        <pc:sldMkLst>
          <pc:docMk/>
          <pc:sldMk cId="1615368820" sldId="334"/>
        </pc:sldMkLst>
        <pc:spChg chg="add mod">
          <ac:chgData name="Tomer Avishar" userId="S::tomerav@sela.co.il::6f99e47e-5b46-447c-a55a-283bba137982" providerId="AD" clId="Web-{2501C821-DAC8-5C2C-7D29-130795040682}" dt="2022-01-16T12:37:58.171" v="81" actId="14100"/>
          <ac:spMkLst>
            <pc:docMk/>
            <pc:sldMk cId="1615368820" sldId="334"/>
            <ac:spMk id="2" creationId="{4E4A2737-0E9C-4851-A52E-F27DE44D0694}"/>
          </ac:spMkLst>
        </pc:spChg>
        <pc:picChg chg="del">
          <ac:chgData name="Tomer Avishar" userId="S::tomerav@sela.co.il::6f99e47e-5b46-447c-a55a-283bba137982" providerId="AD" clId="Web-{2501C821-DAC8-5C2C-7D29-130795040682}" dt="2022-01-16T12:37:51.280" v="79"/>
          <ac:picMkLst>
            <pc:docMk/>
            <pc:sldMk cId="1615368820" sldId="334"/>
            <ac:picMk id="10" creationId="{398FD1DA-EE0E-412A-B2A4-3A0DFC7E297F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9:50.052" v="88" actId="14100"/>
        <pc:sldMkLst>
          <pc:docMk/>
          <pc:sldMk cId="3483724822" sldId="336"/>
        </pc:sldMkLst>
        <pc:spChg chg="add mod">
          <ac:chgData name="Tomer Avishar" userId="S::tomerav@sela.co.il::6f99e47e-5b46-447c-a55a-283bba137982" providerId="AD" clId="Web-{2501C821-DAC8-5C2C-7D29-130795040682}" dt="2022-01-16T12:39:50.052" v="88" actId="14100"/>
          <ac:spMkLst>
            <pc:docMk/>
            <pc:sldMk cId="3483724822" sldId="336"/>
            <ac:spMk id="2" creationId="{FC8E2E29-4DF6-47B2-A813-753F7EA972CE}"/>
          </ac:spMkLst>
        </pc:spChg>
        <pc:picChg chg="add del">
          <ac:chgData name="Tomer Avishar" userId="S::tomerav@sela.co.il::6f99e47e-5b46-447c-a55a-283bba137982" providerId="AD" clId="Web-{2501C821-DAC8-5C2C-7D29-130795040682}" dt="2022-01-16T12:39:45.724" v="86"/>
          <ac:picMkLst>
            <pc:docMk/>
            <pc:sldMk cId="3483724822" sldId="336"/>
            <ac:picMk id="7" creationId="{B2932D6E-D929-435B-87F4-8D899BFFE1D7}"/>
          </ac:picMkLst>
        </pc:picChg>
      </pc:sldChg>
      <pc:sldChg chg="del">
        <pc:chgData name="Tomer Avishar" userId="S::tomerav@sela.co.il::6f99e47e-5b46-447c-a55a-283bba137982" providerId="AD" clId="Web-{2501C821-DAC8-5C2C-7D29-130795040682}" dt="2022-01-16T12:44:17.208" v="165"/>
        <pc:sldMkLst>
          <pc:docMk/>
          <pc:sldMk cId="2210285161" sldId="338"/>
        </pc:sldMkLst>
      </pc:sldChg>
      <pc:sldChg chg="del">
        <pc:chgData name="Tomer Avishar" userId="S::tomerav@sela.co.il::6f99e47e-5b46-447c-a55a-283bba137982" providerId="AD" clId="Web-{2501C821-DAC8-5C2C-7D29-130795040682}" dt="2022-01-16T12:44:16.505" v="164"/>
        <pc:sldMkLst>
          <pc:docMk/>
          <pc:sldMk cId="821896078" sldId="339"/>
        </pc:sldMkLst>
      </pc:sldChg>
      <pc:sldChg chg="addSp delSp modSp">
        <pc:chgData name="Tomer Avishar" userId="S::tomerav@sela.co.il::6f99e47e-5b46-447c-a55a-283bba137982" providerId="AD" clId="Web-{2501C821-DAC8-5C2C-7D29-130795040682}" dt="2022-01-16T12:46:34.294" v="174" actId="1076"/>
        <pc:sldMkLst>
          <pc:docMk/>
          <pc:sldMk cId="1366005994" sldId="342"/>
        </pc:sldMkLst>
        <pc:graphicFrameChg chg="mod modGraphic">
          <ac:chgData name="Tomer Avishar" userId="S::tomerav@sela.co.il::6f99e47e-5b46-447c-a55a-283bba137982" providerId="AD" clId="Web-{2501C821-DAC8-5C2C-7D29-130795040682}" dt="2022-01-16T12:45:38.385" v="169" actId="1076"/>
          <ac:graphicFrameMkLst>
            <pc:docMk/>
            <pc:sldMk cId="1366005994" sldId="342"/>
            <ac:graphicFrameMk id="5" creationId="{00000000-0000-0000-0000-000000000000}"/>
          </ac:graphicFrameMkLst>
        </pc:graphicFrameChg>
        <pc:picChg chg="del">
          <ac:chgData name="Tomer Avishar" userId="S::tomerav@sela.co.il::6f99e47e-5b46-447c-a55a-283bba137982" providerId="AD" clId="Web-{2501C821-DAC8-5C2C-7D29-130795040682}" dt="2022-01-16T12:46:12.746" v="171"/>
          <ac:picMkLst>
            <pc:docMk/>
            <pc:sldMk cId="1366005994" sldId="342"/>
            <ac:picMk id="4" creationId="{00000000-0000-0000-0000-000000000000}"/>
          </ac:picMkLst>
        </pc:picChg>
        <pc:picChg chg="add mod">
          <ac:chgData name="Tomer Avishar" userId="S::tomerav@sela.co.il::6f99e47e-5b46-447c-a55a-283bba137982" providerId="AD" clId="Web-{2501C821-DAC8-5C2C-7D29-130795040682}" dt="2022-01-16T12:46:34.294" v="174" actId="1076"/>
          <ac:picMkLst>
            <pc:docMk/>
            <pc:sldMk cId="1366005994" sldId="342"/>
            <ac:picMk id="6" creationId="{B31CD41D-7667-4B8F-8D38-EB65406C182C}"/>
          </ac:picMkLst>
        </pc:picChg>
      </pc:sldChg>
    </pc:docChg>
  </pc:docChgLst>
  <pc:docChgLst>
    <pc:chgData name="Dan Defrin" userId="S::dand@sela.co.il::d6af6d47-7f1d-4323-b764-b1431f09f0f1" providerId="AD" clId="Web-{44DD2B4D-99E2-C18C-B8A6-95CADB59259A}"/>
    <pc:docChg chg="modSld">
      <pc:chgData name="Dan Defrin" userId="S::dand@sela.co.il::d6af6d47-7f1d-4323-b764-b1431f09f0f1" providerId="AD" clId="Web-{44DD2B4D-99E2-C18C-B8A6-95CADB59259A}" dt="2022-01-16T15:05:02.795" v="6"/>
      <pc:docMkLst>
        <pc:docMk/>
      </pc:docMkLst>
      <pc:sldChg chg="modNotes">
        <pc:chgData name="Dan Defrin" userId="S::dand@sela.co.il::d6af6d47-7f1d-4323-b764-b1431f09f0f1" providerId="AD" clId="Web-{44DD2B4D-99E2-C18C-B8A6-95CADB59259A}" dt="2022-01-16T15:05:02.795" v="6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0878A6C0-E366-1487-E91C-9428A27AB1A1}"/>
    <pc:docChg chg="delSld modSld">
      <pc:chgData name="Tomer Avishar" userId="S::tomerav@sela.co.il::6f99e47e-5b46-447c-a55a-283bba137982" providerId="AD" clId="Web-{0878A6C0-E366-1487-E91C-9428A27AB1A1}" dt="2022-01-19T09:36:54.902" v="917"/>
      <pc:docMkLst>
        <pc:docMk/>
      </pc:docMkLst>
      <pc:sldChg chg="modSp">
        <pc:chgData name="Tomer Avishar" userId="S::tomerav@sela.co.il::6f99e47e-5b46-447c-a55a-283bba137982" providerId="AD" clId="Web-{0878A6C0-E366-1487-E91C-9428A27AB1A1}" dt="2022-01-19T08:56:02.725" v="0" actId="1076"/>
        <pc:sldMkLst>
          <pc:docMk/>
          <pc:sldMk cId="3565511594" sldId="273"/>
        </pc:sldMkLst>
        <pc:grpChg chg="mod">
          <ac:chgData name="Tomer Avishar" userId="S::tomerav@sela.co.il::6f99e47e-5b46-447c-a55a-283bba137982" providerId="AD" clId="Web-{0878A6C0-E366-1487-E91C-9428A27AB1A1}" dt="2022-01-19T08:56:02.725" v="0" actId="1076"/>
          <ac:grpSpMkLst>
            <pc:docMk/>
            <pc:sldMk cId="3565511594" sldId="273"/>
            <ac:grpSpMk id="32" creationId="{00000000-0000-0000-0000-000000000000}"/>
          </ac:grpSpMkLst>
        </pc:grpChg>
      </pc:sldChg>
      <pc:sldChg chg="modSp modNotes">
        <pc:chgData name="Tomer Avishar" userId="S::tomerav@sela.co.il::6f99e47e-5b46-447c-a55a-283bba137982" providerId="AD" clId="Web-{0878A6C0-E366-1487-E91C-9428A27AB1A1}" dt="2022-01-19T09:13:06.051" v="501"/>
        <pc:sldMkLst>
          <pc:docMk/>
          <pc:sldMk cId="120084617" sldId="277"/>
        </pc:sldMkLst>
        <pc:spChg chg="mod">
          <ac:chgData name="Tomer Avishar" userId="S::tomerav@sela.co.il::6f99e47e-5b46-447c-a55a-283bba137982" providerId="AD" clId="Web-{0878A6C0-E366-1487-E91C-9428A27AB1A1}" dt="2022-01-19T09:04:27.723" v="285" actId="20577"/>
          <ac:spMkLst>
            <pc:docMk/>
            <pc:sldMk cId="120084617" sldId="277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14:19.681" v="526"/>
        <pc:sldMkLst>
          <pc:docMk/>
          <pc:sldMk cId="4228389790" sldId="279"/>
        </pc:sldMkLst>
      </pc:sldChg>
      <pc:sldChg chg="modNotes">
        <pc:chgData name="Tomer Avishar" userId="S::tomerav@sela.co.il::6f99e47e-5b46-447c-a55a-283bba137982" providerId="AD" clId="Web-{0878A6C0-E366-1487-E91C-9428A27AB1A1}" dt="2022-01-19T09:03:39.658" v="282"/>
        <pc:sldMkLst>
          <pc:docMk/>
          <pc:sldMk cId="2036535218" sldId="280"/>
        </pc:sldMkLst>
      </pc:sldChg>
      <pc:sldChg chg="modNotes">
        <pc:chgData name="Tomer Avishar" userId="S::tomerav@sela.co.il::6f99e47e-5b46-447c-a55a-283bba137982" providerId="AD" clId="Web-{0878A6C0-E366-1487-E91C-9428A27AB1A1}" dt="2022-01-19T09:21:13.658" v="789"/>
        <pc:sldMkLst>
          <pc:docMk/>
          <pc:sldMk cId="787525244" sldId="283"/>
        </pc:sldMkLst>
      </pc:sldChg>
      <pc:sldChg chg="modNotes">
        <pc:chgData name="Tomer Avishar" userId="S::tomerav@sela.co.il::6f99e47e-5b46-447c-a55a-283bba137982" providerId="AD" clId="Web-{0878A6C0-E366-1487-E91C-9428A27AB1A1}" dt="2022-01-19T09:16:44.252" v="618"/>
        <pc:sldMkLst>
          <pc:docMk/>
          <pc:sldMk cId="1970474856" sldId="296"/>
        </pc:sldMkLst>
      </pc:sldChg>
      <pc:sldChg chg="modNotes">
        <pc:chgData name="Tomer Avishar" userId="S::tomerav@sela.co.il::6f99e47e-5b46-447c-a55a-283bba137982" providerId="AD" clId="Web-{0878A6C0-E366-1487-E91C-9428A27AB1A1}" dt="2022-01-19T09:18:15.023" v="692"/>
        <pc:sldMkLst>
          <pc:docMk/>
          <pc:sldMk cId="2133184577" sldId="298"/>
        </pc:sldMkLst>
      </pc:sldChg>
      <pc:sldChg chg="modNotes">
        <pc:chgData name="Tomer Avishar" userId="S::tomerav@sela.co.il::6f99e47e-5b46-447c-a55a-283bba137982" providerId="AD" clId="Web-{0878A6C0-E366-1487-E91C-9428A27AB1A1}" dt="2022-01-19T09:19:33.793" v="744"/>
        <pc:sldMkLst>
          <pc:docMk/>
          <pc:sldMk cId="2097112682" sldId="299"/>
        </pc:sldMkLst>
      </pc:sldChg>
      <pc:sldChg chg="modSp">
        <pc:chgData name="Tomer Avishar" userId="S::tomerav@sela.co.il::6f99e47e-5b46-447c-a55a-283bba137982" providerId="AD" clId="Web-{0878A6C0-E366-1487-E91C-9428A27AB1A1}" dt="2022-01-19T09:24:36.327" v="829" actId="20577"/>
        <pc:sldMkLst>
          <pc:docMk/>
          <pc:sldMk cId="1612806534" sldId="305"/>
        </pc:sldMkLst>
        <pc:spChg chg="mod">
          <ac:chgData name="Tomer Avishar" userId="S::tomerav@sela.co.il::6f99e47e-5b46-447c-a55a-283bba137982" providerId="AD" clId="Web-{0878A6C0-E366-1487-E91C-9428A27AB1A1}" dt="2022-01-19T09:24:36.327" v="829" actId="20577"/>
          <ac:spMkLst>
            <pc:docMk/>
            <pc:sldMk cId="1612806534" sldId="305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25:00.297" v="839"/>
        <pc:sldMkLst>
          <pc:docMk/>
          <pc:sldMk cId="2044841586" sldId="306"/>
        </pc:sldMkLst>
      </pc:sldChg>
      <pc:sldChg chg="modNotes">
        <pc:chgData name="Tomer Avishar" userId="S::tomerav@sela.co.il::6f99e47e-5b46-447c-a55a-283bba137982" providerId="AD" clId="Web-{0878A6C0-E366-1487-E91C-9428A27AB1A1}" dt="2022-01-19T09:26:13.895" v="842"/>
        <pc:sldMkLst>
          <pc:docMk/>
          <pc:sldMk cId="414414027" sldId="307"/>
        </pc:sldMkLst>
      </pc:sldChg>
      <pc:sldChg chg="modNotes">
        <pc:chgData name="Tomer Avishar" userId="S::tomerav@sela.co.il::6f99e47e-5b46-447c-a55a-283bba137982" providerId="AD" clId="Web-{0878A6C0-E366-1487-E91C-9428A27AB1A1}" dt="2022-01-19T09:29:12.171" v="849"/>
        <pc:sldMkLst>
          <pc:docMk/>
          <pc:sldMk cId="2165660929" sldId="309"/>
        </pc:sldMkLst>
      </pc:sldChg>
      <pc:sldChg chg="del">
        <pc:chgData name="Tomer Avishar" userId="S::tomerav@sela.co.il::6f99e47e-5b46-447c-a55a-283bba137982" providerId="AD" clId="Web-{0878A6C0-E366-1487-E91C-9428A27AB1A1}" dt="2022-01-19T09:23:29.135" v="790"/>
        <pc:sldMkLst>
          <pc:docMk/>
          <pc:sldMk cId="3739874450" sldId="314"/>
        </pc:sldMkLst>
      </pc:sldChg>
      <pc:sldChg chg="del">
        <pc:chgData name="Tomer Avishar" userId="S::tomerav@sela.co.il::6f99e47e-5b46-447c-a55a-283bba137982" providerId="AD" clId="Web-{0878A6C0-E366-1487-E91C-9428A27AB1A1}" dt="2022-01-19T09:23:30.042" v="791"/>
        <pc:sldMkLst>
          <pc:docMk/>
          <pc:sldMk cId="4007112819" sldId="315"/>
        </pc:sldMkLst>
      </pc:sldChg>
      <pc:sldChg chg="modNotes">
        <pc:chgData name="Tomer Avishar" userId="S::tomerav@sela.co.il::6f99e47e-5b46-447c-a55a-283bba137982" providerId="AD" clId="Web-{0878A6C0-E366-1487-E91C-9428A27AB1A1}" dt="2022-01-19T09:26:55.866" v="843"/>
        <pc:sldMkLst>
          <pc:docMk/>
          <pc:sldMk cId="3089011858" sldId="319"/>
        </pc:sldMkLst>
      </pc:sldChg>
      <pc:sldChg chg="modNotes">
        <pc:chgData name="Tomer Avishar" userId="S::tomerav@sela.co.il::6f99e47e-5b46-447c-a55a-283bba137982" providerId="AD" clId="Web-{0878A6C0-E366-1487-E91C-9428A27AB1A1}" dt="2022-01-19T09:29:50.502" v="856"/>
        <pc:sldMkLst>
          <pc:docMk/>
          <pc:sldMk cId="124271606" sldId="322"/>
        </pc:sldMkLst>
      </pc:sldChg>
      <pc:sldChg chg="modNotes">
        <pc:chgData name="Tomer Avishar" userId="S::tomerav@sela.co.il::6f99e47e-5b46-447c-a55a-283bba137982" providerId="AD" clId="Web-{0878A6C0-E366-1487-E91C-9428A27AB1A1}" dt="2022-01-19T09:35:36.397" v="914"/>
        <pc:sldMkLst>
          <pc:docMk/>
          <pc:sldMk cId="3113980546" sldId="325"/>
        </pc:sldMkLst>
      </pc:sldChg>
      <pc:sldChg chg="modNotes">
        <pc:chgData name="Tomer Avishar" userId="S::tomerav@sela.co.il::6f99e47e-5b46-447c-a55a-283bba137982" providerId="AD" clId="Web-{0878A6C0-E366-1487-E91C-9428A27AB1A1}" dt="2022-01-19T09:35:42.898" v="915"/>
        <pc:sldMkLst>
          <pc:docMk/>
          <pc:sldMk cId="4244509888" sldId="326"/>
        </pc:sldMkLst>
      </pc:sldChg>
      <pc:sldChg chg="del">
        <pc:chgData name="Tomer Avishar" userId="S::tomerav@sela.co.il::6f99e47e-5b46-447c-a55a-283bba137982" providerId="AD" clId="Web-{0878A6C0-E366-1487-E91C-9428A27AB1A1}" dt="2022-01-19T09:36:53.324" v="916"/>
        <pc:sldMkLst>
          <pc:docMk/>
          <pc:sldMk cId="2153022246" sldId="347"/>
        </pc:sldMkLst>
      </pc:sldChg>
      <pc:sldChg chg="del">
        <pc:chgData name="Tomer Avishar" userId="S::tomerav@sela.co.il::6f99e47e-5b46-447c-a55a-283bba137982" providerId="AD" clId="Web-{0878A6C0-E366-1487-E91C-9428A27AB1A1}" dt="2022-01-19T09:36:54.902" v="917"/>
        <pc:sldMkLst>
          <pc:docMk/>
          <pc:sldMk cId="3611843312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118EF-1B48-4AFE-A720-E789ADD5C3E2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A3A024-0E36-4C1B-B41C-9F1647BC3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0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1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1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8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7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9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2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9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3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7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2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2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7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5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7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0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6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9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4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1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7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9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6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8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he-IL" sz="2200"/>
              <a:t>There are several modes for representing numbers.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he-IL" sz="2200"/>
              <a:t>The digits (0-9) can be displayed as text.</a:t>
            </a:r>
            <a:br>
              <a:rPr lang="en-US" altLang="he-IL" sz="2200"/>
            </a:br>
            <a:r>
              <a:rPr lang="en-US" altLang="he-IL" sz="2200"/>
              <a:t>For example:</a:t>
            </a:r>
            <a:br>
              <a:rPr lang="en-US" altLang="he-IL" sz="2200"/>
            </a:br>
            <a:r>
              <a:rPr lang="en-US" altLang="he-IL" sz="2200"/>
              <a:t>We can represent the digit 3 with the character code 51 (in 0’s and 1’s, of course).</a:t>
            </a:r>
            <a:br>
              <a:rPr lang="en-US" altLang="he-IL" sz="2200"/>
            </a:br>
            <a:r>
              <a:rPr lang="en-US" altLang="he-IL" sz="2200"/>
              <a:t>We can represent the number 2.3 as 3 characters with the text values of “2”, “.” (a dot), and “7”.</a:t>
            </a:r>
          </a:p>
          <a:p>
            <a:pPr>
              <a:buFont typeface="Arial" pitchFamily="34" charset="0"/>
              <a:buNone/>
            </a:pPr>
            <a:r>
              <a:rPr lang="en-US" altLang="he-IL" sz="2200"/>
              <a:t>There is not much point in performing arithmetic calculations on numbers that are kept in memory in this mode.</a:t>
            </a:r>
          </a:p>
          <a:p>
            <a:pPr lvl="1"/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In order to perform arithmetic operations on numbers, they should be represented in one of the following modes :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Normal binary: Only whole numbers, non negative.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Two's complement binary: Only whole numbers, positive, negative and zero.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Floating point: Real numbers (whole and fractional), positive, negative and zero.    </a:t>
            </a:r>
          </a:p>
          <a:p>
            <a:pPr lvl="1">
              <a:lnSpc>
                <a:spcPct val="90000"/>
              </a:lnSpc>
            </a:pPr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The programmer chooses the mode in which a number will be kept in the computer’s memory. You will soon see how.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he-IL" sz="1800"/>
              <a:t>Important:</a:t>
            </a:r>
          </a:p>
          <a:p>
            <a:r>
              <a:rPr lang="en-US" altLang="he-IL" sz="1800"/>
              <a:t>In the 2's Complement Binary the leftmost bit (known as the Most Significant Bit - MSB) is the “sign bit “:</a:t>
            </a:r>
          </a:p>
          <a:p>
            <a:r>
              <a:rPr lang="en-US" altLang="he-IL" sz="1800"/>
              <a:t>	1 signifies a negative number.</a:t>
            </a:r>
          </a:p>
          <a:p>
            <a:pPr lvl="2"/>
            <a:r>
              <a:rPr lang="en-US" altLang="he-IL" sz="1800"/>
              <a:t>0 a non-negative (positive or zero).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 b="1"/>
              <a:t>However</a:t>
            </a:r>
            <a:r>
              <a:rPr lang="en-US" altLang="he-IL" sz="1800" b="0"/>
              <a:t>, the</a:t>
            </a:r>
            <a:r>
              <a:rPr lang="en-US" altLang="he-IL" sz="1800"/>
              <a:t> numbers 5 and -5, for example, look very different when represented in the 2’s Complement mode. </a:t>
            </a:r>
            <a:br>
              <a:rPr lang="en-US" altLang="he-IL" sz="1800"/>
            </a:br>
            <a:r>
              <a:rPr lang="en-US" altLang="he-IL" sz="1800"/>
              <a:t> 5 looks like this :  00000101</a:t>
            </a:r>
            <a:br>
              <a:rPr lang="en-US" altLang="he-IL" sz="1800"/>
            </a:br>
            <a:r>
              <a:rPr lang="en-US" altLang="he-IL" sz="1800"/>
              <a:t>-5 looks like this :  11111011</a:t>
            </a:r>
            <a:br>
              <a:rPr lang="en-US" altLang="he-IL" sz="1800"/>
            </a:br>
            <a:r>
              <a:rPr lang="en-US" altLang="he-IL" sz="1800"/>
              <a:t>It is easy to see that not only the MSB is different.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/>
              <a:t>As opposed to 2's Complement, in Normal Binary the most significant bit has no special significance, it is just another bit...</a:t>
            </a:r>
            <a:endParaRPr lang="en-US" sz="1800"/>
          </a:p>
          <a:p>
            <a:pPr>
              <a:spcBef>
                <a:spcPct val="0"/>
              </a:spcBef>
            </a:pPr>
            <a:endParaRPr lang="he-IL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u="sng"/>
              <a:t>A variable is an address in memory holding a value.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think of variables in computer memory as drawers.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put things in drawers and take them out again.</a:t>
            </a:r>
          </a:p>
          <a:p>
            <a:pPr>
              <a:lnSpc>
                <a:spcPct val="90000"/>
              </a:lnSpc>
            </a:pPr>
            <a:r>
              <a:rPr lang="en-US" sz="1200"/>
              <a:t>Or,</a:t>
            </a:r>
            <a:r>
              <a:rPr lang="en-US" sz="1200" baseline="0"/>
              <a:t> we</a:t>
            </a:r>
            <a:r>
              <a:rPr lang="en-US" sz="1200"/>
              <a:t> can just look inside a drawer to see if anything is there. </a:t>
            </a:r>
          </a:p>
          <a:p>
            <a:pPr>
              <a:lnSpc>
                <a:spcPct val="90000"/>
              </a:lnSpc>
            </a:pPr>
            <a:r>
              <a:rPr lang="en-US" sz="1200"/>
              <a:t>The same applies to variables; we place data in them and can take it out or look at it, as required. </a:t>
            </a:r>
          </a:p>
          <a:p>
            <a:pPr>
              <a:lnSpc>
                <a:spcPct val="90000"/>
              </a:lnSpc>
            </a:pPr>
            <a:r>
              <a:rPr lang="en-US" sz="1200" b="1"/>
              <a:t>Note: The value held by a variable may be a reference to another variable.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Although all data in a computer is effectively the same thing (a series of zeros and ones), </a:t>
            </a:r>
            <a:br>
              <a:rPr lang="en-US" sz="1200"/>
            </a:br>
            <a:r>
              <a:rPr lang="en-US" sz="1200"/>
              <a:t>variables come in different flavors, known as </a:t>
            </a:r>
            <a:r>
              <a:rPr lang="en-US" sz="1200" i="1"/>
              <a:t>types</a:t>
            </a:r>
            <a:r>
              <a:rPr lang="en-US" sz="1200"/>
              <a:t>. </a:t>
            </a:r>
          </a:p>
          <a:p>
            <a:pPr>
              <a:lnSpc>
                <a:spcPct val="90000"/>
              </a:lnSpc>
            </a:pPr>
            <a:r>
              <a:rPr lang="en-US" sz="1200"/>
              <a:t>Using the drawer analogy, drawers come in different shapes and sizes, and some things will only fit in certain drawers.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CCD-EA8E-4D31-9ADE-609FFD87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1DFD-F0B1-4C92-AB0E-BDD4977D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260E-1A61-45FF-B66E-76BC8AF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E30-9D30-4F2B-A67C-1FFEFE60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D984-B5EB-4C04-A70F-90266EC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F54-A951-4EF8-B602-C68D1CC1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AD52-36D0-4229-84B6-B4831E4D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281B-4EF8-4154-8CDC-A7D4561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A8D6-0F27-484D-B65E-800C76A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977-797E-41FE-AB71-40D5D3D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6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124FB-F555-488B-A495-E467EB0C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9DE15-F89B-4D04-ACFD-83519A41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F61B-8125-4B10-BA89-1F7741A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A20-3433-4926-A564-9275A5D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7EC-8218-432C-AD5F-F241651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19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75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73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68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DAC5-796E-43BC-8588-1E37C0D8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A8A7-413F-4471-A90B-DDFBEB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9534-7DF1-4BDD-B470-4BFE4041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BAD-8BE4-419B-B3D4-09A3ADE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A6B7-BD42-4CD8-801C-8DED5AA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2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C03-004C-4532-AF7C-95A3AE1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800A-9C1F-4E2D-87A8-7579CBF4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54-555B-4EBF-94D3-6AAEBCA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E16-CB20-4DAF-B4FB-C4227D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B2E0-36D3-4BF2-B15D-900D988E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9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13F-5345-41D0-BCF7-6F6EAD6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F00-4877-4EFC-8227-81D3181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16D0-5F55-4C43-AA61-4E8FBC5E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2736-14D0-46FD-B987-1A8DDC1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A953-5215-4873-86D2-7B2A4B1F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77C0-69FD-4D20-8735-26071121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CA12-8FCA-444C-902B-B4AA5AB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F166-C94A-4A2A-BD0D-3B3AAAF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45A9F-4523-42EA-95CD-AD4DF7B4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53AA-A23C-44DC-BCAB-C3607CCE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64E7-6435-471C-9DDC-C88E063A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6B2B-120C-4A6E-866C-1479329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677A-0E18-4B9B-B61F-F1DE961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390F5-D0C3-4344-BDD3-0977F59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2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7B02-761B-4256-B92D-8A7CABA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771B-F754-48E5-89B6-5E5AA2A5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A004-7178-4630-8495-1A435960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488C-9D39-4E54-8F6D-FCAD79E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6EB4-F641-48BA-A02A-C867CD44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D9C79-9D40-43BC-B70D-01BDF32F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E04C-8037-4F1C-B853-C875E4E3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9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A5BF-F804-4A42-A574-60537E1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27EE-DAD8-4F9A-9EC0-A743C24E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4C49-0025-41B1-A71C-494A861F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6643-BDFD-4503-AB66-54E25C2F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7A25-1B74-4485-8A2D-5C814776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EE11-B50C-44AC-B6D4-D5EEB28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8818-DAEB-472B-938F-F766E0AD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89AD-095B-4D0D-863E-060B4C01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8C42-874F-4521-9AA3-0712096A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C056-8638-4993-867B-EDDD112E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214E-7DB9-464C-8AB6-3462E55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73DC-95B1-4BB0-AB84-9D512DB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8CD27-4462-45DC-A944-0758C81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690B-DC4D-41ED-BC0C-578E978B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1CB-612B-4347-B045-10DECADA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FC72-C009-4475-AC3F-3727131C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6E8E-AEE5-4BF0-A618-BCDA71E1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6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6" r:id="rId14"/>
    <p:sldLayoutId id="2147483669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rgbClr val="0071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3" y="1264978"/>
            <a:ext cx="1017479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5400" b="1" dirty="0">
                <a:latin typeface="Lexend" panose="020B0604020202020204"/>
                <a:cs typeface="Times New Roman" pitchFamily="18" charset="0"/>
              </a:rPr>
              <a:t>Module 02</a:t>
            </a:r>
            <a:r>
              <a:rPr lang="he-IL" sz="5400" b="1" dirty="0">
                <a:latin typeface="Lexend" panose="020B0604020202020204"/>
                <a:cs typeface="Times New Roman" pitchFamily="18" charset="0"/>
              </a:rPr>
              <a:t>-</a:t>
            </a:r>
            <a:r>
              <a:rPr lang="en-US" sz="5400" b="1" dirty="0">
                <a:latin typeface="Lexend" panose="020B0604020202020204"/>
                <a:cs typeface="Times New Roman" pitchFamily="18" charset="0"/>
              </a:rPr>
              <a:t>Python basic types</a:t>
            </a:r>
            <a:endParaRPr sz="20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Boolean Variables and None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Lexend Light"/>
              </a:rPr>
              <a:t>Boolean variables:</a:t>
            </a:r>
          </a:p>
          <a:p>
            <a:pPr lvl="1"/>
            <a:r>
              <a:rPr lang="en-US" dirty="0">
                <a:latin typeface="Lexend Light"/>
              </a:rPr>
              <a:t>Boolean variables can hold only True or False values.</a:t>
            </a:r>
          </a:p>
          <a:p>
            <a:pPr lvl="1"/>
            <a:r>
              <a:rPr lang="en-US" dirty="0">
                <a:latin typeface="Lexend Light"/>
              </a:rPr>
              <a:t>For example: </a:t>
            </a:r>
          </a:p>
          <a:p>
            <a:pPr lvl="1"/>
            <a:endParaRPr lang="en-US" dirty="0">
              <a:latin typeface="Lexend Light"/>
            </a:endParaRPr>
          </a:p>
          <a:p>
            <a:pPr lvl="1"/>
            <a:endParaRPr lang="en-US" dirty="0">
              <a:latin typeface="Lexend Light"/>
            </a:endParaRPr>
          </a:p>
          <a:p>
            <a:pPr marL="857250" lvl="2" indent="0">
              <a:buNone/>
            </a:pPr>
            <a:endParaRPr lang="en-US" sz="24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None value (of </a:t>
            </a:r>
            <a:r>
              <a:rPr lang="en-US" dirty="0" err="1">
                <a:latin typeface="Lexend Light"/>
              </a:rPr>
              <a:t>NoneType</a:t>
            </a:r>
            <a:r>
              <a:rPr lang="en-US" dirty="0">
                <a:latin typeface="Lexend Light"/>
              </a:rPr>
              <a:t>)</a:t>
            </a:r>
          </a:p>
          <a:p>
            <a:endParaRPr lang="en-US" dirty="0">
              <a:latin typeface="Lexend Light"/>
            </a:endParaRPr>
          </a:p>
          <a:p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None is used to represent the absence of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97A46-BEC7-4281-8C07-9D63E3BA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48" y="3022350"/>
            <a:ext cx="1801283" cy="93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6FB82-121D-44B1-92B7-1C61BF9C1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48" y="4604279"/>
            <a:ext cx="1589619" cy="7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Numeric types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In python 2.X integer can be represented by both </a:t>
            </a:r>
            <a:r>
              <a:rPr lang="en-US" sz="2800" i="1" dirty="0">
                <a:latin typeface="Lexend Light"/>
              </a:rPr>
              <a:t>int</a:t>
            </a:r>
            <a:r>
              <a:rPr lang="en-US" sz="2800" dirty="0">
                <a:latin typeface="Lexend Light"/>
              </a:rPr>
              <a:t> and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types. </a:t>
            </a:r>
            <a:r>
              <a:rPr lang="en-US" sz="2800" i="1" dirty="0">
                <a:latin typeface="Lexend Light"/>
              </a:rPr>
              <a:t>int</a:t>
            </a:r>
            <a:r>
              <a:rPr lang="en-US" sz="2800" dirty="0">
                <a:latin typeface="Lexend Light"/>
              </a:rPr>
              <a:t> is for small values (4 bytes),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have unlimited digits count.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dirty="0">
              <a:latin typeface="Lexend Ligh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In python 3.x there is only one integer type – </a:t>
            </a:r>
            <a:r>
              <a:rPr lang="en-US" sz="2800" i="1" dirty="0">
                <a:latin typeface="Lexend Light"/>
              </a:rPr>
              <a:t>int, with </a:t>
            </a:r>
            <a:r>
              <a:rPr lang="en-US" sz="2800" dirty="0">
                <a:latin typeface="Lexend Light"/>
              </a:rPr>
              <a:t>unlimited digits count (line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in python 2.x).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i="1" dirty="0">
              <a:latin typeface="Lexend Light"/>
            </a:endParaRP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int: 123, -78, 0x5A, 0567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long: 51924361987678, 0xDEFABCECBDAECBFBAEl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float: 0.5, -77.99, 12.3+e45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complex: 3.14j, -0.6545+0J, 4.53e-7j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51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6819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Basic Numeric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6" y="1393760"/>
            <a:ext cx="3217333" cy="2737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Arithmetic </a:t>
            </a: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914400" lvl="2" indent="0" algn="l" rtl="0">
              <a:lnSpc>
                <a:spcPct val="8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49B86-C36C-4A14-B214-0807F515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54" y="1821327"/>
            <a:ext cx="2604815" cy="232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641A0-6A13-4C04-9E66-0985DD194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334" y="1821327"/>
            <a:ext cx="1025329" cy="2068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75208-0DF2-4B4E-ACC1-DE3DEBD2283B}"/>
              </a:ext>
            </a:extLst>
          </p:cNvPr>
          <p:cNvSpPr txBox="1"/>
          <p:nvPr/>
        </p:nvSpPr>
        <p:spPr>
          <a:xfrm>
            <a:off x="4957233" y="1370168"/>
            <a:ext cx="227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Assignment	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279A4-DC08-4C13-879B-767E9DB3BF85}"/>
              </a:ext>
            </a:extLst>
          </p:cNvPr>
          <p:cNvSpPr txBox="1"/>
          <p:nvPr/>
        </p:nvSpPr>
        <p:spPr>
          <a:xfrm>
            <a:off x="775563" y="4594979"/>
            <a:ext cx="557953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l" rtl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Corresponding assignment (value objects count must be equal to value count)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811B8-A736-4804-8F32-B8C37826E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854" y="5164666"/>
            <a:ext cx="72905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xend Light"/>
              </a:rPr>
              <a:t>Numeric Operators</a:t>
            </a:r>
            <a:endParaRPr lang="he-IL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031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8466"/>
            <a:ext cx="10922000" cy="59410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1: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2: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0" lvl="1" indent="0" algn="l" rtl="0">
              <a:buNone/>
            </a:pPr>
            <a:endParaRPr lang="en-US" sz="2800" dirty="0"/>
          </a:p>
          <a:p>
            <a:pPr marL="0" lvl="1" indent="0" algn="l" rtl="0">
              <a:buNone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BE596-20A5-431A-8C58-DCFC0F5C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315130"/>
            <a:ext cx="481334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n1+n2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 = 22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-=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	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#res = 12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9F8BD5-6B95-4CFF-975F-2E713E4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237387"/>
            <a:ext cx="658913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num3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(num1/num2)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res1 = 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num3/num2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res2 = 2.667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num1//num2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res3 =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Math — Mathematical functions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50412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We can </a:t>
            </a:r>
            <a:r>
              <a:rPr lang="en-US" i="1" dirty="0">
                <a:latin typeface="Lexend Light"/>
              </a:rPr>
              <a:t>import</a:t>
            </a:r>
            <a:r>
              <a:rPr lang="en-US" dirty="0">
                <a:latin typeface="Lexend Light"/>
              </a:rPr>
              <a:t> </a:t>
            </a: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to use mathematics functions (will be discussed later in the course) 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contains functions like: pow, sqrt, exp, log, sin, </a:t>
            </a:r>
            <a:r>
              <a:rPr lang="en-US" dirty="0" err="1">
                <a:latin typeface="Lexend Light"/>
              </a:rPr>
              <a:t>etc</a:t>
            </a:r>
            <a:endParaRPr lang="en-US" dirty="0">
              <a:latin typeface="Lexend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To see all math definitions use:</a:t>
            </a:r>
            <a:endParaRPr lang="en-US" i="1" dirty="0">
              <a:latin typeface="Lexend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To see the documentation about some function of </a:t>
            </a: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use built-in help function: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lnSpc>
                <a:spcPct val="100000"/>
              </a:lnSpc>
              <a:buNone/>
            </a:pPr>
            <a:r>
              <a:rPr lang="en-US" sz="2800" dirty="0">
                <a:latin typeface="Lexend Light"/>
              </a:rPr>
              <a:t>For example:</a:t>
            </a: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FADD-3C83-42BA-892A-B7EB71BFE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6" y="3022356"/>
            <a:ext cx="1186922" cy="44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38161-62AF-4DD0-A271-40B6AB53A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3887227"/>
            <a:ext cx="2107745" cy="3763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8BFE272-0710-4BB1-BBC5-ACD39EBF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5434807"/>
            <a:ext cx="420093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index-base Sequences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The most basic data structure in Python is a </a:t>
            </a:r>
            <a:r>
              <a:rPr lang="en-US" b="1" dirty="0">
                <a:latin typeface="Lexend Light"/>
              </a:rPr>
              <a:t>sequence</a:t>
            </a:r>
            <a:r>
              <a:rPr lang="en-US" dirty="0">
                <a:latin typeface="Lexend Light"/>
              </a:rPr>
              <a:t>. </a:t>
            </a:r>
          </a:p>
          <a:p>
            <a:r>
              <a:rPr lang="en-US" dirty="0">
                <a:latin typeface="Lexend Light"/>
              </a:rPr>
              <a:t>Python has several built-in types of sequences: lists, tuples, dictionaries, sets and strings</a:t>
            </a:r>
          </a:p>
          <a:p>
            <a:r>
              <a:rPr lang="en-US" dirty="0">
                <a:latin typeface="Lexend Light"/>
              </a:rPr>
              <a:t>The lists, tuples and strings are index-based sequences.</a:t>
            </a:r>
          </a:p>
          <a:p>
            <a:r>
              <a:rPr lang="en-US" dirty="0">
                <a:latin typeface="Lexend Light"/>
              </a:rPr>
              <a:t>The index-based sequences  are support index access and index-range access </a:t>
            </a:r>
          </a:p>
          <a:p>
            <a:r>
              <a:rPr lang="en-US" dirty="0">
                <a:latin typeface="Lexend Light"/>
              </a:rPr>
              <a:t>positive and negative indexes are supported (positive indexes starts with 0, negative with -1)</a:t>
            </a:r>
          </a:p>
          <a:p>
            <a:pPr lvl="1"/>
            <a:r>
              <a:rPr lang="en-US" sz="2600" dirty="0">
                <a:latin typeface="Lexend Light"/>
              </a:rPr>
              <a:t>A negative indexes are counted from the end. So we can access the last element is with  -1 index, the second to the last element would be -2, and so on</a:t>
            </a:r>
            <a:r>
              <a:rPr lang="en-US" dirty="0">
                <a:latin typeface="Lexen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71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Strings in Python can be created using single quotes, double quotes, and triple quotes. </a:t>
            </a:r>
          </a:p>
          <a:p>
            <a:r>
              <a:rPr lang="en-US" dirty="0">
                <a:latin typeface="Lexend Light"/>
              </a:rPr>
              <a:t>Python treats single quotes and double quotes strings the same:</a:t>
            </a:r>
          </a:p>
          <a:p>
            <a:r>
              <a:rPr lang="en-US" dirty="0">
                <a:latin typeface="Lexend Light"/>
              </a:rPr>
              <a:t>For example:</a:t>
            </a:r>
          </a:p>
          <a:p>
            <a:endParaRPr lang="en-US" dirty="0">
              <a:latin typeface="Lexend Light"/>
            </a:endParaRP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An escape character interpreted in both single-quoted and double-quoted strings.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4FA000-829A-4430-9EC1-AF4C8EEB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344481"/>
            <a:ext cx="227937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 World!"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"Daniel Kohen"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 – triple quotes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Triple quotes strings can span for several lines and they consist of three consecutive single or double quotes.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For example: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Or: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8FD4CE-A7CA-4897-87E8-F6A9683E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3705262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"""this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end"""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AFBF4E-9B36-4A35-B2B3-9F8BDA4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5365868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'''this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end'''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 – raw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Python can define raw strings, that blocks escape characters </a:t>
            </a:r>
          </a:p>
          <a:p>
            <a:r>
              <a:rPr lang="en-US" dirty="0">
                <a:latin typeface="Lexend Light"/>
              </a:rPr>
              <a:t>Putting the </a:t>
            </a:r>
            <a:r>
              <a:rPr lang="en-US" b="1" i="1" dirty="0">
                <a:latin typeface="Lexend Light"/>
              </a:rPr>
              <a:t>r</a:t>
            </a:r>
            <a:r>
              <a:rPr lang="en-US" i="1" dirty="0">
                <a:latin typeface="Lexend Light"/>
              </a:rPr>
              <a:t> </a:t>
            </a:r>
            <a:r>
              <a:rPr lang="en-US" dirty="0">
                <a:latin typeface="Lexend Light"/>
              </a:rPr>
              <a:t>character before single, double or triple quotes string will define them as raw-string</a:t>
            </a:r>
          </a:p>
          <a:p>
            <a:r>
              <a:rPr lang="en-US" dirty="0">
                <a:latin typeface="Lexend Light"/>
              </a:rPr>
              <a:t>Raw-strings are used to backslash escape characters</a:t>
            </a:r>
          </a:p>
          <a:p>
            <a:endParaRPr lang="en-US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For example:</a:t>
            </a:r>
          </a:p>
          <a:p>
            <a:endParaRPr lang="en-US" sz="2600" dirty="0">
              <a:latin typeface="Lexend Light"/>
            </a:endParaRPr>
          </a:p>
          <a:p>
            <a:endParaRPr lang="en-US" sz="2600" dirty="0">
              <a:latin typeface="Lexend Light"/>
            </a:endParaRPr>
          </a:p>
          <a:p>
            <a:pPr marL="400050" lvl="1" indent="0">
              <a:buNone/>
            </a:pPr>
            <a:r>
              <a:rPr lang="en-US" sz="2600" dirty="0">
                <a:latin typeface="Lexend Light"/>
              </a:rPr>
              <a:t>– double back-slash for each back-slash character</a:t>
            </a:r>
          </a:p>
          <a:p>
            <a:pPr marL="400050" lvl="1" indent="0">
              <a:buNone/>
            </a:pPr>
            <a:r>
              <a:rPr lang="en-US" sz="2600" dirty="0">
                <a:latin typeface="Lexend Light"/>
              </a:rPr>
              <a:t>Or</a:t>
            </a:r>
          </a:p>
          <a:p>
            <a:pPr marL="400050" lvl="1" indent="0">
              <a:buNone/>
            </a:pPr>
            <a:endParaRPr lang="en-US" sz="2600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3D079-CC46-4E00-9228-D921CDDD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4468023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newDir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file.txt"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12A9F-E98F-4E45-859F-879AF73C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6005825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:\temp\newDir\file.txt"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413" y="1492163"/>
            <a:ext cx="9731259" cy="464230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Lexend Light"/>
              </a:rPr>
              <a:t>Memory</a:t>
            </a:r>
          </a:p>
          <a:p>
            <a:r>
              <a:rPr lang="en-GB" dirty="0">
                <a:latin typeface="Lexend Light"/>
              </a:rPr>
              <a:t>Variables</a:t>
            </a:r>
            <a:endParaRPr lang="he-IL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data types</a:t>
            </a:r>
          </a:p>
          <a:p>
            <a:r>
              <a:rPr lang="en-US" altLang="he-IL" dirty="0">
                <a:latin typeface="Lexend Light"/>
              </a:rPr>
              <a:t>Names of Python identifiers</a:t>
            </a:r>
          </a:p>
          <a:p>
            <a:r>
              <a:rPr lang="en-US" altLang="he-IL" dirty="0">
                <a:latin typeface="Lexend Light"/>
              </a:rPr>
              <a:t>Boolean  and Numeric Variables</a:t>
            </a:r>
          </a:p>
          <a:p>
            <a:r>
              <a:rPr lang="en-US" altLang="he-IL" dirty="0">
                <a:latin typeface="Lexend Light"/>
              </a:rPr>
              <a:t>Basic Numeric Operators</a:t>
            </a:r>
          </a:p>
          <a:p>
            <a:r>
              <a:rPr lang="en-US" altLang="he-IL" dirty="0">
                <a:latin typeface="Lexend Light"/>
              </a:rPr>
              <a:t>Math — Mathematical functions</a:t>
            </a:r>
          </a:p>
          <a:p>
            <a:r>
              <a:rPr lang="en-US" altLang="he-IL" dirty="0">
                <a:latin typeface="Lexend Light"/>
              </a:rPr>
              <a:t>Strings Variables</a:t>
            </a:r>
          </a:p>
          <a:p>
            <a:r>
              <a:rPr lang="en-US" altLang="he-IL" dirty="0">
                <a:latin typeface="Lexend Light"/>
              </a:rPr>
              <a:t>String Operators and Built-in Methods</a:t>
            </a:r>
          </a:p>
          <a:p>
            <a:r>
              <a:rPr lang="en-US" altLang="he-IL" dirty="0">
                <a:latin typeface="Lexend Light"/>
              </a:rPr>
              <a:t>Combine Statements</a:t>
            </a:r>
          </a:p>
          <a:p>
            <a:r>
              <a:rPr lang="en-US" altLang="he-IL" dirty="0">
                <a:latin typeface="Lexend Light"/>
              </a:rPr>
              <a:t>Python Sequences </a:t>
            </a:r>
            <a:endParaRPr lang="en-US" dirty="0">
              <a:latin typeface="Lexe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577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String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+			</a:t>
            </a:r>
            <a:r>
              <a:rPr lang="en-US" dirty="0">
                <a:latin typeface="Lexend Light"/>
              </a:rPr>
              <a:t>Concatenation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*			</a:t>
            </a:r>
            <a:r>
              <a:rPr lang="en-US" dirty="0">
                <a:latin typeface="Lexend Light"/>
              </a:rPr>
              <a:t>Repetition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[]			</a:t>
            </a:r>
            <a:r>
              <a:rPr lang="en-US" dirty="0">
                <a:latin typeface="Lexend Light"/>
              </a:rPr>
              <a:t>Slice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[:]			</a:t>
            </a:r>
            <a:r>
              <a:rPr lang="en-US" dirty="0">
                <a:latin typeface="Lexend Light"/>
              </a:rPr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in/not in		</a:t>
            </a:r>
            <a:r>
              <a:rPr lang="en-US" dirty="0">
                <a:latin typeface="Lexend Light"/>
              </a:rPr>
              <a:t>Membership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latin typeface="Lexend Light"/>
              </a:rPr>
              <a:t>%		Format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dirty="0">
              <a:latin typeface="Lexend Light"/>
            </a:endParaRPr>
          </a:p>
          <a:p>
            <a:r>
              <a:rPr lang="en-US" sz="2000" u="sng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</a:t>
            </a:r>
            <a:r>
              <a:rPr lang="en-US" sz="2000" b="1" u="sng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1D17A-048A-49BA-B00F-67F7CF58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662930"/>
            <a:ext cx="621527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s2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s1 + s2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res1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s1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res2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s1[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res3 = "a"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ranges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E6509D-2FB2-431D-BD73-9B0C6D80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6090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s[:])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fedcba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"ace"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bdf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as Input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>
                <a:latin typeface="Lexend Light"/>
              </a:rPr>
              <a:t>In Python, the input() function is used to read user input from the standard input (usually the keyboard). It allows the program to pause and wait for the user to enter a value or a line of text.</a:t>
            </a:r>
          </a:p>
          <a:p>
            <a:endParaRPr lang="en-US" sz="27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D5089EE-6700-4238-8D70-26C0D7A8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38" y="3799636"/>
            <a:ext cx="66781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"Enter your name: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"Hello, 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name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"!"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Immutability of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Python strings are immutable</a:t>
            </a:r>
          </a:p>
          <a:p>
            <a:r>
              <a:rPr lang="en-US" dirty="0">
                <a:latin typeface="Lexend Light"/>
              </a:rPr>
              <a:t>Direct assignment to its items is not supported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There are a lot of functions for replacing, sub-stringing, etc. They all built and return the changed 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D6151-FFEC-4A20-934D-603E872C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4923215"/>
            <a:ext cx="689113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 = {}, s1 = {}"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s1))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s1="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42BB03-832E-4E64-812D-E3F9224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3031409"/>
            <a:ext cx="29154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1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base"/>
            <a:r>
              <a:rPr lang="en-US" dirty="0">
                <a:latin typeface="Lexend Light"/>
              </a:rPr>
              <a:t>There are many built-in string functions in python, here some the most common:</a:t>
            </a:r>
          </a:p>
          <a:p>
            <a:pPr fontAlgn="base"/>
            <a:endParaRPr lang="en-US" sz="900" dirty="0">
              <a:latin typeface="Lexend Light"/>
            </a:endParaRPr>
          </a:p>
          <a:p>
            <a:pPr fontAlgn="base"/>
            <a:r>
              <a:rPr lang="en-US" u="sng" dirty="0">
                <a:latin typeface="Lexend Light"/>
              </a:rPr>
              <a:t>Case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s.capitalize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Capitalizes first letter of string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s.lower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s.upper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returns the lowercase /uppercase version of the string</a:t>
            </a:r>
          </a:p>
          <a:p>
            <a:pPr fontAlgn="base"/>
            <a:endParaRPr lang="en-US" sz="900" dirty="0">
              <a:latin typeface="Lexend Light"/>
            </a:endParaRPr>
          </a:p>
          <a:p>
            <a:pPr fontAlgn="base"/>
            <a:r>
              <a:rPr lang="en-US" sz="2900" u="sng" dirty="0">
                <a:latin typeface="Lexend Light"/>
              </a:rPr>
              <a:t>Test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s.islower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s.isupper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Returns true if all cased characters in string are lowercase/uppercase and false otherwise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s.isalpha</a:t>
            </a:r>
            <a:r>
              <a:rPr lang="en-US" sz="2500" b="1" dirty="0">
                <a:latin typeface="Lexend Light"/>
              </a:rPr>
              <a:t>(), s. </a:t>
            </a:r>
            <a:r>
              <a:rPr lang="en-US" sz="2500" b="1" dirty="0" err="1">
                <a:latin typeface="Lexend Light"/>
              </a:rPr>
              <a:t>isalnum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s.isdigit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s.isspace</a:t>
            </a:r>
            <a:r>
              <a:rPr lang="en-US" sz="2500" b="1" dirty="0">
                <a:latin typeface="Lexend Light"/>
              </a:rPr>
              <a:t>()... </a:t>
            </a:r>
            <a:r>
              <a:rPr lang="en-US" sz="2500" dirty="0">
                <a:latin typeface="Lexend Light"/>
              </a:rPr>
              <a:t>- tests if all the string characters are in correct state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s.startswith</a:t>
            </a:r>
            <a:r>
              <a:rPr lang="en-US" sz="2500" b="1" dirty="0">
                <a:latin typeface="Lexend Light"/>
              </a:rPr>
              <a:t>(suffix[, beg=0, end=</a:t>
            </a:r>
            <a:r>
              <a:rPr lang="en-US" sz="2500" b="1" dirty="0" err="1">
                <a:latin typeface="Lexend Light"/>
              </a:rPr>
              <a:t>len</a:t>
            </a:r>
            <a:r>
              <a:rPr lang="en-US" sz="2500" b="1" dirty="0">
                <a:latin typeface="Lexend Light"/>
              </a:rPr>
              <a:t>(string)])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s.endswith</a:t>
            </a:r>
            <a:r>
              <a:rPr lang="en-US" sz="2500" b="1" dirty="0">
                <a:latin typeface="Lexend Light"/>
              </a:rPr>
              <a:t>(suffix[, beg=0, end=</a:t>
            </a:r>
            <a:r>
              <a:rPr lang="en-US" sz="2500" b="1" dirty="0" err="1">
                <a:latin typeface="Lexend Light"/>
              </a:rPr>
              <a:t>len</a:t>
            </a:r>
            <a:r>
              <a:rPr lang="en-US" sz="2500" b="1" dirty="0">
                <a:latin typeface="Lexend Light"/>
              </a:rPr>
              <a:t>(string)]) </a:t>
            </a:r>
            <a:r>
              <a:rPr lang="en-US" sz="2500" dirty="0">
                <a:latin typeface="Lexend Light"/>
              </a:rPr>
              <a:t>- tests if the string starts/ends with the given </a:t>
            </a:r>
            <a:r>
              <a:rPr lang="en-US" sz="2500" i="1" dirty="0">
                <a:latin typeface="Lexend Light"/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03994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String </a:t>
            </a:r>
            <a:r>
              <a:rPr lang="en-US" b="1" dirty="0">
                <a:effectLst/>
                <a:latin typeface="Lexend Light"/>
              </a:rPr>
              <a:t>Built-in Methods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27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04801"/>
            <a:ext cx="11404600" cy="64854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2" indent="0">
              <a:buNone/>
            </a:pPr>
            <a:r>
              <a:rPr lang="en-US" sz="4400" dirty="0"/>
              <a:t>Example 1:</a:t>
            </a:r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r>
              <a:rPr lang="en-US" sz="4400" dirty="0"/>
              <a:t>Example 2:</a:t>
            </a:r>
          </a:p>
          <a:p>
            <a:pPr marL="400050" lvl="2" indent="0">
              <a:buNone/>
            </a:pP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C52D9-6889-4350-B295-E8B831D5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1337965"/>
            <a:ext cx="539363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s.islower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s.capitalize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AF6162-8493-4685-A9AA-EBA1169E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4028970"/>
            <a:ext cx="975359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starts with ab!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nothing, the                 # condition does not match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8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Search and replace functions:</a:t>
            </a:r>
          </a:p>
          <a:p>
            <a:pPr lvl="1" fontAlgn="base"/>
            <a:r>
              <a:rPr lang="en-US" sz="2000" b="1" dirty="0"/>
              <a:t>s. find(</a:t>
            </a:r>
            <a:r>
              <a:rPr lang="en-US" sz="2000" b="1" dirty="0" err="1"/>
              <a:t>substr</a:t>
            </a:r>
            <a:r>
              <a:rPr lang="en-US" sz="2000" b="1" dirty="0"/>
              <a:t>[, beg, end=</a:t>
            </a:r>
            <a:r>
              <a:rPr lang="en-US" sz="2000" b="1" dirty="0" err="1"/>
              <a:t>len</a:t>
            </a:r>
            <a:r>
              <a:rPr lang="en-US" sz="2000" b="1" dirty="0"/>
              <a:t>])/</a:t>
            </a:r>
            <a:r>
              <a:rPr lang="en-US" sz="2000" b="1" dirty="0" err="1"/>
              <a:t>s.rfind</a:t>
            </a:r>
            <a:r>
              <a:rPr lang="en-US" sz="2000" b="1" dirty="0"/>
              <a:t> </a:t>
            </a:r>
            <a:r>
              <a:rPr lang="en-US" sz="2000" dirty="0"/>
              <a:t>- searches for </a:t>
            </a:r>
            <a:r>
              <a:rPr lang="en-US" sz="2000" i="1" dirty="0" err="1"/>
              <a:t>substr</a:t>
            </a:r>
            <a:r>
              <a:rPr lang="en-US" sz="2000" dirty="0"/>
              <a:t> in given string s and returns start index of the first/last appearance ,-1 if not found</a:t>
            </a:r>
          </a:p>
          <a:p>
            <a:pPr lvl="1" fontAlgn="base"/>
            <a:r>
              <a:rPr lang="en-US" sz="2000" b="1" dirty="0" err="1"/>
              <a:t>s.replace</a:t>
            </a:r>
            <a:r>
              <a:rPr lang="en-US" sz="2000" b="1" dirty="0"/>
              <a:t>(old, new[, max])  </a:t>
            </a:r>
            <a:r>
              <a:rPr lang="en-US" sz="2000" dirty="0"/>
              <a:t>- returns a string where all/max occurrences of </a:t>
            </a:r>
            <a:r>
              <a:rPr lang="en-US" sz="2000" i="1" dirty="0"/>
              <a:t>old</a:t>
            </a:r>
            <a:r>
              <a:rPr lang="en-US" sz="2000" dirty="0"/>
              <a:t> have been replaced by </a:t>
            </a:r>
            <a:r>
              <a:rPr lang="en-US" sz="2000" i="1" dirty="0"/>
              <a:t>new</a:t>
            </a:r>
          </a:p>
          <a:p>
            <a:pPr lvl="1" fontAlgn="base"/>
            <a:endParaRPr lang="en-US" sz="2000" i="1" dirty="0"/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1E0D0-8472-46CD-B5C2-6A157D2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74" y="4405540"/>
            <a:ext cx="9830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 string ring"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#ind1 =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#ind2 = 15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"python strong ring"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en-US" sz="3200" u="sng" dirty="0">
                <a:latin typeface="Lexend Light"/>
              </a:rPr>
              <a:t>Mix functions</a:t>
            </a:r>
            <a:r>
              <a:rPr lang="en-US" sz="2900" u="sng" dirty="0">
                <a:latin typeface="Lexend Light"/>
              </a:rPr>
              <a:t>: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s.count</a:t>
            </a:r>
            <a:r>
              <a:rPr lang="en-US" sz="2900" b="1" dirty="0">
                <a:latin typeface="Lexend Light"/>
              </a:rPr>
              <a:t>(str, [</a:t>
            </a:r>
            <a:r>
              <a:rPr lang="en-US" sz="2900" b="1" dirty="0" err="1">
                <a:latin typeface="Lexend Light"/>
              </a:rPr>
              <a:t>beg,end</a:t>
            </a:r>
            <a:r>
              <a:rPr lang="en-US" sz="2900" b="1" dirty="0">
                <a:latin typeface="Lexend Light"/>
              </a:rPr>
              <a:t>])</a:t>
            </a:r>
            <a:r>
              <a:rPr lang="en-US" sz="2900" dirty="0">
                <a:latin typeface="Lexend Light"/>
              </a:rPr>
              <a:t> - Counts how many times </a:t>
            </a:r>
            <a:r>
              <a:rPr lang="en-US" sz="2900" i="1" dirty="0">
                <a:latin typeface="Lexend Light"/>
              </a:rPr>
              <a:t>str</a:t>
            </a:r>
            <a:r>
              <a:rPr lang="en-US" sz="2900" dirty="0">
                <a:latin typeface="Lexend Light"/>
              </a:rPr>
              <a:t> occurs in string 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s.strip</a:t>
            </a:r>
            <a:r>
              <a:rPr lang="en-US" sz="2900" b="1" dirty="0">
                <a:latin typeface="Lexend Light"/>
              </a:rPr>
              <a:t>() </a:t>
            </a:r>
            <a:r>
              <a:rPr lang="en-US" sz="2900" dirty="0">
                <a:latin typeface="Lexend Light"/>
              </a:rPr>
              <a:t>- returns a string with whitespace removed from the start and end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s.split</a:t>
            </a:r>
            <a:r>
              <a:rPr lang="en-US" sz="2900" b="1" dirty="0">
                <a:latin typeface="Lexend Light"/>
              </a:rPr>
              <a:t>(str [, num])</a:t>
            </a:r>
            <a:r>
              <a:rPr lang="en-US" sz="2900" dirty="0">
                <a:latin typeface="Lexend Light"/>
              </a:rPr>
              <a:t> - Splits string according to delimiter </a:t>
            </a:r>
            <a:r>
              <a:rPr lang="en-US" sz="2900" i="1" dirty="0">
                <a:latin typeface="Lexend Light"/>
              </a:rPr>
              <a:t>str</a:t>
            </a:r>
            <a:r>
              <a:rPr lang="en-US" sz="2900" dirty="0">
                <a:latin typeface="Lexend Light"/>
              </a:rPr>
              <a:t> (space if not provided) and returns list of substrings; split into at most num substrings if given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s.join</a:t>
            </a:r>
            <a:r>
              <a:rPr lang="en-US" sz="2900" b="1" dirty="0">
                <a:latin typeface="Lexend Light"/>
              </a:rPr>
              <a:t>(seq) </a:t>
            </a:r>
            <a:r>
              <a:rPr lang="en-US" sz="2900" dirty="0">
                <a:latin typeface="Lexend Light"/>
              </a:rPr>
              <a:t>- Merges (concatenates) the string representations of elements in sequence seq into a string, with separator string</a:t>
            </a:r>
          </a:p>
        </p:txBody>
      </p:sp>
    </p:spTree>
    <p:extLst>
      <p:ext uri="{BB962C8B-B14F-4D97-AF65-F5344CB8AC3E}">
        <p14:creationId xmlns:p14="http://schemas.microsoft.com/office/powerpoint/2010/main" val="59940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200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CDD9-41BF-4554-BC6E-00EC646B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31" y="2766049"/>
            <a:ext cx="87729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python+strings+example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#cnt =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python","strings","example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#"a-b-c-d"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xend Light"/>
              </a:rPr>
              <a:t>Python Lists, Operators and Methods</a:t>
            </a:r>
          </a:p>
          <a:p>
            <a:r>
              <a:rPr lang="en-US" dirty="0">
                <a:latin typeface="Lexend Light"/>
              </a:rPr>
              <a:t>Iterating Lists and lists comprehension </a:t>
            </a:r>
          </a:p>
          <a:p>
            <a:r>
              <a:rPr lang="en-US" dirty="0">
                <a:latin typeface="Lexend Light"/>
              </a:rPr>
              <a:t>Python Tuple</a:t>
            </a:r>
          </a:p>
          <a:p>
            <a:r>
              <a:rPr lang="en-US" dirty="0">
                <a:latin typeface="Lexend Light"/>
              </a:rPr>
              <a:t>Python Dictionary</a:t>
            </a:r>
          </a:p>
          <a:p>
            <a:r>
              <a:rPr lang="en-US" dirty="0">
                <a:latin typeface="Lexend Light"/>
              </a:rPr>
              <a:t>Iterating Through a Dictionary and dictionary comprehension </a:t>
            </a:r>
          </a:p>
          <a:p>
            <a:r>
              <a:rPr lang="en-US" dirty="0">
                <a:latin typeface="Lexend Light"/>
              </a:rPr>
              <a:t>Python Set</a:t>
            </a:r>
          </a:p>
          <a:p>
            <a:r>
              <a:rPr lang="en-US" dirty="0">
                <a:latin typeface="Lexend Light"/>
              </a:rPr>
              <a:t>Data Type Conversion</a:t>
            </a:r>
          </a:p>
          <a:p>
            <a:r>
              <a:rPr lang="en-US" dirty="0">
                <a:latin typeface="Lexend Light"/>
              </a:rPr>
              <a:t>Mutable vs Immutable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Agenda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205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String format function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300" dirty="0">
                <a:latin typeface="Lexend Light"/>
              </a:rPr>
              <a:t>Use format function to build formatted strings</a:t>
            </a:r>
          </a:p>
          <a:p>
            <a:r>
              <a:rPr lang="en-US" sz="6300" dirty="0">
                <a:latin typeface="Lexend Light"/>
              </a:rPr>
              <a:t>Curly-brackets are place holders. They are zero based</a:t>
            </a:r>
          </a:p>
          <a:p>
            <a:endParaRPr lang="en-US" sz="2500" dirty="0">
              <a:latin typeface="Lexend Light"/>
            </a:endParaRPr>
          </a:p>
          <a:p>
            <a:pPr marL="800100" lvl="2" indent="0">
              <a:buNone/>
            </a:pPr>
            <a:r>
              <a:rPr lang="en-US" sz="5500" dirty="0">
                <a:latin typeface="Lexend Light"/>
              </a:rPr>
              <a:t>n1,n2 = 4,9</a:t>
            </a:r>
          </a:p>
          <a:p>
            <a:pPr marL="800100" lvl="2" indent="0">
              <a:buNone/>
            </a:pPr>
            <a:r>
              <a:rPr lang="en-US" sz="5500" dirty="0">
                <a:latin typeface="Lexend Light"/>
              </a:rPr>
              <a:t>print("{0} + {1} = {2}".format(n1,n2, n1+n2))        # 4 + 9 = 13</a:t>
            </a:r>
            <a:br>
              <a:rPr lang="en-US" sz="5500" dirty="0">
                <a:latin typeface="Lexend Light"/>
              </a:rPr>
            </a:br>
            <a:br>
              <a:rPr lang="en-US" sz="5500" dirty="0">
                <a:latin typeface="Lexend Light"/>
              </a:rPr>
            </a:br>
            <a:r>
              <a:rPr lang="en-US" sz="5500" dirty="0">
                <a:latin typeface="Lexend Light"/>
              </a:rPr>
              <a:t>print("{1} + {0} = {2}".format(n1,n2, n1+n2))        # 9 + 4 = 13</a:t>
            </a:r>
            <a:br>
              <a:rPr lang="en-US" sz="5500" dirty="0">
                <a:latin typeface="Lexend Light"/>
              </a:rPr>
            </a:br>
            <a:endParaRPr lang="en-US" sz="5500" dirty="0">
              <a:latin typeface="Lexend Light"/>
            </a:endParaRPr>
          </a:p>
          <a:p>
            <a:r>
              <a:rPr lang="en-US" sz="6300" dirty="0">
                <a:latin typeface="Lexend Light"/>
              </a:rPr>
              <a:t>Starting from python 2.7, the indexes can be omitted</a:t>
            </a:r>
          </a:p>
          <a:p>
            <a:pPr marL="0" indent="0">
              <a:buNone/>
            </a:pPr>
            <a:br>
              <a:rPr lang="en-US" sz="2500" dirty="0">
                <a:latin typeface="Lexend Light"/>
              </a:rPr>
            </a:br>
            <a:r>
              <a:rPr lang="en-US" sz="4600" dirty="0">
                <a:latin typeface="Lexend Light"/>
              </a:rPr>
              <a:t>	</a:t>
            </a:r>
            <a:r>
              <a:rPr lang="en-US" sz="5500" dirty="0">
                <a:latin typeface="Lexend Light"/>
              </a:rPr>
              <a:t>print("{} + {} = {}".format(n1,n2, n1+n2))	       # 4 + 9  = 13</a:t>
            </a:r>
          </a:p>
          <a:p>
            <a:pPr marL="0" indent="0">
              <a:buNone/>
            </a:pPr>
            <a:endParaRPr lang="en-US" sz="4600" dirty="0">
              <a:latin typeface="Lexend Light"/>
            </a:endParaRPr>
          </a:p>
          <a:p>
            <a:r>
              <a:rPr lang="en-US" sz="6300" dirty="0">
                <a:latin typeface="Lexend Light"/>
              </a:rPr>
              <a:t>The same item can have multiple references</a:t>
            </a:r>
          </a:p>
          <a:p>
            <a:endParaRPr lang="en-US" sz="2500" dirty="0">
              <a:latin typeface="Lexend Light"/>
            </a:endParaRPr>
          </a:p>
          <a:p>
            <a:pPr marL="0" indent="0">
              <a:buNone/>
            </a:pPr>
            <a:r>
              <a:rPr lang="en-US" sz="4600" dirty="0">
                <a:latin typeface="Lexend Light"/>
              </a:rPr>
              <a:t>	</a:t>
            </a:r>
            <a:r>
              <a:rPr lang="en-US" sz="5500" dirty="0">
                <a:latin typeface="Lexend Light"/>
              </a:rPr>
              <a:t>print("{0} is {0}".format(n1)	       # 4 is 4</a:t>
            </a:r>
          </a:p>
        </p:txBody>
      </p:sp>
    </p:spTree>
    <p:extLst>
      <p:ext uri="{BB962C8B-B14F-4D97-AF65-F5344CB8AC3E}">
        <p14:creationId xmlns:p14="http://schemas.microsoft.com/office/powerpoint/2010/main" val="38183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format function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Place holders can be named</a:t>
            </a:r>
            <a:br>
              <a:rPr lang="en-US" sz="2500" dirty="0">
                <a:solidFill>
                  <a:schemeClr val="tx1"/>
                </a:solidFill>
                <a:latin typeface="Lexend Light"/>
              </a:rPr>
            </a:br>
            <a:br>
              <a:rPr lang="en-US" sz="10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print("first value is {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first_val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}, second value is {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second_val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}".format(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    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second_val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=1, 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first_val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=2))               #first value is 1, second value is 2</a:t>
            </a:r>
          </a:p>
          <a:p>
            <a:endParaRPr lang="en-US" sz="2300" dirty="0">
              <a:solidFill>
                <a:schemeClr val="tx1"/>
              </a:solidFill>
              <a:latin typeface="Lexend Light"/>
            </a:endParaRPr>
          </a:p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Width and alignment can be specified</a:t>
            </a:r>
          </a:p>
          <a:p>
            <a:pPr marL="400050" lvl="1" indent="0">
              <a:buNone/>
            </a:pP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print("{0:&lt;20}.".format("A"))		# A                                   .	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print("{:^20}.".format("A"))		#                   A                 .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print("{:&gt;20}.".format("A"))		#                                     A.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endParaRPr lang="en-US" sz="2300" dirty="0">
              <a:solidFill>
                <a:schemeClr val="tx1"/>
              </a:solidFill>
              <a:latin typeface="Lexend Light"/>
            </a:endParaRPr>
          </a:p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Floating point precision can be specified</a:t>
            </a:r>
          </a:p>
          <a:p>
            <a:pPr marL="400050" lvl="1" indent="0">
              <a:buNone/>
            </a:pPr>
            <a:br>
              <a:rPr lang="en-US" sz="10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res = 10.0/3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print("{:.2f}".format(res))		# 3.33</a:t>
            </a:r>
          </a:p>
        </p:txBody>
      </p:sp>
    </p:spTree>
    <p:extLst>
      <p:ext uri="{BB962C8B-B14F-4D97-AF65-F5344CB8AC3E}">
        <p14:creationId xmlns:p14="http://schemas.microsoft.com/office/powerpoint/2010/main" val="10216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" panose="020B0604020202020204"/>
                <a:cs typeface="Times New Roman" pitchFamily="18" charset="0"/>
              </a:rPr>
              <a:t>Labs Strings</a:t>
            </a:r>
            <a:endParaRPr lang="he-IL" b="1" dirty="0"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14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function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>
                <a:latin typeface="Lexend Light"/>
              </a:rPr>
              <a:t>Python has a few built-in function, some of them work on sequences</a:t>
            </a:r>
          </a:p>
          <a:p>
            <a:pPr fontAlgn="base"/>
            <a:r>
              <a:rPr lang="en-US" dirty="0" err="1">
                <a:latin typeface="Lexend Light"/>
              </a:rPr>
              <a:t>len</a:t>
            </a:r>
            <a:r>
              <a:rPr lang="en-US" dirty="0">
                <a:latin typeface="Lexend Light"/>
              </a:rPr>
              <a:t>(seq) – returns number of items in sequence-</a:t>
            </a:r>
            <a:r>
              <a:rPr lang="en-US" i="1" dirty="0">
                <a:latin typeface="Lexend Light"/>
              </a:rPr>
              <a:t>seq</a:t>
            </a:r>
          </a:p>
          <a:p>
            <a:pPr fontAlgn="base"/>
            <a:r>
              <a:rPr lang="en-US" dirty="0">
                <a:latin typeface="Lexend Light"/>
              </a:rPr>
              <a:t>max(seq) – returns an item with maximal value in sequence-</a:t>
            </a:r>
            <a:r>
              <a:rPr lang="en-US" i="1" dirty="0">
                <a:latin typeface="Lexend Light"/>
              </a:rPr>
              <a:t>seq</a:t>
            </a:r>
            <a:endParaRPr lang="en-US" dirty="0">
              <a:latin typeface="Lexend Light"/>
            </a:endParaRPr>
          </a:p>
          <a:p>
            <a:pPr fontAlgn="base"/>
            <a:r>
              <a:rPr lang="en-US" dirty="0" err="1">
                <a:latin typeface="Lexend Light"/>
              </a:rPr>
              <a:t>Etc</a:t>
            </a:r>
            <a:endParaRPr lang="en-US" dirty="0">
              <a:latin typeface="Lexend Light"/>
            </a:endParaRPr>
          </a:p>
          <a:p>
            <a:pPr fontAlgn="base"/>
            <a:endParaRPr lang="en-US" dirty="0">
              <a:latin typeface="Lexend Light"/>
            </a:endParaRPr>
          </a:p>
          <a:p>
            <a:pPr fontAlgn="base"/>
            <a:r>
              <a:rPr lang="en-US" dirty="0">
                <a:latin typeface="Lexend Light"/>
              </a:rPr>
              <a:t>Unpack assignment is also supported on sequences:</a:t>
            </a:r>
          </a:p>
          <a:p>
            <a:pPr marL="800100" lvl="2" indent="0">
              <a:buNone/>
            </a:pPr>
            <a:r>
              <a:rPr lang="en-US" sz="2700" dirty="0">
                <a:latin typeface="Lexend Light"/>
              </a:rPr>
              <a:t>s = "</a:t>
            </a:r>
            <a:r>
              <a:rPr lang="en-US" sz="2700" dirty="0" err="1">
                <a:latin typeface="Lexend Light"/>
              </a:rPr>
              <a:t>klm</a:t>
            </a:r>
            <a:r>
              <a:rPr lang="en-US" sz="2700" dirty="0">
                <a:latin typeface="Lexend Light"/>
              </a:rPr>
              <a:t>"</a:t>
            </a:r>
          </a:p>
          <a:p>
            <a:pPr marL="800100" lvl="2" indent="0">
              <a:buNone/>
            </a:pPr>
            <a:r>
              <a:rPr lang="en-US" sz="2700" dirty="0">
                <a:latin typeface="Lexend Light"/>
              </a:rPr>
              <a:t>c1,c2,c3 = s	# c1 = "k", c2 = "l", c3 = "m" </a:t>
            </a:r>
          </a:p>
        </p:txBody>
      </p:sp>
    </p:spTree>
    <p:extLst>
      <p:ext uri="{BB962C8B-B14F-4D97-AF65-F5344CB8AC3E}">
        <p14:creationId xmlns:p14="http://schemas.microsoft.com/office/powerpoint/2010/main" val="395466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Combine Statements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>
                <a:latin typeface="Lexend Light"/>
              </a:rPr>
              <a:t>Multi-Line Statements:</a:t>
            </a:r>
          </a:p>
          <a:p>
            <a:pPr lvl="1"/>
            <a:r>
              <a:rPr lang="en-US" sz="2600" dirty="0">
                <a:latin typeface="Lexend Light"/>
              </a:rPr>
              <a:t>Statements in Python typically end with a new line. Python does, however, allow the use of the line continuation character (\) to denote that the command should continue. For example: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total = </a:t>
            </a:r>
            <a:r>
              <a:rPr lang="en-US" sz="2600" dirty="0" err="1">
                <a:latin typeface="Lexend Light"/>
              </a:rPr>
              <a:t>item_one</a:t>
            </a:r>
            <a:r>
              <a:rPr lang="en-US" sz="2600" dirty="0">
                <a:latin typeface="Lexend Light"/>
              </a:rPr>
              <a:t> + \ </a:t>
            </a:r>
          </a:p>
          <a:p>
            <a:pPr marL="1371600" lvl="3" indent="0">
              <a:buNone/>
            </a:pPr>
            <a:r>
              <a:rPr lang="en-US" sz="2600" dirty="0" err="1">
                <a:latin typeface="Lexend Light"/>
              </a:rPr>
              <a:t>item_two</a:t>
            </a:r>
            <a:r>
              <a:rPr lang="en-US" sz="2600" dirty="0">
                <a:latin typeface="Lexend Light"/>
              </a:rPr>
              <a:t> + \ </a:t>
            </a:r>
          </a:p>
          <a:p>
            <a:pPr marL="1371600" lvl="3" indent="0">
              <a:buNone/>
            </a:pPr>
            <a:r>
              <a:rPr lang="en-US" sz="2600" dirty="0" err="1">
                <a:latin typeface="Lexend Light"/>
              </a:rPr>
              <a:t>item_three_statements</a:t>
            </a:r>
            <a:endParaRPr lang="en-US" sz="2600" dirty="0">
              <a:latin typeface="Lexend Light"/>
            </a:endParaRPr>
          </a:p>
          <a:p>
            <a:pPr lvl="1"/>
            <a:r>
              <a:rPr lang="en-US" sz="2600" dirty="0">
                <a:latin typeface="Lexend Light"/>
              </a:rPr>
              <a:t>Statements contained within the [], {} or () brackets do not need to use the line continuation character. For example: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days = ["Monday", "Tuesday", "Wednesday",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 "Thursday", "Friday"]</a:t>
            </a:r>
          </a:p>
          <a:p>
            <a:pPr marL="457200" lvl="1" indent="0">
              <a:buNone/>
            </a:pPr>
            <a:endParaRPr lang="en-US" sz="1600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Multiple-statements in one line</a:t>
            </a:r>
          </a:p>
          <a:p>
            <a:pPr lvl="1"/>
            <a:r>
              <a:rPr lang="en-US" sz="2600" dirty="0">
                <a:latin typeface="Lexend Light"/>
              </a:rPr>
              <a:t>Use ";" to separate multiple statements in one code line.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n1 = 9; n2 = 11; n3 = -6</a:t>
            </a:r>
          </a:p>
        </p:txBody>
      </p:sp>
    </p:spTree>
    <p:extLst>
      <p:ext uri="{BB962C8B-B14F-4D97-AF65-F5344CB8AC3E}">
        <p14:creationId xmlns:p14="http://schemas.microsoft.com/office/powerpoint/2010/main" val="3514811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Lexend Light"/>
              </a:rPr>
              <a:t>The list is created using the square brackets [].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actors = ["Jack Nicholson", "Antony Hopkins",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 "Adrien Brody"]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lists are mutable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lists can hold mixed types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list = [11, "hello", -3.14, 23]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List items can be accessed by index: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 </a:t>
            </a:r>
            <a:r>
              <a:rPr lang="en-US" dirty="0" err="1">
                <a:latin typeface="Lexend Light"/>
              </a:rPr>
              <a:t>first_name</a:t>
            </a:r>
            <a:r>
              <a:rPr lang="en-US" dirty="0">
                <a:latin typeface="Lexend Light"/>
              </a:rPr>
              <a:t> = actors[0]		# </a:t>
            </a:r>
            <a:r>
              <a:rPr lang="en-US" dirty="0" err="1">
                <a:latin typeface="Lexend Light"/>
              </a:rPr>
              <a:t>first_name</a:t>
            </a:r>
            <a:r>
              <a:rPr lang="en-US" dirty="0">
                <a:latin typeface="Lexend Light"/>
              </a:rPr>
              <a:t> = "Jack Nicholson"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>
                <a:latin typeface="Lexend Light"/>
              </a:rPr>
              <a:t>	 </a:t>
            </a:r>
            <a:r>
              <a:rPr lang="en-US" dirty="0" err="1">
                <a:latin typeface="Lexend Light"/>
              </a:rPr>
              <a:t>last_name</a:t>
            </a:r>
            <a:r>
              <a:rPr lang="en-US" dirty="0">
                <a:latin typeface="Lexend Light"/>
              </a:rPr>
              <a:t> = actors[-1]		# </a:t>
            </a:r>
            <a:r>
              <a:rPr lang="en-US" dirty="0" err="1">
                <a:latin typeface="Lexend Light"/>
              </a:rPr>
              <a:t>lst_name</a:t>
            </a:r>
            <a:r>
              <a:rPr lang="en-US" dirty="0">
                <a:latin typeface="Lexend Light"/>
              </a:rPr>
              <a:t> = "Adrien Brody"</a:t>
            </a:r>
          </a:p>
        </p:txBody>
      </p:sp>
      <p:pic>
        <p:nvPicPr>
          <p:cNvPr id="1026" name="Picture 2" descr="Python List (With Examples)">
            <a:extLst>
              <a:ext uri="{FF2B5EF4-FFF2-40B4-BE49-F238E27FC236}">
                <a16:creationId xmlns:a16="http://schemas.microsoft.com/office/drawing/2014/main" id="{619CCC75-88ED-41DA-98C9-4918F1E9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1813"/>
            <a:ext cx="50577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6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+				</a:t>
            </a:r>
            <a:r>
              <a:rPr lang="en-US" sz="2200" dirty="0">
                <a:latin typeface="Lexend Light"/>
              </a:rPr>
              <a:t>Concatenation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*				</a:t>
            </a:r>
            <a:r>
              <a:rPr lang="en-US" sz="2200" dirty="0">
                <a:latin typeface="Lexend Light"/>
              </a:rPr>
              <a:t>Repetition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[]				</a:t>
            </a:r>
            <a:r>
              <a:rPr lang="en-US" sz="2200" dirty="0">
                <a:latin typeface="Lexend Light"/>
              </a:rPr>
              <a:t>Slice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[:]				</a:t>
            </a:r>
            <a:r>
              <a:rPr lang="en-US" sz="2200" dirty="0">
                <a:latin typeface="Lexend Light"/>
              </a:rPr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in/not in			</a:t>
            </a:r>
            <a:r>
              <a:rPr lang="en-US" sz="2200" dirty="0">
                <a:latin typeface="Lexend Light"/>
              </a:rPr>
              <a:t>Membership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del			</a:t>
            </a:r>
            <a:r>
              <a:rPr lang="en-US" sz="2200" dirty="0">
                <a:latin typeface="Lexend Light"/>
              </a:rPr>
              <a:t>Delete List Elements Or entire list</a:t>
            </a:r>
          </a:p>
          <a:p>
            <a:pPr lvl="2">
              <a:lnSpc>
                <a:spcPct val="80000"/>
              </a:lnSpc>
              <a:buNone/>
            </a:pPr>
            <a:endParaRPr lang="en-US" sz="8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7703C-7DF1-49D7-B0AD-073E0039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19" y="4184551"/>
            <a:ext cx="573819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l1 +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l2 = [1,3,5,7,9,11]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 = l1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 [1,3,5,7,1,3,5,7]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[1,3,6,7]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prints: [1,3]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	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=[1,7]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6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Operators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3ED65-6B65-43BF-8B47-9A89D8E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04" y="2178041"/>
            <a:ext cx="100882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values[:])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all, like print(values)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 except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only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values at index 2 and 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values[:]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deletes all list values, values = []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undefined list, list doesn't exists now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an error, the list is                 # longer exists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7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 Light"/>
              </a:rPr>
              <a:t>Python Lists Methods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900" u="sng" dirty="0">
                <a:latin typeface="Lexend Light"/>
              </a:rPr>
              <a:t>Add/ Remove elements:</a:t>
            </a:r>
          </a:p>
          <a:p>
            <a:pPr lvl="1" fontAlgn="base"/>
            <a:r>
              <a:rPr lang="en-US" b="1" dirty="0" err="1">
                <a:latin typeface="Lexend Light"/>
              </a:rPr>
              <a:t>list.append</a:t>
            </a:r>
            <a:r>
              <a:rPr lang="en-US" b="1" dirty="0">
                <a:latin typeface="Lexend Light"/>
              </a:rPr>
              <a:t>(obj) </a:t>
            </a:r>
            <a:r>
              <a:rPr lang="en-US" dirty="0">
                <a:latin typeface="Lexend Light"/>
              </a:rPr>
              <a:t>– appends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to the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list.extend</a:t>
            </a:r>
            <a:r>
              <a:rPr lang="en-US" b="1" dirty="0">
                <a:latin typeface="Lexend Light"/>
              </a:rPr>
              <a:t>(seq) </a:t>
            </a:r>
            <a:r>
              <a:rPr lang="en-US" dirty="0">
                <a:latin typeface="Lexend Light"/>
              </a:rPr>
              <a:t>– appends </a:t>
            </a:r>
            <a:r>
              <a:rPr lang="en-US" i="1" dirty="0">
                <a:latin typeface="Lexend Light"/>
              </a:rPr>
              <a:t>seq </a:t>
            </a:r>
            <a:r>
              <a:rPr lang="en-US" dirty="0">
                <a:latin typeface="Lexend Light"/>
              </a:rPr>
              <a:t>to the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list.insert</a:t>
            </a:r>
            <a:r>
              <a:rPr lang="en-US" b="1" dirty="0">
                <a:latin typeface="Lexend Light"/>
              </a:rPr>
              <a:t>(index, obj) </a:t>
            </a:r>
            <a:r>
              <a:rPr lang="en-US" dirty="0">
                <a:latin typeface="Lexend Light"/>
              </a:rPr>
              <a:t>– inset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to the list at </a:t>
            </a:r>
            <a:r>
              <a:rPr lang="en-US" i="1" dirty="0">
                <a:latin typeface="Lexend Light"/>
              </a:rPr>
              <a:t>index</a:t>
            </a:r>
            <a:r>
              <a:rPr lang="en-US" dirty="0">
                <a:latin typeface="Lexend Light"/>
              </a:rPr>
              <a:t> </a:t>
            </a:r>
            <a:r>
              <a:rPr lang="en-US" dirty="0" err="1">
                <a:latin typeface="Lexend Light"/>
              </a:rPr>
              <a:t>index</a:t>
            </a:r>
            <a:r>
              <a:rPr lang="en-US" dirty="0">
                <a:latin typeface="Lexend Light"/>
              </a:rPr>
              <a:t> </a:t>
            </a:r>
          </a:p>
          <a:p>
            <a:pPr lvl="1" fontAlgn="base"/>
            <a:r>
              <a:rPr lang="en-US" b="1" dirty="0" err="1">
                <a:latin typeface="Lexend Light"/>
              </a:rPr>
              <a:t>list.pop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 removes  and returns last object from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list.remove</a:t>
            </a:r>
            <a:r>
              <a:rPr lang="en-US" b="1" dirty="0">
                <a:latin typeface="Lexend Light"/>
              </a:rPr>
              <a:t>(obj) </a:t>
            </a:r>
            <a:r>
              <a:rPr lang="en-US" dirty="0">
                <a:latin typeface="Lexend Light"/>
              </a:rPr>
              <a:t>– removes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from list</a:t>
            </a:r>
            <a:endParaRPr lang="en-US" i="1" dirty="0">
              <a:latin typeface="Lexend Light"/>
            </a:endParaRPr>
          </a:p>
          <a:p>
            <a:pPr lvl="1" fontAlgn="base"/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98AB-47F5-4ABD-92CC-84968BC2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724486"/>
            <a:ext cx="755373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"d"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a","b","new","c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7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Methods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>
                <a:latin typeface="Lexend Light"/>
              </a:rPr>
              <a:t>Reorganize functions: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list.sort</a:t>
            </a:r>
            <a:r>
              <a:rPr lang="en-US" sz="2000" b="1" dirty="0">
                <a:latin typeface="Lexend Light"/>
              </a:rPr>
              <a:t>() </a:t>
            </a:r>
            <a:r>
              <a:rPr lang="en-US" sz="2000" dirty="0">
                <a:latin typeface="Lexend Light"/>
              </a:rPr>
              <a:t>– sorts list items, IN PLACE</a:t>
            </a:r>
          </a:p>
          <a:p>
            <a:pPr lvl="2" fontAlgn="base"/>
            <a:r>
              <a:rPr lang="en-US" dirty="0">
                <a:latin typeface="Lexend Light"/>
              </a:rPr>
              <a:t>Sort function can receive call-back to specify custom sort order and attributes (will be discussed later)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list.reverse</a:t>
            </a:r>
            <a:r>
              <a:rPr lang="en-US" sz="2000" b="1" dirty="0">
                <a:latin typeface="Lexend Light"/>
              </a:rPr>
              <a:t>() </a:t>
            </a:r>
            <a:r>
              <a:rPr lang="en-US" sz="2000" dirty="0">
                <a:latin typeface="Lexend Light"/>
              </a:rPr>
              <a:t>– reverse the order of list items, IN PLACE</a:t>
            </a:r>
          </a:p>
          <a:p>
            <a:pPr lvl="1" fontAlgn="base"/>
            <a:endParaRPr lang="en-US" sz="2000" dirty="0">
              <a:latin typeface="Lexend Light"/>
            </a:endParaRPr>
          </a:p>
          <a:p>
            <a:pPr lvl="1" fontAlgn="base"/>
            <a:r>
              <a:rPr lang="en-US" sz="2000" b="1" dirty="0" err="1">
                <a:latin typeface="Lexend Light"/>
              </a:rPr>
              <a:t>list.index</a:t>
            </a:r>
            <a:r>
              <a:rPr lang="en-US" sz="2000" b="1" dirty="0">
                <a:latin typeface="Lexend Light"/>
              </a:rPr>
              <a:t>(obj) </a:t>
            </a:r>
            <a:r>
              <a:rPr lang="en-US" sz="2000" dirty="0">
                <a:latin typeface="Lexend Light"/>
              </a:rPr>
              <a:t>– returns first index of obj in list, -1 otherwise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list.count</a:t>
            </a:r>
            <a:r>
              <a:rPr lang="en-US" sz="2000" b="1" dirty="0">
                <a:latin typeface="Lexend Light"/>
              </a:rPr>
              <a:t>(obj) </a:t>
            </a:r>
            <a:r>
              <a:rPr lang="en-US" sz="2000" dirty="0">
                <a:latin typeface="Lexend Light"/>
              </a:rPr>
              <a:t>– returns the number of times obj appears in list</a:t>
            </a:r>
          </a:p>
          <a:p>
            <a:pPr fontAlgn="base"/>
            <a:r>
              <a:rPr lang="en-US" sz="2000" dirty="0">
                <a:latin typeface="Lexend Light"/>
              </a:rPr>
              <a:t>Example:</a:t>
            </a:r>
          </a:p>
          <a:p>
            <a:pPr fontAlgn="base"/>
            <a:endParaRPr lang="en-US" sz="3100" dirty="0">
              <a:latin typeface="Lexend Light"/>
            </a:endParaRPr>
          </a:p>
          <a:p>
            <a:pPr fontAlgn="base"/>
            <a:endParaRPr lang="en-US" sz="3100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17AF1-461C-4315-AAAA-1430CB3B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8" y="5152423"/>
            <a:ext cx="695739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lst.reverse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["d",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"c"]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a","b","c","d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Memory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exend Light"/>
              </a:rPr>
              <a:t>The computer memory is composed of a long list of bits (0 and 1)</a:t>
            </a:r>
          </a:p>
          <a:p>
            <a:r>
              <a:rPr lang="en-US" sz="2400" dirty="0">
                <a:latin typeface="Lexend Light"/>
              </a:rPr>
              <a:t>Bits are grouped into bytes (8 bits) and words (4 bytes, 8 on 64 bit systems)</a:t>
            </a:r>
          </a:p>
          <a:p>
            <a:r>
              <a:rPr lang="en-US" sz="2400" dirty="0">
                <a:latin typeface="Lexend Light"/>
              </a:rPr>
              <a:t>Every byte is numbered sequentially</a:t>
            </a:r>
          </a:p>
          <a:p>
            <a:r>
              <a:rPr lang="en-US" sz="2400" dirty="0">
                <a:latin typeface="Lexend Light"/>
              </a:rPr>
              <a:t>This number is called an address</a:t>
            </a:r>
          </a:p>
          <a:p>
            <a:pPr marL="0" indent="0">
              <a:buNone/>
            </a:pPr>
            <a:endParaRPr lang="en-US" sz="2100" dirty="0">
              <a:latin typeface="Lexen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D05CF-7CC3-498C-B0BA-AF6EE3D1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74" y="3839785"/>
            <a:ext cx="4889751" cy="240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C6ABC-EEB4-4961-859C-2F008921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23" y="4001294"/>
            <a:ext cx="2385391" cy="2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Lists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lvl="1" indent="-40005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Iterating values</a:t>
            </a:r>
          </a:p>
          <a:p>
            <a:pPr marL="0" indent="-400050">
              <a:buNone/>
            </a:pPr>
            <a:r>
              <a:rPr lang="en-US" sz="2600" dirty="0">
                <a:latin typeface="Lexend Light"/>
              </a:rPr>
              <a:t>	for elm in li:</a:t>
            </a:r>
          </a:p>
          <a:p>
            <a:pPr marL="0" lvl="1" indent="0">
              <a:buNone/>
            </a:pPr>
            <a:r>
              <a:rPr lang="en-US" sz="2600" dirty="0">
                <a:latin typeface="Lexend Light"/>
              </a:rPr>
              <a:t> 		print( elm)</a:t>
            </a:r>
          </a:p>
          <a:p>
            <a:pPr marL="0" indent="-800100"/>
            <a:endParaRPr lang="en-US" sz="3200" dirty="0">
              <a:latin typeface="Lexend Light"/>
            </a:endParaRPr>
          </a:p>
          <a:p>
            <a:pPr marL="0" lvl="1" indent="-40005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Iterating  indexes: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li = ['a', 'b', 'c', 'd', 'e']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for i in range(len(li)):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	print( li[i])</a:t>
            </a:r>
          </a:p>
        </p:txBody>
      </p:sp>
    </p:spTree>
    <p:extLst>
      <p:ext uri="{BB962C8B-B14F-4D97-AF65-F5344CB8AC3E}">
        <p14:creationId xmlns:p14="http://schemas.microsoft.com/office/powerpoint/2010/main" val="272922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Lists comprehension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dirty="0">
                <a:latin typeface="Lexend Light"/>
              </a:rPr>
              <a:t>Lists comprehension used to construct new list from existed sequence in a very natural, easy way</a:t>
            </a:r>
            <a:br>
              <a:rPr lang="en-US" dirty="0">
                <a:latin typeface="Lexend Light"/>
              </a:rPr>
            </a:br>
            <a:endParaRPr lang="en-US" dirty="0">
              <a:latin typeface="Lexend Ligh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23D10-2129-4901-8A17-67BB1FF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901147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#l1 = [1,2,3,4,5,6,7,8,9,10]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l1]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[2,4,6,8,10,12,14,16,18,20]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xyz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(x)[::-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l2])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["abba",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cddc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zyzzyx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#l3 = ['p', 'y', 't', 'h', 'o', 'n']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l4 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['a', 'b', 'c', 'd', 'x', 'y', 'z']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4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Lists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9634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Tuples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A tuple is index based sequence, just like list. </a:t>
            </a:r>
          </a:p>
          <a:p>
            <a:r>
              <a:rPr lang="en-US" dirty="0">
                <a:latin typeface="Lexend Light"/>
              </a:rPr>
              <a:t>Python tuples are enclosed in parentheses  ( )  </a:t>
            </a:r>
          </a:p>
          <a:p>
            <a:r>
              <a:rPr lang="en-US" dirty="0">
                <a:latin typeface="Lexend Light"/>
              </a:rPr>
              <a:t>Tuples are immutable and cannot be updated. </a:t>
            </a:r>
          </a:p>
          <a:p>
            <a:r>
              <a:rPr lang="en-US" dirty="0">
                <a:latin typeface="Lexend Light"/>
              </a:rPr>
              <a:t>Tuples can be thought of as read-only lists</a:t>
            </a:r>
          </a:p>
          <a:p>
            <a:r>
              <a:rPr lang="en-US" dirty="0">
                <a:latin typeface="Lexend Light"/>
              </a:rPr>
              <a:t>Tuples they more effective that lists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	tuple = ( "</a:t>
            </a:r>
            <a:r>
              <a:rPr lang="en-US" dirty="0" err="1">
                <a:latin typeface="Lexend Light"/>
              </a:rPr>
              <a:t>abcd</a:t>
            </a:r>
            <a:r>
              <a:rPr lang="en-US" dirty="0">
                <a:latin typeface="Lexend Light"/>
              </a:rPr>
              <a:t>", 786 , 2.23, "john", 70.2 )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78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Tuples can’t be changed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 = ("a", "b", "c", "d")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del </a:t>
            </a: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[1]		# generates an error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[0] = "e"		# generates an error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But reassignment is supported: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 = (1, 2, 3)	#correct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8420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Tuples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Tuples have the same operators as lists and they behave the same: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	+,  *, [], [:], in/not in, </a:t>
            </a:r>
            <a:r>
              <a:rPr lang="en-US" sz="2000" dirty="0">
                <a:latin typeface="Lexend Light"/>
              </a:rPr>
              <a:t>Unpack assignment </a:t>
            </a: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 1:</a:t>
            </a: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 2: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28EE6-E917-4F18-9EE5-A0A19114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8" y="3700029"/>
            <a:ext cx="475065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(2,3,4,5)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1184DF-445F-4B34-A2F8-1F6AA50D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7" y="5309751"/>
            <a:ext cx="623489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tup1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"12"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tup2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"567"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tup3 = tup1 + tup2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tup3 = ("12", "234", "34", "567", "8")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Tuples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551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16748"/>
            <a:ext cx="5873318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Lexend Light"/>
              </a:rPr>
              <a:t>Python's dictionaries are kind of hash table that can be found in lots of different programming languages</a:t>
            </a:r>
          </a:p>
          <a:p>
            <a:r>
              <a:rPr lang="en-US" dirty="0">
                <a:latin typeface="Lexend Light"/>
              </a:rPr>
              <a:t>Dictionaries consist of key-value pairs.</a:t>
            </a:r>
          </a:p>
          <a:p>
            <a:endParaRPr lang="en-US" sz="12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Dictionaries are enclosed in curly braces  { }</a:t>
            </a:r>
          </a:p>
          <a:p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Dictionary values have no restrictions. They can be any built-in or user-defined type</a:t>
            </a:r>
          </a:p>
          <a:p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There are two important points to remember about dictionary keys:</a:t>
            </a:r>
          </a:p>
          <a:p>
            <a:pPr lvl="1"/>
            <a:r>
              <a:rPr lang="en-US" sz="2500" dirty="0">
                <a:latin typeface="Lexend Light"/>
              </a:rPr>
              <a:t>Keys must be immutable (for built ins) or </a:t>
            </a:r>
            <a:r>
              <a:rPr lang="en-US" sz="2500" dirty="0" err="1">
                <a:latin typeface="Lexend Light"/>
              </a:rPr>
              <a:t>hashable</a:t>
            </a:r>
            <a:r>
              <a:rPr lang="en-US" sz="2500" dirty="0">
                <a:latin typeface="Lexend Light"/>
              </a:rPr>
              <a:t> (for user-defined)</a:t>
            </a:r>
          </a:p>
          <a:p>
            <a:pPr lvl="1"/>
            <a:r>
              <a:rPr lang="en-US" sz="2500" dirty="0">
                <a:latin typeface="Lexend Light"/>
              </a:rPr>
              <a:t>no duplicate key is allowed. When duplicate keys encountered during assignment, the last assignment wins</a:t>
            </a:r>
          </a:p>
          <a:p>
            <a:pPr marL="457200" lvl="1" indent="0">
              <a:buNone/>
            </a:pPr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A dictionary is mutable type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pic>
        <p:nvPicPr>
          <p:cNvPr id="3074" name="Picture 2" descr="Python Dictionaries Tutorial | DataCamp">
            <a:extLst>
              <a:ext uri="{FF2B5EF4-FFF2-40B4-BE49-F238E27FC236}">
                <a16:creationId xmlns:a16="http://schemas.microsoft.com/office/drawing/2014/main" id="{1DAA14D0-43F4-4B05-8879-AFA3AC6C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85" y="2069485"/>
            <a:ext cx="5256401" cy="24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2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Python dictionaries have they own internal keys organization, this is why the order of its items(pairs) is unpredictable and should be treated like "random"</a:t>
            </a:r>
          </a:p>
          <a:p>
            <a:pPr marL="457200" lvl="1" indent="0">
              <a:buNone/>
            </a:pPr>
            <a:endParaRPr lang="en-US" sz="1100" dirty="0">
              <a:latin typeface="Lexend Light"/>
            </a:endParaRPr>
          </a:p>
          <a:p>
            <a:pPr marL="457200" lvl="1" indent="0">
              <a:buNone/>
            </a:pP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 = {'Name': 'Zara', 'Age': 7, 'Name': 'Manni'}</a:t>
            </a:r>
          </a:p>
          <a:p>
            <a:pPr marL="457200" lvl="1" indent="0">
              <a:buNone/>
            </a:pPr>
            <a:r>
              <a:rPr lang="en-US" sz="2500" dirty="0">
                <a:latin typeface="Lexend Light"/>
              </a:rPr>
              <a:t>print(</a:t>
            </a: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)		#prints </a:t>
            </a: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 = {'Age': 7, 'Name': 'Manni'}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Values can be assigned and accessed using square braces []  for keys</a:t>
            </a:r>
          </a:p>
          <a:p>
            <a:pPr lvl="1"/>
            <a:r>
              <a:rPr lang="en-US" sz="2500" dirty="0">
                <a:latin typeface="Lexend Light"/>
              </a:rPr>
              <a:t>When non-existed key is assigned with a value, this key-value pair is added to dictionary</a:t>
            </a:r>
          </a:p>
          <a:p>
            <a:pPr lvl="1"/>
            <a:r>
              <a:rPr lang="en-US" sz="2500" dirty="0">
                <a:latin typeface="Lexend Light"/>
              </a:rPr>
              <a:t>When existed key is assigned with a value, its value is updated</a:t>
            </a:r>
          </a:p>
          <a:p>
            <a:pPr lvl="1"/>
            <a:r>
              <a:rPr lang="en-US" sz="2500" dirty="0">
                <a:latin typeface="Lexend Light"/>
              </a:rPr>
              <a:t>When access non-existed key, the error is generated</a:t>
            </a:r>
            <a:r>
              <a:rPr lang="en-US" dirty="0">
                <a:latin typeface="Lexend Light"/>
              </a:rPr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177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examples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Create and Updating dictionary</a:t>
            </a:r>
          </a:p>
          <a:p>
            <a:pPr lvl="1"/>
            <a:r>
              <a:rPr lang="en-US" dirty="0">
                <a:latin typeface="Lexend Light"/>
              </a:rPr>
              <a:t>Way 1: step by step creation</a:t>
            </a:r>
          </a:p>
          <a:p>
            <a:pPr lvl="1"/>
            <a:endParaRPr lang="en-US" dirty="0">
              <a:latin typeface="Lexend Light"/>
            </a:endParaRPr>
          </a:p>
          <a:p>
            <a:pPr lvl="1"/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lvl="1" indent="-342900"/>
            <a:r>
              <a:rPr lang="en-US" dirty="0">
                <a:latin typeface="Lexend Light"/>
              </a:rPr>
              <a:t>Way 2: all at once creation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44F63-E476-46C1-A702-F10EFE6F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2755516"/>
            <a:ext cx="764650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{}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empty dictionary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one"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"one"- "value of one"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2"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2- "value of 2"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B16A55-C973-4E51-A837-BE59299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4575134"/>
            <a:ext cx="705015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23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updating value at key "age"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generats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Variables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>
                <a:latin typeface="Lexend Light"/>
              </a:rPr>
              <a:t>Variable location in the computer s memory that has: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name</a:t>
            </a:r>
            <a:r>
              <a:rPr lang="en-US" sz="2700" dirty="0">
                <a:latin typeface="Lexend Light"/>
              </a:rPr>
              <a:t> reference to memory address)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Holds 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Has 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type</a:t>
            </a:r>
            <a:r>
              <a:rPr lang="en-US" sz="2700" dirty="0">
                <a:latin typeface="Lexend Light"/>
              </a:rPr>
              <a:t> according to its value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>
              <a:latin typeface="Lexend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is a dynamically typed language no need to declare </a:t>
            </a:r>
            <a:r>
              <a:rPr lang="en-US" sz="2700" b="1" dirty="0">
                <a:latin typeface="Lexend Light"/>
              </a:rPr>
              <a:t>variable types </a:t>
            </a:r>
            <a:r>
              <a:rPr lang="en-US" sz="2700" dirty="0">
                <a:latin typeface="Lexend Light"/>
              </a:rPr>
              <a:t>like in Java or 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- dynamic typing we can </a:t>
            </a:r>
            <a:r>
              <a:rPr lang="en-US" sz="2700" b="1" dirty="0">
                <a:latin typeface="Lexend Light"/>
              </a:rPr>
              <a:t>reassign</a:t>
            </a:r>
            <a:r>
              <a:rPr lang="en-US" sz="2700" dirty="0">
                <a:latin typeface="Lexend Light"/>
              </a:rPr>
              <a:t> variable to different data types [Java is statically typed] be careful 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variables are references to </a:t>
            </a:r>
            <a:r>
              <a:rPr lang="en-US" sz="2700" b="1" dirty="0">
                <a:latin typeface="Lexend Light"/>
              </a:rPr>
              <a:t>objects</a:t>
            </a:r>
            <a:r>
              <a:rPr lang="en-US" sz="2700" dirty="0">
                <a:latin typeface="Lexend Light"/>
              </a:rPr>
              <a:t> everything in Python is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Variables are local by default --[print(locals()]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Check type of a variable: </a:t>
            </a:r>
            <a:r>
              <a:rPr lang="en-US" sz="2700" b="1" dirty="0">
                <a:latin typeface="Lexend Light"/>
              </a:rPr>
              <a:t>type</a:t>
            </a:r>
            <a:r>
              <a:rPr lang="en-US" sz="2700" dirty="0">
                <a:latin typeface="Lexend Light"/>
              </a:rPr>
              <a:t> (</a:t>
            </a:r>
            <a:r>
              <a:rPr lang="en-US" sz="2700" dirty="0" err="1">
                <a:latin typeface="Lexend Light"/>
              </a:rPr>
              <a:t>var_name</a:t>
            </a:r>
            <a:r>
              <a:rPr lang="en-US" sz="2700" dirty="0">
                <a:latin typeface="Lexend Light"/>
              </a:rPr>
              <a:t>)</a:t>
            </a:r>
            <a:endParaRPr lang="en-US" sz="210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963740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Delete Dictionary Elements:</a:t>
            </a:r>
          </a:p>
          <a:p>
            <a:r>
              <a:rPr lang="en-US" dirty="0">
                <a:latin typeface="Lexend Light"/>
              </a:rPr>
              <a:t>You can either remove individual dictionary elements, clear the entire contents of a dictionary or delete entire dictionary in a single operation.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B6685-6A5C-47D1-BDE6-9711C48D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0" y="3992417"/>
            <a:ext cx="809020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entry with key "name 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all entries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 entire dictionary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The following methods defined for dictionary:</a:t>
            </a:r>
          </a:p>
          <a:p>
            <a:endParaRPr lang="en-US" sz="1400" dirty="0">
              <a:latin typeface="Lexend Light"/>
            </a:endParaRP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len</a:t>
            </a:r>
            <a:r>
              <a:rPr lang="en-US" b="1" dirty="0">
                <a:latin typeface="Lexend Light"/>
              </a:rPr>
              <a:t>(</a:t>
            </a:r>
            <a:r>
              <a:rPr lang="en-US" b="1" dirty="0" err="1">
                <a:latin typeface="Lexend Light"/>
              </a:rPr>
              <a:t>dic</a:t>
            </a:r>
            <a:r>
              <a:rPr lang="en-US" b="1" dirty="0">
                <a:latin typeface="Lexend Light"/>
              </a:rPr>
              <a:t>) </a:t>
            </a:r>
            <a:r>
              <a:rPr lang="en-US" dirty="0">
                <a:latin typeface="Lexend Light"/>
              </a:rPr>
              <a:t>– returns the number of key-value pairs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dict.clear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 removes all elements of dictionary </a:t>
            </a:r>
            <a:r>
              <a:rPr lang="en-US" i="1" dirty="0" err="1">
                <a:latin typeface="Lexend Light"/>
              </a:rPr>
              <a:t>dict</a:t>
            </a:r>
            <a:endParaRPr lang="en-US" i="1" dirty="0">
              <a:latin typeface="Lexend Light"/>
            </a:endParaRP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dict.get</a:t>
            </a:r>
            <a:r>
              <a:rPr lang="en-US" b="1" dirty="0">
                <a:latin typeface="Lexend Light"/>
              </a:rPr>
              <a:t>(key,[default for non-existed key]) </a:t>
            </a:r>
            <a:r>
              <a:rPr lang="en-US" dirty="0">
                <a:latin typeface="Lexend Light"/>
              </a:rPr>
              <a:t>- for </a:t>
            </a:r>
            <a:r>
              <a:rPr lang="en-US" i="1" dirty="0">
                <a:latin typeface="Lexend Light"/>
              </a:rPr>
              <a:t>key</a:t>
            </a:r>
            <a:r>
              <a:rPr lang="en-US" dirty="0">
                <a:latin typeface="Lexend Light"/>
              </a:rPr>
              <a:t> </a:t>
            </a:r>
            <a:r>
              <a:rPr lang="en-US" dirty="0" err="1">
                <a:latin typeface="Lexend Light"/>
              </a:rPr>
              <a:t>key</a:t>
            </a:r>
            <a:r>
              <a:rPr lang="en-US" dirty="0">
                <a:latin typeface="Lexend Light"/>
              </a:rPr>
              <a:t>, returns its value or </a:t>
            </a:r>
            <a:r>
              <a:rPr lang="en-US" i="1" dirty="0">
                <a:latin typeface="Lexend Light"/>
              </a:rPr>
              <a:t>default</a:t>
            </a:r>
            <a:r>
              <a:rPr lang="en-US" dirty="0">
                <a:latin typeface="Lexend Light"/>
              </a:rPr>
              <a:t> if </a:t>
            </a:r>
            <a:r>
              <a:rPr lang="en-US" i="1" dirty="0">
                <a:latin typeface="Lexend Light"/>
              </a:rPr>
              <a:t>key </a:t>
            </a:r>
            <a:r>
              <a:rPr lang="en-US" dirty="0">
                <a:latin typeface="Lexend Light"/>
              </a:rPr>
              <a:t>doesn’t not exists. Default value for </a:t>
            </a:r>
            <a:r>
              <a:rPr lang="en-US" i="1" dirty="0">
                <a:latin typeface="Lexend Light"/>
              </a:rPr>
              <a:t>default</a:t>
            </a:r>
            <a:r>
              <a:rPr lang="en-US" dirty="0">
                <a:latin typeface="Lexend Light"/>
              </a:rPr>
              <a:t> is None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dict.items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-returns a list of </a:t>
            </a:r>
            <a:r>
              <a:rPr lang="en-US" i="1" dirty="0" err="1">
                <a:latin typeface="Lexend Light"/>
              </a:rPr>
              <a:t>dict</a:t>
            </a:r>
            <a:r>
              <a:rPr lang="en-US" dirty="0" err="1">
                <a:latin typeface="Lexend Light"/>
              </a:rPr>
              <a:t>'s</a:t>
            </a:r>
            <a:r>
              <a:rPr lang="en-US" dirty="0">
                <a:latin typeface="Lexend Light"/>
              </a:rPr>
              <a:t> (key, value) tuple pairs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dict.keys</a:t>
            </a:r>
            <a:r>
              <a:rPr lang="en-US" b="1" dirty="0">
                <a:latin typeface="Lexend Light"/>
              </a:rPr>
              <a:t>()</a:t>
            </a:r>
            <a:r>
              <a:rPr lang="en-US" dirty="0">
                <a:latin typeface="Lexend Light"/>
              </a:rPr>
              <a:t> -returns list of dictionary </a:t>
            </a:r>
            <a:r>
              <a:rPr lang="en-US" i="1" dirty="0" err="1">
                <a:latin typeface="Lexend Light"/>
              </a:rPr>
              <a:t>dict's</a:t>
            </a:r>
            <a:r>
              <a:rPr lang="en-US" dirty="0">
                <a:latin typeface="Lexend Light"/>
              </a:rPr>
              <a:t> keys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dict.values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-returns list of dictionary </a:t>
            </a:r>
            <a:r>
              <a:rPr lang="en-US" i="1" dirty="0" err="1">
                <a:latin typeface="Lexend Light"/>
              </a:rPr>
              <a:t>dict</a:t>
            </a:r>
            <a:r>
              <a:rPr lang="en-US" dirty="0" err="1">
                <a:latin typeface="Lexend Light"/>
              </a:rPr>
              <a:t>'s</a:t>
            </a:r>
            <a:r>
              <a:rPr lang="en-US" dirty="0">
                <a:latin typeface="Lexend Light"/>
              </a:rPr>
              <a:t> values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944500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r>
              <a:rPr lang="en-US" dirty="0">
                <a:latin typeface="Lexend Light"/>
              </a:rPr>
              <a:t>The Output: </a:t>
            </a:r>
          </a:p>
          <a:p>
            <a:pPr marL="400050" lvl="1" indent="0">
              <a:buNone/>
            </a:pPr>
            <a:r>
              <a:rPr lang="en-US" b="1" dirty="0">
                <a:latin typeface="Lexend Light"/>
              </a:rPr>
              <a:t>Key-Values pairs : [('</a:t>
            </a:r>
            <a:r>
              <a:rPr lang="en-US" b="1" dirty="0" err="1">
                <a:latin typeface="Lexend Light"/>
              </a:rPr>
              <a:t>last_name</a:t>
            </a:r>
            <a:r>
              <a:rPr lang="en-US" b="1" dirty="0">
                <a:latin typeface="Lexend Light"/>
              </a:rPr>
              <a:t>', 'Smith'), ('age', 33), ('name', 'john')]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CD9E5-7536-4CF9-BFA8-8A7A3760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95" y="1816748"/>
            <a:ext cx="930021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last_name"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', 'age', 'name']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"Key-Values pairs : {}"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3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 Through a Dictionary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2" indent="-342900"/>
            <a:r>
              <a:rPr lang="en-US" sz="2400" dirty="0">
                <a:latin typeface="Lexend Light"/>
              </a:rPr>
              <a:t>d = {'x': 1, 'y': 2, 'z': 3} </a:t>
            </a:r>
          </a:p>
          <a:p>
            <a:endParaRPr lang="en-US" sz="2600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Iterating keys: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for key in </a:t>
            </a:r>
            <a:r>
              <a:rPr lang="en-US" sz="2400" dirty="0" err="1">
                <a:latin typeface="Lexend Light"/>
              </a:rPr>
              <a:t>d.keys</a:t>
            </a:r>
            <a:r>
              <a:rPr lang="en-US" sz="2400" dirty="0">
                <a:latin typeface="Lexend Light"/>
              </a:rPr>
              <a:t>(): 			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	print( key, d[key])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			</a:t>
            </a:r>
          </a:p>
          <a:p>
            <a:pPr marL="400050" lvl="2" indent="0" algn="ctr">
              <a:buNone/>
            </a:pPr>
            <a:r>
              <a:rPr lang="en-US" sz="2400" dirty="0">
                <a:latin typeface="Lexend Light"/>
              </a:rPr>
              <a:t>The Output: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y, 2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x, 1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z, 3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B9747-FFE5-4052-A83C-4D9A602C3D2B}"/>
              </a:ext>
            </a:extLst>
          </p:cNvPr>
          <p:cNvSpPr txBox="1"/>
          <p:nvPr/>
        </p:nvSpPr>
        <p:spPr>
          <a:xfrm>
            <a:off x="6915704" y="2690336"/>
            <a:ext cx="527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exend" panose="020B0604020202020204"/>
              </a:rPr>
              <a:t>Iterating items:</a:t>
            </a:r>
          </a:p>
          <a:p>
            <a:pPr marL="400050" lvl="1"/>
            <a:r>
              <a:rPr lang="en-US" sz="2400" dirty="0">
                <a:latin typeface="Lexend" panose="020B0604020202020204"/>
              </a:rPr>
              <a:t>	for k, v in </a:t>
            </a:r>
            <a:r>
              <a:rPr lang="en-US" sz="2400" dirty="0" err="1">
                <a:latin typeface="Lexend" panose="020B0604020202020204"/>
              </a:rPr>
              <a:t>dict.items</a:t>
            </a:r>
            <a:r>
              <a:rPr lang="en-US" sz="2400" dirty="0">
                <a:latin typeface="Lexend" panose="020B0604020202020204"/>
              </a:rPr>
              <a:t>():      </a:t>
            </a:r>
          </a:p>
          <a:p>
            <a:pPr marL="400050" lvl="1"/>
            <a:r>
              <a:rPr lang="en-US" sz="2400" dirty="0">
                <a:latin typeface="Lexend" panose="020B0604020202020204"/>
              </a:rPr>
              <a:t>     	     print( "{}, {}".format (k, v))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3102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 Through a Dictionary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Iterating values:</a:t>
            </a:r>
          </a:p>
          <a:p>
            <a:pPr marL="400050" lvl="1" indent="0">
              <a:buNone/>
            </a:pPr>
            <a:r>
              <a:rPr lang="en-US" sz="2200" dirty="0" err="1">
                <a:latin typeface="Lexend Light"/>
              </a:rPr>
              <a:t>dict</a:t>
            </a:r>
            <a:r>
              <a:rPr lang="en-US" sz="2200" dirty="0">
                <a:latin typeface="Lexend Light"/>
              </a:rPr>
              <a:t>= {"name": "john", "</a:t>
            </a:r>
            <a:r>
              <a:rPr lang="en-US" sz="2200" dirty="0" err="1">
                <a:latin typeface="Lexend Light"/>
              </a:rPr>
              <a:t>last_name":"Smith</a:t>
            </a:r>
            <a:r>
              <a:rPr lang="en-US" sz="2200" dirty="0">
                <a:latin typeface="Lexend Light"/>
              </a:rPr>
              <a:t>", "age": 33}</a:t>
            </a:r>
          </a:p>
          <a:p>
            <a:pPr marL="400050" lvl="1" indent="0">
              <a:buNone/>
            </a:pPr>
            <a:endParaRPr lang="en-US" sz="800" dirty="0">
              <a:latin typeface="Lexend Light"/>
            </a:endParaRPr>
          </a:p>
          <a:p>
            <a:pPr marL="400050" lvl="1" indent="0">
              <a:buNone/>
            </a:pPr>
            <a:endParaRPr lang="en-US" sz="2200" dirty="0">
              <a:latin typeface="Lexend Light"/>
            </a:endParaRP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print( "\</a:t>
            </a:r>
            <a:r>
              <a:rPr lang="en-US" sz="2400" dirty="0" err="1">
                <a:latin typeface="Lexend Light"/>
              </a:rPr>
              <a:t>n".join</a:t>
            </a:r>
            <a:r>
              <a:rPr lang="en-US" sz="2400" dirty="0">
                <a:latin typeface="Lexend Light"/>
              </a:rPr>
              <a:t>(["%s=%s" % (k, v) for k, v  in </a:t>
            </a:r>
            <a:r>
              <a:rPr lang="en-US" sz="2400" dirty="0" err="1">
                <a:latin typeface="Lexend Light"/>
              </a:rPr>
              <a:t>dict.items</a:t>
            </a:r>
            <a:r>
              <a:rPr lang="en-US" sz="2400" dirty="0">
                <a:latin typeface="Lexend Light"/>
              </a:rPr>
              <a:t>()]))</a:t>
            </a:r>
          </a:p>
          <a:p>
            <a:pPr marL="400050" lvl="1" indent="0">
              <a:buNone/>
            </a:pPr>
            <a:endParaRPr lang="en-US" sz="2200" dirty="0">
              <a:latin typeface="Lexend Light"/>
            </a:endParaRPr>
          </a:p>
          <a:p>
            <a:pPr marL="400050" lvl="1" indent="0">
              <a:buNone/>
            </a:pPr>
            <a:r>
              <a:rPr lang="en-US" sz="2200" dirty="0">
                <a:latin typeface="Lexend Light"/>
              </a:rPr>
              <a:t>The output:</a:t>
            </a:r>
          </a:p>
          <a:p>
            <a:pPr marL="800100" lvl="2" indent="0">
              <a:buNone/>
            </a:pPr>
            <a:r>
              <a:rPr lang="en-US" sz="2200" dirty="0" err="1">
                <a:latin typeface="Lexend Light"/>
              </a:rPr>
              <a:t>Last_name</a:t>
            </a:r>
            <a:r>
              <a:rPr lang="en-US" sz="2200" dirty="0">
                <a:latin typeface="Lexend Light"/>
              </a:rPr>
              <a:t>=Smith</a:t>
            </a:r>
          </a:p>
          <a:p>
            <a:pPr marL="800100" lvl="2" indent="0">
              <a:buNone/>
            </a:pPr>
            <a:r>
              <a:rPr lang="en-US" sz="2200" dirty="0">
                <a:latin typeface="Lexend Light"/>
              </a:rPr>
              <a:t>age=33</a:t>
            </a:r>
          </a:p>
          <a:p>
            <a:pPr marL="800100" lvl="2" indent="0">
              <a:buNone/>
            </a:pPr>
            <a:r>
              <a:rPr lang="en-US" sz="2200" dirty="0">
                <a:latin typeface="Lexend Light"/>
              </a:rPr>
              <a:t>name=john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432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Dictionary comprehension 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Dictionary comprehension supported in python starting from python 2.7</a:t>
            </a:r>
          </a:p>
          <a:p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keys = [1,2,3]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values=[4,5,6]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dict</a:t>
            </a:r>
            <a:r>
              <a:rPr lang="en-US" dirty="0">
                <a:latin typeface="Lexend Light"/>
              </a:rPr>
              <a:t> = {keys[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]:values[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] for 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 in range(</a:t>
            </a:r>
            <a:r>
              <a:rPr lang="en-US" dirty="0" err="1">
                <a:latin typeface="Lexend Light"/>
              </a:rPr>
              <a:t>len</a:t>
            </a:r>
            <a:r>
              <a:rPr lang="en-US" dirty="0">
                <a:latin typeface="Lexend Light"/>
              </a:rPr>
              <a:t>(keys))}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print(</a:t>
            </a:r>
            <a:r>
              <a:rPr lang="en-US" dirty="0" err="1">
                <a:latin typeface="Lexend Light"/>
              </a:rPr>
              <a:t>dict</a:t>
            </a:r>
            <a:r>
              <a:rPr lang="en-US" dirty="0">
                <a:latin typeface="Lexend Light"/>
              </a:rPr>
              <a:t>) 					# {1: 4, 2: 5, 3: 6}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d1 = {k: 0 for k in ['</a:t>
            </a:r>
            <a:r>
              <a:rPr lang="en-US" dirty="0" err="1">
                <a:latin typeface="Lexend Light"/>
              </a:rPr>
              <a:t>a','b','c</a:t>
            </a:r>
            <a:r>
              <a:rPr lang="en-US" dirty="0">
                <a:latin typeface="Lexend Light"/>
              </a:rPr>
              <a:t>']}	        # {'a': 0, 'c': 0, 'b': 0} 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d2 = {n: n**2 for n in [10, 11, 12]}	        #{10:100, 11:121, 12:144}</a:t>
            </a:r>
          </a:p>
        </p:txBody>
      </p:sp>
    </p:spTree>
    <p:extLst>
      <p:ext uri="{BB962C8B-B14F-4D97-AF65-F5344CB8AC3E}">
        <p14:creationId xmlns:p14="http://schemas.microsoft.com/office/powerpoint/2010/main" val="149020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Dictionary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890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1" indent="-342900"/>
            <a:r>
              <a:rPr lang="en-US" sz="2000" dirty="0">
                <a:latin typeface="Lexend Light"/>
              </a:rPr>
              <a:t>Set is unordered collections of unique elements</a:t>
            </a:r>
          </a:p>
          <a:p>
            <a:pPr marL="342900" lvl="1" indent="-342900"/>
            <a:r>
              <a:rPr lang="en-US" sz="2000" dirty="0">
                <a:latin typeface="Lexend Light"/>
              </a:rPr>
              <a:t>Common uses: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Removing duplicates from a sequence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Intersection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Union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Difference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</a:t>
            </a:r>
            <a:r>
              <a:rPr lang="en-US" sz="1600" dirty="0" err="1">
                <a:latin typeface="Lexend Light"/>
              </a:rPr>
              <a:t>etc</a:t>
            </a:r>
            <a:endParaRPr lang="en-US" sz="1600" dirty="0">
              <a:latin typeface="Lexend Light"/>
            </a:endParaRPr>
          </a:p>
          <a:p>
            <a:pPr marL="342900" lvl="1" indent="-342900"/>
            <a:r>
              <a:rPr lang="en-US" sz="2000" dirty="0">
                <a:latin typeface="Lexend Light"/>
              </a:rPr>
              <a:t>Use {……} to define set --&gt; 1,5,2,8,0</a:t>
            </a:r>
          </a:p>
          <a:p>
            <a:pPr marL="342900" lvl="1" indent="-342900"/>
            <a:r>
              <a:rPr lang="en-US" sz="2000" dirty="0">
                <a:latin typeface="Lexend Light"/>
              </a:rPr>
              <a:t>Use set() to define an empty 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5A3C9E-CE53-4002-883A-C8C5F79E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96" y="4887904"/>
            <a:ext cx="516680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81 , 10 , 1 , 4 , 77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ython Set - Learn By Example">
            <a:extLst>
              <a:ext uri="{FF2B5EF4-FFF2-40B4-BE49-F238E27FC236}">
                <a16:creationId xmlns:a16="http://schemas.microsoft.com/office/drawing/2014/main" id="{51FBD709-BF70-423D-B33B-5DDA1F38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9" y="1690688"/>
            <a:ext cx="44481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98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st.issubset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test whether every element in </a:t>
            </a:r>
            <a:r>
              <a:rPr lang="en-US" sz="3200" dirty="0" err="1">
                <a:latin typeface="Lexend Light"/>
              </a:rPr>
              <a:t>st</a:t>
            </a:r>
            <a:r>
              <a:rPr lang="en-US" sz="3200" dirty="0">
                <a:latin typeface="Lexend Light"/>
              </a:rPr>
              <a:t> is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s.issuperset</a:t>
            </a:r>
            <a:r>
              <a:rPr lang="en-US" sz="3200" b="1" dirty="0">
                <a:latin typeface="Lexend Light"/>
              </a:rPr>
              <a:t>(t)	</a:t>
            </a:r>
            <a:r>
              <a:rPr lang="en-US" sz="3200" dirty="0">
                <a:latin typeface="Lexend Light"/>
              </a:rPr>
              <a:t>		test whether every element in t is in </a:t>
            </a:r>
            <a:r>
              <a:rPr lang="en-US" sz="3200" dirty="0" err="1">
                <a:latin typeface="Lexend Light"/>
              </a:rPr>
              <a:t>st</a:t>
            </a:r>
            <a:endParaRPr lang="en-US" sz="3200" dirty="0">
              <a:latin typeface="Lexend Light"/>
            </a:endParaRP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s.union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return new set with elements from both s and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s.intersection</a:t>
            </a:r>
            <a:r>
              <a:rPr lang="en-US" sz="3200" b="1" dirty="0">
                <a:latin typeface="Lexend Light"/>
              </a:rPr>
              <a:t>(t)		</a:t>
            </a:r>
            <a:r>
              <a:rPr lang="en-US" sz="3200" dirty="0">
                <a:latin typeface="Lexend Light"/>
              </a:rPr>
              <a:t>return new set with elements common to s and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s.difference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return new set with elements in s but not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s.symmetric_difference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return new set with elements in either s 					or t but not both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s.update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update set s with elements added from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s.difference_update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update set s after removing elements found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s.add</a:t>
            </a:r>
            <a:r>
              <a:rPr lang="en-US" sz="3200" b="1" dirty="0">
                <a:latin typeface="Lexend Light"/>
              </a:rPr>
              <a:t>(x)	</a:t>
            </a:r>
            <a:r>
              <a:rPr lang="en-US" sz="3200" dirty="0">
                <a:latin typeface="Lexend Light"/>
              </a:rPr>
              <a:t>	 	add element x to set s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s.discard</a:t>
            </a:r>
            <a:r>
              <a:rPr lang="en-US" sz="3200" b="1" dirty="0">
                <a:latin typeface="Lexend Light"/>
              </a:rPr>
              <a:t>(x)</a:t>
            </a:r>
            <a:r>
              <a:rPr lang="en-US" sz="3200" dirty="0">
                <a:latin typeface="Lexend Light"/>
              </a:rPr>
              <a:t>	 		removes x from set s if present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s.clear</a:t>
            </a:r>
            <a:r>
              <a:rPr lang="en-US" sz="3200" b="1" dirty="0">
                <a:latin typeface="Lexend Light"/>
              </a:rPr>
              <a:t>()	 </a:t>
            </a:r>
            <a:r>
              <a:rPr lang="en-US" sz="3200" dirty="0">
                <a:latin typeface="Lexend Light"/>
              </a:rPr>
              <a:t>		remove all elements from set 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548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 examples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967CF-4A5E-4424-B56A-81E7317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3129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"dog"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"gerbil"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(items)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{'gerbil', 'dog', 'cat'}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s2.update(s1)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(s2)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#{1, 2, 3, 4, 5, 6, 7, 8}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0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Python data types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>
                <a:latin typeface="Lexend Light"/>
              </a:rPr>
              <a:t>Python is dynamic language, so you don't need to declare your variables</a:t>
            </a:r>
          </a:p>
          <a:p>
            <a:r>
              <a:rPr lang="en-US" sz="2700" dirty="0">
                <a:latin typeface="Lexend Light"/>
              </a:rPr>
              <a:t>Variables must be assign before we can use them</a:t>
            </a:r>
          </a:p>
          <a:p>
            <a:r>
              <a:rPr lang="en-US" sz="2700" dirty="0">
                <a:latin typeface="Lexend Light"/>
              </a:rPr>
              <a:t>Python built-in types:</a:t>
            </a:r>
          </a:p>
          <a:p>
            <a:pPr lvl="1"/>
            <a:r>
              <a:rPr lang="en-US" dirty="0">
                <a:latin typeface="Lexend Light"/>
              </a:rPr>
              <a:t>Boolean</a:t>
            </a:r>
          </a:p>
          <a:p>
            <a:pPr lvl="1"/>
            <a:r>
              <a:rPr lang="en-US" dirty="0">
                <a:latin typeface="Lexend Light"/>
              </a:rPr>
              <a:t>None</a:t>
            </a:r>
          </a:p>
          <a:p>
            <a:pPr lvl="1"/>
            <a:r>
              <a:rPr lang="en-US" dirty="0">
                <a:latin typeface="Lexend Light"/>
              </a:rPr>
              <a:t>Numeric types</a:t>
            </a:r>
          </a:p>
          <a:p>
            <a:pPr lvl="2"/>
            <a:r>
              <a:rPr lang="en-US" sz="2600" dirty="0">
                <a:latin typeface="Lexend Light"/>
              </a:rPr>
              <a:t>Integers -  equivalent to C longs </a:t>
            </a:r>
          </a:p>
          <a:p>
            <a:pPr lvl="2"/>
            <a:r>
              <a:rPr lang="en-US" sz="2600" dirty="0">
                <a:latin typeface="Lexend Light"/>
              </a:rPr>
              <a:t>float: Floating-Point numbers, equivalent to C doubles</a:t>
            </a:r>
          </a:p>
          <a:p>
            <a:pPr lvl="2"/>
            <a:r>
              <a:rPr lang="en-US" sz="2600" dirty="0">
                <a:latin typeface="Lexend Light"/>
              </a:rPr>
              <a:t>complex: Complex Number</a:t>
            </a:r>
          </a:p>
          <a:p>
            <a:pPr lvl="1"/>
            <a:r>
              <a:rPr lang="en-US" dirty="0">
                <a:latin typeface="Lexend Light"/>
              </a:rPr>
              <a:t>Sequences:</a:t>
            </a:r>
          </a:p>
          <a:p>
            <a:pPr lvl="2"/>
            <a:r>
              <a:rPr lang="en-US" sz="2400" dirty="0">
                <a:latin typeface="Lexend Light"/>
              </a:rPr>
              <a:t>String</a:t>
            </a:r>
          </a:p>
          <a:p>
            <a:pPr lvl="2"/>
            <a:r>
              <a:rPr lang="en-US" sz="2300" dirty="0">
                <a:latin typeface="Lexend Light"/>
              </a:rPr>
              <a:t>List</a:t>
            </a:r>
          </a:p>
          <a:p>
            <a:pPr lvl="2"/>
            <a:r>
              <a:rPr lang="en-US" sz="2300" dirty="0">
                <a:latin typeface="Lexend Light"/>
              </a:rPr>
              <a:t>Tuple</a:t>
            </a:r>
          </a:p>
          <a:p>
            <a:pPr lvl="2"/>
            <a:r>
              <a:rPr lang="en-US" sz="2100" dirty="0">
                <a:latin typeface="Lexend Light"/>
              </a:rPr>
              <a:t>Set</a:t>
            </a:r>
          </a:p>
          <a:p>
            <a:pPr lvl="2"/>
            <a:r>
              <a:rPr lang="en-US" sz="2100" dirty="0">
                <a:latin typeface="Lexend Light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099390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 examples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9C05FA-653F-486D-A12C-B905250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690688"/>
            <a:ext cx="92367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s3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(s1.issubset(s3))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True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(s1.issubset(s2))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False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(s1.union(s2))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s2)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4} {4,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(s1.intersection(s2))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{4}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(s1.difference(s2))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7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Sets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049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Mutable vs Immutable in Python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An immutable variable is an object whose value can't be modified after it is created</a:t>
            </a:r>
          </a:p>
          <a:p>
            <a:r>
              <a:rPr lang="en-US" dirty="0">
                <a:latin typeface="Lexend Light"/>
              </a:rPr>
              <a:t>If change of immutable variable is supported, the change will always create a new, updated value</a:t>
            </a:r>
          </a:p>
          <a:p>
            <a:pPr>
              <a:buFont typeface="Arial"/>
              <a:buChar char="•"/>
            </a:pPr>
            <a:r>
              <a:rPr lang="en-US" dirty="0">
                <a:latin typeface="Lexend Light"/>
              </a:rPr>
              <a:t>Python immutable type are: None, bool, int, long (if exist), complex, string, tuple</a:t>
            </a:r>
          </a:p>
          <a:p>
            <a:r>
              <a:rPr lang="en-US" dirty="0">
                <a:latin typeface="Lexend Light"/>
              </a:rPr>
              <a:t>Python mutable types are: list, dictionary, set, classes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654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Mutable vs Immutable in Python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the following code:</a:t>
            </a:r>
          </a:p>
          <a:p>
            <a:pPr marL="400050" lvl="2" indent="0">
              <a:buNone/>
            </a:pPr>
            <a:r>
              <a:rPr lang="en-US" sz="2400" dirty="0"/>
              <a:t>l1 = [11, 22, 33]</a:t>
            </a:r>
          </a:p>
          <a:p>
            <a:pPr marL="400050" lvl="2" indent="0">
              <a:buNone/>
            </a:pPr>
            <a:r>
              <a:rPr lang="en-US" sz="2400" dirty="0"/>
              <a:t>l2 = l1;</a:t>
            </a:r>
          </a:p>
          <a:p>
            <a:pPr marL="400050" lvl="2" indent="0">
              <a:buNone/>
            </a:pPr>
            <a:r>
              <a:rPr lang="en-US" sz="2400" dirty="0"/>
              <a:t>l1.append(44)</a:t>
            </a:r>
          </a:p>
          <a:p>
            <a:pPr marL="400050" lvl="2" indent="0">
              <a:buNone/>
            </a:pPr>
            <a:r>
              <a:rPr lang="en-US" sz="2400" dirty="0"/>
              <a:t>print( l2)	</a:t>
            </a:r>
          </a:p>
          <a:p>
            <a:pPr marL="400050" lvl="2" indent="0">
              <a:buNone/>
            </a:pPr>
            <a:endParaRPr lang="en-US" sz="2400" dirty="0"/>
          </a:p>
          <a:p>
            <a:pPr marL="400050" lvl="2" indent="0">
              <a:buNone/>
            </a:pPr>
            <a:r>
              <a:rPr lang="en-US" sz="2400" dirty="0"/>
              <a:t>What is the output for this code?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Data Types in Python - Python Data Types - Intellipaat">
            <a:extLst>
              <a:ext uri="{FF2B5EF4-FFF2-40B4-BE49-F238E27FC236}">
                <a16:creationId xmlns:a16="http://schemas.microsoft.com/office/drawing/2014/main" id="{6B25BA84-7419-4965-A803-F122766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89" y="2211242"/>
            <a:ext cx="65606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0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Python data types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88BF4-3E36-46F9-A1DA-A693FAB23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8" y="2013590"/>
            <a:ext cx="5787276" cy="3896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14DBF-89E5-4F54-A9B7-D72E37249273}"/>
              </a:ext>
            </a:extLst>
          </p:cNvPr>
          <p:cNvSpPr/>
          <p:nvPr/>
        </p:nvSpPr>
        <p:spPr>
          <a:xfrm>
            <a:off x="6846163" y="1996885"/>
            <a:ext cx="2086252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10, -78, 0x5A, 0567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094A7-ACDF-4FC2-9EB8-B1768C9C4BEE}"/>
              </a:ext>
            </a:extLst>
          </p:cNvPr>
          <p:cNvSpPr/>
          <p:nvPr/>
        </p:nvSpPr>
        <p:spPr>
          <a:xfrm>
            <a:off x="6846163" y="2511917"/>
            <a:ext cx="274172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3.14j, -0.6545+0J, 4.53e-7j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C1A22-FBBC-45A0-A28A-24026D6D953F}"/>
              </a:ext>
            </a:extLst>
          </p:cNvPr>
          <p:cNvSpPr/>
          <p:nvPr/>
        </p:nvSpPr>
        <p:spPr>
          <a:xfrm>
            <a:off x="6846163" y="3026949"/>
            <a:ext cx="221793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0.5, -77.99, 12.3+e45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D04C1-C45B-4825-92B4-728C980A1307}"/>
              </a:ext>
            </a:extLst>
          </p:cNvPr>
          <p:cNvSpPr/>
          <p:nvPr/>
        </p:nvSpPr>
        <p:spPr>
          <a:xfrm>
            <a:off x="6647894" y="4490550"/>
            <a:ext cx="122659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“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abc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”, ‘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xyz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’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A521F-C411-4A29-AEAC-A89F34B8EC55}"/>
              </a:ext>
            </a:extLst>
          </p:cNvPr>
          <p:cNvSpPr/>
          <p:nvPr/>
        </p:nvSpPr>
        <p:spPr>
          <a:xfrm>
            <a:off x="6655293" y="4955888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[1,’a’, 7.8]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F2CD6-6B47-4E31-BF82-DE5D738E7E22}"/>
              </a:ext>
            </a:extLst>
          </p:cNvPr>
          <p:cNvSpPr/>
          <p:nvPr/>
        </p:nvSpPr>
        <p:spPr>
          <a:xfrm>
            <a:off x="6655293" y="5469313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(1, ’a’, 7.8)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E36DE-E4A8-405A-A3C8-48A28C883A1A}"/>
              </a:ext>
            </a:extLst>
          </p:cNvPr>
          <p:cNvSpPr/>
          <p:nvPr/>
        </p:nvSpPr>
        <p:spPr>
          <a:xfrm>
            <a:off x="4059312" y="3803286"/>
            <a:ext cx="1693417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0,1, True, False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A6A36-E643-429F-AF5D-E373C25DC333}"/>
              </a:ext>
            </a:extLst>
          </p:cNvPr>
          <p:cNvSpPr/>
          <p:nvPr/>
        </p:nvSpPr>
        <p:spPr>
          <a:xfrm>
            <a:off x="4059313" y="3193067"/>
            <a:ext cx="77087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{‘a’:3}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C3ED3-FADE-4086-9577-0D4C99C0ECB5}"/>
              </a:ext>
            </a:extLst>
          </p:cNvPr>
          <p:cNvSpPr/>
          <p:nvPr/>
        </p:nvSpPr>
        <p:spPr>
          <a:xfrm>
            <a:off x="4059313" y="4399852"/>
            <a:ext cx="876671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{1,2,3}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Names of Python identifiers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>
                <a:latin typeface="Lexend Light"/>
              </a:rPr>
              <a:t>Rules for a python identifiers (variable name,</a:t>
            </a:r>
            <a:r>
              <a:rPr lang="en-US" dirty="0">
                <a:latin typeface="Lexend Light"/>
              </a:rPr>
              <a:t> function, class, module)</a:t>
            </a:r>
            <a:r>
              <a:rPr lang="en-US" altLang="he-IL" dirty="0">
                <a:latin typeface="Lexend Light"/>
              </a:rPr>
              <a:t>: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</a:t>
            </a:r>
            <a:r>
              <a:rPr lang="en-US" altLang="he-IL" dirty="0">
                <a:latin typeface="Lexend Light"/>
              </a:rPr>
              <a:t> A </a:t>
            </a:r>
            <a:r>
              <a:rPr lang="en-US" dirty="0">
                <a:latin typeface="Lexend Light"/>
              </a:rPr>
              <a:t>identifier </a:t>
            </a:r>
            <a:r>
              <a:rPr lang="en-US" altLang="he-IL" dirty="0">
                <a:latin typeface="Lexend Light"/>
              </a:rPr>
              <a:t>name may contain: </a:t>
            </a:r>
          </a:p>
          <a:p>
            <a:pPr lvl="2"/>
            <a:r>
              <a:rPr lang="en-US" altLang="he-IL" sz="2300" dirty="0">
                <a:latin typeface="Lexend Light"/>
              </a:rPr>
              <a:t>Digits ( 0 to 9 ).</a:t>
            </a:r>
          </a:p>
          <a:p>
            <a:pPr lvl="2"/>
            <a:r>
              <a:rPr lang="en-US" altLang="he-IL" sz="2300" dirty="0">
                <a:latin typeface="Lexend Light"/>
              </a:rPr>
              <a:t>Letters, both lower case and upper case </a:t>
            </a:r>
            <a:br>
              <a:rPr lang="en-US" altLang="he-IL" sz="2300" dirty="0">
                <a:latin typeface="Lexend Light"/>
              </a:rPr>
            </a:br>
            <a:r>
              <a:rPr lang="en-US" altLang="he-IL" sz="2300" dirty="0">
                <a:latin typeface="Lexend Light"/>
              </a:rPr>
              <a:t>('a'-'z' and 'A'-'Z').</a:t>
            </a:r>
          </a:p>
          <a:p>
            <a:pPr lvl="2"/>
            <a:r>
              <a:rPr lang="en-US" altLang="he-IL" sz="2300" dirty="0">
                <a:latin typeface="Lexend Light"/>
              </a:rPr>
              <a:t>Underscores ('_').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altLang="he-IL" dirty="0">
                <a:latin typeface="Lexend Light"/>
              </a:rPr>
              <a:t>The first character must not be a digit and preferable not underscore</a:t>
            </a:r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altLang="he-IL" dirty="0">
                <a:latin typeface="Lexend Light"/>
              </a:rPr>
              <a:t>It is extremely important to choose meaningful names for identifiers and not   preserved python name. </a:t>
            </a:r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dirty="0">
                <a:latin typeface="Lexend Light"/>
              </a:rPr>
              <a:t>All identifier </a:t>
            </a:r>
            <a:r>
              <a:rPr lang="en-US" altLang="he-IL" dirty="0">
                <a:latin typeface="Lexend Light"/>
              </a:rPr>
              <a:t>names </a:t>
            </a:r>
            <a:r>
              <a:rPr lang="en-US" dirty="0">
                <a:latin typeface="Lexend Light"/>
              </a:rPr>
              <a:t>are case-sensitive.</a:t>
            </a: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2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Names of Python identifiers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xend Light"/>
              </a:rPr>
              <a:t>Naming convention for 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All identifiers should be lowercased with underscore as words </a:t>
            </a:r>
            <a:r>
              <a:rPr lang="en-US" dirty="0" err="1">
                <a:latin typeface="Lexend Light"/>
              </a:rPr>
              <a:t>separato</a:t>
            </a:r>
            <a:r>
              <a:rPr lang="en-US" dirty="0">
                <a:latin typeface="Lexend Light"/>
              </a:rPr>
              <a:t>: (</a:t>
            </a:r>
            <a:r>
              <a:rPr lang="en-US" i="1" dirty="0" err="1">
                <a:latin typeface="Lexend Light"/>
              </a:rPr>
              <a:t>sum_of_digits</a:t>
            </a:r>
            <a:r>
              <a:rPr lang="en-US" dirty="0">
                <a:latin typeface="Lexend Light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Class names start with an uppercase letter and all other identifiers, like variables and functions with a lowercase letter : `</a:t>
            </a:r>
            <a:r>
              <a:rPr lang="en-US" dirty="0" err="1">
                <a:latin typeface="Lexend Light"/>
              </a:rPr>
              <a:t>MyClass</a:t>
            </a:r>
            <a:r>
              <a:rPr lang="en-US" dirty="0">
                <a:latin typeface="Lexend Light"/>
              </a:rPr>
              <a:t>` , `</a:t>
            </a:r>
            <a:r>
              <a:rPr lang="en-US" dirty="0" err="1">
                <a:latin typeface="Lexend Light"/>
              </a:rPr>
              <a:t>PersonModel</a:t>
            </a:r>
            <a:r>
              <a:rPr lang="en-US" dirty="0">
                <a:latin typeface="Lexend Light"/>
              </a:rPr>
              <a:t>`, `</a:t>
            </a:r>
            <a:r>
              <a:rPr lang="en-US" dirty="0" err="1">
                <a:latin typeface="Lexend Light"/>
              </a:rPr>
              <a:t>CarFactory</a:t>
            </a:r>
            <a:r>
              <a:rPr lang="en-US" dirty="0">
                <a:latin typeface="Lexend Light"/>
              </a:rPr>
              <a:t>`.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Starting an identifier with a single leading underscore indicates, by convention,  that the identifier is meant to be private : `_</a:t>
            </a:r>
            <a:r>
              <a:rPr lang="en-US" dirty="0" err="1">
                <a:latin typeface="Lexend Light"/>
              </a:rPr>
              <a:t>internal_variable</a:t>
            </a:r>
            <a:r>
              <a:rPr lang="en-US" dirty="0">
                <a:latin typeface="Lexend Light"/>
              </a:rPr>
              <a:t>`, `_</a:t>
            </a:r>
            <a:r>
              <a:rPr lang="en-US" dirty="0" err="1">
                <a:latin typeface="Lexend Light"/>
              </a:rPr>
              <a:t>private_method</a:t>
            </a:r>
            <a:r>
              <a:rPr lang="en-US" dirty="0">
                <a:latin typeface="Lexend Light"/>
              </a:rPr>
              <a:t>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If the identifier starts and ends with two trailing underscores, the identifier is a language-defined special name: `__</a:t>
            </a:r>
            <a:r>
              <a:rPr lang="en-US" dirty="0" err="1">
                <a:latin typeface="Lexend Light"/>
              </a:rPr>
              <a:t>init</a:t>
            </a:r>
            <a:r>
              <a:rPr lang="en-US" dirty="0">
                <a:latin typeface="Lexend Light"/>
              </a:rPr>
              <a:t>__`, `__name__`</a:t>
            </a:r>
          </a:p>
        </p:txBody>
      </p:sp>
    </p:spTree>
    <p:extLst>
      <p:ext uri="{BB962C8B-B14F-4D97-AF65-F5344CB8AC3E}">
        <p14:creationId xmlns:p14="http://schemas.microsoft.com/office/powerpoint/2010/main" val="29644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10698</Words>
  <Application>Microsoft Office PowerPoint</Application>
  <PresentationFormat>Widescreen</PresentationFormat>
  <Paragraphs>887</Paragraphs>
  <Slides>64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</vt:lpstr>
      <vt:lpstr>Segoe Light</vt:lpstr>
      <vt:lpstr>Wingdings</vt:lpstr>
      <vt:lpstr>Office Theme</vt:lpstr>
      <vt:lpstr>PowerPoint Presentation</vt:lpstr>
      <vt:lpstr>Agenda</vt:lpstr>
      <vt:lpstr>Agenda</vt:lpstr>
      <vt:lpstr>Memory</vt:lpstr>
      <vt:lpstr>Variables</vt:lpstr>
      <vt:lpstr>Python data types</vt:lpstr>
      <vt:lpstr>Python data types – cont’d</vt:lpstr>
      <vt:lpstr>Names of Python identifiers</vt:lpstr>
      <vt:lpstr>Names of Python identifiers – cont’d</vt:lpstr>
      <vt:lpstr>Boolean Variables and None</vt:lpstr>
      <vt:lpstr>Numeric types</vt:lpstr>
      <vt:lpstr>Basic Numeric Operators</vt:lpstr>
      <vt:lpstr>Numeric Operators</vt:lpstr>
      <vt:lpstr>PowerPoint Presentation</vt:lpstr>
      <vt:lpstr>Math — Mathematical functions</vt:lpstr>
      <vt:lpstr>Python index-base Sequences</vt:lpstr>
      <vt:lpstr>Strings Variables</vt:lpstr>
      <vt:lpstr>Strings Variables – triple quotes strings</vt:lpstr>
      <vt:lpstr>Strings Variables – raw strings</vt:lpstr>
      <vt:lpstr>String Operators</vt:lpstr>
      <vt:lpstr>String ranges</vt:lpstr>
      <vt:lpstr>String as Input</vt:lpstr>
      <vt:lpstr>Immutability of strings</vt:lpstr>
      <vt:lpstr>String Built-in Methods</vt:lpstr>
      <vt:lpstr>String Built-in Methods</vt:lpstr>
      <vt:lpstr>PowerPoint Presentation</vt:lpstr>
      <vt:lpstr>String Built-in Methods – cont’d</vt:lpstr>
      <vt:lpstr>String Built-in Methods – cont’d</vt:lpstr>
      <vt:lpstr>String Built-in Methods – cont’d</vt:lpstr>
      <vt:lpstr>String format function</vt:lpstr>
      <vt:lpstr>String format function – cont’d</vt:lpstr>
      <vt:lpstr>Labs Strings</vt:lpstr>
      <vt:lpstr>Python Built-in function</vt:lpstr>
      <vt:lpstr>Combine Statements</vt:lpstr>
      <vt:lpstr>Python Lists</vt:lpstr>
      <vt:lpstr>Python Lists Operators</vt:lpstr>
      <vt:lpstr>Python Lists Operators – cont'd</vt:lpstr>
      <vt:lpstr>Python Lists Methods</vt:lpstr>
      <vt:lpstr>Python Lists Methods – cont'd</vt:lpstr>
      <vt:lpstr>Iterating Lists</vt:lpstr>
      <vt:lpstr>Lists comprehension</vt:lpstr>
      <vt:lpstr>Labs Lists</vt:lpstr>
      <vt:lpstr>Python Tuples</vt:lpstr>
      <vt:lpstr>Tuples can’t be changed</vt:lpstr>
      <vt:lpstr>Tuples Operators</vt:lpstr>
      <vt:lpstr>Labs Tuples</vt:lpstr>
      <vt:lpstr>Python Dictionary</vt:lpstr>
      <vt:lpstr>Python Dictionary – cont'd</vt:lpstr>
      <vt:lpstr>Python Dictionary – examples</vt:lpstr>
      <vt:lpstr>Python Dictionary – cont'd</vt:lpstr>
      <vt:lpstr>Python Dictionary – cont'd</vt:lpstr>
      <vt:lpstr>Python Dictionary – cont'd</vt:lpstr>
      <vt:lpstr>Iterating Through a Dictionary</vt:lpstr>
      <vt:lpstr>Iterating Through a Dictionary – cont’d</vt:lpstr>
      <vt:lpstr>Dictionary comprehension </vt:lpstr>
      <vt:lpstr>Labs Dictionary</vt:lpstr>
      <vt:lpstr>Set’s</vt:lpstr>
      <vt:lpstr>Set’s functions</vt:lpstr>
      <vt:lpstr>Set’s functions examples</vt:lpstr>
      <vt:lpstr>Set’s functions examples – cont’d</vt:lpstr>
      <vt:lpstr>Labs Sets</vt:lpstr>
      <vt:lpstr>Mutable vs Immutable in Python</vt:lpstr>
      <vt:lpstr>Mutable vs Immutable in Python –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Avishar</dc:creator>
  <cp:lastModifiedBy>Alexandr Gotlib</cp:lastModifiedBy>
  <cp:revision>154</cp:revision>
  <dcterms:created xsi:type="dcterms:W3CDTF">2021-12-06T10:01:13Z</dcterms:created>
  <dcterms:modified xsi:type="dcterms:W3CDTF">2023-07-09T16:14:10Z</dcterms:modified>
</cp:coreProperties>
</file>