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61" r:id="rId4"/>
    <p:sldId id="262" r:id="rId5"/>
    <p:sldId id="263" r:id="rId6"/>
    <p:sldId id="264" r:id="rId7"/>
    <p:sldId id="266" r:id="rId8"/>
    <p:sldId id="285" r:id="rId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E2DBD-CC44-21AB-B7B7-27790B8DC63F}" v="2" dt="2022-01-20T15:24:24.246"/>
    <p1510:client id="{EEFE6B62-9B57-2FC7-D416-8D43C8B0892F}" v="5" dt="2022-01-16T14:25:08.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EEFE6B62-9B57-2FC7-D416-8D43C8B0892F}"/>
    <pc:docChg chg="modSld">
      <pc:chgData name="Tomer Avishar" userId="S::tomerav@sela.co.il::6f99e47e-5b46-447c-a55a-283bba137982" providerId="AD" clId="Web-{EEFE6B62-9B57-2FC7-D416-8D43C8B0892F}" dt="2022-01-16T14:25:08.679" v="5" actId="14100"/>
      <pc:docMkLst>
        <pc:docMk/>
      </pc:docMkLst>
      <pc:sldChg chg="addSp delSp modSp">
        <pc:chgData name="Tomer Avishar" userId="S::tomerav@sela.co.il::6f99e47e-5b46-447c-a55a-283bba137982" providerId="AD" clId="Web-{EEFE6B62-9B57-2FC7-D416-8D43C8B0892F}" dt="2022-01-16T14:25:08.679" v="5" actId="14100"/>
        <pc:sldMkLst>
          <pc:docMk/>
          <pc:sldMk cId="927001939" sldId="308"/>
        </pc:sldMkLst>
        <pc:spChg chg="add mod">
          <ac:chgData name="Tomer Avishar" userId="S::tomerav@sela.co.il::6f99e47e-5b46-447c-a55a-283bba137982" providerId="AD" clId="Web-{EEFE6B62-9B57-2FC7-D416-8D43C8B0892F}" dt="2022-01-16T14:25:08.679" v="5" actId="14100"/>
          <ac:spMkLst>
            <pc:docMk/>
            <pc:sldMk cId="927001939" sldId="308"/>
            <ac:spMk id="2" creationId="{A4D8F346-A204-4460-8B80-4437A72886CF}"/>
          </ac:spMkLst>
        </pc:spChg>
        <pc:picChg chg="del">
          <ac:chgData name="Tomer Avishar" userId="S::tomerav@sela.co.il::6f99e47e-5b46-447c-a55a-283bba137982" providerId="AD" clId="Web-{EEFE6B62-9B57-2FC7-D416-8D43C8B0892F}" dt="2022-01-16T14:25:00.882" v="2"/>
          <ac:picMkLst>
            <pc:docMk/>
            <pc:sldMk cId="927001939" sldId="308"/>
            <ac:picMk id="7" creationId="{AA69C018-80C1-4BF1-BE51-E6612004D865}"/>
          </ac:picMkLst>
        </pc:picChg>
      </pc:sldChg>
    </pc:docChg>
  </pc:docChgLst>
  <pc:docChgLst>
    <pc:chgData name="Dan Defrin" userId="S::dand@sela.co.il::d6af6d47-7f1d-4323-b764-b1431f09f0f1" providerId="AD" clId="Web-{367E2DBD-CC44-21AB-B7B7-27790B8DC63F}"/>
    <pc:docChg chg="modSld">
      <pc:chgData name="Dan Defrin" userId="S::dand@sela.co.il::d6af6d47-7f1d-4323-b764-b1431f09f0f1" providerId="AD" clId="Web-{367E2DBD-CC44-21AB-B7B7-27790B8DC63F}" dt="2022-01-20T15:39:01.610" v="328"/>
      <pc:docMkLst>
        <pc:docMk/>
      </pc:docMkLst>
      <pc:sldChg chg="modNotes">
        <pc:chgData name="Dan Defrin" userId="S::dand@sela.co.il::d6af6d47-7f1d-4323-b764-b1431f09f0f1" providerId="AD" clId="Web-{367E2DBD-CC44-21AB-B7B7-27790B8DC63F}" dt="2022-01-20T14:11:54.276" v="4"/>
        <pc:sldMkLst>
          <pc:docMk/>
          <pc:sldMk cId="1265926479" sldId="259"/>
        </pc:sldMkLst>
      </pc:sldChg>
      <pc:sldChg chg="modNotes">
        <pc:chgData name="Dan Defrin" userId="S::dand@sela.co.il::d6af6d47-7f1d-4323-b764-b1431f09f0f1" providerId="AD" clId="Web-{367E2DBD-CC44-21AB-B7B7-27790B8DC63F}" dt="2022-01-20T14:14:54.217" v="13"/>
        <pc:sldMkLst>
          <pc:docMk/>
          <pc:sldMk cId="1960207874" sldId="261"/>
        </pc:sldMkLst>
      </pc:sldChg>
      <pc:sldChg chg="modNotes">
        <pc:chgData name="Dan Defrin" userId="S::dand@sela.co.il::d6af6d47-7f1d-4323-b764-b1431f09f0f1" providerId="AD" clId="Web-{367E2DBD-CC44-21AB-B7B7-27790B8DC63F}" dt="2022-01-20T14:23:06.166" v="29"/>
        <pc:sldMkLst>
          <pc:docMk/>
          <pc:sldMk cId="4164008649" sldId="263"/>
        </pc:sldMkLst>
      </pc:sldChg>
      <pc:sldChg chg="modNotes">
        <pc:chgData name="Dan Defrin" userId="S::dand@sela.co.il::d6af6d47-7f1d-4323-b764-b1431f09f0f1" providerId="AD" clId="Web-{367E2DBD-CC44-21AB-B7B7-27790B8DC63F}" dt="2022-01-20T14:50:35.218" v="208"/>
        <pc:sldMkLst>
          <pc:docMk/>
          <pc:sldMk cId="2284701874" sldId="266"/>
        </pc:sldMkLst>
      </pc:sldChg>
      <pc:sldChg chg="modNotes">
        <pc:chgData name="Dan Defrin" userId="S::dand@sela.co.il::d6af6d47-7f1d-4323-b764-b1431f09f0f1" providerId="AD" clId="Web-{367E2DBD-CC44-21AB-B7B7-27790B8DC63F}" dt="2022-01-20T14:52:43.595" v="219"/>
        <pc:sldMkLst>
          <pc:docMk/>
          <pc:sldMk cId="858811802" sldId="268"/>
        </pc:sldMkLst>
      </pc:sldChg>
      <pc:sldChg chg="modNotes">
        <pc:chgData name="Dan Defrin" userId="S::dand@sela.co.il::d6af6d47-7f1d-4323-b764-b1431f09f0f1" providerId="AD" clId="Web-{367E2DBD-CC44-21AB-B7B7-27790B8DC63F}" dt="2022-01-20T14:54:17.082" v="225"/>
        <pc:sldMkLst>
          <pc:docMk/>
          <pc:sldMk cId="408067067" sldId="270"/>
        </pc:sldMkLst>
      </pc:sldChg>
      <pc:sldChg chg="modNotes">
        <pc:chgData name="Dan Defrin" userId="S::dand@sela.co.il::d6af6d47-7f1d-4323-b764-b1431f09f0f1" providerId="AD" clId="Web-{367E2DBD-CC44-21AB-B7B7-27790B8DC63F}" dt="2022-01-20T15:04:24.970" v="234"/>
        <pc:sldMkLst>
          <pc:docMk/>
          <pc:sldMk cId="547801088" sldId="273"/>
        </pc:sldMkLst>
      </pc:sldChg>
      <pc:sldChg chg="modNotes">
        <pc:chgData name="Dan Defrin" userId="S::dand@sela.co.il::d6af6d47-7f1d-4323-b764-b1431f09f0f1" providerId="AD" clId="Web-{367E2DBD-CC44-21AB-B7B7-27790B8DC63F}" dt="2022-01-20T15:08:20.757" v="251"/>
        <pc:sldMkLst>
          <pc:docMk/>
          <pc:sldMk cId="4030943770" sldId="279"/>
        </pc:sldMkLst>
      </pc:sldChg>
      <pc:sldChg chg="modNotes">
        <pc:chgData name="Dan Defrin" userId="S::dand@sela.co.il::d6af6d47-7f1d-4323-b764-b1431f09f0f1" providerId="AD" clId="Web-{367E2DBD-CC44-21AB-B7B7-27790B8DC63F}" dt="2022-01-20T15:09:25.649" v="254"/>
        <pc:sldMkLst>
          <pc:docMk/>
          <pc:sldMk cId="701332083" sldId="283"/>
        </pc:sldMkLst>
      </pc:sldChg>
      <pc:sldChg chg="modNotes">
        <pc:chgData name="Dan Defrin" userId="S::dand@sela.co.il::d6af6d47-7f1d-4323-b764-b1431f09f0f1" providerId="AD" clId="Web-{367E2DBD-CC44-21AB-B7B7-27790B8DC63F}" dt="2022-01-20T15:21:56.368" v="296"/>
        <pc:sldMkLst>
          <pc:docMk/>
          <pc:sldMk cId="678946894" sldId="285"/>
        </pc:sldMkLst>
      </pc:sldChg>
      <pc:sldChg chg="modNotes">
        <pc:chgData name="Dan Defrin" userId="S::dand@sela.co.il::d6af6d47-7f1d-4323-b764-b1431f09f0f1" providerId="AD" clId="Web-{367E2DBD-CC44-21AB-B7B7-27790B8DC63F}" dt="2022-01-20T15:24:22.403" v="297"/>
        <pc:sldMkLst>
          <pc:docMk/>
          <pc:sldMk cId="3608094555" sldId="287"/>
        </pc:sldMkLst>
      </pc:sldChg>
      <pc:sldChg chg="modNotes">
        <pc:chgData name="Dan Defrin" userId="S::dand@sela.co.il::d6af6d47-7f1d-4323-b764-b1431f09f0f1" providerId="AD" clId="Web-{367E2DBD-CC44-21AB-B7B7-27790B8DC63F}" dt="2022-01-20T15:27:20.704" v="309"/>
        <pc:sldMkLst>
          <pc:docMk/>
          <pc:sldMk cId="1055963554" sldId="304"/>
        </pc:sldMkLst>
      </pc:sldChg>
      <pc:sldChg chg="modNotes">
        <pc:chgData name="Dan Defrin" userId="S::dand@sela.co.il::d6af6d47-7f1d-4323-b764-b1431f09f0f1" providerId="AD" clId="Web-{367E2DBD-CC44-21AB-B7B7-27790B8DC63F}" dt="2022-01-20T15:29:26.331" v="313"/>
        <pc:sldMkLst>
          <pc:docMk/>
          <pc:sldMk cId="927001939" sldId="308"/>
        </pc:sldMkLst>
      </pc:sldChg>
      <pc:sldChg chg="modNotes">
        <pc:chgData name="Dan Defrin" userId="S::dand@sela.co.il::d6af6d47-7f1d-4323-b764-b1431f09f0f1" providerId="AD" clId="Web-{367E2DBD-CC44-21AB-B7B7-27790B8DC63F}" dt="2022-01-20T15:36:04.840" v="322"/>
        <pc:sldMkLst>
          <pc:docMk/>
          <pc:sldMk cId="4196927312" sldId="319"/>
        </pc:sldMkLst>
      </pc:sldChg>
      <pc:sldChg chg="modNotes">
        <pc:chgData name="Dan Defrin" userId="S::dand@sela.co.il::d6af6d47-7f1d-4323-b764-b1431f09f0f1" providerId="AD" clId="Web-{367E2DBD-CC44-21AB-B7B7-27790B8DC63F}" dt="2022-01-20T15:39:01.610" v="328"/>
        <pc:sldMkLst>
          <pc:docMk/>
          <pc:sldMk cId="3715073782"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D43D096-46E8-4CA0-A14E-854711339DA5}" type="datetimeFigureOut">
              <a:rPr lang="he-IL" smtClean="0"/>
              <a:t>ז'/תמוז/תשפ"ג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B76B3F3-A009-4CE4-A3AE-558CB98C721C}" type="slidenum">
              <a:rPr lang="he-IL" smtClean="0"/>
              <a:t>‹#›</a:t>
            </a:fld>
            <a:endParaRPr lang="he-IL"/>
          </a:p>
        </p:txBody>
      </p:sp>
    </p:spTree>
    <p:extLst>
      <p:ext uri="{BB962C8B-B14F-4D97-AF65-F5344CB8AC3E}">
        <p14:creationId xmlns:p14="http://schemas.microsoft.com/office/powerpoint/2010/main" val="73715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solidFill>
                  <a:schemeClr val="tx1"/>
                </a:solidFill>
              </a:rPr>
              <a:t>This is</a:t>
            </a:r>
            <a:r>
              <a:rPr lang="en-US" baseline="0" dirty="0">
                <a:solidFill>
                  <a:schemeClr val="tx1"/>
                </a:solidFill>
              </a:rPr>
              <a:t> a straightforward solution for calculating the average of 2 numbers.</a:t>
            </a:r>
          </a:p>
          <a:p>
            <a:pPr eaLnBrk="1" hangingPunct="1">
              <a:spcBef>
                <a:spcPct val="0"/>
              </a:spcBef>
            </a:pPr>
            <a:r>
              <a:rPr lang="en-US" baseline="0" dirty="0">
                <a:solidFill>
                  <a:schemeClr val="tx1"/>
                </a:solidFill>
              </a:rPr>
              <a:t>Notice the code in lines </a:t>
            </a:r>
            <a:r>
              <a:rPr lang="en-US" dirty="0"/>
              <a:t>3-5</a:t>
            </a:r>
            <a:r>
              <a:rPr lang="en-US" baseline="0" dirty="0">
                <a:solidFill>
                  <a:schemeClr val="tx1"/>
                </a:solidFill>
              </a:rPr>
              <a:t>, </a:t>
            </a:r>
            <a:r>
              <a:rPr lang="en-US" b="1" baseline="0" dirty="0">
                <a:solidFill>
                  <a:schemeClr val="tx1"/>
                </a:solidFill>
              </a:rPr>
              <a:t>repeated </a:t>
            </a:r>
            <a:r>
              <a:rPr lang="en-US" baseline="0" dirty="0">
                <a:solidFill>
                  <a:schemeClr val="tx1"/>
                </a:solidFill>
              </a:rPr>
              <a:t>in lines </a:t>
            </a:r>
            <a:r>
              <a:rPr lang="en-US" dirty="0"/>
              <a:t>7-9</a:t>
            </a:r>
            <a:r>
              <a:rPr lang="en-US" baseline="0" dirty="0">
                <a:solidFill>
                  <a:schemeClr val="tx1"/>
                </a:solidFill>
              </a:rPr>
              <a:t>.</a:t>
            </a:r>
            <a:endParaRPr lang="he-IL"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476799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solidFill>
                  <a:schemeClr val="tx1"/>
                </a:solidFill>
              </a:rPr>
              <a:t>This is a straight forward solution for calculating the average of 10 numbers.</a:t>
            </a:r>
          </a:p>
          <a:p>
            <a:pPr>
              <a:defRPr/>
            </a:pPr>
            <a:r>
              <a:rPr lang="en-US" dirty="0">
                <a:solidFill>
                  <a:schemeClr val="tx1"/>
                </a:solidFill>
              </a:rPr>
              <a:t>Notice now the code in lines </a:t>
            </a:r>
            <a:r>
              <a:rPr lang="en-US" dirty="0"/>
              <a:t>4-6 </a:t>
            </a:r>
            <a:r>
              <a:rPr lang="en-US" b="1" dirty="0"/>
              <a:t>repeated</a:t>
            </a:r>
            <a:r>
              <a:rPr lang="en-US" dirty="0">
                <a:solidFill>
                  <a:schemeClr val="tx1"/>
                </a:solidFill>
              </a:rPr>
              <a:t> more than once (</a:t>
            </a:r>
            <a:r>
              <a:rPr lang="en-US" dirty="0"/>
              <a:t>3</a:t>
            </a:r>
            <a:r>
              <a:rPr lang="en-US" dirty="0">
                <a:solidFill>
                  <a:schemeClr val="tx1"/>
                </a:solidFill>
              </a:rPr>
              <a:t> times to be exact).</a:t>
            </a:r>
            <a:endParaRPr lang="en-US" dirty="0">
              <a:solidFill>
                <a:schemeClr val="tx1"/>
              </a:solidFill>
              <a:cs typeface="Calibri"/>
            </a:endParaRP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In real life, the size of data that programs deal with, is generally huge.</a:t>
            </a:r>
          </a:p>
          <a:p>
            <a:pPr eaLnBrk="1" fontAlgn="auto" hangingPunct="1">
              <a:spcBef>
                <a:spcPts val="0"/>
              </a:spcBef>
              <a:spcAft>
                <a:spcPts val="0"/>
              </a:spcAft>
              <a:defRPr/>
            </a:pPr>
            <a:r>
              <a:rPr lang="en-US" dirty="0">
                <a:solidFill>
                  <a:schemeClr val="tx1"/>
                </a:solidFill>
              </a:rPr>
              <a:t>For example:</a:t>
            </a:r>
          </a:p>
          <a:p>
            <a:pPr marL="171450" indent="-171450" eaLnBrk="1" fontAlgn="auto" hangingPunct="1">
              <a:spcBef>
                <a:spcPts val="0"/>
              </a:spcBef>
              <a:spcAft>
                <a:spcPts val="0"/>
              </a:spcAft>
              <a:buFont typeface="Arial" pitchFamily="34" charset="0"/>
              <a:buChar char="•"/>
              <a:defRPr/>
            </a:pPr>
            <a:r>
              <a:rPr lang="en-US" dirty="0">
                <a:solidFill>
                  <a:schemeClr val="tx1"/>
                </a:solidFill>
              </a:rPr>
              <a:t>Bank system calculations</a:t>
            </a:r>
          </a:p>
          <a:p>
            <a:pPr marL="171450" indent="-171450" eaLnBrk="1" fontAlgn="auto" hangingPunct="1">
              <a:spcBef>
                <a:spcPts val="0"/>
              </a:spcBef>
              <a:spcAft>
                <a:spcPts val="0"/>
              </a:spcAft>
              <a:buFont typeface="Arial" pitchFamily="34" charset="0"/>
              <a:buChar char="•"/>
              <a:defRPr/>
            </a:pPr>
            <a:r>
              <a:rPr lang="en-US" dirty="0">
                <a:solidFill>
                  <a:schemeClr val="tx1"/>
                </a:solidFill>
              </a:rPr>
              <a:t>Seeking information on the web.</a:t>
            </a:r>
          </a:p>
          <a:p>
            <a:pPr marL="171450" indent="-171450" eaLnBrk="1" fontAlgn="auto" hangingPunct="1">
              <a:spcBef>
                <a:spcPts val="0"/>
              </a:spcBef>
              <a:spcAft>
                <a:spcPts val="0"/>
              </a:spcAft>
              <a:buFont typeface="Arial" pitchFamily="34" charset="0"/>
              <a:buChar char="•"/>
              <a:defRPr/>
            </a:pPr>
            <a:r>
              <a:rPr lang="en-US" dirty="0">
                <a:solidFill>
                  <a:schemeClr val="tx1"/>
                </a:solidFill>
              </a:rPr>
              <a:t>Image processing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Network traffic monitoring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etc…</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It would be impractical to repeat the same few commands dozens, or hundreds or thousands of times.</a:t>
            </a:r>
          </a:p>
          <a:p>
            <a:pPr eaLnBrk="1" fontAlgn="auto" hangingPunct="1">
              <a:spcBef>
                <a:spcPts val="0"/>
              </a:spcBef>
              <a:spcAft>
                <a:spcPts val="0"/>
              </a:spcAft>
              <a:defRPr/>
            </a:pPr>
            <a:r>
              <a:rPr lang="en-US" dirty="0">
                <a:solidFill>
                  <a:schemeClr val="tx1"/>
                </a:solidFill>
              </a:rPr>
              <a:t>Programs would become unreadable, error-prone and hard to fix.</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There must be another solution for the repetition-of-similar-or-same-code problem!</a:t>
            </a: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658059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i="0" dirty="0">
                <a:solidFill>
                  <a:schemeClr val="tx1"/>
                </a:solidFill>
              </a:rPr>
              <a:t>A </a:t>
            </a:r>
            <a:r>
              <a:rPr lang="en-US" sz="1200" b="1" i="0" dirty="0">
                <a:solidFill>
                  <a:schemeClr val="tx1"/>
                </a:solidFill>
              </a:rPr>
              <a:t>loop</a:t>
            </a:r>
            <a:r>
              <a:rPr lang="en-US" sz="1200" b="1" i="0" baseline="0" dirty="0">
                <a:solidFill>
                  <a:schemeClr val="tx1"/>
                </a:solidFill>
              </a:rPr>
              <a:t> </a:t>
            </a:r>
            <a:r>
              <a:rPr lang="en-US" sz="1200" i="0" baseline="0" dirty="0">
                <a:solidFill>
                  <a:schemeClr val="tx1"/>
                </a:solidFill>
              </a:rPr>
              <a:t>is a mechanism for </a:t>
            </a:r>
            <a:r>
              <a:rPr lang="en-US" sz="1200" dirty="0">
                <a:solidFill>
                  <a:schemeClr val="tx1"/>
                </a:solidFill>
              </a:rPr>
              <a:t>defining</a:t>
            </a:r>
            <a:r>
              <a:rPr lang="en-US" sz="1200" baseline="0" dirty="0">
                <a:solidFill>
                  <a:schemeClr val="tx1"/>
                </a:solidFill>
              </a:rPr>
              <a:t> the repetition of a</a:t>
            </a:r>
            <a:r>
              <a:rPr lang="en-US" sz="1200" dirty="0">
                <a:solidFill>
                  <a:schemeClr val="tx1"/>
                </a:solidFill>
              </a:rPr>
              <a:t> code segment.</a:t>
            </a:r>
          </a:p>
          <a:p>
            <a:pPr rtl="0" eaLnBrk="1" hangingPunct="1"/>
            <a:r>
              <a:rPr lang="en-US" sz="1200" dirty="0">
                <a:solidFill>
                  <a:schemeClr val="tx1"/>
                </a:solidFill>
              </a:rPr>
              <a:t>Each repetition is called an </a:t>
            </a:r>
            <a:r>
              <a:rPr lang="en-US" sz="1200" b="1" i="0" dirty="0">
                <a:solidFill>
                  <a:schemeClr val="tx1"/>
                </a:solidFill>
              </a:rPr>
              <a:t>Iteration</a:t>
            </a:r>
            <a:r>
              <a:rPr lang="en-US" sz="1200" b="0" i="0" dirty="0">
                <a:solidFill>
                  <a:schemeClr val="tx1"/>
                </a:solidFill>
              </a:rPr>
              <a:t>.</a:t>
            </a:r>
          </a:p>
          <a:p>
            <a:pPr eaLnBrk="1" hangingPunct="1"/>
            <a:endParaRPr lang="en-US" sz="1200" i="1" dirty="0">
              <a:solidFill>
                <a:schemeClr val="tx1"/>
              </a:solidFill>
            </a:endParaRPr>
          </a:p>
          <a:p>
            <a:pPr eaLnBrk="1" hangingPunct="1"/>
            <a:r>
              <a:rPr lang="en-US" sz="1200" i="0" dirty="0">
                <a:solidFill>
                  <a:schemeClr val="tx1"/>
                </a:solidFill>
              </a:rPr>
              <a:t>In</a:t>
            </a:r>
            <a:r>
              <a:rPr lang="en-US" sz="1200" i="0" baseline="0" dirty="0">
                <a:solidFill>
                  <a:schemeClr val="tx1"/>
                </a:solidFill>
              </a:rPr>
              <a:t> this chapter we will learn about the following loop types:</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while</a:t>
            </a:r>
            <a:r>
              <a:rPr lang="en-US" sz="1200" i="1" baseline="0" dirty="0">
                <a:solidFill>
                  <a:schemeClr val="tx1"/>
                </a:solidFill>
              </a:rPr>
              <a:t> </a:t>
            </a:r>
            <a:r>
              <a:rPr lang="en-US" sz="1200" i="0" baseline="0" dirty="0">
                <a:solidFill>
                  <a:schemeClr val="tx1"/>
                </a:solidFill>
              </a:rPr>
              <a:t>loop</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for</a:t>
            </a:r>
            <a:r>
              <a:rPr lang="en-US" sz="1200" i="1" baseline="0" dirty="0">
                <a:solidFill>
                  <a:schemeClr val="tx1"/>
                </a:solidFill>
              </a:rPr>
              <a:t> </a:t>
            </a:r>
            <a:r>
              <a:rPr lang="en-US" sz="1200" i="0" baseline="0" dirty="0">
                <a:solidFill>
                  <a:schemeClr val="tx1"/>
                </a:solidFill>
              </a:rPr>
              <a:t>loop</a:t>
            </a:r>
            <a:endParaRPr lang="en-US" sz="1200" i="0" baseline="0" dirty="0">
              <a:solidFill>
                <a:schemeClr val="tx1"/>
              </a:solidFill>
              <a:cs typeface="Calibri" panose="020F0502020204030204"/>
            </a:endParaRPr>
          </a:p>
          <a:p>
            <a:pPr eaLnBrk="1" hangingPunct="1">
              <a:buFont typeface="Arial" pitchFamily="34" charset="0"/>
              <a:buChar char="•"/>
            </a:pPr>
            <a:endParaRPr lang="en-US" sz="1200" i="0" baseline="0" dirty="0">
              <a:solidFill>
                <a:schemeClr val="tx1"/>
              </a:solidFill>
              <a:cs typeface="Calibri" panose="020F0502020204030204"/>
            </a:endParaRPr>
          </a:p>
          <a:p>
            <a:pPr eaLnBrk="1" hangingPunct="1">
              <a:buFont typeface="Arial" pitchFamily="34" charset="0"/>
              <a:buNone/>
            </a:pPr>
            <a:r>
              <a:rPr lang="en-US" sz="1200" i="0" baseline="0" dirty="0">
                <a:solidFill>
                  <a:schemeClr val="tx1"/>
                </a:solidFill>
              </a:rPr>
              <a:t>These are not the only loop types in </a:t>
            </a:r>
            <a:r>
              <a:rPr lang="en-US" dirty="0"/>
              <a:t>Python,</a:t>
            </a:r>
            <a:r>
              <a:rPr lang="en-US" sz="1200" i="0" baseline="0" dirty="0">
                <a:solidFill>
                  <a:schemeClr val="tx1"/>
                </a:solidFill>
              </a:rPr>
              <a:t> but they are very common in most programming languages.</a:t>
            </a:r>
            <a:endParaRPr lang="en-US" sz="1200" i="1"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81432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a:t>
            </a:r>
            <a:r>
              <a:rPr lang="en-US" sz="1200" baseline="0" dirty="0">
                <a:solidFill>
                  <a:schemeClr val="tx1"/>
                </a:solidFill>
                <a:latin typeface="Tahoma" pitchFamily="34" charset="0"/>
                <a:cs typeface="Tahoma" pitchFamily="34" charset="0"/>
              </a:rPr>
              <a:t> </a:t>
            </a:r>
            <a:r>
              <a:rPr lang="en-US" sz="1200" b="1" i="0" baseline="0" dirty="0">
                <a:solidFill>
                  <a:schemeClr val="tx1"/>
                </a:solidFill>
                <a:latin typeface="Tahoma" pitchFamily="34" charset="0"/>
                <a:cs typeface="Tahoma" pitchFamily="34" charset="0"/>
              </a:rPr>
              <a:t>while</a:t>
            </a:r>
            <a:r>
              <a:rPr lang="en-US" sz="1200" b="0" i="0" baseline="0" dirty="0">
                <a:solidFill>
                  <a:schemeClr val="tx1"/>
                </a:solidFill>
                <a:latin typeface="Tahoma" pitchFamily="34" charset="0"/>
                <a:cs typeface="Tahoma" pitchFamily="34" charset="0"/>
              </a:rPr>
              <a:t> keyword </a:t>
            </a:r>
            <a:r>
              <a:rPr lang="en-US" sz="1200" i="0" baseline="0" dirty="0">
                <a:solidFill>
                  <a:schemeClr val="tx1"/>
                </a:solidFill>
                <a:latin typeface="Tahoma" pitchFamily="34" charset="0"/>
                <a:cs typeface="Tahoma" pitchFamily="34" charset="0"/>
              </a:rPr>
              <a:t>indicates the use of the </a:t>
            </a:r>
            <a:r>
              <a:rPr lang="en-US" sz="1200" b="1" i="0" baseline="0" dirty="0">
                <a:solidFill>
                  <a:schemeClr val="tx1"/>
                </a:solidFill>
                <a:latin typeface="Tahoma" pitchFamily="34" charset="0"/>
                <a:cs typeface="Tahoma" pitchFamily="34" charset="0"/>
              </a:rPr>
              <a:t>while loop</a:t>
            </a:r>
            <a:r>
              <a:rPr lang="en-US" sz="1200" i="1" baseline="0" dirty="0">
                <a:solidFill>
                  <a:schemeClr val="tx1"/>
                </a:solidFill>
                <a:latin typeface="Tahoma" pitchFamily="34" charset="0"/>
                <a:cs typeface="Tahoma" pitchFamily="34" charset="0"/>
              </a:rPr>
              <a:t>.</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 condition is checked.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If the condition evaluates to true, a block of commands (enclosed in braces) is executed.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When the program is done executing the block, the condition is checked again.</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The block will be executed again and again, as long as the condition </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evaluates to true.</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As soon as the condition turns to false the block is skipped.</a:t>
            </a:r>
            <a:endParaRPr lang="en-US" sz="1200" i="0" dirty="0">
              <a:solidFill>
                <a:schemeClr val="tx1"/>
              </a:solidFill>
              <a:latin typeface="Tahoma" pitchFamily="34" charset="0"/>
              <a:cs typeface="Tahoma" pitchFamily="34" charset="0"/>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297352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342900" indent="-342900" algn="l" rtl="0">
              <a:spcBef>
                <a:spcPct val="20000"/>
              </a:spcBef>
              <a:buFont typeface="Arial" charset="0"/>
              <a:buNone/>
            </a:pPr>
            <a:r>
              <a:rPr lang="en-US" sz="1200" u="sng" dirty="0">
                <a:solidFill>
                  <a:schemeClr val="tx1"/>
                </a:solidFill>
                <a:latin typeface="Tahoma" pitchFamily="34" charset="0"/>
                <a:cs typeface="Tahoma" pitchFamily="34" charset="0"/>
              </a:rPr>
              <a:t>Syntax</a:t>
            </a:r>
          </a:p>
          <a:p>
            <a:pPr marL="342900" indent="-342900">
              <a:spcBef>
                <a:spcPct val="20000"/>
              </a:spcBef>
            </a:pPr>
            <a:r>
              <a:rPr lang="en-US" sz="1200" b="1" i="0" u="none" dirty="0">
                <a:solidFill>
                  <a:schemeClr val="tx1"/>
                </a:solidFill>
                <a:latin typeface="Tahoma"/>
                <a:ea typeface="Tahoma"/>
                <a:cs typeface="Tahoma"/>
              </a:rPr>
              <a:t>while</a:t>
            </a:r>
            <a:r>
              <a:rPr lang="en-US" dirty="0">
                <a:latin typeface="Tahoma"/>
                <a:ea typeface="Tahoma"/>
                <a:cs typeface="Tahoma"/>
              </a:rPr>
              <a:t> 'condition'</a:t>
            </a:r>
            <a:r>
              <a:rPr lang="en-US" b="1" dirty="0">
                <a:latin typeface="Tahoma"/>
                <a:ea typeface="Tahoma"/>
                <a:cs typeface="Tahoma"/>
              </a:rPr>
              <a:t>: </a:t>
            </a:r>
            <a:r>
              <a:rPr lang="en-US" dirty="0">
                <a:latin typeface="Tahoma"/>
                <a:ea typeface="Tahoma"/>
                <a:cs typeface="Tahoma"/>
              </a:rPr>
              <a:t>    </a:t>
            </a:r>
            <a:r>
              <a:rPr lang="en-US" sz="1200" i="0" u="none" baseline="0" dirty="0">
                <a:solidFill>
                  <a:schemeClr val="tx1"/>
                </a:solidFill>
                <a:latin typeface="Tahoma"/>
                <a:ea typeface="Tahoma"/>
                <a:cs typeface="Tahoma"/>
              </a:rPr>
              <a:t> //</a:t>
            </a:r>
            <a:r>
              <a:rPr lang="en-US" dirty="0">
                <a:latin typeface="Tahoma"/>
                <a:ea typeface="Tahoma"/>
                <a:cs typeface="Tahoma"/>
              </a:rPr>
              <a:t>colons</a:t>
            </a:r>
            <a:r>
              <a:rPr lang="en-US" sz="1200" i="0" u="none" baseline="0" dirty="0">
                <a:solidFill>
                  <a:schemeClr val="tx1"/>
                </a:solidFill>
                <a:latin typeface="Tahoma"/>
                <a:ea typeface="Tahoma"/>
                <a:cs typeface="Tahoma"/>
              </a:rPr>
              <a:t> at the end of the line</a:t>
            </a:r>
            <a:r>
              <a:rPr lang="en-US" dirty="0">
                <a:latin typeface="Tahoma"/>
                <a:ea typeface="Tahoma"/>
                <a:cs typeface="Tahoma"/>
              </a:rPr>
              <a:t> to determine the beginning of the loop scope</a:t>
            </a:r>
            <a:endParaRPr lang="en-US" sz="1200" i="0" u="none" baseline="0" dirty="0">
              <a:solidFill>
                <a:schemeClr val="tx1"/>
              </a:solidFill>
              <a:latin typeface="Tahoma"/>
              <a:ea typeface="Tahoma"/>
              <a:cs typeface="Tahoma"/>
            </a:endParaRPr>
          </a:p>
          <a:p>
            <a:pPr marL="342900" indent="-342900" algn="l" rtl="0">
              <a:spcBef>
                <a:spcPct val="20000"/>
              </a:spcBef>
              <a:buFont typeface="Arial" charset="0"/>
              <a:buNone/>
            </a:pPr>
            <a:endParaRPr lang="en-US" sz="1200" i="0" u="none" baseline="0" dirty="0">
              <a:solidFill>
                <a:schemeClr val="tx1"/>
              </a:solidFill>
              <a:latin typeface="Tahoma" pitchFamily="34" charset="0"/>
              <a:ea typeface="Tahoma"/>
              <a:cs typeface="Tahoma" pitchFamily="34" charset="0"/>
            </a:endParaRPr>
          </a:p>
          <a:p>
            <a:pPr marL="342900" indent="-342900">
              <a:spcBef>
                <a:spcPct val="20000"/>
              </a:spcBef>
            </a:pPr>
            <a:r>
              <a:rPr lang="en-US" sz="1200" i="0" u="none" baseline="0" dirty="0">
                <a:solidFill>
                  <a:schemeClr val="tx1"/>
                </a:solidFill>
                <a:latin typeface="Tahoma"/>
                <a:ea typeface="Tahoma"/>
                <a:cs typeface="Tahoma"/>
              </a:rPr>
              <a:t>	one or more commands</a:t>
            </a:r>
            <a:r>
              <a:rPr lang="en-US" dirty="0">
                <a:latin typeface="Tahoma"/>
                <a:ea typeface="Tahoma"/>
                <a:cs typeface="Tahoma"/>
              </a:rPr>
              <a:t> //in a slight indentation to the right </a:t>
            </a: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r>
              <a:rPr lang="en-US" sz="1200" i="0" u="none" baseline="0" dirty="0">
                <a:solidFill>
                  <a:schemeClr val="tx1"/>
                </a:solidFill>
                <a:latin typeface="Tahoma" pitchFamily="34" charset="0"/>
                <a:cs typeface="Tahoma" pitchFamily="34" charset="0"/>
              </a:rPr>
              <a:t>	…</a:t>
            </a:r>
          </a:p>
          <a:p>
            <a:pPr marL="342900" indent="-342900" algn="l" rtl="0">
              <a:spcBef>
                <a:spcPct val="20000"/>
              </a:spcBef>
              <a:buFont typeface="Arial" charset="0"/>
              <a:buNone/>
            </a:pP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endParaRPr lang="en-US" sz="1200" i="0" u="none" baseline="0" dirty="0">
              <a:solidFill>
                <a:schemeClr val="tx1"/>
              </a:solidFill>
              <a:latin typeface="Tahoma" pitchFamily="34" charset="0"/>
              <a:cs typeface="Tahoma" pitchFamily="34" charset="0"/>
            </a:endParaRPr>
          </a:p>
          <a:p>
            <a:pPr marL="342900" indent="-342900">
              <a:spcBef>
                <a:spcPct val="20000"/>
              </a:spcBef>
            </a:pPr>
            <a:r>
              <a:rPr lang="en-US" sz="1200" i="0" u="none" baseline="0" dirty="0">
                <a:solidFill>
                  <a:schemeClr val="tx1"/>
                </a:solidFill>
                <a:latin typeface="Tahoma"/>
                <a:ea typeface="Tahoma"/>
                <a:cs typeface="Tahoma"/>
              </a:rPr>
              <a:t>The </a:t>
            </a:r>
            <a:r>
              <a:rPr lang="en-US" dirty="0">
                <a:latin typeface="Tahoma"/>
                <a:ea typeface="Tahoma"/>
                <a:cs typeface="Tahoma"/>
              </a:rPr>
              <a:t>slight indentation to the right defines all the </a:t>
            </a:r>
            <a:r>
              <a:rPr lang="en-US" sz="1200" i="0" u="none" baseline="0" dirty="0">
                <a:solidFill>
                  <a:schemeClr val="tx1"/>
                </a:solidFill>
                <a:latin typeface="Tahoma"/>
                <a:ea typeface="Tahoma"/>
                <a:cs typeface="Tahoma"/>
              </a:rPr>
              <a:t>commands meant for repetition into a</a:t>
            </a:r>
            <a:r>
              <a:rPr lang="en-US" dirty="0">
                <a:latin typeface="Tahoma"/>
                <a:ea typeface="Tahoma"/>
                <a:cs typeface="Tahoma"/>
              </a:rPr>
              <a:t> </a:t>
            </a:r>
            <a:endParaRPr lang="en-US" sz="1200" i="0" u="none" baseline="0" dirty="0">
              <a:solidFill>
                <a:schemeClr val="tx1"/>
              </a:solidFill>
              <a:latin typeface="Tahoma" pitchFamily="34" charset="0"/>
              <a:ea typeface="Tahoma"/>
              <a:cs typeface="Tahoma" pitchFamily="34" charset="0"/>
            </a:endParaRPr>
          </a:p>
          <a:p>
            <a:pPr marL="342900" indent="-342900" algn="l" rtl="0">
              <a:spcBef>
                <a:spcPct val="20000"/>
              </a:spcBef>
              <a:buFont typeface="Arial" charset="0"/>
              <a:buNone/>
            </a:pPr>
            <a:r>
              <a:rPr lang="en-US" sz="1200" i="0" u="none" baseline="0" dirty="0">
                <a:solidFill>
                  <a:schemeClr val="tx1"/>
                </a:solidFill>
                <a:latin typeface="Tahoma" pitchFamily="34" charset="0"/>
                <a:cs typeface="Tahoma" pitchFamily="34" charset="0"/>
              </a:rPr>
              <a:t>repeating block called the </a:t>
            </a:r>
            <a:r>
              <a:rPr lang="en-US" sz="1200" b="1" i="0" u="none" baseline="0" dirty="0">
                <a:solidFill>
                  <a:schemeClr val="tx1"/>
                </a:solidFill>
                <a:latin typeface="Tahoma" pitchFamily="34" charset="0"/>
                <a:cs typeface="Tahoma" pitchFamily="34" charset="0"/>
              </a:rPr>
              <a:t>loop block </a:t>
            </a:r>
            <a:r>
              <a:rPr lang="en-US" sz="1200" i="0" u="none" baseline="0" dirty="0">
                <a:solidFill>
                  <a:schemeClr val="tx1"/>
                </a:solidFill>
                <a:latin typeface="Tahoma" pitchFamily="34" charset="0"/>
                <a:cs typeface="Tahoma" pitchFamily="34" charset="0"/>
              </a:rPr>
              <a:t>(also known as </a:t>
            </a:r>
            <a:r>
              <a:rPr lang="en-US" sz="1200" b="1" i="0" u="none" baseline="0" dirty="0">
                <a:solidFill>
                  <a:schemeClr val="tx1"/>
                </a:solidFill>
                <a:latin typeface="Tahoma" pitchFamily="34" charset="0"/>
                <a:cs typeface="Tahoma" pitchFamily="34" charset="0"/>
              </a:rPr>
              <a:t>loop body</a:t>
            </a:r>
            <a:r>
              <a:rPr lang="en-US" sz="1200" i="0" u="none" baseline="0" dirty="0">
                <a:solidFill>
                  <a:schemeClr val="tx1"/>
                </a:solidFill>
                <a:latin typeface="Tahoma" pitchFamily="34" charset="0"/>
                <a:cs typeface="Tahoma" pitchFamily="34" charset="0"/>
              </a:rPr>
              <a:t>).</a:t>
            </a:r>
            <a:endParaRPr lang="en-US" sz="1200" i="1" u="none" baseline="0" dirty="0">
              <a:solidFill>
                <a:schemeClr val="tx1"/>
              </a:solidFill>
              <a:latin typeface="Tahoma" pitchFamily="34" charset="0"/>
              <a:cs typeface="Tahoma" pitchFamily="34" charset="0"/>
            </a:endParaRPr>
          </a:p>
          <a:p>
            <a:pPr marL="342900" indent="-342900" algn="l" rtl="0">
              <a:spcBef>
                <a:spcPct val="20000"/>
              </a:spcBef>
              <a:buFont typeface="Arial" charset="0"/>
              <a:buNone/>
            </a:pPr>
            <a:endParaRPr lang="en-US" sz="1200" i="0" u="none" baseline="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i="0" u="sng" baseline="0" dirty="0">
                <a:solidFill>
                  <a:schemeClr val="tx1"/>
                </a:solidFill>
                <a:latin typeface="Tahoma" pitchFamily="34" charset="0"/>
                <a:cs typeface="Tahoma" pitchFamily="34" charset="0"/>
              </a:rPr>
              <a:t>Action</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 loop continues to iterate as long as the value of the condition is true.</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 condition is re-evaluated before each repetition</a:t>
            </a:r>
            <a:r>
              <a:rPr lang="en-US" sz="1200" baseline="0" dirty="0">
                <a:solidFill>
                  <a:schemeClr val="tx1"/>
                </a:solidFill>
                <a:latin typeface="Tahoma" pitchFamily="34" charset="0"/>
                <a:cs typeface="Tahoma" pitchFamily="34" charset="0"/>
              </a:rPr>
              <a:t> of the loop block.</a:t>
            </a:r>
            <a:endParaRPr lang="en-US" sz="120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dirty="0">
                <a:solidFill>
                  <a:schemeClr val="tx1"/>
                </a:solidFill>
                <a:latin typeface="Tahoma"/>
                <a:ea typeface="Tahoma"/>
                <a:cs typeface="Tahoma"/>
              </a:rPr>
              <a:t>In this case the condition is (number &lt; 1000) and the loop block is in lines </a:t>
            </a:r>
            <a:r>
              <a:rPr lang="en-US" dirty="0">
                <a:latin typeface="Tahoma"/>
                <a:ea typeface="Tahoma"/>
                <a:cs typeface="Tahoma"/>
              </a:rPr>
              <a:t>3-4</a:t>
            </a:r>
            <a:r>
              <a:rPr lang="en-US" sz="1200" dirty="0">
                <a:solidFill>
                  <a:schemeClr val="tx1"/>
                </a:solidFill>
                <a:latin typeface="Tahoma"/>
                <a:ea typeface="Tahoma"/>
                <a:cs typeface="Tahoma"/>
              </a:rPr>
              <a:t>.</a:t>
            </a:r>
          </a:p>
          <a:p>
            <a:pPr marL="342900" indent="-342900" algn="l" rtl="0">
              <a:spcBef>
                <a:spcPct val="20000"/>
              </a:spcBef>
              <a:buFont typeface="Arial" charset="0"/>
              <a:buNone/>
            </a:pPr>
            <a:endParaRPr lang="en-US" sz="1200" dirty="0">
              <a:solidFill>
                <a:schemeClr val="tx1"/>
              </a:solidFill>
              <a:latin typeface="Tahoma" pitchFamily="34" charset="0"/>
              <a:cs typeface="Tahoma" pitchFamily="34" charset="0"/>
            </a:endParaRPr>
          </a:p>
          <a:p>
            <a:pPr marL="342900" indent="-342900" algn="l" rtl="0">
              <a:spcBef>
                <a:spcPct val="20000"/>
              </a:spcBef>
              <a:buFont typeface="Arial" charset="0"/>
              <a:buNone/>
            </a:pPr>
            <a:r>
              <a:rPr lang="en-US" sz="1200" b="1" u="sng" dirty="0">
                <a:solidFill>
                  <a:schemeClr val="tx1"/>
                </a:solidFill>
                <a:latin typeface="Tahoma" pitchFamily="34" charset="0"/>
                <a:cs typeface="Tahoma" pitchFamily="34" charset="0"/>
              </a:rPr>
              <a:t>Important</a:t>
            </a:r>
          </a:p>
          <a:p>
            <a:pPr marL="342900" indent="-342900" algn="l" rtl="0">
              <a:spcBef>
                <a:spcPct val="20000"/>
              </a:spcBef>
              <a:buFont typeface="Arial" charset="0"/>
              <a:buNone/>
            </a:pPr>
            <a:r>
              <a:rPr lang="en-US" sz="1200" b="0" dirty="0">
                <a:solidFill>
                  <a:schemeClr val="tx1"/>
                </a:solidFill>
                <a:latin typeface="Tahoma" pitchFamily="34" charset="0"/>
                <a:cs typeface="Tahoma" pitchFamily="34" charset="0"/>
              </a:rPr>
              <a:t>Consider a loop in action.</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What makes it stop?</a:t>
            </a:r>
          </a:p>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If</a:t>
            </a:r>
            <a:r>
              <a:rPr lang="en-US" sz="1200" baseline="0" dirty="0">
                <a:solidFill>
                  <a:schemeClr val="tx1"/>
                </a:solidFill>
                <a:latin typeface="Tahoma" pitchFamily="34" charset="0"/>
                <a:cs typeface="Tahoma" pitchFamily="34" charset="0"/>
              </a:rPr>
              <a:t> the program is executing the code in the loop, will it do so “forever”?</a:t>
            </a:r>
          </a:p>
          <a:p>
            <a:pPr marL="342900" indent="-342900" algn="l" rtl="0">
              <a:spcBef>
                <a:spcPct val="20000"/>
              </a:spcBef>
              <a:buFont typeface="Arial" charset="0"/>
              <a:buNone/>
            </a:pPr>
            <a:r>
              <a:rPr lang="en-US" sz="1200" baseline="0" dirty="0">
                <a:solidFill>
                  <a:schemeClr val="tx1"/>
                </a:solidFill>
                <a:latin typeface="Tahoma" pitchFamily="34" charset="0"/>
                <a:cs typeface="Tahoma" pitchFamily="34" charset="0"/>
              </a:rPr>
              <a:t>For the program to eventually exit the loop the condition must be false at some </a:t>
            </a:r>
            <a:r>
              <a:rPr lang="en-US" dirty="0">
                <a:latin typeface="Tahoma" pitchFamily="34" charset="0"/>
                <a:cs typeface="Tahoma" pitchFamily="34" charset="0"/>
              </a:rPr>
              <a:t>p</a:t>
            </a:r>
            <a:r>
              <a:rPr lang="en-US" sz="1200" baseline="0" dirty="0">
                <a:solidFill>
                  <a:schemeClr val="tx1"/>
                </a:solidFill>
                <a:latin typeface="Tahoma" pitchFamily="34" charset="0"/>
                <a:cs typeface="Tahoma" pitchFamily="34" charset="0"/>
              </a:rPr>
              <a:t>oint.</a:t>
            </a:r>
            <a:endParaRPr lang="en-US" sz="1200" dirty="0">
              <a:solidFill>
                <a:schemeClr val="tx1"/>
              </a:solidFill>
              <a:latin typeface="Tahoma" pitchFamily="34" charset="0"/>
              <a:cs typeface="Tahoma" pitchFamily="34" charset="0"/>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1940927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u="sng" dirty="0"/>
              <a:t>Notice</a:t>
            </a:r>
            <a:r>
              <a:rPr lang="en-US" u="sng" baseline="0" dirty="0"/>
              <a:t> that </a:t>
            </a:r>
          </a:p>
          <a:p>
            <a:pPr marL="171450" indent="-171450" eaLnBrk="1" hangingPunct="1">
              <a:spcBef>
                <a:spcPct val="0"/>
              </a:spcBef>
              <a:buFont typeface="Arial" pitchFamily="34" charset="0"/>
              <a:buChar char="•"/>
            </a:pPr>
            <a:r>
              <a:rPr lang="en-US" baseline="0" dirty="0"/>
              <a:t>the loop block (lines </a:t>
            </a:r>
            <a:r>
              <a:rPr lang="en-US" dirty="0"/>
              <a:t>3-5</a:t>
            </a:r>
            <a:r>
              <a:rPr lang="en-US" baseline="0" dirty="0"/>
              <a:t>) contains only program-related commands and no loop-related command.</a:t>
            </a:r>
            <a:br>
              <a:rPr lang="en-US" baseline="0" dirty="0">
                <a:cs typeface="+mn-lt"/>
              </a:rPr>
            </a:br>
            <a:r>
              <a:rPr lang="en-US" baseline="0" dirty="0"/>
              <a:t>This way, we won’t accidentally omit to increment the counter or perform any other loop-related statements.</a:t>
            </a:r>
          </a:p>
          <a:p>
            <a:pPr marL="171450" indent="-171450">
              <a:spcBef>
                <a:spcPct val="0"/>
              </a:spcBef>
              <a:buFont typeface="Arial" pitchFamily="34" charset="0"/>
              <a:buChar char="•"/>
            </a:pPr>
            <a:r>
              <a:rPr lang="en-US" b="1" dirty="0"/>
              <a:t>"</a:t>
            </a:r>
            <a:r>
              <a:rPr lang="en-US" b="1" dirty="0" err="1"/>
              <a:t>i</a:t>
            </a:r>
            <a:r>
              <a:rPr lang="en-US" b="1" dirty="0"/>
              <a:t>"</a:t>
            </a:r>
            <a:r>
              <a:rPr lang="en-US" baseline="0" dirty="0"/>
              <a:t> is initialized in the loop header (line </a:t>
            </a:r>
            <a:r>
              <a:rPr lang="en-US" dirty="0"/>
              <a:t>2</a:t>
            </a:r>
            <a:r>
              <a:rPr lang="en-US" baseline="0" dirty="0"/>
              <a:t>).</a:t>
            </a:r>
            <a:br>
              <a:rPr lang="en-US" baseline="0" dirty="0">
                <a:cs typeface="+mn-lt"/>
              </a:rPr>
            </a:br>
            <a:r>
              <a:rPr lang="en-US" baseline="0" dirty="0"/>
              <a:t>Therefore it does not need to be initialized in </a:t>
            </a:r>
            <a:r>
              <a:rPr lang="en-US" dirty="0"/>
              <a:t>a </a:t>
            </a:r>
            <a:r>
              <a:rPr lang="en-US" baseline="0" dirty="0"/>
              <a:t>declaration</a:t>
            </a:r>
            <a:r>
              <a:rPr lang="en-US" dirty="0"/>
              <a:t>.</a:t>
            </a:r>
            <a:endParaRPr lang="en-US" baseline="0" dirty="0">
              <a:cs typeface="+mn-lt"/>
            </a:endParaRPr>
          </a:p>
          <a:p>
            <a:pPr>
              <a:spcBef>
                <a:spcPct val="0"/>
              </a:spcBef>
            </a:pPr>
            <a:r>
              <a:rPr lang="en-US" baseline="0" dirty="0"/>
              <a:t>In that case, </a:t>
            </a:r>
            <a:r>
              <a:rPr lang="en-US" b="1" dirty="0" err="1"/>
              <a:t>i</a:t>
            </a:r>
            <a:r>
              <a:rPr lang="en-US" dirty="0"/>
              <a:t> </a:t>
            </a:r>
            <a:r>
              <a:rPr lang="en-US" baseline="0" dirty="0"/>
              <a:t>will be unrecognized when used outside the loop</a:t>
            </a:r>
            <a:r>
              <a:rPr lang="en-US" dirty="0"/>
              <a:t> </a:t>
            </a:r>
            <a:endParaRPr lang="en-US" baseline="0" dirty="0"/>
          </a:p>
          <a:p>
            <a:pPr eaLnBrk="1" hangingPunct="1">
              <a:spcBef>
                <a:spcPct val="0"/>
              </a:spcBef>
              <a:buFont typeface="Arial" pitchFamily="34" charset="0"/>
              <a:buNone/>
            </a:pPr>
            <a:r>
              <a:rPr lang="en-US" baseline="0" dirty="0"/>
              <a:t>(compile-time error).</a:t>
            </a:r>
          </a:p>
          <a:p>
            <a:pPr eaLnBrk="1" hangingPunct="1">
              <a:spcBef>
                <a:spcPct val="0"/>
              </a:spcBef>
              <a:buFont typeface="Arial" pitchFamily="34" charset="0"/>
              <a:buNone/>
            </a:pPr>
            <a:endParaRPr lang="en-US" baseline="0" dirty="0"/>
          </a:p>
          <a:p>
            <a:pPr eaLnBrk="1" hangingPunct="1">
              <a:spcBef>
                <a:spcPct val="0"/>
              </a:spcBef>
              <a:buFont typeface="Arial" pitchFamily="34" charset="0"/>
              <a:buNone/>
            </a:pPr>
            <a:r>
              <a:rPr lang="en-US" baseline="0" dirty="0"/>
              <a:t>Q: Why does </a:t>
            </a:r>
            <a:r>
              <a:rPr lang="en-US" b="1" baseline="0" dirty="0"/>
              <a:t>result</a:t>
            </a:r>
            <a:r>
              <a:rPr lang="en-US" baseline="0" dirty="0"/>
              <a:t> need to initialized upon declaration (line 6)?</a:t>
            </a: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11549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B0F2-FB64-4E8F-BB3F-A19D298C4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1B8D41CC-CA75-4295-87C7-343DA29DB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73C24C3B-5AAB-46D7-B981-3B59020B6481}"/>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5" name="Footer Placeholder 4">
            <a:extLst>
              <a:ext uri="{FF2B5EF4-FFF2-40B4-BE49-F238E27FC236}">
                <a16:creationId xmlns:a16="http://schemas.microsoft.com/office/drawing/2014/main" id="{0841607B-DB89-4447-9198-D7534D5591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BBDF857-58ED-47A2-BA33-F1C75F210796}"/>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23009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CABB-90F0-4CAC-99D9-CF862B4B22C1}"/>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8515B73C-70C3-4E4F-8F47-EE2F117EE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2495D79-586E-4095-BD26-9F5E6ECDA402}"/>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5" name="Footer Placeholder 4">
            <a:extLst>
              <a:ext uri="{FF2B5EF4-FFF2-40B4-BE49-F238E27FC236}">
                <a16:creationId xmlns:a16="http://schemas.microsoft.com/office/drawing/2014/main" id="{D21063DB-97FB-4F8D-B30A-09E75DCC9B9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3EA39E6-B4C1-455D-8959-BE7B11896481}"/>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69762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3EC1D-A4B2-43F2-8AF1-8B252D322A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1D2BEBE-E518-4011-B43C-5D8DC3E4C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D42CB2F-BB7A-4670-8B03-6D614189844F}"/>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5" name="Footer Placeholder 4">
            <a:extLst>
              <a:ext uri="{FF2B5EF4-FFF2-40B4-BE49-F238E27FC236}">
                <a16:creationId xmlns:a16="http://schemas.microsoft.com/office/drawing/2014/main" id="{72EF140D-8D73-4AA2-B85C-1DA80B0E86E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AE3F1E3-4418-4289-A845-5701D28A36D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08029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1706352275"/>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591129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33583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C92F-E71A-4B3C-9FB7-FD5F2D2A7C2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DB5F956-1930-40AF-AC91-B04C921AD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F16CA94-68BF-4843-8DB8-D656E05CBC0F}"/>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5" name="Footer Placeholder 4">
            <a:extLst>
              <a:ext uri="{FF2B5EF4-FFF2-40B4-BE49-F238E27FC236}">
                <a16:creationId xmlns:a16="http://schemas.microsoft.com/office/drawing/2014/main" id="{959C3BA5-DF95-4EF6-A6DC-4B8BD5E4EE8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9DB53C2-C736-41FD-8DDA-6AC8298601D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04248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17C9-70B4-49E7-998E-58BB73D50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37EDF904-515F-4D1E-92E9-83FF29D6F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FF6C4-568D-422B-89D5-71B2A673C08A}"/>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5" name="Footer Placeholder 4">
            <a:extLst>
              <a:ext uri="{FF2B5EF4-FFF2-40B4-BE49-F238E27FC236}">
                <a16:creationId xmlns:a16="http://schemas.microsoft.com/office/drawing/2014/main" id="{CA40FC27-5D16-4C73-9DFF-D2C5BED38A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5FCA36-6734-4DE0-8F31-3949C711C9B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8846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541E-DFE3-42F7-AC9A-1181BDFA68F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1ECA132A-D5A7-4D16-93CB-BA38C6865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2E16354-9777-4E7C-8333-59D198C4ED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998798FD-778A-4003-B406-01ABA83920AD}"/>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6" name="Footer Placeholder 5">
            <a:extLst>
              <a:ext uri="{FF2B5EF4-FFF2-40B4-BE49-F238E27FC236}">
                <a16:creationId xmlns:a16="http://schemas.microsoft.com/office/drawing/2014/main" id="{0DA068E0-6C1D-43A7-AACA-12495B5A072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6C07070-5A56-49D5-8CE2-361FD2AF46D3}"/>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03334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E4AA-67D8-4F8C-B165-7EB00EE33E88}"/>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96395CB-0E2F-4977-A6CD-979DD2B6A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E862D-7E7C-4DF3-83D8-AA842A6DB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59613CE-F13A-4238-9715-2997ABB05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79CE5-16C4-464A-98DF-E0619E7A8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84C8A89-5D57-4B11-85DE-65897A0D262E}"/>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8" name="Footer Placeholder 7">
            <a:extLst>
              <a:ext uri="{FF2B5EF4-FFF2-40B4-BE49-F238E27FC236}">
                <a16:creationId xmlns:a16="http://schemas.microsoft.com/office/drawing/2014/main" id="{7492AD8F-AB13-46CD-B575-96D8C417B8E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13C44A75-88DE-4B77-A83A-A073EEB1063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04126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2D48-F611-4C20-A501-E42D55EA787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73B4F494-C301-474D-9820-F43EE37C3B7D}"/>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4" name="Footer Placeholder 3">
            <a:extLst>
              <a:ext uri="{FF2B5EF4-FFF2-40B4-BE49-F238E27FC236}">
                <a16:creationId xmlns:a16="http://schemas.microsoft.com/office/drawing/2014/main" id="{B2F81368-25F8-4419-B068-E991F4F72D8C}"/>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0A0A1445-9351-453D-ADE8-B23F82E75268}"/>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30354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1087C-2A85-4795-906C-9E4A11D0F159}"/>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3" name="Footer Placeholder 2">
            <a:extLst>
              <a:ext uri="{FF2B5EF4-FFF2-40B4-BE49-F238E27FC236}">
                <a16:creationId xmlns:a16="http://schemas.microsoft.com/office/drawing/2014/main" id="{904C3394-336E-4B3F-89F6-921C4F98D86D}"/>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E6C1EDD6-3A56-407F-8F48-87F6F5B07EAB}"/>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10387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A264-67D7-4B94-A6AC-39187DA94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4C40E8F-A94E-4B95-AD75-E0D50C951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BD708130-AA4E-4D68-AD93-02289A0F6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EB825-0DFD-4F27-BB41-128D0BECFAE5}"/>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6" name="Footer Placeholder 5">
            <a:extLst>
              <a:ext uri="{FF2B5EF4-FFF2-40B4-BE49-F238E27FC236}">
                <a16:creationId xmlns:a16="http://schemas.microsoft.com/office/drawing/2014/main" id="{1A2C910A-B4B6-4CB3-ABC9-8AFEAEC9701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5C7C1B1-8DE8-46D1-A124-C2A0FBC2CF5C}"/>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97588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995F-5804-4D85-8F9B-2349FAF18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1093F4D-0A05-4EBE-A003-69979427F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137F715B-BC89-4028-B736-0085C5DB7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AA3DD-ED4A-496E-94ED-5E0A5D0F0E8B}"/>
              </a:ext>
            </a:extLst>
          </p:cNvPr>
          <p:cNvSpPr>
            <a:spLocks noGrp="1"/>
          </p:cNvSpPr>
          <p:nvPr>
            <p:ph type="dt" sz="half" idx="10"/>
          </p:nvPr>
        </p:nvSpPr>
        <p:spPr/>
        <p:txBody>
          <a:bodyPr/>
          <a:lstStyle/>
          <a:p>
            <a:fld id="{C33ED46B-FB1B-41EE-8223-593D733C943A}" type="datetimeFigureOut">
              <a:rPr lang="he-IL" smtClean="0"/>
              <a:t>ז'/תמוז/תשפ"ג</a:t>
            </a:fld>
            <a:endParaRPr lang="he-IL"/>
          </a:p>
        </p:txBody>
      </p:sp>
      <p:sp>
        <p:nvSpPr>
          <p:cNvPr id="6" name="Footer Placeholder 5">
            <a:extLst>
              <a:ext uri="{FF2B5EF4-FFF2-40B4-BE49-F238E27FC236}">
                <a16:creationId xmlns:a16="http://schemas.microsoft.com/office/drawing/2014/main" id="{744B99CD-F854-40E9-8BB0-9600360EDD7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3C224B2-4AB5-4DD7-8CC3-82B76EF57004}"/>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15978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7DD1B-1AEF-4E83-A8DA-6A2D8EF49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31B0EF4-AFB9-44DC-9EEC-3BF165DC3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69AAFEE-DC44-4A3D-AD88-E54095D1A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ED46B-FB1B-41EE-8223-593D733C943A}" type="datetimeFigureOut">
              <a:rPr lang="he-IL" smtClean="0"/>
              <a:t>ז'/תמוז/תשפ"ג</a:t>
            </a:fld>
            <a:endParaRPr lang="he-IL"/>
          </a:p>
        </p:txBody>
      </p:sp>
      <p:sp>
        <p:nvSpPr>
          <p:cNvPr id="5" name="Footer Placeholder 4">
            <a:extLst>
              <a:ext uri="{FF2B5EF4-FFF2-40B4-BE49-F238E27FC236}">
                <a16:creationId xmlns:a16="http://schemas.microsoft.com/office/drawing/2014/main" id="{6E470E03-7AD6-48C5-B6F8-6F4D70276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F0265880-C070-4F27-8FD0-6A42E42A1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1D955-8D9E-4895-B433-F1B9D10F71CB}" type="slidenum">
              <a:rPr lang="he-IL" smtClean="0"/>
              <a:t>‹#›</a:t>
            </a:fld>
            <a:endParaRPr lang="he-IL"/>
          </a:p>
        </p:txBody>
      </p:sp>
    </p:spTree>
    <p:extLst>
      <p:ext uri="{BB962C8B-B14F-4D97-AF65-F5344CB8AC3E}">
        <p14:creationId xmlns:p14="http://schemas.microsoft.com/office/powerpoint/2010/main" val="58085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haseebkamal.com/the-single-responsibility-principle-in-software-engineering/"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v5jhbSkqLE"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hyperlink" Target="https://haseebkamal.com/the-dependency-inversion-principle-explained-in-pyth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552" y="1700808"/>
            <a:ext cx="7388072" cy="536365"/>
          </a:xfrm>
        </p:spPr>
        <p:txBody>
          <a:bodyPr>
            <a:normAutofit/>
          </a:bodyPr>
          <a:lstStyle/>
          <a:p>
            <a:pPr algn="l"/>
            <a:r>
              <a:rPr lang="en-US" b="1" i="0" dirty="0">
                <a:solidFill>
                  <a:srgbClr val="0F0F0F"/>
                </a:solidFill>
                <a:effectLst/>
                <a:latin typeface="YouTube Sans"/>
              </a:rPr>
              <a:t>Dependency inversion</a:t>
            </a:r>
          </a:p>
        </p:txBody>
      </p:sp>
      <p:pic>
        <p:nvPicPr>
          <p:cNvPr id="1026" name="Picture 2" descr="A Guide to Loose Coupling and Writing Better Python Code With Dependency Inversion">
            <a:extLst>
              <a:ext uri="{FF2B5EF4-FFF2-40B4-BE49-F238E27FC236}">
                <a16:creationId xmlns:a16="http://schemas.microsoft.com/office/drawing/2014/main" id="{CAF3AAC7-7EBB-46C9-8065-0CF3B6B2D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3665" y="1771096"/>
            <a:ext cx="4275917" cy="284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17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99581E-1496-4118-A38C-D3CB0A781467}"/>
              </a:ext>
            </a:extLst>
          </p:cNvPr>
          <p:cNvSpPr txBox="1"/>
          <p:nvPr/>
        </p:nvSpPr>
        <p:spPr>
          <a:xfrm>
            <a:off x="115410" y="1891009"/>
            <a:ext cx="11771790" cy="4524315"/>
          </a:xfrm>
          <a:prstGeom prst="rect">
            <a:avLst/>
          </a:prstGeom>
          <a:noFill/>
        </p:spPr>
        <p:txBody>
          <a:bodyPr wrap="square" rtlCol="0">
            <a:spAutoFit/>
          </a:bodyPr>
          <a:lstStyle/>
          <a:p>
            <a:r>
              <a:rPr lang="en-US" sz="2400" b="0" i="0" dirty="0">
                <a:effectLst/>
                <a:latin typeface="Georgia" panose="02040502050405020303" pitchFamily="18" charset="0"/>
              </a:rPr>
              <a:t>In traditional software architecture we design lower level components to be used/consumed by higher level components. In other words, higher level components depend on lower level components. This dependency causes tight coupling in the software. As explained in principle </a:t>
            </a:r>
            <a:r>
              <a:rPr lang="en-US" sz="2400" b="0" i="0" u="sng" dirty="0">
                <a:solidFill>
                  <a:srgbClr val="FFFFFF"/>
                </a:solidFill>
                <a:effectLst/>
                <a:latin typeface="Georgia" panose="02040502050405020303" pitchFamily="18" charset="0"/>
                <a:hlinkClick r:id="rId3"/>
              </a:rPr>
              <a:t>one</a:t>
            </a:r>
            <a:r>
              <a:rPr lang="en-US" sz="2400" b="0" i="0" dirty="0">
                <a:effectLst/>
                <a:latin typeface="Georgia" panose="02040502050405020303" pitchFamily="18" charset="0"/>
              </a:rPr>
              <a:t>, we strive to achieve loose coupling to make it easier to develop, maintain and change code in the future.</a:t>
            </a:r>
          </a:p>
          <a:p>
            <a:endParaRPr lang="en-US" sz="2400" dirty="0">
              <a:latin typeface="Georgia" panose="02040502050405020303" pitchFamily="18" charset="0"/>
            </a:endParaRPr>
          </a:p>
          <a:p>
            <a:r>
              <a:rPr lang="en-US" sz="2400" b="0" i="0" dirty="0">
                <a:effectLst/>
                <a:latin typeface="Georgia" panose="02040502050405020303" pitchFamily="18" charset="0"/>
              </a:rPr>
              <a:t>The dependency inversion principle </a:t>
            </a:r>
            <a:r>
              <a:rPr lang="en-US" sz="2400" b="0" i="1" dirty="0">
                <a:effectLst/>
                <a:latin typeface="Georgia" panose="02040502050405020303" pitchFamily="18" charset="0"/>
              </a:rPr>
              <a:t>inverts</a:t>
            </a:r>
            <a:r>
              <a:rPr lang="en-US" sz="2400" b="0" i="1" dirty="0">
                <a:solidFill>
                  <a:srgbClr val="FFFFFF"/>
                </a:solidFill>
                <a:effectLst/>
                <a:latin typeface="Georgia" panose="02040502050405020303" pitchFamily="18" charset="0"/>
              </a:rPr>
              <a:t> </a:t>
            </a:r>
            <a:r>
              <a:rPr lang="en-US" sz="2400" b="0" i="0" dirty="0">
                <a:effectLst/>
                <a:latin typeface="Georgia" panose="02040502050405020303" pitchFamily="18" charset="0"/>
              </a:rPr>
              <a:t>this dependency in the sense that instead of higher level components depending on lower level ones, both should depend on abstractions. This abstraction layer would be an intermediate component that sits between the higher and lower level components. The two will then use this component to communicate and interact amongst each other. The abstraction component would usually be implemented as an </a:t>
            </a:r>
            <a:r>
              <a:rPr lang="en-US" sz="2400" b="0" i="1" dirty="0">
                <a:solidFill>
                  <a:srgbClr val="FFFFFF"/>
                </a:solidFill>
                <a:effectLst/>
                <a:latin typeface="Georgia" panose="02040502050405020303" pitchFamily="18" charset="0"/>
              </a:rPr>
              <a:t>interface</a:t>
            </a:r>
            <a:r>
              <a:rPr lang="en-US" sz="2400" b="0" i="0" dirty="0">
                <a:effectLst/>
                <a:latin typeface="Georgia" panose="02040502050405020303" pitchFamily="18" charset="0"/>
              </a:rPr>
              <a:t>.</a:t>
            </a:r>
            <a:endParaRPr lang="en-US" sz="2400" dirty="0"/>
          </a:p>
        </p:txBody>
      </p:sp>
      <p:sp>
        <p:nvSpPr>
          <p:cNvPr id="9" name="Title 3">
            <a:extLst>
              <a:ext uri="{FF2B5EF4-FFF2-40B4-BE49-F238E27FC236}">
                <a16:creationId xmlns:a16="http://schemas.microsoft.com/office/drawing/2014/main" id="{669C2955-E20E-4E96-8E21-AFFFFF6FBC42}"/>
              </a:ext>
            </a:extLst>
          </p:cNvPr>
          <p:cNvSpPr>
            <a:spLocks noGrp="1"/>
          </p:cNvSpPr>
          <p:nvPr>
            <p:ph type="title"/>
          </p:nvPr>
        </p:nvSpPr>
        <p:spPr>
          <a:xfrm>
            <a:off x="115410" y="619701"/>
            <a:ext cx="10561173" cy="720000"/>
          </a:xfrm>
        </p:spPr>
        <p:txBody>
          <a:bodyPr>
            <a:normAutofit/>
          </a:bodyPr>
          <a:lstStyle/>
          <a:p>
            <a:pPr algn="l" fontAlgn="base"/>
            <a:r>
              <a:rPr lang="en-US" b="1" i="0" dirty="0">
                <a:effectLst/>
                <a:latin typeface="-apple-system"/>
              </a:rPr>
              <a:t>Dive into the popular design pattern</a:t>
            </a:r>
            <a:endParaRPr lang="he-IL" dirty="0"/>
          </a:p>
        </p:txBody>
      </p:sp>
    </p:spTree>
    <p:extLst>
      <p:ext uri="{BB962C8B-B14F-4D97-AF65-F5344CB8AC3E}">
        <p14:creationId xmlns:p14="http://schemas.microsoft.com/office/powerpoint/2010/main" val="126592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76E8E3-B157-4099-B564-498C365E87E3}"/>
              </a:ext>
            </a:extLst>
          </p:cNvPr>
          <p:cNvSpPr>
            <a:spLocks noChangeArrowheads="1"/>
          </p:cNvSpPr>
          <p:nvPr/>
        </p:nvSpPr>
        <p:spPr bwMode="auto">
          <a:xfrm>
            <a:off x="494922" y="1943407"/>
            <a:ext cx="5634274"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class </a:t>
            </a:r>
            <a:r>
              <a:rPr kumimoji="0" lang="en-US" altLang="en-US" sz="1600" b="0" i="0" u="none" strike="noStrike" cap="none" normalizeH="0" baseline="0" dirty="0">
                <a:ln>
                  <a:noFill/>
                </a:ln>
                <a:solidFill>
                  <a:srgbClr val="A9B7C6"/>
                </a:solidFill>
                <a:effectLst/>
                <a:latin typeface="Arial Unicode MS"/>
              </a:rPr>
              <a:t>Apple: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A9B7C6"/>
                </a:solidFill>
                <a:effectLst/>
                <a:latin typeface="Arial Unicode MS"/>
              </a:rPr>
              <a:t>eat(self):</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err="1">
                <a:ln>
                  <a:noFill/>
                </a:ln>
                <a:solidFill>
                  <a:srgbClr val="6A8759"/>
                </a:solidFill>
                <a:effectLst/>
                <a:latin typeface="Arial Unicode MS"/>
              </a:rPr>
              <a:t>f"Eating</a:t>
            </a:r>
            <a:r>
              <a:rPr kumimoji="0" lang="en-US" altLang="en-US" sz="1600" b="0" i="0" u="none" strike="noStrike" cap="none" normalizeH="0" baseline="0" dirty="0">
                <a:ln>
                  <a:noFill/>
                </a:ln>
                <a:solidFill>
                  <a:srgbClr val="6A8759"/>
                </a:solidFill>
                <a:effectLst/>
                <a:latin typeface="Arial Unicode MS"/>
              </a:rPr>
              <a:t> Apple. Transferring </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5</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 units of energy to brain..."</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class </a:t>
            </a:r>
            <a:r>
              <a:rPr kumimoji="0" lang="en-US" altLang="en-US" sz="1600" b="0" i="0" u="none" strike="noStrike" cap="none" normalizeH="0" baseline="0" dirty="0">
                <a:ln>
                  <a:noFill/>
                </a:ln>
                <a:solidFill>
                  <a:srgbClr val="A9B7C6"/>
                </a:solidFill>
                <a:effectLst/>
                <a:latin typeface="Arial Unicode MS"/>
              </a:rPr>
              <a:t>Robot: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A9B7C6"/>
                </a:solidFill>
                <a:effectLst/>
                <a:latin typeface="Arial Unicode MS"/>
              </a:rPr>
              <a:t>get_energy</a:t>
            </a:r>
            <a:r>
              <a:rPr kumimoji="0" lang="en-US" altLang="en-US" sz="1600" b="0" i="0" u="none" strike="noStrike" cap="none" normalizeH="0" baseline="0" dirty="0">
                <a:ln>
                  <a:noFill/>
                </a:ln>
                <a:solidFill>
                  <a:srgbClr val="A9B7C6"/>
                </a:solidFill>
                <a:effectLst/>
                <a:latin typeface="Arial Unicode MS"/>
              </a:rPr>
              <a:t>(self):</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apple = Apple()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apple.eat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a:ln>
                  <a:noFill/>
                </a:ln>
                <a:solidFill>
                  <a:srgbClr val="A9B7C6"/>
                </a:solidFill>
                <a:effectLst/>
                <a:latin typeface="Arial Unicode MS"/>
              </a:rPr>
              <a:t>__name__ == </a:t>
            </a:r>
            <a:r>
              <a:rPr kumimoji="0" lang="en-US" altLang="en-US" sz="1600" b="0" i="0" u="none" strike="noStrike" cap="none" normalizeH="0" baseline="0" dirty="0">
                <a:ln>
                  <a:noFill/>
                </a:ln>
                <a:solidFill>
                  <a:srgbClr val="6A8759"/>
                </a:solidFill>
                <a:effectLst/>
                <a:latin typeface="Arial Unicode MS"/>
              </a:rPr>
              <a:t>'__main__'</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robot = Robot()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robot.get_energy</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19EF44D3-7CAF-447D-8BD7-AC1B8B02F47B}"/>
              </a:ext>
            </a:extLst>
          </p:cNvPr>
          <p:cNvSpPr txBox="1"/>
          <p:nvPr/>
        </p:nvSpPr>
        <p:spPr>
          <a:xfrm>
            <a:off x="6706770" y="1109589"/>
            <a:ext cx="4890717" cy="1200329"/>
          </a:xfrm>
          <a:prstGeom prst="rect">
            <a:avLst/>
          </a:prstGeom>
          <a:noFill/>
        </p:spPr>
        <p:txBody>
          <a:bodyPr wrap="square" rtlCol="0">
            <a:spAutoFit/>
          </a:bodyPr>
          <a:lstStyle/>
          <a:p>
            <a:r>
              <a:rPr lang="en-US" dirty="0"/>
              <a:t>Now, at some point the robot will get tired of eating apples.</a:t>
            </a:r>
          </a:p>
          <a:p>
            <a:r>
              <a:rPr lang="en-US" dirty="0"/>
              <a:t>So we add a Chocolate class to offer more eating options to the robot.</a:t>
            </a:r>
          </a:p>
        </p:txBody>
      </p:sp>
      <p:sp>
        <p:nvSpPr>
          <p:cNvPr id="11" name="TextBox 10">
            <a:extLst>
              <a:ext uri="{FF2B5EF4-FFF2-40B4-BE49-F238E27FC236}">
                <a16:creationId xmlns:a16="http://schemas.microsoft.com/office/drawing/2014/main" id="{5F8A7665-4F17-4112-B9D6-BC0B4F7DDBC7}"/>
              </a:ext>
            </a:extLst>
          </p:cNvPr>
          <p:cNvSpPr txBox="1"/>
          <p:nvPr/>
        </p:nvSpPr>
        <p:spPr>
          <a:xfrm>
            <a:off x="494922" y="1109589"/>
            <a:ext cx="4890717" cy="5632311"/>
          </a:xfrm>
          <a:prstGeom prst="rect">
            <a:avLst/>
          </a:prstGeom>
          <a:noFill/>
        </p:spPr>
        <p:txBody>
          <a:bodyPr wrap="square" rtlCol="0">
            <a:spAutoFit/>
          </a:bodyPr>
          <a:lstStyle/>
          <a:p>
            <a:r>
              <a:rPr lang="en-US" b="0" i="0" dirty="0">
                <a:effectLst/>
                <a:latin typeface="Georgia" panose="02040502050405020303" pitchFamily="18" charset="0"/>
              </a:rPr>
              <a:t>Consider the following example where we model a robot:</a:t>
            </a: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r>
              <a:rPr lang="en-US" dirty="0"/>
              <a:t>The Robot class has only one function </a:t>
            </a:r>
            <a:r>
              <a:rPr lang="en-US" dirty="0" err="1"/>
              <a:t>get_energy</a:t>
            </a:r>
            <a:r>
              <a:rPr lang="en-US" dirty="0"/>
              <a:t>.</a:t>
            </a:r>
          </a:p>
          <a:p>
            <a:r>
              <a:rPr lang="en-US" dirty="0"/>
              <a:t>We model an Apple that the robot can get energy from.</a:t>
            </a:r>
          </a:p>
          <a:p>
            <a:endParaRPr lang="en-US" dirty="0">
              <a:latin typeface="Georgia" panose="02040502050405020303" pitchFamily="18" charset="0"/>
            </a:endParaRPr>
          </a:p>
        </p:txBody>
      </p:sp>
      <p:sp>
        <p:nvSpPr>
          <p:cNvPr id="12" name="Rectangle 3">
            <a:extLst>
              <a:ext uri="{FF2B5EF4-FFF2-40B4-BE49-F238E27FC236}">
                <a16:creationId xmlns:a16="http://schemas.microsoft.com/office/drawing/2014/main" id="{9DA61657-069C-4EE8-9496-31EE1D11695E}"/>
              </a:ext>
            </a:extLst>
          </p:cNvPr>
          <p:cNvSpPr>
            <a:spLocks noChangeArrowheads="1"/>
          </p:cNvSpPr>
          <p:nvPr/>
        </p:nvSpPr>
        <p:spPr bwMode="auto">
          <a:xfrm>
            <a:off x="6706769" y="2309918"/>
            <a:ext cx="4890717"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class </a:t>
            </a:r>
            <a:r>
              <a:rPr kumimoji="0" lang="en-US" altLang="en-US" sz="1600" b="0" i="0" u="none" strike="noStrike" cap="none" normalizeH="0" baseline="0" dirty="0">
                <a:ln>
                  <a:noFill/>
                </a:ln>
                <a:solidFill>
                  <a:srgbClr val="A9B7C6"/>
                </a:solidFill>
                <a:effectLst/>
                <a:latin typeface="Arial Unicode MS"/>
              </a:rPr>
              <a:t>Apple: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a:ln>
                  <a:noFill/>
                </a:ln>
                <a:solidFill>
                  <a:srgbClr val="FFC66D"/>
                </a:solidFill>
                <a:effectLst/>
                <a:latin typeface="Arial Unicode MS"/>
              </a:rPr>
              <a:t>eat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f"Eating</a:t>
            </a:r>
            <a:r>
              <a:rPr kumimoji="0" lang="en-US" altLang="en-US" sz="1600" b="0" i="0" u="none" strike="noStrike" cap="none" normalizeH="0" baseline="0" dirty="0">
                <a:ln>
                  <a:noFill/>
                </a:ln>
                <a:solidFill>
                  <a:srgbClr val="6A8759"/>
                </a:solidFill>
                <a:effectLst/>
                <a:latin typeface="Arial Unicode MS"/>
              </a:rPr>
              <a:t> Apple. Transferring </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5</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 units of energy to brain..."</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class </a:t>
            </a:r>
            <a:r>
              <a:rPr kumimoji="0" lang="en-US" altLang="en-US" sz="1600" b="0" i="0" u="none" strike="noStrike" cap="none" normalizeH="0" baseline="0" dirty="0">
                <a:ln>
                  <a:noFill/>
                </a:ln>
                <a:solidFill>
                  <a:srgbClr val="A9B7C6"/>
                </a:solidFill>
                <a:effectLst/>
                <a:latin typeface="Arial Unicode MS"/>
              </a:rPr>
              <a:t>Robot: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get_energy</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94558D"/>
                </a:solidFill>
                <a:effectLst/>
                <a:latin typeface="Arial Unicode MS"/>
              </a:rPr>
              <a:t>self</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apple = Apple()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apple.eat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a:ln>
                  <a:noFill/>
                </a:ln>
                <a:solidFill>
                  <a:srgbClr val="A9B7C6"/>
                </a:solidFill>
                <a:effectLst/>
                <a:latin typeface="Arial Unicode MS"/>
              </a:rPr>
              <a:t>__name__ == </a:t>
            </a:r>
            <a:r>
              <a:rPr kumimoji="0" lang="en-US" altLang="en-US" sz="1600" b="0" i="0" u="none" strike="noStrike" cap="none" normalizeH="0" baseline="0" dirty="0">
                <a:ln>
                  <a:noFill/>
                </a:ln>
                <a:solidFill>
                  <a:srgbClr val="6A8759"/>
                </a:solidFill>
                <a:effectLst/>
                <a:latin typeface="Arial Unicode MS"/>
              </a:rPr>
              <a:t>'__main__'</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robot = Robot()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robot.get_energy</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020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6B8F7B-E636-48F9-A6AC-57D33610DE43}"/>
              </a:ext>
            </a:extLst>
          </p:cNvPr>
          <p:cNvSpPr txBox="1"/>
          <p:nvPr/>
        </p:nvSpPr>
        <p:spPr>
          <a:xfrm>
            <a:off x="652324" y="612843"/>
            <a:ext cx="5778541" cy="5632311"/>
          </a:xfrm>
          <a:prstGeom prst="rect">
            <a:avLst/>
          </a:prstGeom>
          <a:noFill/>
        </p:spPr>
        <p:txBody>
          <a:bodyPr wrap="square" rtlCol="0">
            <a:spAutoFit/>
          </a:bodyPr>
          <a:lstStyle/>
          <a:p>
            <a:pPr algn="l"/>
            <a:r>
              <a:rPr lang="en-US" sz="2000" b="0" i="0" dirty="0">
                <a:solidFill>
                  <a:srgbClr val="292929"/>
                </a:solidFill>
                <a:effectLst/>
                <a:latin typeface="source-serif-pro"/>
              </a:rPr>
              <a:t>Notice however, what happens to the </a:t>
            </a:r>
            <a:r>
              <a:rPr lang="en-US" sz="2000" b="0" i="0" dirty="0" err="1">
                <a:solidFill>
                  <a:srgbClr val="292929"/>
                </a:solidFill>
                <a:effectLst/>
                <a:latin typeface="source-serif-pro"/>
              </a:rPr>
              <a:t>get_energy</a:t>
            </a:r>
            <a:r>
              <a:rPr lang="en-US" sz="2000" b="0" i="0" dirty="0">
                <a:solidFill>
                  <a:srgbClr val="292929"/>
                </a:solidFill>
                <a:effectLst/>
                <a:latin typeface="source-serif-pro"/>
              </a:rPr>
              <a:t> method. We must pass a string as a parameter indicating what eatable the robot should eat. Also, we must use if-else branching on the two different eatables. Now you can imagine if more eatables are added we would need more else branches. This is not good design.</a:t>
            </a:r>
          </a:p>
          <a:p>
            <a:pPr algn="l"/>
            <a:endParaRPr lang="en-US" sz="2000" b="0" i="0" dirty="0">
              <a:solidFill>
                <a:srgbClr val="292929"/>
              </a:solidFill>
              <a:effectLst/>
              <a:latin typeface="source-serif-pro"/>
            </a:endParaRPr>
          </a:p>
          <a:p>
            <a:pPr algn="l"/>
            <a:r>
              <a:rPr lang="en-US" sz="2000" b="0" i="0" dirty="0">
                <a:solidFill>
                  <a:srgbClr val="292929"/>
                </a:solidFill>
                <a:effectLst/>
                <a:latin typeface="source-serif-pro"/>
              </a:rPr>
              <a:t>Furthermore, because Robot has a dependency on each of the individual eatables we will run into issues if the implementation of one of the eatables changes. For example, if we introduce an additional parameter to the eat method in Chocolate the code in </a:t>
            </a:r>
            <a:r>
              <a:rPr lang="en-US" sz="2000" b="0" i="0" dirty="0" err="1">
                <a:solidFill>
                  <a:srgbClr val="292929"/>
                </a:solidFill>
                <a:effectLst/>
                <a:latin typeface="source-serif-pro"/>
              </a:rPr>
              <a:t>get_energy</a:t>
            </a:r>
            <a:r>
              <a:rPr lang="en-US" sz="2000" b="0" i="0" dirty="0">
                <a:solidFill>
                  <a:srgbClr val="292929"/>
                </a:solidFill>
                <a:effectLst/>
                <a:latin typeface="source-serif-pro"/>
              </a:rPr>
              <a:t> would break and we would have to refactor it to reflect the changes in Chocolate. These issues occur due to tight coupling and strong dependencies and are a violation of the dependency inversion principle.</a:t>
            </a:r>
            <a:endParaRPr lang="en-US" dirty="0"/>
          </a:p>
        </p:txBody>
      </p:sp>
      <p:pic>
        <p:nvPicPr>
          <p:cNvPr id="3075" name="Picture 3">
            <a:extLst>
              <a:ext uri="{FF2B5EF4-FFF2-40B4-BE49-F238E27FC236}">
                <a16:creationId xmlns:a16="http://schemas.microsoft.com/office/drawing/2014/main" id="{2856C661-0C45-42B7-B7FC-FCD798F73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8228" y="2173364"/>
            <a:ext cx="4846580" cy="2664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5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r>
              <a:rPr lang="en-US" b="1" i="0" dirty="0">
                <a:effectLst/>
                <a:latin typeface="-apple-system"/>
              </a:rPr>
              <a:t>Solution  </a:t>
            </a:r>
            <a:endParaRPr lang="he-IL" dirty="0"/>
          </a:p>
        </p:txBody>
      </p:sp>
      <p:sp>
        <p:nvSpPr>
          <p:cNvPr id="3" name="Content Placeholder 2"/>
          <p:cNvSpPr>
            <a:spLocks noGrp="1"/>
          </p:cNvSpPr>
          <p:nvPr>
            <p:ph idx="1"/>
          </p:nvPr>
        </p:nvSpPr>
        <p:spPr>
          <a:xfrm>
            <a:off x="838200" y="1825625"/>
            <a:ext cx="5257800" cy="4351338"/>
          </a:xfrm>
        </p:spPr>
        <p:txBody>
          <a:bodyPr>
            <a:normAutofit/>
          </a:bodyPr>
          <a:lstStyle/>
          <a:p>
            <a:pPr algn="l"/>
            <a:r>
              <a:rPr lang="en-US" sz="1400" b="0" i="0" dirty="0">
                <a:effectLst/>
                <a:latin typeface="Georgia" panose="02040502050405020303" pitchFamily="18" charset="0"/>
              </a:rPr>
              <a:t>To solve this, we need to introduce an abstraction layer.</a:t>
            </a:r>
            <a:br>
              <a:rPr lang="en-US" sz="1400" dirty="0"/>
            </a:br>
            <a:r>
              <a:rPr lang="en-US" sz="1400" b="0" i="0" dirty="0">
                <a:effectLst/>
                <a:latin typeface="Georgia" panose="02040502050405020303" pitchFamily="18" charset="0"/>
              </a:rPr>
              <a:t>We modify the architecture as follows:</a:t>
            </a:r>
            <a:endParaRPr lang="en-US" sz="2000" b="0" i="0" dirty="0">
              <a:solidFill>
                <a:srgbClr val="292929"/>
              </a:solidFill>
              <a:effectLst/>
              <a:latin typeface="source-serif-pro"/>
            </a:endParaRPr>
          </a:p>
        </p:txBody>
      </p:sp>
      <p:pic>
        <p:nvPicPr>
          <p:cNvPr id="4098" name="Picture 2">
            <a:extLst>
              <a:ext uri="{FF2B5EF4-FFF2-40B4-BE49-F238E27FC236}">
                <a16:creationId xmlns:a16="http://schemas.microsoft.com/office/drawing/2014/main" id="{87FF18C8-8C92-4884-B72A-68E230E28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73190"/>
            <a:ext cx="3533775" cy="2800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F4D6F3-B07D-4DB8-AFEB-64FAD50991D7}"/>
              </a:ext>
            </a:extLst>
          </p:cNvPr>
          <p:cNvSpPr txBox="1"/>
          <p:nvPr/>
        </p:nvSpPr>
        <p:spPr>
          <a:xfrm>
            <a:off x="6578353" y="1757779"/>
            <a:ext cx="4438835" cy="369332"/>
          </a:xfrm>
          <a:prstGeom prst="rect">
            <a:avLst/>
          </a:prstGeom>
          <a:noFill/>
        </p:spPr>
        <p:txBody>
          <a:bodyPr wrap="square" rtlCol="0">
            <a:spAutoFit/>
          </a:bodyPr>
          <a:lstStyle/>
          <a:p>
            <a:r>
              <a:rPr lang="en-US" b="0" i="0">
                <a:effectLst/>
                <a:latin typeface="Georgia" panose="02040502050405020303" pitchFamily="18" charset="0"/>
              </a:rPr>
              <a:t>The code looks like so:</a:t>
            </a:r>
            <a:endParaRPr lang="en-US" dirty="0"/>
          </a:p>
        </p:txBody>
      </p:sp>
      <p:sp>
        <p:nvSpPr>
          <p:cNvPr id="6" name="Rectangle 3">
            <a:extLst>
              <a:ext uri="{FF2B5EF4-FFF2-40B4-BE49-F238E27FC236}">
                <a16:creationId xmlns:a16="http://schemas.microsoft.com/office/drawing/2014/main" id="{68733701-ACCF-4DE3-9F5A-EF3EE9086235}"/>
              </a:ext>
            </a:extLst>
          </p:cNvPr>
          <p:cNvSpPr>
            <a:spLocks noChangeArrowheads="1"/>
          </p:cNvSpPr>
          <p:nvPr/>
        </p:nvSpPr>
        <p:spPr bwMode="auto">
          <a:xfrm>
            <a:off x="6542842" y="2262356"/>
            <a:ext cx="5370990"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Arial Unicode MS"/>
              </a:rPr>
              <a:t>from </a:t>
            </a:r>
            <a:r>
              <a:rPr kumimoji="0" lang="en-US" altLang="en-US" sz="1000" b="0" i="0" u="none" strike="noStrike" cap="none" normalizeH="0" baseline="0">
                <a:ln>
                  <a:noFill/>
                </a:ln>
                <a:solidFill>
                  <a:srgbClr val="A9B7C6"/>
                </a:solidFill>
                <a:effectLst/>
                <a:latin typeface="Arial Unicode MS"/>
              </a:rPr>
              <a:t>abc </a:t>
            </a:r>
            <a:r>
              <a:rPr kumimoji="0" lang="en-US" altLang="en-US" sz="1000" b="0" i="0" u="none" strike="noStrike" cap="none" normalizeH="0" baseline="0">
                <a:ln>
                  <a:noFill/>
                </a:ln>
                <a:solidFill>
                  <a:srgbClr val="CC7832"/>
                </a:solidFill>
                <a:effectLst/>
                <a:latin typeface="Arial Unicode MS"/>
              </a:rPr>
              <a:t>import </a:t>
            </a:r>
            <a:r>
              <a:rPr kumimoji="0" lang="en-US" altLang="en-US" sz="1000" b="0" i="0" u="none" strike="noStrike" cap="none" normalizeH="0" baseline="0">
                <a:ln>
                  <a:noFill/>
                </a:ln>
                <a:solidFill>
                  <a:srgbClr val="A9B7C6"/>
                </a:solidFill>
                <a:effectLst/>
                <a:latin typeface="Arial Unicode MS"/>
              </a:rPr>
              <a:t>ABC</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abstractmethod</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CC7832"/>
                </a:solidFill>
                <a:effectLst/>
                <a:latin typeface="Arial Unicode MS"/>
              </a:rPr>
              <a:t>class </a:t>
            </a:r>
            <a:r>
              <a:rPr kumimoji="0" lang="en-US" altLang="en-US" sz="1000" b="0" i="0" u="none" strike="noStrike" cap="none" normalizeH="0" baseline="0">
                <a:ln>
                  <a:noFill/>
                </a:ln>
                <a:solidFill>
                  <a:srgbClr val="A9B7C6"/>
                </a:solidFill>
                <a:effectLst/>
                <a:latin typeface="Arial Unicode MS"/>
              </a:rPr>
              <a:t>Eatable(ABC):</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@abstractmethod</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eat(self):</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return </a:t>
            </a:r>
            <a:r>
              <a:rPr kumimoji="0" lang="en-US" altLang="en-US" sz="1000" b="0" i="0" u="none" strike="noStrike" cap="none" normalizeH="0" baseline="0">
                <a:ln>
                  <a:noFill/>
                </a:ln>
                <a:solidFill>
                  <a:srgbClr val="A9B7C6"/>
                </a:solidFill>
                <a:effectLst/>
                <a:latin typeface="Arial Unicode MS"/>
              </a:rPr>
              <a:t>NotImplemented</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CC7832"/>
                </a:solidFill>
                <a:effectLst/>
                <a:latin typeface="Arial Unicode MS"/>
              </a:rPr>
              <a:t>class </a:t>
            </a:r>
            <a:r>
              <a:rPr kumimoji="0" lang="en-US" altLang="en-US" sz="1000" b="0" i="0" u="none" strike="noStrike" cap="none" normalizeH="0" baseline="0">
                <a:ln>
                  <a:noFill/>
                </a:ln>
                <a:solidFill>
                  <a:srgbClr val="A9B7C6"/>
                </a:solidFill>
                <a:effectLst/>
                <a:latin typeface="Arial Unicode MS"/>
              </a:rPr>
              <a:t>Apple(Eatable):</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eat(self):</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print(</a:t>
            </a:r>
            <a:r>
              <a:rPr kumimoji="0" lang="en-US" altLang="en-US" sz="1000" b="0" i="0" u="none" strike="noStrike" cap="none" normalizeH="0" baseline="0">
                <a:ln>
                  <a:noFill/>
                </a:ln>
                <a:solidFill>
                  <a:srgbClr val="6A8759"/>
                </a:solidFill>
                <a:effectLst/>
                <a:latin typeface="Arial Unicode MS"/>
              </a:rPr>
              <a:t>f"Eating Apple. Transferring </a:t>
            </a:r>
            <a:r>
              <a:rPr kumimoji="0" lang="en-US" altLang="en-US" sz="1000" b="0" i="0" u="none" strike="noStrike" cap="none" normalizeH="0" baseline="0">
                <a:ln>
                  <a:noFill/>
                </a:ln>
                <a:solidFill>
                  <a:srgbClr val="CC7832"/>
                </a:solidFill>
                <a:effectLst/>
                <a:latin typeface="Arial Unicode MS"/>
              </a:rPr>
              <a:t>{</a:t>
            </a:r>
            <a:r>
              <a:rPr kumimoji="0" lang="en-US" altLang="en-US" sz="1000" b="0" i="0" u="none" strike="noStrike" cap="none" normalizeH="0" baseline="0">
                <a:ln>
                  <a:noFill/>
                </a:ln>
                <a:solidFill>
                  <a:srgbClr val="6897BB"/>
                </a:solidFill>
                <a:effectLst/>
                <a:latin typeface="Arial Unicode MS"/>
              </a:rPr>
              <a:t>5</a:t>
            </a:r>
            <a:r>
              <a:rPr kumimoji="0" lang="en-US" altLang="en-US" sz="1000" b="0" i="0" u="none" strike="noStrike" cap="none" normalizeH="0" baseline="0">
                <a:ln>
                  <a:noFill/>
                </a:ln>
                <a:solidFill>
                  <a:srgbClr val="CC7832"/>
                </a:solidFill>
                <a:effectLst/>
                <a:latin typeface="Arial Unicode MS"/>
              </a:rPr>
              <a:t>}</a:t>
            </a:r>
            <a:r>
              <a:rPr kumimoji="0" lang="en-US" altLang="en-US" sz="1000" b="0" i="0" u="none" strike="noStrike" cap="none" normalizeH="0" baseline="0">
                <a:ln>
                  <a:noFill/>
                </a:ln>
                <a:solidFill>
                  <a:srgbClr val="6A8759"/>
                </a:solidFill>
                <a:effectLst/>
                <a:latin typeface="Arial Unicode MS"/>
              </a:rPr>
              <a:t> units of energy to brain..."</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CC7832"/>
                </a:solidFill>
                <a:effectLst/>
                <a:latin typeface="Arial Unicode MS"/>
              </a:rPr>
              <a:t>class </a:t>
            </a:r>
            <a:r>
              <a:rPr kumimoji="0" lang="en-US" altLang="en-US" sz="1000" b="0" i="0" u="none" strike="noStrike" cap="none" normalizeH="0" baseline="0">
                <a:ln>
                  <a:noFill/>
                </a:ln>
                <a:solidFill>
                  <a:srgbClr val="A9B7C6"/>
                </a:solidFill>
                <a:effectLst/>
                <a:latin typeface="Arial Unicode MS"/>
              </a:rPr>
              <a:t>Chocolate(Eatable):</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eat(self):</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print(</a:t>
            </a:r>
            <a:r>
              <a:rPr kumimoji="0" lang="en-US" altLang="en-US" sz="1000" b="0" i="0" u="none" strike="noStrike" cap="none" normalizeH="0" baseline="0">
                <a:ln>
                  <a:noFill/>
                </a:ln>
                <a:solidFill>
                  <a:srgbClr val="6A8759"/>
                </a:solidFill>
                <a:effectLst/>
                <a:latin typeface="Arial Unicode MS"/>
              </a:rPr>
              <a:t>f"Eating Chocolate. Transferring </a:t>
            </a:r>
            <a:r>
              <a:rPr kumimoji="0" lang="en-US" altLang="en-US" sz="1000" b="0" i="0" u="none" strike="noStrike" cap="none" normalizeH="0" baseline="0">
                <a:ln>
                  <a:noFill/>
                </a:ln>
                <a:solidFill>
                  <a:srgbClr val="CC7832"/>
                </a:solidFill>
                <a:effectLst/>
                <a:latin typeface="Arial Unicode MS"/>
              </a:rPr>
              <a:t>{</a:t>
            </a:r>
            <a:r>
              <a:rPr kumimoji="0" lang="en-US" altLang="en-US" sz="1000" b="0" i="0" u="none" strike="noStrike" cap="none" normalizeH="0" baseline="0">
                <a:ln>
                  <a:noFill/>
                </a:ln>
                <a:solidFill>
                  <a:srgbClr val="6897BB"/>
                </a:solidFill>
                <a:effectLst/>
                <a:latin typeface="Arial Unicode MS"/>
              </a:rPr>
              <a:t>10</a:t>
            </a:r>
            <a:r>
              <a:rPr kumimoji="0" lang="en-US" altLang="en-US" sz="1000" b="0" i="0" u="none" strike="noStrike" cap="none" normalizeH="0" baseline="0">
                <a:ln>
                  <a:noFill/>
                </a:ln>
                <a:solidFill>
                  <a:srgbClr val="CC7832"/>
                </a:solidFill>
                <a:effectLst/>
                <a:latin typeface="Arial Unicode MS"/>
              </a:rPr>
              <a:t>}</a:t>
            </a:r>
            <a:r>
              <a:rPr kumimoji="0" lang="en-US" altLang="en-US" sz="1000" b="0" i="0" u="none" strike="noStrike" cap="none" normalizeH="0" baseline="0">
                <a:ln>
                  <a:noFill/>
                </a:ln>
                <a:solidFill>
                  <a:srgbClr val="6A8759"/>
                </a:solidFill>
                <a:effectLst/>
                <a:latin typeface="Arial Unicode MS"/>
              </a:rPr>
              <a:t> units of energy to brain..."</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CC7832"/>
                </a:solidFill>
                <a:effectLst/>
                <a:latin typeface="Arial Unicode MS"/>
              </a:rPr>
              <a:t>class </a:t>
            </a:r>
            <a:r>
              <a:rPr kumimoji="0" lang="en-US" altLang="en-US" sz="1000" b="0" i="0" u="none" strike="noStrike" cap="none" normalizeH="0" baseline="0">
                <a:ln>
                  <a:noFill/>
                </a:ln>
                <a:solidFill>
                  <a:srgbClr val="A9B7C6"/>
                </a:solidFill>
                <a:effectLst/>
                <a:latin typeface="Arial Unicode MS"/>
              </a:rPr>
              <a:t>Robot: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get_energy(self</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eatable: Eatable):</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eatable.eat()</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__name__ == </a:t>
            </a:r>
            <a:r>
              <a:rPr kumimoji="0" lang="en-US" altLang="en-US" sz="1000" b="0" i="0" u="none" strike="noStrike" cap="none" normalizeH="0" baseline="0">
                <a:ln>
                  <a:noFill/>
                </a:ln>
                <a:solidFill>
                  <a:srgbClr val="6A8759"/>
                </a:solidFill>
                <a:effectLst/>
                <a:latin typeface="Arial Unicode MS"/>
              </a:rPr>
              <a:t>'__main__'</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robot = Robot()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robot.get_energy(Apple())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400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C3AF4-C00C-40F8-AC9B-196EF7FA9637}"/>
              </a:ext>
            </a:extLst>
          </p:cNvPr>
          <p:cNvSpPr txBox="1"/>
          <p:nvPr/>
        </p:nvSpPr>
        <p:spPr>
          <a:xfrm>
            <a:off x="838200" y="1690688"/>
            <a:ext cx="10295467" cy="3539430"/>
          </a:xfrm>
          <a:prstGeom prst="rect">
            <a:avLst/>
          </a:prstGeom>
          <a:noFill/>
        </p:spPr>
        <p:txBody>
          <a:bodyPr wrap="square" rtlCol="0">
            <a:spAutoFit/>
          </a:bodyPr>
          <a:lstStyle/>
          <a:p>
            <a:pPr marL="457200" indent="-457200" algn="l">
              <a:buFont typeface="Arial" panose="020B0604020202020204" pitchFamily="34" charset="0"/>
              <a:buChar char="•"/>
            </a:pPr>
            <a:r>
              <a:rPr lang="en-US" sz="2800" i="0" dirty="0">
                <a:solidFill>
                  <a:srgbClr val="292929"/>
                </a:solidFill>
                <a:effectLst/>
                <a:latin typeface="source-serif-pro"/>
              </a:rPr>
              <a:t>We create an Eatable interface that is implemented by both Apple and Chocolate.</a:t>
            </a:r>
          </a:p>
          <a:p>
            <a:pPr marL="457200" indent="-457200" algn="l">
              <a:buFont typeface="Arial" panose="020B0604020202020204" pitchFamily="34" charset="0"/>
              <a:buChar char="•"/>
            </a:pPr>
            <a:endParaRPr lang="en-US" sz="2800" i="0" dirty="0">
              <a:solidFill>
                <a:srgbClr val="292929"/>
              </a:solidFill>
              <a:effectLst/>
              <a:latin typeface="source-serif-pro"/>
            </a:endParaRPr>
          </a:p>
          <a:p>
            <a:pPr marL="457200" indent="-457200" algn="l">
              <a:buFont typeface="Arial" panose="020B0604020202020204" pitchFamily="34" charset="0"/>
              <a:buChar char="•"/>
            </a:pPr>
            <a:r>
              <a:rPr lang="en-US" sz="2800" i="0" dirty="0">
                <a:solidFill>
                  <a:srgbClr val="292929"/>
                </a:solidFill>
                <a:effectLst/>
                <a:latin typeface="source-serif-pro"/>
              </a:rPr>
              <a:t>We change the method signature of </a:t>
            </a:r>
            <a:r>
              <a:rPr lang="en-US" sz="2800" i="0" dirty="0" err="1">
                <a:solidFill>
                  <a:srgbClr val="292929"/>
                </a:solidFill>
                <a:effectLst/>
                <a:latin typeface="source-serif-pro"/>
              </a:rPr>
              <a:t>get_energy</a:t>
            </a:r>
            <a:r>
              <a:rPr lang="en-US" sz="2800" i="0" dirty="0">
                <a:solidFill>
                  <a:srgbClr val="292929"/>
                </a:solidFill>
                <a:effectLst/>
                <a:latin typeface="source-serif-pro"/>
              </a:rPr>
              <a:t> so that it expects an argument of type Eatable instead of str. This means we can get rid of the if-else branching. Furthermore, since all eatables implement the Eatable interface we are sure that there will be no code breakage if there changes to Chocolate or Apple.</a:t>
            </a:r>
            <a:endParaRPr lang="en-US" sz="2800" dirty="0"/>
          </a:p>
        </p:txBody>
      </p:sp>
    </p:spTree>
    <p:extLst>
      <p:ext uri="{BB962C8B-B14F-4D97-AF65-F5344CB8AC3E}">
        <p14:creationId xmlns:p14="http://schemas.microsoft.com/office/powerpoint/2010/main" val="149878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fontAlgn="base"/>
            <a:r>
              <a:rPr lang="en-US" b="1" i="0" dirty="0">
                <a:effectLst/>
                <a:latin typeface="-apple-system"/>
              </a:rPr>
              <a:t>Conclusion</a:t>
            </a:r>
            <a:endParaRPr lang="he-IL" dirty="0"/>
          </a:p>
        </p:txBody>
      </p:sp>
      <p:sp>
        <p:nvSpPr>
          <p:cNvPr id="5" name="TextBox 4">
            <a:extLst>
              <a:ext uri="{FF2B5EF4-FFF2-40B4-BE49-F238E27FC236}">
                <a16:creationId xmlns:a16="http://schemas.microsoft.com/office/drawing/2014/main" id="{D3FF3733-EF79-468E-BD05-1F3869837112}"/>
              </a:ext>
            </a:extLst>
          </p:cNvPr>
          <p:cNvSpPr txBox="1"/>
          <p:nvPr/>
        </p:nvSpPr>
        <p:spPr>
          <a:xfrm>
            <a:off x="815414" y="1757779"/>
            <a:ext cx="9820035" cy="2862322"/>
          </a:xfrm>
          <a:prstGeom prst="rect">
            <a:avLst/>
          </a:prstGeom>
          <a:noFill/>
        </p:spPr>
        <p:txBody>
          <a:bodyPr wrap="square" rtlCol="0">
            <a:spAutoFit/>
          </a:bodyPr>
          <a:lstStyle/>
          <a:p>
            <a:pPr algn="l" fontAlgn="base"/>
            <a:r>
              <a:rPr lang="en-US" b="0" i="0" dirty="0">
                <a:effectLst/>
                <a:latin typeface="var(--font-serif)"/>
              </a:rPr>
              <a:t>In this post, we looked at the dependency inversion principle. The principle essentially states that higher level modules should not depend on lower level modules. Instead both should depend on abstractions. We make higher level modules independent of implementation specifics in lower level modules.</a:t>
            </a:r>
          </a:p>
          <a:p>
            <a:pPr algn="l" fontAlgn="base"/>
            <a:endParaRPr lang="en-US" b="0" i="0" dirty="0">
              <a:effectLst/>
              <a:latin typeface="var(--font-serif)"/>
            </a:endParaRPr>
          </a:p>
          <a:p>
            <a:pPr algn="l" fontAlgn="base"/>
            <a:r>
              <a:rPr lang="en-US" b="0" i="0" dirty="0">
                <a:effectLst/>
                <a:latin typeface="var(--font-serif)"/>
              </a:rPr>
              <a:t>The principle:</a:t>
            </a:r>
          </a:p>
          <a:p>
            <a:pPr marL="285750" indent="-285750" algn="l" fontAlgn="base">
              <a:buFont typeface="Arial" panose="020B0604020202020204" pitchFamily="34" charset="0"/>
              <a:buChar char="•"/>
            </a:pPr>
            <a:r>
              <a:rPr lang="en-US" b="0" i="0" dirty="0">
                <a:effectLst/>
                <a:latin typeface="inherit"/>
              </a:rPr>
              <a:t>Enforce loose coupling and thereby helps make code more robust in face of changes.</a:t>
            </a:r>
          </a:p>
          <a:p>
            <a:pPr marL="285750" indent="-285750" algn="l" fontAlgn="base">
              <a:buFont typeface="Arial" panose="020B0604020202020204" pitchFamily="34" charset="0"/>
              <a:buChar char="•"/>
            </a:pPr>
            <a:r>
              <a:rPr lang="en-US" b="0" i="0" dirty="0">
                <a:effectLst/>
                <a:latin typeface="inherit"/>
              </a:rPr>
              <a:t>Allows re-use of higher level components since the abstraction layer prevents code breakage in case the lower level components need to be changed.</a:t>
            </a:r>
          </a:p>
          <a:p>
            <a:pPr marL="285750" indent="-285750" algn="l" fontAlgn="base">
              <a:buFont typeface="Arial" panose="020B0604020202020204" pitchFamily="34" charset="0"/>
              <a:buChar char="•"/>
            </a:pPr>
            <a:r>
              <a:rPr lang="en-US" b="0" i="0" dirty="0">
                <a:effectLst/>
                <a:latin typeface="var(--font-serif)"/>
              </a:rPr>
              <a:t>We have finally reached the end!</a:t>
            </a:r>
          </a:p>
        </p:txBody>
      </p:sp>
    </p:spTree>
    <p:extLst>
      <p:ext uri="{BB962C8B-B14F-4D97-AF65-F5344CB8AC3E}">
        <p14:creationId xmlns:p14="http://schemas.microsoft.com/office/powerpoint/2010/main" val="228470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Additional information</a:t>
            </a:r>
            <a:endParaRPr lang="he-IL" dirty="0"/>
          </a:p>
        </p:txBody>
      </p:sp>
      <p:sp>
        <p:nvSpPr>
          <p:cNvPr id="2" name="TextBox 1">
            <a:extLst>
              <a:ext uri="{FF2B5EF4-FFF2-40B4-BE49-F238E27FC236}">
                <a16:creationId xmlns:a16="http://schemas.microsoft.com/office/drawing/2014/main" id="{358A8DA5-BEAE-4059-8D89-6E30AA57EDAA}"/>
              </a:ext>
            </a:extLst>
          </p:cNvPr>
          <p:cNvSpPr txBox="1"/>
          <p:nvPr/>
        </p:nvSpPr>
        <p:spPr>
          <a:xfrm>
            <a:off x="956124" y="1695635"/>
            <a:ext cx="10561173" cy="2031325"/>
          </a:xfrm>
          <a:prstGeom prst="rect">
            <a:avLst/>
          </a:prstGeom>
          <a:noFill/>
        </p:spPr>
        <p:txBody>
          <a:bodyPr wrap="square" rtlCol="0">
            <a:spAutoFit/>
          </a:bodyPr>
          <a:lstStyle/>
          <a:p>
            <a:r>
              <a:rPr lang="en-US" b="1" i="0" dirty="0">
                <a:solidFill>
                  <a:srgbClr val="0F0F0F"/>
                </a:solidFill>
                <a:effectLst/>
                <a:latin typeface="YouTube Sans"/>
              </a:rPr>
              <a:t>Cohesion and coupling: write BETTER PYTHON CODE Part 1</a:t>
            </a:r>
          </a:p>
          <a:p>
            <a:r>
              <a:rPr lang="en-US" i="0">
                <a:solidFill>
                  <a:srgbClr val="0F0F0F"/>
                </a:solidFill>
                <a:effectLst/>
                <a:latin typeface="YouTube Sans"/>
              </a:rPr>
              <a:t>	</a:t>
            </a:r>
            <a:r>
              <a:rPr lang="en-US" i="0">
                <a:solidFill>
                  <a:srgbClr val="0F0F0F"/>
                </a:solidFill>
                <a:effectLst/>
                <a:latin typeface="YouTube Sans"/>
                <a:hlinkClick r:id="rId3"/>
              </a:rPr>
              <a:t>https://www.youtube.com/watch?v=Kv5jhbSkqLE</a:t>
            </a:r>
            <a:endParaRPr lang="en-US" i="0">
              <a:solidFill>
                <a:srgbClr val="0F0F0F"/>
              </a:solidFill>
              <a:effectLst/>
              <a:latin typeface="YouTube Sans"/>
            </a:endParaRPr>
          </a:p>
          <a:p>
            <a:endParaRPr lang="en-US" dirty="0">
              <a:solidFill>
                <a:srgbClr val="0F0F0F"/>
              </a:solidFill>
              <a:latin typeface="YouTube Sans"/>
            </a:endParaRPr>
          </a:p>
          <a:p>
            <a:pPr algn="l"/>
            <a:r>
              <a:rPr lang="en-US" b="1" i="0" dirty="0">
                <a:solidFill>
                  <a:srgbClr val="292929"/>
                </a:solidFill>
                <a:effectLst/>
                <a:latin typeface="sohne"/>
              </a:rPr>
              <a:t>Cohesion &amp; Coupling in Python</a:t>
            </a:r>
          </a:p>
          <a:p>
            <a:pPr algn="l"/>
            <a:r>
              <a:rPr lang="en-US" b="1" i="0" dirty="0">
                <a:effectLst/>
                <a:latin typeface="sohne"/>
              </a:rPr>
              <a:t>An Explanation of the Two Important Quality Metrics in OOP</a:t>
            </a:r>
          </a:p>
          <a:p>
            <a:pPr algn="l"/>
            <a:r>
              <a:rPr lang="en-US" dirty="0">
                <a:latin typeface="sohne"/>
              </a:rPr>
              <a:t>	</a:t>
            </a:r>
            <a:r>
              <a:rPr lang="en-US" dirty="0">
                <a:latin typeface="sohne"/>
                <a:hlinkClick r:id="rId4"/>
              </a:rPr>
              <a:t>https://haseebkamal.com/the-dependency-inversion-principle-explained-in-python/</a:t>
            </a:r>
            <a:endParaRPr lang="en-US" dirty="0">
              <a:latin typeface="sohne"/>
            </a:endParaRPr>
          </a:p>
          <a:p>
            <a:pPr algn="l"/>
            <a:endParaRPr lang="en-US" dirty="0">
              <a:latin typeface="sohne"/>
            </a:endParaRPr>
          </a:p>
        </p:txBody>
      </p:sp>
    </p:spTree>
    <p:extLst>
      <p:ext uri="{BB962C8B-B14F-4D97-AF65-F5344CB8AC3E}">
        <p14:creationId xmlns:p14="http://schemas.microsoft.com/office/powerpoint/2010/main" val="678946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1443</Words>
  <Application>Microsoft Office PowerPoint</Application>
  <PresentationFormat>Widescreen</PresentationFormat>
  <Paragraphs>115</Paragraphs>
  <Slides>8</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vt:i4>
      </vt:variant>
    </vt:vector>
  </HeadingPairs>
  <TitlesOfParts>
    <vt:vector size="23" baseType="lpstr">
      <vt:lpstr>-apple-system</vt:lpstr>
      <vt:lpstr>Arial</vt:lpstr>
      <vt:lpstr>Arial Unicode MS</vt:lpstr>
      <vt:lpstr>Calibri</vt:lpstr>
      <vt:lpstr>Calibri Light</vt:lpstr>
      <vt:lpstr>Consolas</vt:lpstr>
      <vt:lpstr>Georgia</vt:lpstr>
      <vt:lpstr>inherit</vt:lpstr>
      <vt:lpstr>Segoe</vt:lpstr>
      <vt:lpstr>sohne</vt:lpstr>
      <vt:lpstr>source-serif-pro</vt:lpstr>
      <vt:lpstr>Tahoma</vt:lpstr>
      <vt:lpstr>var(--font-serif)</vt:lpstr>
      <vt:lpstr>YouTube Sans</vt:lpstr>
      <vt:lpstr>Office Theme</vt:lpstr>
      <vt:lpstr>Dependency inversion</vt:lpstr>
      <vt:lpstr>Dive into the popular design pattern</vt:lpstr>
      <vt:lpstr>PowerPoint Presentation</vt:lpstr>
      <vt:lpstr>PowerPoint Presentation</vt:lpstr>
      <vt:lpstr>Solution  </vt:lpstr>
      <vt:lpstr>PowerPoint Presentation</vt:lpstr>
      <vt:lpstr>Conclusion</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Loops</dc:title>
  <dc:creator>Tomer Avishar</dc:creator>
  <cp:lastModifiedBy>Alexandr Gotlib</cp:lastModifiedBy>
  <cp:revision>129</cp:revision>
  <dcterms:created xsi:type="dcterms:W3CDTF">2021-12-07T07:23:56Z</dcterms:created>
  <dcterms:modified xsi:type="dcterms:W3CDTF">2023-06-26T13:33:01Z</dcterms:modified>
</cp:coreProperties>
</file>