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1" r:id="rId4"/>
    <p:sldId id="262" r:id="rId5"/>
    <p:sldId id="263" r:id="rId6"/>
    <p:sldId id="264" r:id="rId7"/>
    <p:sldId id="266" r:id="rId8"/>
    <p:sldId id="268" r:id="rId9"/>
    <p:sldId id="270" r:id="rId10"/>
    <p:sldId id="299" r:id="rId11"/>
    <p:sldId id="300" r:id="rId12"/>
    <p:sldId id="301" r:id="rId13"/>
    <p:sldId id="273" r:id="rId14"/>
    <p:sldId id="285" r:id="rId1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E2DBD-CC44-21AB-B7B7-27790B8DC63F}" v="2" dt="2022-01-20T15:24:24.246"/>
    <p1510:client id="{EEFE6B62-9B57-2FC7-D416-8D43C8B0892F}" v="5" dt="2022-01-16T14:25:08.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ז'/תמוז/תשפ"ג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this example, a</a:t>
            </a:r>
            <a:r>
              <a:rPr lang="en-US" baseline="0" dirty="0"/>
              <a:t> while loop is used for input-range check.</a:t>
            </a:r>
          </a:p>
          <a:p>
            <a:pPr eaLnBrk="1" hangingPunct="1">
              <a:spcBef>
                <a:spcPct val="0"/>
              </a:spcBef>
            </a:pPr>
            <a:r>
              <a:rPr lang="en-US" baseline="0" dirty="0"/>
              <a:t>The calculation that starts in line </a:t>
            </a:r>
            <a:r>
              <a:rPr lang="en-US" dirty="0"/>
              <a:t>3</a:t>
            </a:r>
            <a:r>
              <a:rPr lang="en-US" baseline="0" dirty="0"/>
              <a:t> assumes that the </a:t>
            </a:r>
            <a:r>
              <a:rPr lang="en-US" b="1" baseline="0" dirty="0"/>
              <a:t>score</a:t>
            </a:r>
            <a:r>
              <a:rPr lang="en-US" baseline="0" dirty="0"/>
              <a:t> is within a certain range (0..100).</a:t>
            </a:r>
          </a:p>
          <a:p>
            <a:pPr eaLnBrk="1" hangingPunct="1">
              <a:spcBef>
                <a:spcPct val="0"/>
              </a:spcBef>
            </a:pPr>
            <a:r>
              <a:rPr lang="en-US" baseline="0" dirty="0"/>
              <a:t>What if the input (line </a:t>
            </a:r>
            <a:r>
              <a:rPr lang="en-US" dirty="0"/>
              <a:t>2</a:t>
            </a:r>
            <a:r>
              <a:rPr lang="en-US" baseline="0" dirty="0"/>
              <a:t>) is outside that range, say </a:t>
            </a:r>
            <a:r>
              <a:rPr lang="en-US" b="1" baseline="0" dirty="0"/>
              <a:t>score = -5</a:t>
            </a:r>
            <a:r>
              <a:rPr lang="en-US" baseline="0" dirty="0"/>
              <a:t>?</a:t>
            </a:r>
          </a:p>
          <a:p>
            <a:pPr eaLnBrk="1" hangingPunct="1">
              <a:spcBef>
                <a:spcPct val="0"/>
              </a:spcBef>
            </a:pPr>
            <a:r>
              <a:rPr lang="en-US" baseline="0" dirty="0"/>
              <a:t>What is the meaning of line </a:t>
            </a:r>
            <a:r>
              <a:rPr lang="en-US" dirty="0"/>
              <a:t>6</a:t>
            </a:r>
            <a:r>
              <a:rPr lang="en-US" baseline="0" dirty="0"/>
              <a:t> then?</a:t>
            </a:r>
            <a:endParaRPr lang="en-US" baseline="0" dirty="0">
              <a:cs typeface="Calibri"/>
            </a:endParaRPr>
          </a:p>
          <a:p>
            <a:pPr eaLnBrk="1" hangingPunct="1">
              <a:spcBef>
                <a:spcPct val="0"/>
              </a:spcBef>
            </a:pPr>
            <a:r>
              <a:rPr lang="en-US" baseline="0" dirty="0"/>
              <a:t>In order to validate the intended processing which starts in line </a:t>
            </a:r>
            <a:r>
              <a:rPr lang="en-US" dirty="0"/>
              <a:t>7</a:t>
            </a:r>
            <a:r>
              <a:rPr lang="en-US" baseline="0" dirty="0"/>
              <a:t>, we use the while loop (lines </a:t>
            </a:r>
            <a:r>
              <a:rPr lang="en-US" dirty="0"/>
              <a:t>4-6</a:t>
            </a:r>
            <a:r>
              <a:rPr lang="en-US" baseline="0" dirty="0"/>
              <a:t>) to repeatedly receive inputs as long as it is invalid.</a:t>
            </a:r>
            <a:endParaRPr lang="he-IL"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915812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u="sng" dirty="0"/>
              <a:t>Notice</a:t>
            </a:r>
            <a:r>
              <a:rPr lang="en-US" u="sng" baseline="0" dirty="0"/>
              <a:t> that </a:t>
            </a:r>
          </a:p>
          <a:p>
            <a:pPr marL="171450" indent="-171450" eaLnBrk="1" hangingPunct="1">
              <a:spcBef>
                <a:spcPct val="0"/>
              </a:spcBef>
              <a:buFont typeface="Arial" pitchFamily="34" charset="0"/>
              <a:buChar char="•"/>
            </a:pPr>
            <a:r>
              <a:rPr lang="en-US" baseline="0" dirty="0"/>
              <a:t>the loop block (lines </a:t>
            </a:r>
            <a:r>
              <a:rPr lang="en-US" dirty="0"/>
              <a:t>3-5</a:t>
            </a:r>
            <a:r>
              <a:rPr lang="en-US" baseline="0" dirty="0"/>
              <a:t>) contains only program-related commands and no loop-related command.</a:t>
            </a:r>
            <a:br>
              <a:rPr lang="en-US" baseline="0" dirty="0">
                <a:cs typeface="+mn-lt"/>
              </a:rPr>
            </a:br>
            <a:r>
              <a:rPr lang="en-US" baseline="0" dirty="0"/>
              <a:t>This way, we won’t accidentally omit to increment the counter or perform any other loop-related statements.</a:t>
            </a:r>
          </a:p>
          <a:p>
            <a:pPr marL="171450" indent="-171450">
              <a:spcBef>
                <a:spcPct val="0"/>
              </a:spcBef>
              <a:buFont typeface="Arial" pitchFamily="34" charset="0"/>
              <a:buChar char="•"/>
            </a:pPr>
            <a:r>
              <a:rPr lang="en-US" b="1" dirty="0"/>
              <a:t>"</a:t>
            </a:r>
            <a:r>
              <a:rPr lang="en-US" b="1" dirty="0" err="1"/>
              <a:t>i</a:t>
            </a:r>
            <a:r>
              <a:rPr lang="en-US" b="1" dirty="0"/>
              <a:t>"</a:t>
            </a:r>
            <a:r>
              <a:rPr lang="en-US" baseline="0" dirty="0"/>
              <a:t> is initialized in the loop header (line </a:t>
            </a:r>
            <a:r>
              <a:rPr lang="en-US" dirty="0"/>
              <a:t>2</a:t>
            </a:r>
            <a:r>
              <a:rPr lang="en-US" baseline="0" dirty="0"/>
              <a:t>).</a:t>
            </a:r>
            <a:br>
              <a:rPr lang="en-US" baseline="0" dirty="0">
                <a:cs typeface="+mn-lt"/>
              </a:rPr>
            </a:br>
            <a:r>
              <a:rPr lang="en-US" baseline="0" dirty="0"/>
              <a:t>Therefore it does not need to be initialized in </a:t>
            </a:r>
            <a:r>
              <a:rPr lang="en-US" dirty="0"/>
              <a:t>a </a:t>
            </a:r>
            <a:r>
              <a:rPr lang="en-US" baseline="0" dirty="0"/>
              <a:t>declaration</a:t>
            </a:r>
            <a:r>
              <a:rPr lang="en-US" dirty="0"/>
              <a:t>.</a:t>
            </a:r>
            <a:endParaRPr lang="en-US" baseline="0" dirty="0">
              <a:cs typeface="+mn-lt"/>
            </a:endParaRPr>
          </a:p>
          <a:p>
            <a:pPr>
              <a:spcBef>
                <a:spcPct val="0"/>
              </a:spcBef>
            </a:pPr>
            <a:r>
              <a:rPr lang="en-US" baseline="0" dirty="0"/>
              <a:t>In that case, </a:t>
            </a:r>
            <a:r>
              <a:rPr lang="en-US" b="1" dirty="0" err="1"/>
              <a:t>i</a:t>
            </a:r>
            <a:r>
              <a:rPr lang="en-US" dirty="0"/>
              <a:t> </a:t>
            </a:r>
            <a:r>
              <a:rPr lang="en-US" baseline="0" dirty="0"/>
              <a:t>will be unrecognized when used outside the loop</a:t>
            </a:r>
            <a:r>
              <a:rPr lang="en-US" dirty="0"/>
              <a:t> </a:t>
            </a:r>
            <a:endParaRPr lang="en-US" baseline="0" dirty="0"/>
          </a:p>
          <a:p>
            <a:pPr eaLnBrk="1" hangingPunct="1">
              <a:spcBef>
                <a:spcPct val="0"/>
              </a:spcBef>
              <a:buFont typeface="Arial" pitchFamily="34" charset="0"/>
              <a:buNone/>
            </a:pPr>
            <a:r>
              <a:rPr lang="en-US" baseline="0" dirty="0"/>
              <a:t>(compile-time error).</a:t>
            </a:r>
          </a:p>
          <a:p>
            <a:pPr eaLnBrk="1" hangingPunct="1">
              <a:spcBef>
                <a:spcPct val="0"/>
              </a:spcBef>
              <a:buFont typeface="Arial" pitchFamily="34" charset="0"/>
              <a:buNone/>
            </a:pPr>
            <a:endParaRPr lang="en-US" baseline="0" dirty="0"/>
          </a:p>
          <a:p>
            <a:pPr eaLnBrk="1" hangingPunct="1">
              <a:spcBef>
                <a:spcPct val="0"/>
              </a:spcBef>
              <a:buFont typeface="Arial" pitchFamily="34" charset="0"/>
              <a:buNone/>
            </a:pPr>
            <a:r>
              <a:rPr lang="en-US" baseline="0" dirty="0"/>
              <a:t>Q: Why does </a:t>
            </a:r>
            <a:r>
              <a:rPr lang="en-US" b="1" baseline="0" dirty="0"/>
              <a:t>result</a:t>
            </a:r>
            <a:r>
              <a:rPr lang="en-US" baseline="0" dirty="0"/>
              <a:t> need to initialized upon declaration (line 6)?</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11549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lgn="l" rtl="0">
              <a:spcBef>
                <a:spcPct val="20000"/>
              </a:spcBef>
              <a:buFont typeface="Arial" charset="0"/>
              <a:buNone/>
            </a:pPr>
            <a:r>
              <a:rPr lang="en-US" sz="1200" u="sng" dirty="0">
                <a:solidFill>
                  <a:schemeClr val="tx1"/>
                </a:solidFill>
                <a:latin typeface="Tahoma" pitchFamily="34" charset="0"/>
                <a:cs typeface="Tahoma" pitchFamily="34" charset="0"/>
              </a:rPr>
              <a:t>Syntax</a:t>
            </a:r>
          </a:p>
          <a:p>
            <a:pPr marL="342900" indent="-342900">
              <a:spcBef>
                <a:spcPct val="20000"/>
              </a:spcBef>
            </a:pPr>
            <a:r>
              <a:rPr lang="en-US" sz="1200" b="1" i="0" u="none" dirty="0">
                <a:solidFill>
                  <a:schemeClr val="tx1"/>
                </a:solidFill>
                <a:latin typeface="Tahoma"/>
                <a:ea typeface="Tahoma"/>
                <a:cs typeface="Tahoma"/>
              </a:rPr>
              <a:t>while</a:t>
            </a:r>
            <a:r>
              <a:rPr lang="en-US" dirty="0">
                <a:latin typeface="Tahoma"/>
                <a:ea typeface="Tahoma"/>
                <a:cs typeface="Tahoma"/>
              </a:rPr>
              <a:t> 'condition'</a:t>
            </a:r>
            <a:r>
              <a:rPr lang="en-US" b="1" dirty="0">
                <a:latin typeface="Tahoma"/>
                <a:ea typeface="Tahoma"/>
                <a:cs typeface="Tahoma"/>
              </a:rPr>
              <a:t>: </a:t>
            </a:r>
            <a:r>
              <a:rPr lang="en-US" dirty="0">
                <a:latin typeface="Tahoma"/>
                <a:ea typeface="Tahoma"/>
                <a:cs typeface="Tahoma"/>
              </a:rPr>
              <a:t>    </a:t>
            </a:r>
            <a:r>
              <a:rPr lang="en-US" sz="1200" i="0" u="none" baseline="0" dirty="0">
                <a:solidFill>
                  <a:schemeClr val="tx1"/>
                </a:solidFill>
                <a:latin typeface="Tahoma"/>
                <a:ea typeface="Tahoma"/>
                <a:cs typeface="Tahoma"/>
              </a:rPr>
              <a:t> //</a:t>
            </a:r>
            <a:r>
              <a:rPr lang="en-US" dirty="0">
                <a:latin typeface="Tahoma"/>
                <a:ea typeface="Tahoma"/>
                <a:cs typeface="Tahoma"/>
              </a:rPr>
              <a:t>colons</a:t>
            </a:r>
            <a:r>
              <a:rPr lang="en-US" sz="1200" i="0" u="none" baseline="0" dirty="0">
                <a:solidFill>
                  <a:schemeClr val="tx1"/>
                </a:solidFill>
                <a:latin typeface="Tahoma"/>
                <a:ea typeface="Tahoma"/>
                <a:cs typeface="Tahoma"/>
              </a:rPr>
              <a:t> at the end of the line</a:t>
            </a:r>
            <a:r>
              <a:rPr lang="en-US" dirty="0">
                <a:latin typeface="Tahoma"/>
                <a:ea typeface="Tahoma"/>
                <a:cs typeface="Tahoma"/>
              </a:rPr>
              <a:t> to determine the beginning of the loop scope</a:t>
            </a:r>
            <a:endParaRPr lang="en-US" sz="1200" i="0" u="none" baseline="0" dirty="0">
              <a:solidFill>
                <a:schemeClr val="tx1"/>
              </a:solidFill>
              <a:latin typeface="Tahoma"/>
              <a:ea typeface="Tahoma"/>
              <a:cs typeface="Tahoma"/>
            </a:endParaRP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	one or more commands</a:t>
            </a:r>
            <a:r>
              <a:rPr lang="en-US" dirty="0">
                <a:latin typeface="Tahoma"/>
                <a:ea typeface="Tahoma"/>
                <a:cs typeface="Tahoma"/>
              </a:rPr>
              <a:t> //in a slight indentation to the right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	…</a:t>
            </a: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The </a:t>
            </a:r>
            <a:r>
              <a:rPr lang="en-US" dirty="0">
                <a:latin typeface="Tahoma"/>
                <a:ea typeface="Tahoma"/>
                <a:cs typeface="Tahoma"/>
              </a:rPr>
              <a:t>slight indentation to the right defines all the </a:t>
            </a:r>
            <a:r>
              <a:rPr lang="en-US" sz="1200" i="0" u="none" baseline="0" dirty="0">
                <a:solidFill>
                  <a:schemeClr val="tx1"/>
                </a:solidFill>
                <a:latin typeface="Tahoma"/>
                <a:ea typeface="Tahoma"/>
                <a:cs typeface="Tahoma"/>
              </a:rPr>
              <a:t>commands meant for repetition into a</a:t>
            </a:r>
            <a:r>
              <a:rPr lang="en-US" dirty="0">
                <a:latin typeface="Tahoma"/>
                <a:ea typeface="Tahoma"/>
                <a:cs typeface="Tahoma"/>
              </a:rPr>
              <a: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repeating block called the </a:t>
            </a:r>
            <a:r>
              <a:rPr lang="en-US" sz="1200" b="1" i="0" u="none" baseline="0" dirty="0">
                <a:solidFill>
                  <a:schemeClr val="tx1"/>
                </a:solidFill>
                <a:latin typeface="Tahoma" pitchFamily="34" charset="0"/>
                <a:cs typeface="Tahoma" pitchFamily="34" charset="0"/>
              </a:rPr>
              <a:t>loop block </a:t>
            </a:r>
            <a:r>
              <a:rPr lang="en-US" sz="1200" i="0" u="none" baseline="0" dirty="0">
                <a:solidFill>
                  <a:schemeClr val="tx1"/>
                </a:solidFill>
                <a:latin typeface="Tahoma" pitchFamily="34" charset="0"/>
                <a:cs typeface="Tahoma" pitchFamily="34" charset="0"/>
              </a:rPr>
              <a:t>(also known as </a:t>
            </a:r>
            <a:r>
              <a:rPr lang="en-US" sz="1200" b="1" i="0" u="none" baseline="0" dirty="0">
                <a:solidFill>
                  <a:schemeClr val="tx1"/>
                </a:solidFill>
                <a:latin typeface="Tahoma" pitchFamily="34" charset="0"/>
                <a:cs typeface="Tahoma" pitchFamily="34" charset="0"/>
              </a:rPr>
              <a:t>loop body</a:t>
            </a:r>
            <a:r>
              <a:rPr lang="en-US" sz="1200" i="0" u="none" baseline="0" dirty="0">
                <a:solidFill>
                  <a:schemeClr val="tx1"/>
                </a:solidFill>
                <a:latin typeface="Tahoma" pitchFamily="34" charset="0"/>
                <a:cs typeface="Tahoma" pitchFamily="34" charset="0"/>
              </a:rPr>
              <a:t>).</a:t>
            </a:r>
            <a:endParaRPr lang="en-US" sz="1200" i="1"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i="0" u="sng" baseline="0" dirty="0">
                <a:solidFill>
                  <a:schemeClr val="tx1"/>
                </a:solidFill>
                <a:latin typeface="Tahoma" pitchFamily="34" charset="0"/>
                <a:cs typeface="Tahoma" pitchFamily="34" charset="0"/>
              </a:rPr>
              <a:t>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loop continues to iterate as long as the value of the condition is true.</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condition is re-evaluated before each repetition</a:t>
            </a:r>
            <a:r>
              <a:rPr lang="en-US" sz="1200" baseline="0" dirty="0">
                <a:solidFill>
                  <a:schemeClr val="tx1"/>
                </a:solidFill>
                <a:latin typeface="Tahoma" pitchFamily="34" charset="0"/>
                <a:cs typeface="Tahoma" pitchFamily="34" charset="0"/>
              </a:rPr>
              <a:t> of the loop block.</a:t>
            </a: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dirty="0">
                <a:solidFill>
                  <a:schemeClr val="tx1"/>
                </a:solidFill>
                <a:latin typeface="Tahoma"/>
                <a:ea typeface="Tahoma"/>
                <a:cs typeface="Tahoma"/>
              </a:rPr>
              <a:t>In this case the condition is (number &lt; 1000) and the loop block is in lines </a:t>
            </a:r>
            <a:r>
              <a:rPr lang="en-US" dirty="0">
                <a:latin typeface="Tahoma"/>
                <a:ea typeface="Tahoma"/>
                <a:cs typeface="Tahoma"/>
              </a:rPr>
              <a:t>3-4</a:t>
            </a:r>
            <a:r>
              <a:rPr lang="en-US" sz="1200" dirty="0">
                <a:solidFill>
                  <a:schemeClr val="tx1"/>
                </a:solidFill>
                <a:latin typeface="Tahoma"/>
                <a:ea typeface="Tahoma"/>
                <a:cs typeface="Tahoma"/>
              </a:rPr>
              <a:t>.</a:t>
            </a:r>
          </a:p>
          <a:p>
            <a:pPr marL="342900" indent="-342900" algn="l" rtl="0">
              <a:spcBef>
                <a:spcPct val="20000"/>
              </a:spcBef>
              <a:buFont typeface="Arial" charset="0"/>
              <a:buNone/>
            </a:pP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b="1" u="sng" dirty="0">
                <a:solidFill>
                  <a:schemeClr val="tx1"/>
                </a:solidFill>
                <a:latin typeface="Tahoma" pitchFamily="34" charset="0"/>
                <a:cs typeface="Tahoma" pitchFamily="34" charset="0"/>
              </a:rPr>
              <a:t>Important</a:t>
            </a:r>
          </a:p>
          <a:p>
            <a:pPr marL="342900" indent="-342900" algn="l" rtl="0">
              <a:spcBef>
                <a:spcPct val="20000"/>
              </a:spcBef>
              <a:buFont typeface="Arial" charset="0"/>
              <a:buNone/>
            </a:pPr>
            <a:r>
              <a:rPr lang="en-US" sz="1200" b="0" dirty="0">
                <a:solidFill>
                  <a:schemeClr val="tx1"/>
                </a:solidFill>
                <a:latin typeface="Tahoma" pitchFamily="34" charset="0"/>
                <a:cs typeface="Tahoma" pitchFamily="34" charset="0"/>
              </a:rPr>
              <a:t>Consider a loop in 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What makes it stop?</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If</a:t>
            </a:r>
            <a:r>
              <a:rPr lang="en-US" sz="1200" baseline="0" dirty="0">
                <a:solidFill>
                  <a:schemeClr val="tx1"/>
                </a:solidFill>
                <a:latin typeface="Tahoma" pitchFamily="34" charset="0"/>
                <a:cs typeface="Tahoma" pitchFamily="34" charset="0"/>
              </a:rPr>
              <a:t> the program is executing the code in the loop, will it do so “forever”?</a:t>
            </a:r>
          </a:p>
          <a:p>
            <a:pPr marL="342900" indent="-342900" algn="l" rtl="0">
              <a:spcBef>
                <a:spcPct val="20000"/>
              </a:spcBef>
              <a:buFont typeface="Arial" charset="0"/>
              <a:buNone/>
            </a:pPr>
            <a:r>
              <a:rPr lang="en-US" sz="1200" baseline="0" dirty="0">
                <a:solidFill>
                  <a:schemeClr val="tx1"/>
                </a:solidFill>
                <a:latin typeface="Tahoma" pitchFamily="34" charset="0"/>
                <a:cs typeface="Tahoma" pitchFamily="34" charset="0"/>
              </a:rPr>
              <a:t>For the program to eventually exit the loop the condition must be false at some </a:t>
            </a:r>
            <a:r>
              <a:rPr lang="en-US" dirty="0">
                <a:latin typeface="Tahoma" pitchFamily="34" charset="0"/>
                <a:cs typeface="Tahoma" pitchFamily="34" charset="0"/>
              </a:rPr>
              <a:t>p</a:t>
            </a:r>
            <a:r>
              <a:rPr lang="en-US" sz="1200" baseline="0" dirty="0">
                <a:solidFill>
                  <a:schemeClr val="tx1"/>
                </a:solidFill>
                <a:latin typeface="Tahoma" pitchFamily="34" charset="0"/>
                <a:cs typeface="Tahoma" pitchFamily="34" charset="0"/>
              </a:rPr>
              <a:t>oint.</a:t>
            </a:r>
            <a:endParaRPr lang="en-US" sz="120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194092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The loop</a:t>
            </a:r>
            <a:r>
              <a:rPr lang="en-US" baseline="0" dirty="0"/>
              <a:t> block (lines </a:t>
            </a:r>
            <a:r>
              <a:rPr lang="en-US" dirty="0"/>
              <a:t>3-7</a:t>
            </a:r>
            <a:r>
              <a:rPr lang="en-US" baseline="0" dirty="0"/>
              <a:t>) consist of:</a:t>
            </a:r>
          </a:p>
          <a:p>
            <a:pPr marL="171450" indent="-171450" eaLnBrk="1" hangingPunct="1">
              <a:spcBef>
                <a:spcPct val="0"/>
              </a:spcBef>
              <a:buFont typeface="Arial" pitchFamily="34" charset="0"/>
              <a:buChar char="•"/>
            </a:pPr>
            <a:r>
              <a:rPr lang="en-US" baseline="0" dirty="0"/>
              <a:t>The commands the programmer wishes to repeat (lines </a:t>
            </a:r>
            <a:r>
              <a:rPr lang="en-US" dirty="0"/>
              <a:t>4-7</a:t>
            </a:r>
            <a:r>
              <a:rPr lang="en-US" baseline="0" dirty="0"/>
              <a:t>)</a:t>
            </a:r>
            <a:endParaRPr lang="en-US" baseline="0" dirty="0">
              <a:cs typeface="Calibri"/>
            </a:endParaRPr>
          </a:p>
          <a:p>
            <a:pPr marL="171450" indent="-171450" eaLnBrk="1" hangingPunct="1">
              <a:spcBef>
                <a:spcPct val="0"/>
              </a:spcBef>
              <a:buFont typeface="Arial" pitchFamily="34" charset="0"/>
              <a:buChar char="•"/>
            </a:pPr>
            <a:r>
              <a:rPr lang="en-US" baseline="0" dirty="0"/>
              <a:t>Commands to make changes that will eventually turn the condition from true to false (line </a:t>
            </a:r>
            <a:r>
              <a:rPr lang="en-US" dirty="0"/>
              <a:t>7</a:t>
            </a:r>
            <a:r>
              <a:rPr lang="en-US" baseline="0" dirty="0"/>
              <a:t>)</a:t>
            </a:r>
            <a:endParaRPr lang="en-US" baseline="0" dirty="0">
              <a:cs typeface="Calibri" panose="020F0502020204030204"/>
            </a:endParaRPr>
          </a:p>
          <a:p>
            <a:pPr eaLnBrk="1" hangingPunct="1">
              <a:spcBef>
                <a:spcPct val="0"/>
              </a:spcBef>
              <a:buFont typeface="Arial" pitchFamily="34" charset="0"/>
              <a:buChar char="•"/>
            </a:pPr>
            <a:endParaRPr lang="en-US" baseline="0" dirty="0"/>
          </a:p>
          <a:p>
            <a:pPr eaLnBrk="1" hangingPunct="1">
              <a:spcBef>
                <a:spcPct val="0"/>
              </a:spcBef>
              <a:buFont typeface="Arial" pitchFamily="34" charset="0"/>
              <a:buNone/>
            </a:pPr>
            <a:r>
              <a:rPr lang="en-US" baseline="0" dirty="0"/>
              <a:t>Now that we have the while loop in place, changing the number of times it is repeated (iterates) is very easy.</a:t>
            </a:r>
          </a:p>
          <a:p>
            <a:pPr eaLnBrk="1" hangingPunct="1">
              <a:spcBef>
                <a:spcPct val="0"/>
              </a:spcBef>
              <a:buFont typeface="Arial" pitchFamily="34" charset="0"/>
              <a:buNone/>
            </a:pPr>
            <a:r>
              <a:rPr lang="en-US" baseline="0" dirty="0"/>
              <a:t>All we need to do is the change the condition (in this case, line </a:t>
            </a:r>
            <a:r>
              <a:rPr lang="en-US" dirty="0"/>
              <a:t>3</a:t>
            </a:r>
            <a:r>
              <a:rPr lang="en-US" baseline="0" dirty="0"/>
              <a:t>) accordingly.</a:t>
            </a:r>
            <a:endParaRPr lang="en-US" baseline="0" dirty="0">
              <a:cs typeface="Calibri"/>
            </a:endParaRPr>
          </a:p>
          <a:p>
            <a:pPr eaLnBrk="1" hangingPunct="1">
              <a:spcBef>
                <a:spcPct val="0"/>
              </a:spcBef>
              <a:buFont typeface="Arial" pitchFamily="34" charset="0"/>
              <a:buNone/>
            </a:pPr>
            <a:r>
              <a:rPr lang="en-US" b="1" baseline="0" dirty="0"/>
              <a:t>No change in the loop block is needed.</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11074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30775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85921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61077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4155520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WQ8bNdxREHU"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auth0.com/blog/strategy-design-pattern-in-python/#:~:text=Strategy%20pattern%20follows%20the%20Open,flexible%20and%20easy%20to%20maintai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wiki.c2.com/?GangOfFour" TargetMode="External"/><Relationship Id="rId2" Type="http://schemas.openxmlformats.org/officeDocument/2006/relationships/hyperlink" Target="https://en.wikipedia.org/wiki/Design_Patterns" TargetMode="Externa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pen%E2%80%93closed_princip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a:bodyPr>
          <a:lstStyle/>
          <a:p>
            <a:pPr algn="l"/>
            <a:r>
              <a:rPr lang="en-US" b="1" i="0" dirty="0">
                <a:solidFill>
                  <a:srgbClr val="0F0F0F"/>
                </a:solidFill>
                <a:effectLst/>
                <a:latin typeface="YouTube Sans"/>
              </a:rPr>
              <a:t>The strategy pattern</a:t>
            </a:r>
          </a:p>
        </p:txBody>
      </p:sp>
    </p:spTree>
    <p:extLst>
      <p:ext uri="{BB962C8B-B14F-4D97-AF65-F5344CB8AC3E}">
        <p14:creationId xmlns:p14="http://schemas.microsoft.com/office/powerpoint/2010/main" val="230917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392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i="0" dirty="0">
                <a:solidFill>
                  <a:srgbClr val="1D1F25"/>
                </a:solidFill>
                <a:effectLst/>
                <a:latin typeface="Atkinson Hyperlegible"/>
              </a:rPr>
              <a:t>Implementation – cont’d</a:t>
            </a:r>
            <a:endParaRPr lang="he-IL" dirty="0"/>
          </a:p>
        </p:txBody>
      </p:sp>
      <p:sp>
        <p:nvSpPr>
          <p:cNvPr id="2" name="Rectangle 1">
            <a:extLst>
              <a:ext uri="{FF2B5EF4-FFF2-40B4-BE49-F238E27FC236}">
                <a16:creationId xmlns:a16="http://schemas.microsoft.com/office/drawing/2014/main" id="{F5DFDEAF-7D8F-4505-8977-9947453B7483}"/>
              </a:ext>
            </a:extLst>
          </p:cNvPr>
          <p:cNvSpPr>
            <a:spLocks noChangeArrowheads="1"/>
          </p:cNvSpPr>
          <p:nvPr/>
        </p:nvSpPr>
        <p:spPr bwMode="auto">
          <a:xfrm>
            <a:off x="649549" y="1477228"/>
            <a:ext cx="10892901"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Arial Unicode MS"/>
              </a:rPr>
              <a:t>## Changing the strategy among Rock, Paper, Scissors, and Random</a:t>
            </a:r>
            <a:br>
              <a:rPr kumimoji="0" lang="en-US" altLang="en-US" sz="1000" b="0" i="0" u="none" strike="noStrike" cap="none" normalizeH="0" baseline="0" dirty="0">
                <a:ln>
                  <a:noFill/>
                </a:ln>
                <a:solidFill>
                  <a:srgbClr val="808080"/>
                </a:solidFill>
                <a:effectLst/>
                <a:latin typeface="Arial Unicode MS"/>
              </a:rPr>
            </a:b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import </a:t>
            </a:r>
            <a:r>
              <a:rPr kumimoji="0" lang="en-US" altLang="en-US" sz="1000" b="0" i="0" u="none" strike="noStrike" cap="none" normalizeH="0" baseline="0" dirty="0">
                <a:ln>
                  <a:noFill/>
                </a:ln>
                <a:solidFill>
                  <a:srgbClr val="A9B7C6"/>
                </a:solidFill>
                <a:effectLst/>
                <a:latin typeface="Arial Unicode MS"/>
              </a:rPr>
              <a:t>random</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from </a:t>
            </a:r>
            <a:r>
              <a:rPr kumimoji="0" lang="en-US" altLang="en-US" sz="1000" b="0" i="0" u="none" strike="noStrike" cap="none" normalizeH="0" baseline="0" dirty="0" err="1">
                <a:ln>
                  <a:noFill/>
                </a:ln>
                <a:solidFill>
                  <a:srgbClr val="A9B7C6"/>
                </a:solidFill>
                <a:effectLst/>
                <a:latin typeface="Arial Unicode MS"/>
              </a:rPr>
              <a:t>abc</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import </a:t>
            </a:r>
            <a:r>
              <a:rPr kumimoji="0" lang="en-US" altLang="en-US" sz="1000" b="0" i="0" u="none" strike="noStrike" cap="none" normalizeH="0" baseline="0" dirty="0">
                <a:ln>
                  <a:noFill/>
                </a:ln>
                <a:solidFill>
                  <a:srgbClr val="A9B7C6"/>
                </a:solidFill>
                <a:effectLst/>
                <a:latin typeface="Arial Unicode MS"/>
              </a:rPr>
              <a:t>ABC</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abstractmethod</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Strategy interface</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Strategy(ABC):</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@abstractmethod</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selection</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 -&gt; </a:t>
            </a:r>
            <a:r>
              <a:rPr kumimoji="0" lang="en-US" altLang="en-US" sz="1000" b="0" i="0" u="none" strike="noStrike" cap="none" normalizeH="0" baseline="0" dirty="0">
                <a:ln>
                  <a:noFill/>
                </a:ln>
                <a:solidFill>
                  <a:srgbClr val="CC7832"/>
                </a:solidFill>
                <a:effectLst/>
                <a:latin typeface="Arial Unicode MS"/>
              </a:rPr>
              <a:t>None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pass</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Concrete strategies</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Rock(Strategy):</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actual application will have the algorithm instead this method</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selection</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 -&gt; </a:t>
            </a:r>
            <a:r>
              <a:rPr kumimoji="0" lang="en-US" altLang="en-US" sz="1000" b="0" i="0" u="none" strike="noStrike" cap="none" normalizeH="0" baseline="0" dirty="0">
                <a:ln>
                  <a:noFill/>
                </a:ln>
                <a:solidFill>
                  <a:srgbClr val="8888C6"/>
                </a:solidFill>
                <a:effectLst/>
                <a:latin typeface="Arial Unicode MS"/>
              </a:rPr>
              <a:t>str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a:t>
            </a:r>
            <a:r>
              <a:rPr kumimoji="0" lang="en-US" altLang="en-US" sz="1000" b="0" i="0" u="none" strike="noStrike" cap="none" normalizeH="0" baseline="0" dirty="0">
                <a:ln>
                  <a:noFill/>
                </a:ln>
                <a:solidFill>
                  <a:srgbClr val="6A8759"/>
                </a:solidFill>
                <a:effectLst/>
                <a:latin typeface="Arial Unicode MS"/>
              </a:rPr>
              <a:t>"Rock"</a:t>
            </a:r>
            <a:br>
              <a:rPr kumimoji="0" lang="en-US" altLang="en-US" sz="1000" b="0" i="0" u="none" strike="noStrike" cap="none" normalizeH="0" baseline="0" dirty="0">
                <a:ln>
                  <a:noFill/>
                </a:ln>
                <a:solidFill>
                  <a:srgbClr val="6A8759"/>
                </a:solidFill>
                <a:effectLst/>
                <a:latin typeface="Arial Unicode MS"/>
              </a:rPr>
            </a:br>
            <a:br>
              <a:rPr kumimoji="0" lang="en-US" altLang="en-US" sz="1000" b="0" i="0" u="none" strike="noStrike" cap="none" normalizeH="0" baseline="0" dirty="0">
                <a:ln>
                  <a:noFill/>
                </a:ln>
                <a:solidFill>
                  <a:srgbClr val="6A8759"/>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Paper(Strategy):</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selection</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 -&gt; </a:t>
            </a:r>
            <a:r>
              <a:rPr kumimoji="0" lang="en-US" altLang="en-US" sz="1000" b="0" i="0" u="none" strike="noStrike" cap="none" normalizeH="0" baseline="0" dirty="0">
                <a:ln>
                  <a:noFill/>
                </a:ln>
                <a:solidFill>
                  <a:srgbClr val="8888C6"/>
                </a:solidFill>
                <a:effectLst/>
                <a:latin typeface="Arial Unicode MS"/>
              </a:rPr>
              <a:t>str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a:t>
            </a:r>
            <a:r>
              <a:rPr kumimoji="0" lang="en-US" altLang="en-US" sz="1000" b="0" i="0" u="none" strike="noStrike" cap="none" normalizeH="0" baseline="0" dirty="0">
                <a:ln>
                  <a:noFill/>
                </a:ln>
                <a:solidFill>
                  <a:srgbClr val="6A8759"/>
                </a:solidFill>
                <a:effectLst/>
                <a:latin typeface="Arial Unicode MS"/>
              </a:rPr>
              <a:t>"Paper"</a:t>
            </a:r>
            <a:br>
              <a:rPr kumimoji="0" lang="en-US" altLang="en-US" sz="1000" b="0" i="0" u="none" strike="noStrike" cap="none" normalizeH="0" baseline="0" dirty="0">
                <a:ln>
                  <a:noFill/>
                </a:ln>
                <a:solidFill>
                  <a:srgbClr val="6A8759"/>
                </a:solidFill>
                <a:effectLst/>
                <a:latin typeface="Arial Unicode MS"/>
              </a:rPr>
            </a:br>
            <a:br>
              <a:rPr kumimoji="0" lang="en-US" altLang="en-US" sz="1000" b="0" i="0" u="none" strike="noStrike" cap="none" normalizeH="0" baseline="0" dirty="0">
                <a:ln>
                  <a:noFill/>
                </a:ln>
                <a:solidFill>
                  <a:srgbClr val="6A8759"/>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Scissors(Strategy):</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selection</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 -&gt; </a:t>
            </a:r>
            <a:r>
              <a:rPr kumimoji="0" lang="en-US" altLang="en-US" sz="1000" b="0" i="0" u="none" strike="noStrike" cap="none" normalizeH="0" baseline="0" dirty="0">
                <a:ln>
                  <a:noFill/>
                </a:ln>
                <a:solidFill>
                  <a:srgbClr val="8888C6"/>
                </a:solidFill>
                <a:effectLst/>
                <a:latin typeface="Arial Unicode MS"/>
              </a:rPr>
              <a:t>str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a:t>
            </a:r>
            <a:r>
              <a:rPr kumimoji="0" lang="en-US" altLang="en-US" sz="1000" b="0" i="0" u="none" strike="noStrike" cap="none" normalizeH="0" baseline="0" dirty="0">
                <a:ln>
                  <a:noFill/>
                </a:ln>
                <a:solidFill>
                  <a:srgbClr val="6A8759"/>
                </a:solidFill>
                <a:effectLst/>
                <a:latin typeface="Arial Unicode MS"/>
              </a:rPr>
              <a:t>"Scissors"</a:t>
            </a:r>
            <a:br>
              <a:rPr kumimoji="0" lang="en-US" altLang="en-US" sz="1000" b="0" i="0" u="none" strike="noStrike" cap="none" normalizeH="0" baseline="0" dirty="0">
                <a:ln>
                  <a:noFill/>
                </a:ln>
                <a:solidFill>
                  <a:srgbClr val="6A8759"/>
                </a:solidFill>
                <a:effectLst/>
                <a:latin typeface="Arial Unicode MS"/>
              </a:rPr>
            </a:br>
            <a:br>
              <a:rPr kumimoji="0" lang="en-US" altLang="en-US" sz="1000" b="0" i="0" u="none" strike="noStrike" cap="none" normalizeH="0" baseline="0" dirty="0">
                <a:ln>
                  <a:noFill/>
                </a:ln>
                <a:solidFill>
                  <a:srgbClr val="6A8759"/>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Random(Strategy):</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selection</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 -&gt; </a:t>
            </a:r>
            <a:r>
              <a:rPr kumimoji="0" lang="en-US" altLang="en-US" sz="1000" b="0" i="0" u="none" strike="noStrike" cap="none" normalizeH="0" baseline="0" dirty="0">
                <a:ln>
                  <a:noFill/>
                </a:ln>
                <a:solidFill>
                  <a:srgbClr val="8888C6"/>
                </a:solidFill>
                <a:effectLst/>
                <a:latin typeface="Arial Unicode MS"/>
              </a:rPr>
              <a:t>str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options = [</a:t>
            </a:r>
            <a:r>
              <a:rPr kumimoji="0" lang="en-US" altLang="en-US" sz="1000" b="0" i="0" u="none" strike="noStrike" cap="none" normalizeH="0" baseline="0" dirty="0">
                <a:ln>
                  <a:noFill/>
                </a:ln>
                <a:solidFill>
                  <a:srgbClr val="6A8759"/>
                </a:solidFill>
                <a:effectLst/>
                <a:latin typeface="Arial Unicode MS"/>
              </a:rPr>
              <a:t>"Rock"</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"Paper"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"Scissors"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a:t>
            </a:r>
            <a:r>
              <a:rPr kumimoji="0" lang="en-US" altLang="en-US" sz="1000" b="0" i="0" u="none" strike="noStrike" cap="none" normalizeH="0" baseline="0" dirty="0" err="1">
                <a:ln>
                  <a:noFill/>
                </a:ln>
                <a:solidFill>
                  <a:srgbClr val="A9B7C6"/>
                </a:solidFill>
                <a:effectLst/>
                <a:latin typeface="Arial Unicode MS"/>
              </a:rPr>
              <a:t>random.choice</a:t>
            </a:r>
            <a:r>
              <a:rPr kumimoji="0" lang="en-US" altLang="en-US" sz="1000" b="0" i="0" u="none" strike="noStrike" cap="none" normalizeH="0" baseline="0" dirty="0">
                <a:ln>
                  <a:noFill/>
                </a:ln>
                <a:solidFill>
                  <a:srgbClr val="A9B7C6"/>
                </a:solidFill>
                <a:effectLst/>
                <a:latin typeface="Arial Unicode MS"/>
              </a:rPr>
              <a:t>(options)</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97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DFA2C46-A0AE-430D-9682-96F1EDC88AF4}"/>
              </a:ext>
            </a:extLst>
          </p:cNvPr>
          <p:cNvSpPr>
            <a:spLocks noChangeArrowheads="1"/>
          </p:cNvSpPr>
          <p:nvPr/>
        </p:nvSpPr>
        <p:spPr bwMode="auto">
          <a:xfrm>
            <a:off x="887767" y="211853"/>
            <a:ext cx="9428085" cy="62478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Arial Unicode MS"/>
              </a:rPr>
              <a:t>## Context class</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CC7832"/>
                </a:solidFill>
                <a:effectLst/>
                <a:latin typeface="Arial Unicode MS"/>
              </a:rPr>
              <a:t>class</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Game:</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strategy: Strategy</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B200B2"/>
                </a:solidFill>
                <a:effectLst/>
                <a:latin typeface="Arial Unicode MS"/>
              </a:rPr>
              <a:t>__</a:t>
            </a:r>
            <a:r>
              <a:rPr kumimoji="0" lang="en-US" altLang="en-US" sz="1000" b="0" i="0" u="none" strike="noStrike" cap="none" normalizeH="0" baseline="0" dirty="0" err="1">
                <a:ln>
                  <a:noFill/>
                </a:ln>
                <a:solidFill>
                  <a:srgbClr val="B200B2"/>
                </a:solidFill>
                <a:effectLst/>
                <a:latin typeface="Arial Unicode MS"/>
              </a:rPr>
              <a:t>init</a:t>
            </a:r>
            <a:r>
              <a:rPr kumimoji="0" lang="en-US" altLang="en-US" sz="1000" b="0" i="0" u="none" strike="noStrike" cap="none" normalizeH="0" baseline="0" dirty="0">
                <a:ln>
                  <a:noFill/>
                </a:ln>
                <a:solidFill>
                  <a:srgbClr val="B200B2"/>
                </a:solidFill>
                <a:effectLst/>
                <a:latin typeface="Arial Unicode MS"/>
              </a:rPr>
              <a:t>__</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strategy: Strategy = </a:t>
            </a:r>
            <a:r>
              <a:rPr kumimoji="0" lang="en-US" altLang="en-US" sz="1000" b="0" i="0" u="none" strike="noStrike" cap="none" normalizeH="0" baseline="0" dirty="0">
                <a:ln>
                  <a:noFill/>
                </a:ln>
                <a:solidFill>
                  <a:srgbClr val="CC7832"/>
                </a:solidFill>
                <a:effectLst/>
                <a:latin typeface="Arial Unicode MS"/>
              </a:rPr>
              <a:t>None</a:t>
            </a:r>
            <a:r>
              <a:rPr kumimoji="0" lang="en-US" altLang="en-US" sz="1000" b="0" i="0" u="none" strike="noStrike" cap="none" normalizeH="0" baseline="0" dirty="0">
                <a:ln>
                  <a:noFill/>
                </a:ln>
                <a:solidFill>
                  <a:srgbClr val="A9B7C6"/>
                </a:solidFill>
                <a:effectLst/>
                <a:latin typeface="Arial Unicode MS"/>
              </a:rPr>
              <a:t>) -&gt; </a:t>
            </a:r>
            <a:r>
              <a:rPr kumimoji="0" lang="en-US" altLang="en-US" sz="1000" b="0" i="0" u="none" strike="noStrike" cap="none" normalizeH="0" baseline="0" dirty="0">
                <a:ln>
                  <a:noFill/>
                </a:ln>
                <a:solidFill>
                  <a:srgbClr val="CC7832"/>
                </a:solidFill>
                <a:effectLst/>
                <a:latin typeface="Arial Unicode MS"/>
              </a:rPr>
              <a:t>None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strategy </a:t>
            </a:r>
            <a:r>
              <a:rPr kumimoji="0" lang="en-US" altLang="en-US" sz="1000" b="0" i="0" u="none" strike="noStrike" cap="none" normalizeH="0" baseline="0" dirty="0">
                <a:ln>
                  <a:noFill/>
                </a:ln>
                <a:solidFill>
                  <a:srgbClr val="CC7832"/>
                </a:solidFill>
                <a:effectLst/>
                <a:latin typeface="Arial Unicode MS"/>
              </a:rPr>
              <a:t>is not None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94558D"/>
                </a:solidFill>
                <a:effectLst/>
                <a:latin typeface="Arial Unicode MS"/>
              </a:rPr>
              <a:t>self</a:t>
            </a:r>
            <a:r>
              <a:rPr kumimoji="0" lang="en-US" altLang="en-US" sz="1000" b="0" i="0" u="none" strike="noStrike" cap="none" normalizeH="0" baseline="0" dirty="0" err="1">
                <a:ln>
                  <a:noFill/>
                </a:ln>
                <a:solidFill>
                  <a:srgbClr val="A9B7C6"/>
                </a:solidFill>
                <a:effectLst/>
                <a:latin typeface="Arial Unicode MS"/>
              </a:rPr>
              <a:t>.strategy</a:t>
            </a:r>
            <a:r>
              <a:rPr kumimoji="0" lang="en-US" altLang="en-US" sz="1000" b="0" i="0" u="none" strike="noStrike" cap="none" normalizeH="0" baseline="0" dirty="0">
                <a:ln>
                  <a:noFill/>
                </a:ln>
                <a:solidFill>
                  <a:srgbClr val="A9B7C6"/>
                </a:solidFill>
                <a:effectLst/>
                <a:latin typeface="Arial Unicode MS"/>
              </a:rPr>
              <a:t> = strategy</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else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94558D"/>
                </a:solidFill>
                <a:effectLst/>
                <a:latin typeface="Arial Unicode MS"/>
              </a:rPr>
              <a:t>self</a:t>
            </a:r>
            <a:r>
              <a:rPr kumimoji="0" lang="en-US" altLang="en-US" sz="1000" b="0" i="0" u="none" strike="noStrike" cap="none" normalizeH="0" baseline="0" dirty="0" err="1">
                <a:ln>
                  <a:noFill/>
                </a:ln>
                <a:solidFill>
                  <a:srgbClr val="A9B7C6"/>
                </a:solidFill>
                <a:effectLst/>
                <a:latin typeface="Arial Unicode MS"/>
              </a:rPr>
              <a:t>.strategy</a:t>
            </a:r>
            <a:r>
              <a:rPr kumimoji="0" lang="en-US" altLang="en-US" sz="1000" b="0" i="0" u="none" strike="noStrike" cap="none" normalizeH="0" baseline="0" dirty="0">
                <a:ln>
                  <a:noFill/>
                </a:ln>
                <a:solidFill>
                  <a:srgbClr val="A9B7C6"/>
                </a:solidFill>
                <a:effectLst/>
                <a:latin typeface="Arial Unicode MS"/>
              </a:rPr>
              <a:t> = Random()</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play</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sec) -&gt; </a:t>
            </a:r>
            <a:r>
              <a:rPr kumimoji="0" lang="en-US" altLang="en-US" sz="1000" b="0" i="0" u="none" strike="noStrike" cap="none" normalizeH="0" baseline="0" dirty="0">
                <a:ln>
                  <a:noFill/>
                </a:ln>
                <a:solidFill>
                  <a:srgbClr val="CC7832"/>
                </a:solidFill>
                <a:effectLst/>
                <a:latin typeface="Arial Unicode MS"/>
              </a:rPr>
              <a:t>None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s1 = </a:t>
            </a:r>
            <a:r>
              <a:rPr kumimoji="0" lang="en-US" altLang="en-US" sz="1000" b="0" i="0" u="none" strike="noStrike" cap="none" normalizeH="0" baseline="0" dirty="0" err="1">
                <a:ln>
                  <a:noFill/>
                </a:ln>
                <a:solidFill>
                  <a:srgbClr val="94558D"/>
                </a:solidFill>
                <a:effectLst/>
                <a:latin typeface="Arial Unicode MS"/>
              </a:rPr>
              <a:t>self</a:t>
            </a:r>
            <a:r>
              <a:rPr kumimoji="0" lang="en-US" altLang="en-US" sz="1000" b="0" i="0" u="none" strike="noStrike" cap="none" normalizeH="0" baseline="0" dirty="0" err="1">
                <a:ln>
                  <a:noFill/>
                </a:ln>
                <a:solidFill>
                  <a:srgbClr val="A9B7C6"/>
                </a:solidFill>
                <a:effectLst/>
                <a:latin typeface="Arial Unicode MS"/>
              </a:rPr>
              <a:t>.strategy.selection</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s2 = </a:t>
            </a:r>
            <a:r>
              <a:rPr kumimoji="0" lang="en-US" altLang="en-US" sz="1000" b="0" i="0" u="none" strike="noStrike" cap="none" normalizeH="0" baseline="0" dirty="0" err="1">
                <a:ln>
                  <a:noFill/>
                </a:ln>
                <a:solidFill>
                  <a:srgbClr val="A9B7C6"/>
                </a:solidFill>
                <a:effectLst/>
                <a:latin typeface="Arial Unicode MS"/>
              </a:rPr>
              <a:t>sec.strategy.selection</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s1 == s2:</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"It's a tie"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CC7832"/>
                </a:solidFill>
                <a:effectLst/>
                <a:latin typeface="Arial Unicode MS"/>
              </a:rPr>
              <a:t>elif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s1 == </a:t>
            </a:r>
            <a:r>
              <a:rPr kumimoji="0" lang="en-US" altLang="en-US" sz="1000" b="0" i="0" u="none" strike="noStrike" cap="none" normalizeH="0" baseline="0" dirty="0">
                <a:ln>
                  <a:noFill/>
                </a:ln>
                <a:solidFill>
                  <a:srgbClr val="6A8759"/>
                </a:solidFill>
                <a:effectLst/>
                <a:latin typeface="Arial Unicode MS"/>
              </a:rPr>
              <a:t>"Rock"</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s2 == </a:t>
            </a:r>
            <a:r>
              <a:rPr kumimoji="0" lang="en-US" altLang="en-US" sz="1000" b="0" i="0" u="none" strike="noStrike" cap="none" normalizeH="0" baseline="0" dirty="0">
                <a:ln>
                  <a:noFill/>
                </a:ln>
                <a:solidFill>
                  <a:srgbClr val="6A8759"/>
                </a:solidFill>
                <a:effectLst/>
                <a:latin typeface="Arial Unicode MS"/>
              </a:rPr>
              <a:t>"Scissors"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"Player 1 wins!"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else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"Player 2 wins!"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CC7832"/>
                </a:solidFill>
                <a:effectLst/>
                <a:latin typeface="Arial Unicode MS"/>
              </a:rPr>
              <a:t>elif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s1 == </a:t>
            </a:r>
            <a:r>
              <a:rPr kumimoji="0" lang="en-US" altLang="en-US" sz="1000" b="0" i="0" u="none" strike="noStrike" cap="none" normalizeH="0" baseline="0" dirty="0">
                <a:ln>
                  <a:noFill/>
                </a:ln>
                <a:solidFill>
                  <a:srgbClr val="6A8759"/>
                </a:solidFill>
                <a:effectLst/>
                <a:latin typeface="Arial Unicode MS"/>
              </a:rPr>
              <a:t>"Scissors"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s2 == </a:t>
            </a:r>
            <a:r>
              <a:rPr kumimoji="0" lang="en-US" altLang="en-US" sz="1000" b="0" i="0" u="none" strike="noStrike" cap="none" normalizeH="0" baseline="0" dirty="0">
                <a:ln>
                  <a:noFill/>
                </a:ln>
                <a:solidFill>
                  <a:srgbClr val="6A8759"/>
                </a:solidFill>
                <a:effectLst/>
                <a:latin typeface="Arial Unicode MS"/>
              </a:rPr>
              <a:t>"Paper"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"Player 1 wins!"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else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"Player 2 wins!"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CC7832"/>
                </a:solidFill>
                <a:effectLst/>
                <a:latin typeface="Arial Unicode MS"/>
              </a:rPr>
              <a:t>elif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s1 == </a:t>
            </a:r>
            <a:r>
              <a:rPr kumimoji="0" lang="en-US" altLang="en-US" sz="1000" b="0" i="0" u="none" strike="noStrike" cap="none" normalizeH="0" baseline="0" dirty="0">
                <a:ln>
                  <a:noFill/>
                </a:ln>
                <a:solidFill>
                  <a:srgbClr val="6A8759"/>
                </a:solidFill>
                <a:effectLst/>
                <a:latin typeface="Arial Unicode MS"/>
              </a:rPr>
              <a:t>"Paper"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s2 == </a:t>
            </a:r>
            <a:r>
              <a:rPr kumimoji="0" lang="en-US" altLang="en-US" sz="1000" b="0" i="0" u="none" strike="noStrike" cap="none" normalizeH="0" baseline="0" dirty="0">
                <a:ln>
                  <a:noFill/>
                </a:ln>
                <a:solidFill>
                  <a:srgbClr val="6A8759"/>
                </a:solidFill>
                <a:effectLst/>
                <a:latin typeface="Arial Unicode MS"/>
              </a:rPr>
              <a:t>"Rock"</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"Player 1 wins!"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else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"Player 2 wins!"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Example application</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a:t>
            </a:r>
            <a:r>
              <a:rPr kumimoji="0" lang="en-US" altLang="en-US" sz="1000" b="0" i="0" u="none" strike="noStrike" cap="none" normalizeH="0" baseline="0" dirty="0" err="1">
                <a:ln>
                  <a:noFill/>
                </a:ln>
                <a:solidFill>
                  <a:srgbClr val="808080"/>
                </a:solidFill>
                <a:effectLst/>
                <a:latin typeface="Arial Unicode MS"/>
              </a:rPr>
              <a:t>PLayer</a:t>
            </a:r>
            <a:r>
              <a:rPr kumimoji="0" lang="en-US" altLang="en-US" sz="1000" b="0" i="0" u="none" strike="noStrike" cap="none" normalizeH="0" baseline="0" dirty="0">
                <a:ln>
                  <a:noFill/>
                </a:ln>
                <a:solidFill>
                  <a:srgbClr val="808080"/>
                </a:solidFill>
                <a:effectLst/>
                <a:latin typeface="Arial Unicode MS"/>
              </a:rPr>
              <a:t> 1 can select his strategy</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player1 = Game(Paper())</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Player 2 gets to select</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player2 = Game(Rock())</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After the second player choice, we call the play method</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player1.play(player2)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45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Conclusion</a:t>
            </a:r>
            <a:endParaRPr lang="he-IL" dirty="0"/>
          </a:p>
        </p:txBody>
      </p:sp>
      <p:sp>
        <p:nvSpPr>
          <p:cNvPr id="3" name="TextBox 2">
            <a:extLst>
              <a:ext uri="{FF2B5EF4-FFF2-40B4-BE49-F238E27FC236}">
                <a16:creationId xmlns:a16="http://schemas.microsoft.com/office/drawing/2014/main" id="{2E459FE7-61C7-4C40-89B7-923478C0002A}"/>
              </a:ext>
            </a:extLst>
          </p:cNvPr>
          <p:cNvSpPr txBox="1"/>
          <p:nvPr/>
        </p:nvSpPr>
        <p:spPr>
          <a:xfrm>
            <a:off x="815414" y="1731146"/>
            <a:ext cx="1048586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F25"/>
                </a:solidFill>
                <a:effectLst/>
                <a:latin typeface="Atkinson Hyperlegible"/>
              </a:rPr>
              <a:t>In this article, you have seen where and how to use the strategy pattern in your code. You can build flexible and maintainable software applications using the strategy pattern. You can switch between algorithms at runtime according to the user's decision without changing the code. But if your code only has a couple of algorithms, there is no need to use strategy. It just makes your code look complex with numerous classes and objects.</a:t>
            </a:r>
          </a:p>
          <a:p>
            <a:r>
              <a:rPr lang="en-US" b="0" i="0" dirty="0">
                <a:solidFill>
                  <a:srgbClr val="1D1F25"/>
                </a:solidFill>
                <a:effectLst/>
                <a:latin typeface="Atkinson Hyperlegible"/>
              </a:rPr>
              <a:t> </a:t>
            </a:r>
          </a:p>
          <a:p>
            <a:pPr marL="285750" indent="-285750">
              <a:buFont typeface="Arial" panose="020B0604020202020204" pitchFamily="34" charset="0"/>
              <a:buChar char="•"/>
            </a:pPr>
            <a:r>
              <a:rPr lang="en-US" b="0" i="0" dirty="0">
                <a:solidFill>
                  <a:srgbClr val="1D1F25"/>
                </a:solidFill>
                <a:effectLst/>
                <a:latin typeface="Atkinson Hyperlegible"/>
              </a:rPr>
              <a:t>The Strategy pattern can work as an alternative for conditional statements for selecting the behavior of the application. But the potential drawback of strategy pattern is that the users must know how strategies differ from each other to select what they need. So it would be best if you use the strategy pattern only when the variation in behavior of the application is relevant to the users. So try to make your software applications flexible using the strategy pattern.</a:t>
            </a:r>
            <a:endParaRPr lang="en-US" dirty="0"/>
          </a:p>
        </p:txBody>
      </p:sp>
    </p:spTree>
    <p:extLst>
      <p:ext uri="{BB962C8B-B14F-4D97-AF65-F5344CB8AC3E}">
        <p14:creationId xmlns:p14="http://schemas.microsoft.com/office/powerpoint/2010/main" val="54780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information</a:t>
            </a:r>
            <a:endParaRPr lang="he-IL" dirty="0"/>
          </a:p>
        </p:txBody>
      </p:sp>
      <p:sp>
        <p:nvSpPr>
          <p:cNvPr id="2" name="TextBox 1">
            <a:extLst>
              <a:ext uri="{FF2B5EF4-FFF2-40B4-BE49-F238E27FC236}">
                <a16:creationId xmlns:a16="http://schemas.microsoft.com/office/drawing/2014/main" id="{358A8DA5-BEAE-4059-8D89-6E30AA57EDAA}"/>
              </a:ext>
            </a:extLst>
          </p:cNvPr>
          <p:cNvSpPr txBox="1"/>
          <p:nvPr/>
        </p:nvSpPr>
        <p:spPr>
          <a:xfrm>
            <a:off x="956124" y="1695635"/>
            <a:ext cx="10561173" cy="2308324"/>
          </a:xfrm>
          <a:prstGeom prst="rect">
            <a:avLst/>
          </a:prstGeom>
          <a:noFill/>
        </p:spPr>
        <p:txBody>
          <a:bodyPr wrap="square" rtlCol="0">
            <a:spAutoFit/>
          </a:bodyPr>
          <a:lstStyle/>
          <a:p>
            <a:r>
              <a:rPr lang="en-US" b="1" i="0" dirty="0">
                <a:solidFill>
                  <a:srgbClr val="0F0F0F"/>
                </a:solidFill>
                <a:effectLst/>
                <a:latin typeface="YouTube Sans"/>
              </a:rPr>
              <a:t>Cohesion and coupling: write BETTER PYTHON CODE Part 1</a:t>
            </a:r>
          </a:p>
          <a:p>
            <a:r>
              <a:rPr lang="en-US" i="0" dirty="0">
                <a:solidFill>
                  <a:srgbClr val="0F0F0F"/>
                </a:solidFill>
                <a:effectLst/>
                <a:latin typeface="YouTube Sans"/>
              </a:rPr>
              <a:t>	</a:t>
            </a:r>
            <a:r>
              <a:rPr lang="en-US" i="0" dirty="0">
                <a:solidFill>
                  <a:srgbClr val="0F0F0F"/>
                </a:solidFill>
                <a:effectLst/>
                <a:latin typeface="YouTube Sans"/>
                <a:hlinkClick r:id="rId3"/>
              </a:rPr>
              <a:t>https://www.youtube.com/watch?v=WQ8bNdxREHU</a:t>
            </a:r>
            <a:endParaRPr lang="en-US" i="0" dirty="0">
              <a:solidFill>
                <a:srgbClr val="0F0F0F"/>
              </a:solidFill>
              <a:effectLst/>
              <a:latin typeface="YouTube Sans"/>
            </a:endParaRPr>
          </a:p>
          <a:p>
            <a:endParaRPr lang="en-US" dirty="0">
              <a:solidFill>
                <a:srgbClr val="0F0F0F"/>
              </a:solidFill>
              <a:latin typeface="YouTube Sans"/>
            </a:endParaRPr>
          </a:p>
          <a:p>
            <a:pPr algn="l"/>
            <a:r>
              <a:rPr lang="en-US" b="1" i="0" dirty="0">
                <a:solidFill>
                  <a:srgbClr val="292929"/>
                </a:solidFill>
                <a:effectLst/>
                <a:latin typeface="sohne"/>
              </a:rPr>
              <a:t>Cohesion &amp; Coupling in Python</a:t>
            </a:r>
          </a:p>
          <a:p>
            <a:pPr algn="l"/>
            <a:r>
              <a:rPr lang="en-US" b="1" i="0" dirty="0">
                <a:effectLst/>
                <a:latin typeface="sohne"/>
              </a:rPr>
              <a:t>An Explanation of the Two Important Quality Metrics in OOP</a:t>
            </a:r>
          </a:p>
          <a:p>
            <a:pPr algn="l"/>
            <a:r>
              <a:rPr lang="en-US" dirty="0">
                <a:latin typeface="sohne"/>
              </a:rPr>
              <a:t>	</a:t>
            </a:r>
            <a:r>
              <a:rPr lang="en-US" dirty="0">
                <a:latin typeface="sohne"/>
                <a:hlinkClick r:id="rId4"/>
              </a:rPr>
              <a:t>https://auth0.com/blog/strategy-design-pattern-in-python/#:~:text=Strategy%20pattern%20follows%20the%20Open,flexible%20and%20easy%20to%20maintain</a:t>
            </a:r>
            <a:r>
              <a:rPr lang="en-US" dirty="0">
                <a:latin typeface="sohne"/>
              </a:rPr>
              <a:t>.</a:t>
            </a:r>
          </a:p>
          <a:p>
            <a:pPr algn="l"/>
            <a:endParaRPr lang="en-US" dirty="0">
              <a:latin typeface="sohne"/>
            </a:endParaRPr>
          </a:p>
        </p:txBody>
      </p:sp>
    </p:spTree>
    <p:extLst>
      <p:ext uri="{BB962C8B-B14F-4D97-AF65-F5344CB8AC3E}">
        <p14:creationId xmlns:p14="http://schemas.microsoft.com/office/powerpoint/2010/main" val="67894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7865615" cy="3785652"/>
          </a:xfrm>
          <a:prstGeom prst="rect">
            <a:avLst/>
          </a:prstGeom>
          <a:noFill/>
        </p:spPr>
        <p:txBody>
          <a:bodyPr wrap="square" rtlCol="0">
            <a:spAutoFit/>
          </a:bodyPr>
          <a:lstStyle/>
          <a:p>
            <a:r>
              <a:rPr lang="en-US" sz="2400" b="0" i="0" dirty="0">
                <a:solidFill>
                  <a:srgbClr val="1D1F25"/>
                </a:solidFill>
                <a:effectLst/>
                <a:latin typeface="Atkinson Hyperlegible"/>
              </a:rPr>
              <a:t>Before diving into the strategy pattern, you should be familiar with some of the basics concepts of </a:t>
            </a:r>
            <a:r>
              <a:rPr lang="en-US" sz="2400" b="0" i="0" dirty="0">
                <a:effectLst/>
                <a:latin typeface="Atkinson Hyperlegible"/>
                <a:hlinkClick r:id="rId3"/>
              </a:rPr>
              <a:t>Object-Oriented Programming</a:t>
            </a:r>
            <a:r>
              <a:rPr lang="en-US" sz="2400" b="0" i="0" dirty="0">
                <a:solidFill>
                  <a:srgbClr val="1D1F25"/>
                </a:solidFill>
                <a:effectLst/>
                <a:latin typeface="Atkinson Hyperlegible"/>
              </a:rPr>
              <a:t> (OOP). The entire concept of design patterns revolves around </a:t>
            </a:r>
            <a:r>
              <a:rPr lang="en-US" sz="2400" b="0" i="1" dirty="0">
                <a:solidFill>
                  <a:srgbClr val="1D1F25"/>
                </a:solidFill>
                <a:effectLst/>
                <a:latin typeface="Atkinson Hyperlegible"/>
              </a:rPr>
              <a:t>classes</a:t>
            </a:r>
            <a:r>
              <a:rPr lang="en-US" sz="2400" b="0" i="0" dirty="0">
                <a:solidFill>
                  <a:srgbClr val="1D1F25"/>
                </a:solidFill>
                <a:effectLst/>
                <a:latin typeface="Atkinson Hyperlegible"/>
              </a:rPr>
              <a:t> and </a:t>
            </a:r>
            <a:r>
              <a:rPr lang="en-US" sz="2400" b="0" i="1" dirty="0">
                <a:solidFill>
                  <a:srgbClr val="1D1F25"/>
                </a:solidFill>
                <a:effectLst/>
                <a:latin typeface="Atkinson Hyperlegible"/>
              </a:rPr>
              <a:t>objects</a:t>
            </a:r>
            <a:r>
              <a:rPr lang="en-US" sz="2400" b="0" i="0" dirty="0">
                <a:solidFill>
                  <a:srgbClr val="1D1F25"/>
                </a:solidFill>
                <a:effectLst/>
                <a:latin typeface="Atkinson Hyperlegible"/>
              </a:rPr>
              <a:t>. The design patterns are more high-level solutions for commonly occurring problems. They are like the blueprint to solve a specific problem. They are not confined to a single programming language. You can use design patterns in any programming language that supports object-oriented programming; the process will be the same while the syntax changes.</a:t>
            </a:r>
            <a:endParaRPr lang="en-US" sz="2400" dirty="0"/>
          </a:p>
        </p:txBody>
      </p:sp>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r>
              <a:rPr lang="en-US" dirty="0"/>
              <a:t>Introduction</a:t>
            </a:r>
            <a:endParaRPr lang="he-IL" dirty="0"/>
          </a:p>
        </p:txBody>
      </p:sp>
      <p:pic>
        <p:nvPicPr>
          <p:cNvPr id="1026" name="Picture 2" descr="design patterns">
            <a:extLst>
              <a:ext uri="{FF2B5EF4-FFF2-40B4-BE49-F238E27FC236}">
                <a16:creationId xmlns:a16="http://schemas.microsoft.com/office/drawing/2014/main" id="{7128F0EB-2F9C-4E9F-9A04-00D490217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080" y="2119272"/>
            <a:ext cx="4273920" cy="33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2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024467" y="1494000"/>
            <a:ext cx="10352120" cy="494840"/>
          </a:xfrm>
        </p:spPr>
        <p:txBody>
          <a:bodyPr>
            <a:noAutofit/>
          </a:bodyPr>
          <a:lstStyle/>
          <a:p>
            <a:pPr marL="0" indent="0" algn="l">
              <a:buNone/>
            </a:pPr>
            <a:r>
              <a:rPr lang="en-US" sz="3200" b="0" i="0" dirty="0">
                <a:solidFill>
                  <a:srgbClr val="1D1F25"/>
                </a:solidFill>
                <a:effectLst/>
                <a:latin typeface="Atkinson Hyperlegible"/>
              </a:rPr>
              <a:t>There are several types of design patterns, including </a:t>
            </a:r>
            <a:r>
              <a:rPr lang="en-US" sz="3200" b="1" i="0" dirty="0">
                <a:solidFill>
                  <a:srgbClr val="1D1F25"/>
                </a:solidFill>
                <a:effectLst/>
                <a:latin typeface="Atkinson Hyperlegible"/>
              </a:rPr>
              <a:t>Creational</a:t>
            </a:r>
            <a:r>
              <a:rPr lang="en-US" sz="3200" b="0" i="0" dirty="0">
                <a:solidFill>
                  <a:srgbClr val="1D1F25"/>
                </a:solidFill>
                <a:effectLst/>
                <a:latin typeface="Atkinson Hyperlegible"/>
              </a:rPr>
              <a:t>, </a:t>
            </a:r>
            <a:r>
              <a:rPr lang="en-US" sz="3200" b="1" i="0" dirty="0">
                <a:solidFill>
                  <a:srgbClr val="1D1F25"/>
                </a:solidFill>
                <a:effectLst/>
                <a:latin typeface="Atkinson Hyperlegible"/>
              </a:rPr>
              <a:t>Structural</a:t>
            </a:r>
            <a:r>
              <a:rPr lang="en-US" sz="3200" b="0" i="0" dirty="0">
                <a:solidFill>
                  <a:srgbClr val="1D1F25"/>
                </a:solidFill>
                <a:effectLst/>
                <a:latin typeface="Atkinson Hyperlegible"/>
              </a:rPr>
              <a:t>, and </a:t>
            </a:r>
            <a:r>
              <a:rPr lang="en-US" sz="3200" b="1" i="0" dirty="0">
                <a:solidFill>
                  <a:srgbClr val="1D1F25"/>
                </a:solidFill>
                <a:effectLst/>
                <a:latin typeface="Atkinson Hyperlegible"/>
              </a:rPr>
              <a:t>Behavioral</a:t>
            </a:r>
            <a:r>
              <a:rPr lang="en-US" sz="3200" b="0" i="0" dirty="0">
                <a:solidFill>
                  <a:srgbClr val="1D1F25"/>
                </a:solidFill>
                <a:effectLst/>
                <a:latin typeface="Atkinson Hyperlegible"/>
              </a:rPr>
              <a:t> patterns. Creational patterns are about different ways to create objects that increase the flexibility of our code. Structural patterns are about relations between the objects, making larger structures flexible using objects and classes. Behavioral patterns are about effective communications and interactions between objects.</a:t>
            </a:r>
            <a:endParaRPr lang="en-US" sz="3200" b="0" i="0" dirty="0">
              <a:solidFill>
                <a:srgbClr val="292929"/>
              </a:solidFill>
              <a:effectLst/>
              <a:latin typeface="source-serif-pro"/>
            </a:endParaRPr>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B48B7B9-B543-445B-9A20-1EF52488F646}"/>
              </a:ext>
            </a:extLst>
          </p:cNvPr>
          <p:cNvSpPr>
            <a:spLocks noGrp="1"/>
          </p:cNvSpPr>
          <p:nvPr>
            <p:ph type="title"/>
          </p:nvPr>
        </p:nvSpPr>
        <p:spPr>
          <a:xfrm>
            <a:off x="815414" y="548680"/>
            <a:ext cx="10561173" cy="720000"/>
          </a:xfrm>
        </p:spPr>
        <p:txBody>
          <a:bodyPr>
            <a:normAutofit/>
          </a:bodyPr>
          <a:lstStyle/>
          <a:p>
            <a:pPr algn="l"/>
            <a:r>
              <a:rPr lang="en-US" b="1" i="0" dirty="0">
                <a:solidFill>
                  <a:srgbClr val="1D1F25"/>
                </a:solidFill>
                <a:effectLst/>
                <a:latin typeface="Atkinson Hyperlegible"/>
              </a:rPr>
              <a:t>Strategy</a:t>
            </a:r>
            <a:endParaRPr lang="en-US" b="1" i="0" dirty="0">
              <a:solidFill>
                <a:srgbClr val="292929"/>
              </a:solidFill>
              <a:effectLst/>
              <a:latin typeface="sohne"/>
            </a:endParaRPr>
          </a:p>
        </p:txBody>
      </p:sp>
      <p:sp>
        <p:nvSpPr>
          <p:cNvPr id="4" name="TextBox 3">
            <a:extLst>
              <a:ext uri="{FF2B5EF4-FFF2-40B4-BE49-F238E27FC236}">
                <a16:creationId xmlns:a16="http://schemas.microsoft.com/office/drawing/2014/main" id="{976B8F7B-E636-48F9-A6AC-57D33610DE43}"/>
              </a:ext>
            </a:extLst>
          </p:cNvPr>
          <p:cNvSpPr txBox="1"/>
          <p:nvPr/>
        </p:nvSpPr>
        <p:spPr>
          <a:xfrm>
            <a:off x="897467" y="1564243"/>
            <a:ext cx="5778541" cy="3477875"/>
          </a:xfrm>
          <a:prstGeom prst="rect">
            <a:avLst/>
          </a:prstGeom>
          <a:noFill/>
        </p:spPr>
        <p:txBody>
          <a:bodyPr wrap="square" rtlCol="0">
            <a:spAutoFit/>
          </a:bodyPr>
          <a:lstStyle/>
          <a:p>
            <a:pPr algn="l"/>
            <a:r>
              <a:rPr lang="en-US" sz="2000" b="1" i="0" dirty="0">
                <a:solidFill>
                  <a:srgbClr val="1D1F25"/>
                </a:solidFill>
                <a:effectLst/>
                <a:latin typeface="Atkinson Hyperlegible"/>
              </a:rPr>
              <a:t>Strategy Pattern</a:t>
            </a:r>
            <a:r>
              <a:rPr lang="en-US" sz="2000" b="0" i="0" dirty="0">
                <a:solidFill>
                  <a:srgbClr val="1D1F25"/>
                </a:solidFill>
                <a:effectLst/>
                <a:latin typeface="Atkinson Hyperlegible"/>
              </a:rPr>
              <a:t> is a design pattern that enables our application to select algorithms at runtime, making our application flexible. The original book on </a:t>
            </a:r>
            <a:r>
              <a:rPr lang="en-US" sz="2000" b="0" i="0" dirty="0">
                <a:effectLst/>
                <a:latin typeface="Atkinson Hyperlegible"/>
                <a:hlinkClick r:id="rId2"/>
              </a:rPr>
              <a:t>design patterns</a:t>
            </a:r>
            <a:r>
              <a:rPr lang="en-US" sz="2000" b="0" i="0" dirty="0">
                <a:solidFill>
                  <a:srgbClr val="1D1F25"/>
                </a:solidFill>
                <a:effectLst/>
                <a:latin typeface="Atkinson Hyperlegible"/>
              </a:rPr>
              <a:t> written by </a:t>
            </a:r>
            <a:r>
              <a:rPr lang="en-US" sz="2000" b="0" i="0" dirty="0" err="1">
                <a:effectLst/>
                <a:latin typeface="Atkinson Hyperlegible"/>
                <a:hlinkClick r:id="rId3"/>
              </a:rPr>
              <a:t>GoF</a:t>
            </a:r>
            <a:r>
              <a:rPr lang="en-US" sz="2000" b="0" i="0" dirty="0">
                <a:solidFill>
                  <a:srgbClr val="1D1F25"/>
                </a:solidFill>
                <a:effectLst/>
                <a:latin typeface="Atkinson Hyperlegible"/>
              </a:rPr>
              <a:t> states that "Strategy pattern intends to define a family of algorithms, encapsulates each one, and make them interchangeable." More specifically, it lets you define a set of algorithms that are interchangeable according to some factors at runtime. Strategy Pattern falls under the category of behavioral design patterns as it enables an algorithm's behavior to be selected at runtime.</a:t>
            </a:r>
            <a:endParaRPr lang="en-US" dirty="0"/>
          </a:p>
        </p:txBody>
      </p:sp>
      <p:pic>
        <p:nvPicPr>
          <p:cNvPr id="2" name="Picture 1">
            <a:extLst>
              <a:ext uri="{FF2B5EF4-FFF2-40B4-BE49-F238E27FC236}">
                <a16:creationId xmlns:a16="http://schemas.microsoft.com/office/drawing/2014/main" id="{D16F44DF-1C90-4B34-9315-D65B0EFBDF96}"/>
              </a:ext>
            </a:extLst>
          </p:cNvPr>
          <p:cNvPicPr>
            <a:picLocks noChangeAspect="1"/>
          </p:cNvPicPr>
          <p:nvPr/>
        </p:nvPicPr>
        <p:blipFill>
          <a:blip r:embed="rId4"/>
          <a:stretch>
            <a:fillRect/>
          </a:stretch>
        </p:blipFill>
        <p:spPr>
          <a:xfrm>
            <a:off x="7173776" y="2115621"/>
            <a:ext cx="4202811" cy="2626757"/>
          </a:xfrm>
          <a:prstGeom prst="rect">
            <a:avLst/>
          </a:prstGeom>
        </p:spPr>
      </p:pic>
    </p:spTree>
    <p:extLst>
      <p:ext uri="{BB962C8B-B14F-4D97-AF65-F5344CB8AC3E}">
        <p14:creationId xmlns:p14="http://schemas.microsoft.com/office/powerpoint/2010/main" val="5435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1D1F25"/>
                </a:solidFill>
                <a:effectLst/>
                <a:latin typeface="Atkinson Hyperlegible"/>
              </a:rPr>
              <a:t>Usage</a:t>
            </a:r>
          </a:p>
        </p:txBody>
      </p:sp>
      <p:sp>
        <p:nvSpPr>
          <p:cNvPr id="3" name="Content Placeholder 2"/>
          <p:cNvSpPr>
            <a:spLocks noGrp="1"/>
          </p:cNvSpPr>
          <p:nvPr>
            <p:ph idx="1"/>
          </p:nvPr>
        </p:nvSpPr>
        <p:spPr>
          <a:xfrm>
            <a:off x="838200" y="1825625"/>
            <a:ext cx="10515600" cy="4351338"/>
          </a:xfrm>
        </p:spPr>
        <p:txBody>
          <a:bodyPr>
            <a:normAutofit/>
          </a:bodyPr>
          <a:lstStyle/>
          <a:p>
            <a:pPr algn="l"/>
            <a:r>
              <a:rPr lang="en-US" sz="1800" b="0" i="0" dirty="0">
                <a:solidFill>
                  <a:srgbClr val="1D1F25"/>
                </a:solidFill>
                <a:effectLst/>
                <a:latin typeface="Atkinson Hyperlegible"/>
              </a:rPr>
              <a:t>While developing software applications, you may have a few alternatives to accomplish something in your code. Depending on your client choices, data sources, or other factors, you want to do something different without changing the code. You often tend to define algorithms using conditional statements for different situations in the main class of the code. But it is not an elegant way of writing better code. It makes the main class of your code quite long, and it becomes too hard to maintain the application.</a:t>
            </a:r>
          </a:p>
          <a:p>
            <a:pPr algn="l"/>
            <a:r>
              <a:rPr lang="en-US" sz="1800" b="0" i="0" dirty="0">
                <a:solidFill>
                  <a:srgbClr val="1D1F25"/>
                </a:solidFill>
                <a:effectLst/>
                <a:latin typeface="Atkinson Hyperlegible"/>
              </a:rPr>
              <a:t>In situations like these, the strategy pattern is an ideal solution. The strategy pattern suggests you define classes, called </a:t>
            </a:r>
            <a:r>
              <a:rPr lang="en-US" sz="1800" b="0" i="1" dirty="0">
                <a:solidFill>
                  <a:srgbClr val="1D1F25"/>
                </a:solidFill>
                <a:effectLst/>
                <a:latin typeface="Atkinson Hyperlegible"/>
              </a:rPr>
              <a:t>strategies</a:t>
            </a:r>
            <a:r>
              <a:rPr lang="en-US" sz="1800" b="0" i="0" dirty="0">
                <a:solidFill>
                  <a:srgbClr val="1D1F25"/>
                </a:solidFill>
                <a:effectLst/>
                <a:latin typeface="Atkinson Hyperlegible"/>
              </a:rPr>
              <a:t>, for your algorithms of different situations. The strategy is referenced inside the main class, called </a:t>
            </a:r>
            <a:r>
              <a:rPr lang="en-US" sz="1800" b="0" i="1" dirty="0">
                <a:solidFill>
                  <a:srgbClr val="1D1F25"/>
                </a:solidFill>
                <a:effectLst/>
                <a:latin typeface="Atkinson Hyperlegible"/>
              </a:rPr>
              <a:t>context</a:t>
            </a:r>
            <a:r>
              <a:rPr lang="en-US" sz="1800" b="0" i="0" dirty="0">
                <a:solidFill>
                  <a:srgbClr val="1D1F25"/>
                </a:solidFill>
                <a:effectLst/>
                <a:latin typeface="Atkinson Hyperlegible"/>
              </a:rPr>
              <a:t>, and the code works according to that situation. The context does not select an appropriate strategy for the case. Instead, the client passes the desired strategy to the context.</a:t>
            </a:r>
          </a:p>
          <a:p>
            <a:pPr algn="l"/>
            <a:r>
              <a:rPr lang="en-US" sz="1800" b="0" i="0" dirty="0">
                <a:solidFill>
                  <a:srgbClr val="1D1F25"/>
                </a:solidFill>
                <a:effectLst/>
                <a:latin typeface="Atkinson Hyperlegible"/>
              </a:rPr>
              <a:t>For example, if you have a chess application, you can select the difficulty level between easy, medium, or hard. The computer chooses an algorithm according to the level you choose. It is one of the best examples where the strategy pattern is used.</a:t>
            </a:r>
          </a:p>
          <a:p>
            <a:pPr algn="l"/>
            <a:r>
              <a:rPr lang="en-US" sz="1800" b="0" i="0" dirty="0">
                <a:solidFill>
                  <a:srgbClr val="1D1F25"/>
                </a:solidFill>
                <a:effectLst/>
                <a:latin typeface="Atkinson Hyperlegible"/>
              </a:rPr>
              <a:t>Strategy pattern follows the </a:t>
            </a:r>
            <a:r>
              <a:rPr lang="en-US" sz="1800" b="0" i="0" dirty="0">
                <a:solidFill>
                  <a:srgbClr val="1D1F25"/>
                </a:solidFill>
                <a:effectLst/>
                <a:latin typeface="Atkinson Hyperlegible"/>
                <a:hlinkClick r:id="rId3"/>
              </a:rPr>
              <a:t>Open/close principle</a:t>
            </a:r>
            <a:r>
              <a:rPr lang="en-US" sz="1800" b="0" i="0" dirty="0">
                <a:solidFill>
                  <a:srgbClr val="1D1F25"/>
                </a:solidFill>
                <a:effectLst/>
                <a:latin typeface="Atkinson Hyperlegible"/>
              </a:rPr>
              <a:t>; a software application is open for extension but closed for modification. It means you can add any number of additional strategies without modifying the main class. It makes your code more flexible and easy to maintain.</a:t>
            </a:r>
          </a:p>
        </p:txBody>
      </p:sp>
    </p:spTree>
    <p:extLst>
      <p:ext uri="{BB962C8B-B14F-4D97-AF65-F5344CB8AC3E}">
        <p14:creationId xmlns:p14="http://schemas.microsoft.com/office/powerpoint/2010/main" val="41640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D1F25"/>
                </a:solidFill>
                <a:effectLst/>
                <a:latin typeface="Atkinson Hyperlegible"/>
              </a:rPr>
              <a:t>UML Diagrams</a:t>
            </a:r>
          </a:p>
        </p:txBody>
      </p:sp>
      <p:sp>
        <p:nvSpPr>
          <p:cNvPr id="3" name="TextBox 2">
            <a:extLst>
              <a:ext uri="{FF2B5EF4-FFF2-40B4-BE49-F238E27FC236}">
                <a16:creationId xmlns:a16="http://schemas.microsoft.com/office/drawing/2014/main" id="{E33C3AF4-C00C-40F8-AC9B-196EF7FA9637}"/>
              </a:ext>
            </a:extLst>
          </p:cNvPr>
          <p:cNvSpPr txBox="1"/>
          <p:nvPr/>
        </p:nvSpPr>
        <p:spPr>
          <a:xfrm>
            <a:off x="838200" y="1690688"/>
            <a:ext cx="10295467" cy="400110"/>
          </a:xfrm>
          <a:prstGeom prst="rect">
            <a:avLst/>
          </a:prstGeom>
          <a:noFill/>
        </p:spPr>
        <p:txBody>
          <a:bodyPr wrap="square" rtlCol="0">
            <a:spAutoFit/>
          </a:bodyPr>
          <a:lstStyle/>
          <a:p>
            <a:pPr algn="l"/>
            <a:r>
              <a:rPr lang="en-US" sz="2000" b="0" i="0" dirty="0">
                <a:solidFill>
                  <a:srgbClr val="1D1F25"/>
                </a:solidFill>
                <a:effectLst/>
                <a:latin typeface="Atkinson Hyperlegible"/>
              </a:rPr>
              <a:t>The following is the UML diagram of the Strategy pattern.</a:t>
            </a:r>
          </a:p>
        </p:txBody>
      </p:sp>
      <p:sp>
        <p:nvSpPr>
          <p:cNvPr id="4" name="TextBox 3">
            <a:extLst>
              <a:ext uri="{FF2B5EF4-FFF2-40B4-BE49-F238E27FC236}">
                <a16:creationId xmlns:a16="http://schemas.microsoft.com/office/drawing/2014/main" id="{8FD41903-A246-4CBA-90EA-2DFCD09A83FC}"/>
              </a:ext>
            </a:extLst>
          </p:cNvPr>
          <p:cNvSpPr txBox="1"/>
          <p:nvPr/>
        </p:nvSpPr>
        <p:spPr>
          <a:xfrm>
            <a:off x="838200" y="2361460"/>
            <a:ext cx="5802297" cy="2031325"/>
          </a:xfrm>
          <a:prstGeom prst="rect">
            <a:avLst/>
          </a:prstGeom>
          <a:noFill/>
        </p:spPr>
        <p:txBody>
          <a:bodyPr wrap="square" rtlCol="0">
            <a:spAutoFit/>
          </a:bodyPr>
          <a:lstStyle/>
          <a:p>
            <a:pPr algn="l">
              <a:buFont typeface="+mj-lt"/>
              <a:buAutoNum type="arabicPeriod"/>
            </a:pPr>
            <a:r>
              <a:rPr lang="en-US" b="1" i="0">
                <a:solidFill>
                  <a:srgbClr val="1D1F25"/>
                </a:solidFill>
                <a:effectLst/>
                <a:latin typeface="Atkinson Hyperlegible"/>
              </a:rPr>
              <a:t>Context</a:t>
            </a:r>
            <a:r>
              <a:rPr lang="en-US" b="0" i="0">
                <a:solidFill>
                  <a:srgbClr val="1D1F25"/>
                </a:solidFill>
                <a:effectLst/>
                <a:latin typeface="Atkinson Hyperlegible"/>
              </a:rPr>
              <a:t> — It is the primary class of our application. It maintains a reference to one of the concrete strategies.</a:t>
            </a:r>
          </a:p>
          <a:p>
            <a:pPr algn="l">
              <a:buFont typeface="+mj-lt"/>
              <a:buAutoNum type="arabicPeriod"/>
            </a:pPr>
            <a:r>
              <a:rPr lang="en-US" b="1" i="0">
                <a:solidFill>
                  <a:srgbClr val="1D1F25"/>
                </a:solidFill>
                <a:effectLst/>
                <a:latin typeface="Atkinson Hyperlegible"/>
              </a:rPr>
              <a:t>Strategy</a:t>
            </a:r>
            <a:r>
              <a:rPr lang="en-US" b="0" i="0">
                <a:solidFill>
                  <a:srgbClr val="1D1F25"/>
                </a:solidFill>
                <a:effectLst/>
                <a:latin typeface="Atkinson Hyperlegible"/>
              </a:rPr>
              <a:t> — Strategy interface is common to all supported strategies. Context can communicate with other strategies only through the strategy interface.</a:t>
            </a:r>
          </a:p>
          <a:p>
            <a:pPr algn="l">
              <a:buFont typeface="+mj-lt"/>
              <a:buAutoNum type="arabicPeriod"/>
            </a:pPr>
            <a:r>
              <a:rPr lang="en-US" b="1" i="0">
                <a:solidFill>
                  <a:srgbClr val="1D1F25"/>
                </a:solidFill>
                <a:effectLst/>
                <a:latin typeface="Atkinson Hyperlegible"/>
              </a:rPr>
              <a:t>ConcreteStrategies</a:t>
            </a:r>
            <a:r>
              <a:rPr lang="en-US" b="0" i="0">
                <a:solidFill>
                  <a:srgbClr val="1D1F25"/>
                </a:solidFill>
                <a:effectLst/>
                <a:latin typeface="Atkinson Hyperlegible"/>
              </a:rPr>
              <a:t> — These are the classes that implement the algorithm using the Strategy interface.</a:t>
            </a:r>
          </a:p>
        </p:txBody>
      </p:sp>
      <p:pic>
        <p:nvPicPr>
          <p:cNvPr id="3076" name="Picture 4" descr="UML Strategy">
            <a:extLst>
              <a:ext uri="{FF2B5EF4-FFF2-40B4-BE49-F238E27FC236}">
                <a16:creationId xmlns:a16="http://schemas.microsoft.com/office/drawing/2014/main" id="{E0A2465F-3F0D-4EC5-A8CD-28818DCE0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828" y="2090798"/>
            <a:ext cx="4401228" cy="3222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8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Implementation</a:t>
            </a:r>
            <a:endParaRPr lang="he-IL" dirty="0"/>
          </a:p>
        </p:txBody>
      </p:sp>
      <p:sp>
        <p:nvSpPr>
          <p:cNvPr id="5" name="TextBox 4">
            <a:extLst>
              <a:ext uri="{FF2B5EF4-FFF2-40B4-BE49-F238E27FC236}">
                <a16:creationId xmlns:a16="http://schemas.microsoft.com/office/drawing/2014/main" id="{D3FF3733-EF79-468E-BD05-1F3869837112}"/>
              </a:ext>
            </a:extLst>
          </p:cNvPr>
          <p:cNvSpPr txBox="1"/>
          <p:nvPr/>
        </p:nvSpPr>
        <p:spPr>
          <a:xfrm>
            <a:off x="815414" y="1757779"/>
            <a:ext cx="5008337" cy="3693319"/>
          </a:xfrm>
          <a:prstGeom prst="rect">
            <a:avLst/>
          </a:prstGeom>
          <a:noFill/>
        </p:spPr>
        <p:txBody>
          <a:bodyPr wrap="square" rtlCol="0">
            <a:spAutoFit/>
          </a:bodyPr>
          <a:lstStyle/>
          <a:p>
            <a:pPr algn="l"/>
            <a:r>
              <a:rPr lang="en-US" b="0" i="0" dirty="0">
                <a:solidFill>
                  <a:srgbClr val="1D1F25"/>
                </a:solidFill>
                <a:effectLst/>
                <a:latin typeface="Atkinson Hyperlegible"/>
              </a:rPr>
              <a:t>Let's see the step-by-step process of implementing a strategy pattern.</a:t>
            </a:r>
          </a:p>
          <a:p>
            <a:pPr algn="l"/>
            <a:endParaRPr lang="en-US" b="0" i="0" dirty="0">
              <a:solidFill>
                <a:srgbClr val="1D1F25"/>
              </a:solidFill>
              <a:effectLst/>
              <a:latin typeface="Atkinson Hyperlegible"/>
            </a:endParaRPr>
          </a:p>
          <a:p>
            <a:pPr lvl="1">
              <a:buFont typeface="+mj-lt"/>
              <a:buAutoNum type="arabicPeriod"/>
            </a:pPr>
            <a:r>
              <a:rPr lang="en-US" b="0" i="0" dirty="0">
                <a:solidFill>
                  <a:srgbClr val="1D1F25"/>
                </a:solidFill>
                <a:effectLst/>
                <a:latin typeface="Atkinson Hyperlegible"/>
              </a:rPr>
              <a:t>You should first identify algorithms you want to execute as concrete strategies in the primary class.</a:t>
            </a:r>
          </a:p>
          <a:p>
            <a:pPr algn="l">
              <a:buFont typeface="+mj-lt"/>
              <a:buAutoNum type="arabicPeriod"/>
            </a:pPr>
            <a:endParaRPr lang="en-US" b="0" i="0" dirty="0">
              <a:solidFill>
                <a:srgbClr val="1D1F25"/>
              </a:solidFill>
              <a:effectLst/>
              <a:latin typeface="Atkinson Hyperlegible"/>
            </a:endParaRPr>
          </a:p>
          <a:p>
            <a:pPr lvl="1">
              <a:buFont typeface="+mj-lt"/>
              <a:buAutoNum type="arabicPeriod"/>
            </a:pPr>
            <a:r>
              <a:rPr lang="en-US" b="0" i="0" dirty="0">
                <a:solidFill>
                  <a:srgbClr val="1D1F25"/>
                </a:solidFill>
                <a:effectLst/>
                <a:latin typeface="Atkinson Hyperlegible"/>
              </a:rPr>
              <a:t>Define the </a:t>
            </a:r>
            <a:r>
              <a:rPr lang="en-US" b="0" i="1" dirty="0">
                <a:solidFill>
                  <a:srgbClr val="1D1F25"/>
                </a:solidFill>
                <a:effectLst/>
                <a:latin typeface="Atkinson Hyperlegible"/>
              </a:rPr>
              <a:t>context</a:t>
            </a:r>
            <a:r>
              <a:rPr lang="en-US" b="0" i="0" dirty="0">
                <a:solidFill>
                  <a:srgbClr val="1D1F25"/>
                </a:solidFill>
                <a:effectLst/>
                <a:latin typeface="Atkinson Hyperlegible"/>
              </a:rPr>
              <a:t> (primary class) and add a reference to the strategy, a method to set the strategy, and another method to execute the strategy. You may also define a default strategy to switch between strategies only if they do not like the default one.</a:t>
            </a:r>
          </a:p>
        </p:txBody>
      </p:sp>
      <p:sp>
        <p:nvSpPr>
          <p:cNvPr id="2" name="Rectangle 1">
            <a:extLst>
              <a:ext uri="{FF2B5EF4-FFF2-40B4-BE49-F238E27FC236}">
                <a16:creationId xmlns:a16="http://schemas.microsoft.com/office/drawing/2014/main" id="{E79ACD2F-11E3-4817-96F0-23EBF54C16E0}"/>
              </a:ext>
            </a:extLst>
          </p:cNvPr>
          <p:cNvSpPr>
            <a:spLocks noChangeArrowheads="1"/>
          </p:cNvSpPr>
          <p:nvPr/>
        </p:nvSpPr>
        <p:spPr bwMode="auto">
          <a:xfrm>
            <a:off x="6368251" y="1782395"/>
            <a:ext cx="5335480"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context - the primary class</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CC7832"/>
                </a:solidFill>
                <a:effectLst/>
                <a:latin typeface="Arial Unicode MS"/>
              </a:rPr>
              <a:t>class</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Context: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strategy: Strategy  </a:t>
            </a:r>
            <a:r>
              <a:rPr kumimoji="0" lang="en-US" altLang="en-US" sz="1600" b="0" i="0" u="none" strike="noStrike" cap="none" normalizeH="0" baseline="0" dirty="0">
                <a:ln>
                  <a:noFill/>
                </a:ln>
                <a:solidFill>
                  <a:srgbClr val="808080"/>
                </a:solidFill>
                <a:effectLst/>
                <a:latin typeface="Arial Unicode MS"/>
              </a:rPr>
              <a:t>## the strategy interface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A9B7C6"/>
                </a:solidFill>
                <a:effectLst/>
                <a:latin typeface="Arial Unicode MS"/>
              </a:rPr>
              <a:t>setStrategy</a:t>
            </a:r>
            <a:r>
              <a:rPr kumimoji="0" lang="en-US" altLang="en-US" sz="1600" b="0" i="0" u="none" strike="noStrike" cap="none" normalizeH="0" baseline="0" dirty="0">
                <a:ln>
                  <a:noFill/>
                </a:ln>
                <a:solidFill>
                  <a:srgbClr val="A9B7C6"/>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strategy: Strategy = </a:t>
            </a:r>
            <a:r>
              <a:rPr kumimoji="0" lang="en-US" altLang="en-US" sz="1600" b="0" i="0" u="none" strike="noStrike" cap="none" normalizeH="0" baseline="0" dirty="0">
                <a:ln>
                  <a:noFill/>
                </a:ln>
                <a:solidFill>
                  <a:srgbClr val="CC7832"/>
                </a:solidFill>
                <a:effectLst/>
                <a:latin typeface="Arial Unicode MS"/>
              </a:rPr>
              <a:t>None</a:t>
            </a:r>
            <a:r>
              <a:rPr kumimoji="0" lang="en-US" altLang="en-US" sz="1600" b="0" i="0" u="none" strike="noStrike" cap="none" normalizeH="0" baseline="0" dirty="0">
                <a:ln>
                  <a:noFill/>
                </a:ln>
                <a:solidFill>
                  <a:srgbClr val="A9B7C6"/>
                </a:solidFill>
                <a:effectLst/>
                <a:latin typeface="Arial Unicode MS"/>
              </a:rPr>
              <a:t>) -&gt; </a:t>
            </a:r>
            <a:r>
              <a:rPr kumimoji="0" lang="en-US" altLang="en-US" sz="1600" b="0" i="0" u="none" strike="noStrike" cap="none" normalizeH="0" baseline="0" dirty="0">
                <a:ln>
                  <a:noFill/>
                </a:ln>
                <a:solidFill>
                  <a:srgbClr val="CC7832"/>
                </a:solidFill>
                <a:effectLst/>
                <a:latin typeface="Arial Unicode MS"/>
              </a:rPr>
              <a:t>None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strategy </a:t>
            </a:r>
            <a:r>
              <a:rPr kumimoji="0" lang="en-US" altLang="en-US" sz="1600" b="0" i="0" u="none" strike="noStrike" cap="none" normalizeH="0" baseline="0" dirty="0">
                <a:ln>
                  <a:noFill/>
                </a:ln>
                <a:solidFill>
                  <a:srgbClr val="CC7832"/>
                </a:solidFill>
                <a:effectLst/>
                <a:latin typeface="Arial Unicode MS"/>
              </a:rPr>
              <a:t>is not None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self.strategy</a:t>
            </a:r>
            <a:r>
              <a:rPr kumimoji="0" lang="en-US" altLang="en-US" sz="1600" b="0" i="0" u="none" strike="noStrike" cap="none" normalizeH="0" baseline="0" dirty="0">
                <a:ln>
                  <a:noFill/>
                </a:ln>
                <a:solidFill>
                  <a:srgbClr val="A9B7C6"/>
                </a:solidFill>
                <a:effectLst/>
                <a:latin typeface="Arial Unicode MS"/>
              </a:rPr>
              <a:t> = strategy</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self.strategy</a:t>
            </a:r>
            <a:r>
              <a:rPr kumimoji="0" lang="en-US" altLang="en-US" sz="1600" b="0" i="0" u="none" strike="noStrike" cap="none" normalizeH="0" baseline="0" dirty="0">
                <a:ln>
                  <a:noFill/>
                </a:ln>
                <a:solidFill>
                  <a:srgbClr val="A9B7C6"/>
                </a:solidFill>
                <a:effectLst/>
                <a:latin typeface="Arial Unicode MS"/>
              </a:rPr>
              <a:t> = Default()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A9B7C6"/>
                </a:solidFill>
                <a:effectLst/>
                <a:latin typeface="Arial Unicode MS"/>
              </a:rPr>
              <a:t>executeStrategy</a:t>
            </a:r>
            <a:r>
              <a:rPr kumimoji="0" lang="en-US" altLang="en-US" sz="1600" b="0" i="0" u="none" strike="noStrike" cap="none" normalizeH="0" baseline="0" dirty="0">
                <a:ln>
                  <a:noFill/>
                </a:ln>
                <a:solidFill>
                  <a:srgbClr val="A9B7C6"/>
                </a:solidFill>
                <a:effectLst/>
                <a:latin typeface="Arial Unicode MS"/>
              </a:rPr>
              <a:t>(self) -&gt; str:</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err="1">
                <a:ln>
                  <a:noFill/>
                </a:ln>
                <a:solidFill>
                  <a:srgbClr val="A9B7C6"/>
                </a:solidFill>
                <a:effectLst/>
                <a:latin typeface="Arial Unicode MS"/>
              </a:rPr>
              <a:t>self.strategy.execute</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70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Implementation – cont’d</a:t>
            </a:r>
            <a:endParaRPr lang="en-US" i="0" dirty="0">
              <a:solidFill>
                <a:srgbClr val="292929"/>
              </a:solidFill>
              <a:effectLst/>
              <a:latin typeface="sohne"/>
            </a:endParaRPr>
          </a:p>
        </p:txBody>
      </p:sp>
      <p:sp>
        <p:nvSpPr>
          <p:cNvPr id="3" name="TextBox 2">
            <a:extLst>
              <a:ext uri="{FF2B5EF4-FFF2-40B4-BE49-F238E27FC236}">
                <a16:creationId xmlns:a16="http://schemas.microsoft.com/office/drawing/2014/main" id="{7DF03071-8BF0-4BB5-9DC4-512B9D5A9150}"/>
              </a:ext>
            </a:extLst>
          </p:cNvPr>
          <p:cNvSpPr txBox="1"/>
          <p:nvPr/>
        </p:nvSpPr>
        <p:spPr>
          <a:xfrm>
            <a:off x="815415" y="1651247"/>
            <a:ext cx="5280586" cy="4524315"/>
          </a:xfrm>
          <a:prstGeom prst="rect">
            <a:avLst/>
          </a:prstGeom>
          <a:noFill/>
        </p:spPr>
        <p:txBody>
          <a:bodyPr wrap="square" rtlCol="0">
            <a:spAutoFit/>
          </a:bodyPr>
          <a:lstStyle/>
          <a:p>
            <a:pPr algn="l"/>
            <a:r>
              <a:rPr lang="en-US" b="0" i="0" dirty="0">
                <a:solidFill>
                  <a:srgbClr val="292929"/>
                </a:solidFill>
                <a:effectLst/>
                <a:latin typeface="source-serif-pro"/>
              </a:rPr>
              <a:t>First, we define the strategy field for storing a reference to a strategy object, and two methods, </a:t>
            </a:r>
            <a:r>
              <a:rPr lang="en-US" b="0" i="0" dirty="0" err="1">
                <a:solidFill>
                  <a:srgbClr val="292929"/>
                </a:solidFill>
                <a:effectLst/>
                <a:latin typeface="source-serif-pro"/>
              </a:rPr>
              <a:t>setStrategy</a:t>
            </a:r>
            <a:r>
              <a:rPr lang="en-US" b="0" i="0" dirty="0">
                <a:solidFill>
                  <a:srgbClr val="292929"/>
                </a:solidFill>
                <a:effectLst/>
                <a:latin typeface="source-serif-pro"/>
              </a:rPr>
              <a:t> and </a:t>
            </a:r>
            <a:r>
              <a:rPr lang="en-US" b="0" i="0" dirty="0" err="1">
                <a:solidFill>
                  <a:srgbClr val="292929"/>
                </a:solidFill>
                <a:effectLst/>
                <a:latin typeface="source-serif-pro"/>
              </a:rPr>
              <a:t>executeStrategy</a:t>
            </a:r>
            <a:r>
              <a:rPr lang="en-US" b="0" i="0" dirty="0">
                <a:solidFill>
                  <a:srgbClr val="292929"/>
                </a:solidFill>
                <a:effectLst/>
                <a:latin typeface="source-serif-pro"/>
              </a:rPr>
              <a:t>. The </a:t>
            </a:r>
            <a:r>
              <a:rPr lang="en-US" b="0" i="0" dirty="0" err="1">
                <a:solidFill>
                  <a:srgbClr val="292929"/>
                </a:solidFill>
                <a:effectLst/>
                <a:latin typeface="source-serif-pro"/>
              </a:rPr>
              <a:t>setStrategy</a:t>
            </a:r>
            <a:r>
              <a:rPr lang="en-US" b="0" i="0" dirty="0">
                <a:solidFill>
                  <a:srgbClr val="292929"/>
                </a:solidFill>
                <a:effectLst/>
                <a:latin typeface="source-serif-pro"/>
              </a:rPr>
              <a:t> sets the strategy selected if a user selects an option, or else the default one.</a:t>
            </a:r>
          </a:p>
          <a:p>
            <a:pPr algn="l"/>
            <a:endParaRPr lang="en-US" b="0" i="0" dirty="0">
              <a:solidFill>
                <a:srgbClr val="292929"/>
              </a:solidFill>
              <a:effectLst/>
              <a:latin typeface="source-serif-pro"/>
            </a:endParaRPr>
          </a:p>
          <a:p>
            <a:pPr lvl="1"/>
            <a:r>
              <a:rPr lang="en-US" b="0" i="0" dirty="0">
                <a:solidFill>
                  <a:srgbClr val="292929"/>
                </a:solidFill>
                <a:effectLst/>
                <a:latin typeface="source-serif-pro"/>
              </a:rPr>
              <a:t>3. Define the Strategy Interface, which is common to all the concrete strategies. The Strategy interface has an abstract method that you can alter in concrete strategies.</a:t>
            </a:r>
          </a:p>
          <a:p>
            <a:pPr lvl="1"/>
            <a:endParaRPr lang="en-US" b="0" i="0" dirty="0">
              <a:solidFill>
                <a:srgbClr val="292929"/>
              </a:solidFill>
              <a:effectLst/>
              <a:latin typeface="source-serif-pro"/>
            </a:endParaRPr>
          </a:p>
          <a:p>
            <a:pPr lvl="1"/>
            <a:r>
              <a:rPr lang="en-US" b="0" i="0" dirty="0">
                <a:solidFill>
                  <a:srgbClr val="292929"/>
                </a:solidFill>
                <a:effectLst/>
                <a:latin typeface="source-serif-pro"/>
              </a:rPr>
              <a:t>4.Define the concrete strategies which should implement the Strategy interface. These concrete strategies must have a common method that overrides the execute method of the Strategy interface.</a:t>
            </a:r>
          </a:p>
        </p:txBody>
      </p:sp>
      <p:sp>
        <p:nvSpPr>
          <p:cNvPr id="5" name="Rectangle 2">
            <a:extLst>
              <a:ext uri="{FF2B5EF4-FFF2-40B4-BE49-F238E27FC236}">
                <a16:creationId xmlns:a16="http://schemas.microsoft.com/office/drawing/2014/main" id="{9F62F303-283F-44FF-A6E0-1642BFB45403}"/>
              </a:ext>
            </a:extLst>
          </p:cNvPr>
          <p:cNvSpPr>
            <a:spLocks noChangeArrowheads="1"/>
          </p:cNvSpPr>
          <p:nvPr/>
        </p:nvSpPr>
        <p:spPr bwMode="auto">
          <a:xfrm>
            <a:off x="6986726" y="3328628"/>
            <a:ext cx="4309960"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from </a:t>
            </a:r>
            <a:r>
              <a:rPr kumimoji="0" lang="en-US" altLang="en-US" sz="1000" b="0" i="0" u="none" strike="noStrike" cap="none" normalizeH="0" baseline="0" dirty="0" err="1">
                <a:ln>
                  <a:noFill/>
                </a:ln>
                <a:solidFill>
                  <a:srgbClr val="A9B7C6"/>
                </a:solidFill>
                <a:effectLst/>
                <a:latin typeface="Arial Unicode MS"/>
              </a:rPr>
              <a:t>abc</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import </a:t>
            </a:r>
            <a:r>
              <a:rPr kumimoji="0" lang="en-US" altLang="en-US" sz="1000" b="0" i="0" u="none" strike="noStrike" cap="none" normalizeH="0" baseline="0" dirty="0">
                <a:ln>
                  <a:noFill/>
                </a:ln>
                <a:solidFill>
                  <a:srgbClr val="A9B7C6"/>
                </a:solidFill>
                <a:effectLst/>
                <a:latin typeface="Arial Unicode MS"/>
              </a:rPr>
              <a:t>ABC</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abstractmethod</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Strategy interface</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Strategy(ABC):</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@abstractmethod</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A9B7C6"/>
                </a:solidFill>
                <a:effectLst/>
                <a:latin typeface="Arial Unicode MS"/>
              </a:rPr>
              <a:t>execute(self) -&gt; str: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717ED14-3F2F-46E3-A345-2DE2C25ECFE5}"/>
              </a:ext>
            </a:extLst>
          </p:cNvPr>
          <p:cNvSpPr>
            <a:spLocks noChangeArrowheads="1"/>
          </p:cNvSpPr>
          <p:nvPr/>
        </p:nvSpPr>
        <p:spPr bwMode="auto">
          <a:xfrm>
            <a:off x="6986727" y="4619135"/>
            <a:ext cx="430996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08080"/>
                </a:solidFill>
                <a:effectLst/>
                <a:latin typeface="Arial Unicode MS"/>
              </a:rPr>
              <a:t>## Concrete strategies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ConcreteStrategyA(Strategy):</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FFC66D"/>
                </a:solidFill>
                <a:effectLst/>
                <a:latin typeface="Arial Unicode MS"/>
              </a:rPr>
              <a:t>execute</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 -&gt; </a:t>
            </a:r>
            <a:r>
              <a:rPr kumimoji="0" lang="en-US" altLang="en-US" sz="1000" b="0" i="0" u="none" strike="noStrike" cap="none" normalizeH="0" baseline="0">
                <a:ln>
                  <a:noFill/>
                </a:ln>
                <a:solidFill>
                  <a:srgbClr val="8888C6"/>
                </a:solidFill>
                <a:effectLst/>
                <a:latin typeface="Arial Unicode MS"/>
              </a:rPr>
              <a:t>str</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6A8759"/>
                </a:solidFill>
                <a:effectLst/>
                <a:latin typeface="Arial Unicode MS"/>
              </a:rPr>
              <a:t>"ConcreteStrategy A"</a:t>
            </a:r>
            <a:br>
              <a:rPr kumimoji="0" lang="en-US" altLang="en-US" sz="1000" b="0" i="0" u="none" strike="noStrike" cap="none" normalizeH="0" baseline="0">
                <a:ln>
                  <a:noFill/>
                </a:ln>
                <a:solidFill>
                  <a:srgbClr val="6A8759"/>
                </a:solidFill>
                <a:effectLst/>
                <a:latin typeface="Arial Unicode MS"/>
              </a:rPr>
            </a:br>
            <a:br>
              <a:rPr kumimoji="0" lang="en-US" altLang="en-US" sz="1000" b="0" i="0" u="none" strike="noStrike" cap="none" normalizeH="0" baseline="0">
                <a:ln>
                  <a:noFill/>
                </a:ln>
                <a:solidFill>
                  <a:srgbClr val="6A8759"/>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ConcreteStrategyB(Strategy):</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FFC66D"/>
                </a:solidFill>
                <a:effectLst/>
                <a:latin typeface="Arial Unicode MS"/>
              </a:rPr>
              <a:t>execute</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 -&gt; </a:t>
            </a:r>
            <a:r>
              <a:rPr kumimoji="0" lang="en-US" altLang="en-US" sz="1000" b="0" i="0" u="none" strike="noStrike" cap="none" normalizeH="0" baseline="0">
                <a:ln>
                  <a:noFill/>
                </a:ln>
                <a:solidFill>
                  <a:srgbClr val="8888C6"/>
                </a:solidFill>
                <a:effectLst/>
                <a:latin typeface="Arial Unicode MS"/>
              </a:rPr>
              <a:t>str</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6A8759"/>
                </a:solidFill>
                <a:effectLst/>
                <a:latin typeface="Arial Unicode MS"/>
              </a:rPr>
              <a:t>"ConcreteStrategy B"</a:t>
            </a:r>
            <a:br>
              <a:rPr kumimoji="0" lang="en-US" altLang="en-US" sz="1000" b="0" i="0" u="none" strike="noStrike" cap="none" normalizeH="0" baseline="0">
                <a:ln>
                  <a:noFill/>
                </a:ln>
                <a:solidFill>
                  <a:srgbClr val="6A8759"/>
                </a:solidFill>
                <a:effectLst/>
                <a:latin typeface="Arial Unicode MS"/>
              </a:rPr>
            </a:br>
            <a:br>
              <a:rPr kumimoji="0" lang="en-US" altLang="en-US" sz="1000" b="0" i="0" u="none" strike="noStrike" cap="none" normalizeH="0" baseline="0">
                <a:ln>
                  <a:noFill/>
                </a:ln>
                <a:solidFill>
                  <a:srgbClr val="6A8759"/>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Default(Strategy):</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FFC66D"/>
                </a:solidFill>
                <a:effectLst/>
                <a:latin typeface="Arial Unicode MS"/>
              </a:rPr>
              <a:t>execute</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 -&gt; </a:t>
            </a:r>
            <a:r>
              <a:rPr kumimoji="0" lang="en-US" altLang="en-US" sz="1000" b="0" i="0" u="none" strike="noStrike" cap="none" normalizeH="0" baseline="0">
                <a:ln>
                  <a:noFill/>
                </a:ln>
                <a:solidFill>
                  <a:srgbClr val="8888C6"/>
                </a:solidFill>
                <a:effectLst/>
                <a:latin typeface="Arial Unicode MS"/>
              </a:rPr>
              <a:t>str</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6A8759"/>
                </a:solidFill>
                <a:effectLst/>
                <a:latin typeface="Arial Unicode MS"/>
              </a:rPr>
              <a:t>"Default"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8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i="0" dirty="0">
                <a:solidFill>
                  <a:srgbClr val="1D1F25"/>
                </a:solidFill>
                <a:effectLst/>
                <a:latin typeface="Atkinson Hyperlegible"/>
              </a:rPr>
              <a:t>Implementation – cont’d</a:t>
            </a:r>
            <a:endParaRPr lang="he-IL" dirty="0"/>
          </a:p>
        </p:txBody>
      </p:sp>
      <p:sp>
        <p:nvSpPr>
          <p:cNvPr id="3" name="Rectangle 1">
            <a:extLst>
              <a:ext uri="{FF2B5EF4-FFF2-40B4-BE49-F238E27FC236}">
                <a16:creationId xmlns:a16="http://schemas.microsoft.com/office/drawing/2014/main" id="{E1A511E8-7A14-48B5-A957-1C0F3069BE04}"/>
              </a:ext>
            </a:extLst>
          </p:cNvPr>
          <p:cNvSpPr>
            <a:spLocks noChangeArrowheads="1"/>
          </p:cNvSpPr>
          <p:nvPr/>
        </p:nvSpPr>
        <p:spPr bwMode="auto">
          <a:xfrm>
            <a:off x="815414" y="1585041"/>
            <a:ext cx="3373515"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08080"/>
                </a:solidFill>
                <a:effectLst/>
                <a:latin typeface="Arial Unicode MS"/>
              </a:rPr>
              <a:t>## Example application</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A9B7C6"/>
                </a:solidFill>
                <a:effectLst/>
                <a:latin typeface="Arial Unicode MS"/>
              </a:rPr>
              <a:t>appA = Context()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appB = Context()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appC = Context()</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808080"/>
                </a:solidFill>
                <a:effectLst/>
                <a:latin typeface="Arial Unicode MS"/>
              </a:rPr>
              <a:t>## selecting stratigies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A9B7C6"/>
                </a:solidFill>
                <a:effectLst/>
                <a:latin typeface="Arial Unicode MS"/>
              </a:rPr>
              <a:t>appA.setStrategy(ConcreteStrategyA())</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appB.setStrategy(ConcreteStrategyB())</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appC.setStrategy()    </a:t>
            </a:r>
            <a:r>
              <a:rPr kumimoji="0" lang="en-US" altLang="en-US" sz="1000" b="0" i="0" u="none" strike="noStrike" cap="none" normalizeH="0" baseline="0">
                <a:ln>
                  <a:noFill/>
                </a:ln>
                <a:solidFill>
                  <a:srgbClr val="808080"/>
                </a:solidFill>
                <a:effectLst/>
                <a:latin typeface="Arial Unicode MS"/>
              </a:rPr>
              <a:t>## sets to default strategy</a:t>
            </a:r>
            <a:br>
              <a:rPr kumimoji="0" lang="en-US" altLang="en-US" sz="1000" b="0" i="0" u="none" strike="noStrike" cap="none" normalizeH="0" baseline="0">
                <a:ln>
                  <a:noFill/>
                </a:ln>
                <a:solidFill>
                  <a:srgbClr val="808080"/>
                </a:solidFill>
                <a:effectLst/>
                <a:latin typeface="Arial Unicode MS"/>
              </a:rPr>
            </a:b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each object below execute different strategy with same method</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A9B7C6"/>
                </a:solidFill>
                <a:effectLst/>
                <a:latin typeface="Arial Unicode MS"/>
              </a:rPr>
              <a:t>appA.executeStrategy()</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appB.executeStrategy()</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appC.executeStrategy()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3714B0E-DD48-4088-BA32-974E103D4336}"/>
              </a:ext>
            </a:extLst>
          </p:cNvPr>
          <p:cNvSpPr txBox="1"/>
          <p:nvPr/>
        </p:nvSpPr>
        <p:spPr>
          <a:xfrm>
            <a:off x="5299968" y="1585041"/>
            <a:ext cx="6076617" cy="3416320"/>
          </a:xfrm>
          <a:prstGeom prst="rect">
            <a:avLst/>
          </a:prstGeom>
          <a:noFill/>
        </p:spPr>
        <p:txBody>
          <a:bodyPr wrap="square" rtlCol="0">
            <a:spAutoFit/>
          </a:bodyPr>
          <a:lstStyle/>
          <a:p>
            <a:r>
              <a:rPr lang="en-US" dirty="0"/>
              <a:t>The output of the above code will be as follow:</a:t>
            </a:r>
          </a:p>
          <a:p>
            <a:endParaRPr lang="en-US" dirty="0"/>
          </a:p>
          <a:p>
            <a:r>
              <a:rPr lang="en-US" i="1" dirty="0" err="1"/>
              <a:t>ConcreteStrategy</a:t>
            </a:r>
            <a:r>
              <a:rPr lang="en-US" i="1" dirty="0"/>
              <a:t> A</a:t>
            </a:r>
          </a:p>
          <a:p>
            <a:r>
              <a:rPr lang="en-US" i="1" dirty="0" err="1"/>
              <a:t>ConcreteStrategy</a:t>
            </a:r>
            <a:r>
              <a:rPr lang="en-US" i="1" dirty="0"/>
              <a:t> B</a:t>
            </a:r>
          </a:p>
          <a:p>
            <a:r>
              <a:rPr lang="en-US" i="1" dirty="0"/>
              <a:t>Default</a:t>
            </a:r>
          </a:p>
          <a:p>
            <a:endParaRPr lang="en-US" dirty="0"/>
          </a:p>
          <a:p>
            <a:r>
              <a:rPr lang="en-US" dirty="0"/>
              <a:t>If you want to use another strategy, replace the </a:t>
            </a:r>
            <a:r>
              <a:rPr lang="en-US" dirty="0" err="1"/>
              <a:t>ConcreteStrategy</a:t>
            </a:r>
            <a:r>
              <a:rPr lang="en-US" dirty="0"/>
              <a:t> instance with the strategy you want. You can add a new concrete strategy without changing anything in the context.</a:t>
            </a:r>
          </a:p>
          <a:p>
            <a:endParaRPr lang="en-US" dirty="0"/>
          </a:p>
          <a:p>
            <a:endParaRPr lang="en-US" dirty="0"/>
          </a:p>
        </p:txBody>
      </p:sp>
    </p:spTree>
    <p:extLst>
      <p:ext uri="{BB962C8B-B14F-4D97-AF65-F5344CB8AC3E}">
        <p14:creationId xmlns:p14="http://schemas.microsoft.com/office/powerpoint/2010/main" val="40806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2811</Words>
  <Application>Microsoft Office PowerPoint</Application>
  <PresentationFormat>Widescreen</PresentationFormat>
  <Paragraphs>166</Paragraphs>
  <Slides>14</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Arial Unicode MS</vt:lpstr>
      <vt:lpstr>Atkinson Hyperlegible</vt:lpstr>
      <vt:lpstr>Calibri</vt:lpstr>
      <vt:lpstr>Calibri Light</vt:lpstr>
      <vt:lpstr>Consolas</vt:lpstr>
      <vt:lpstr>Segoe</vt:lpstr>
      <vt:lpstr>Segoe Light</vt:lpstr>
      <vt:lpstr>sohne</vt:lpstr>
      <vt:lpstr>source-serif-pro</vt:lpstr>
      <vt:lpstr>Tahoma</vt:lpstr>
      <vt:lpstr>YouTube Sans</vt:lpstr>
      <vt:lpstr>Office Theme</vt:lpstr>
      <vt:lpstr>The strategy pattern</vt:lpstr>
      <vt:lpstr>Introduction</vt:lpstr>
      <vt:lpstr>PowerPoint Presentation</vt:lpstr>
      <vt:lpstr>Strategy</vt:lpstr>
      <vt:lpstr>Usage</vt:lpstr>
      <vt:lpstr>UML Diagrams</vt:lpstr>
      <vt:lpstr>Implementation</vt:lpstr>
      <vt:lpstr>Implementation – cont’d</vt:lpstr>
      <vt:lpstr>Implementation – cont’d</vt:lpstr>
      <vt:lpstr>PowerPoint Presentation</vt:lpstr>
      <vt:lpstr>Implementation – cont’d</vt:lpstr>
      <vt:lpstr>PowerPoint Presentation</vt:lpstr>
      <vt:lpstr>Conclusion</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Alexandr Gotlib</cp:lastModifiedBy>
  <cp:revision>129</cp:revision>
  <dcterms:created xsi:type="dcterms:W3CDTF">2021-12-07T07:23:56Z</dcterms:created>
  <dcterms:modified xsi:type="dcterms:W3CDTF">2023-06-26T13:44:04Z</dcterms:modified>
</cp:coreProperties>
</file>