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21" r:id="rId2"/>
    <p:sldId id="258" r:id="rId3"/>
    <p:sldId id="264" r:id="rId4"/>
    <p:sldId id="322" r:id="rId5"/>
    <p:sldId id="265" r:id="rId6"/>
    <p:sldId id="349" r:id="rId7"/>
    <p:sldId id="320" r:id="rId8"/>
    <p:sldId id="266" r:id="rId9"/>
    <p:sldId id="350" r:id="rId10"/>
    <p:sldId id="325" r:id="rId11"/>
    <p:sldId id="324" r:id="rId12"/>
    <p:sldId id="326" r:id="rId13"/>
    <p:sldId id="327" r:id="rId14"/>
    <p:sldId id="328" r:id="rId15"/>
    <p:sldId id="323" r:id="rId16"/>
    <p:sldId id="351" r:id="rId17"/>
    <p:sldId id="267" r:id="rId18"/>
    <p:sldId id="270" r:id="rId19"/>
    <p:sldId id="352" r:id="rId20"/>
    <p:sldId id="271" r:id="rId21"/>
    <p:sldId id="273" r:id="rId22"/>
    <p:sldId id="330" r:id="rId23"/>
    <p:sldId id="331" r:id="rId24"/>
    <p:sldId id="332" r:id="rId25"/>
    <p:sldId id="280" r:id="rId26"/>
    <p:sldId id="309" r:id="rId27"/>
    <p:sldId id="333" r:id="rId28"/>
    <p:sldId id="314" r:id="rId29"/>
    <p:sldId id="334" r:id="rId30"/>
    <p:sldId id="335" r:id="rId31"/>
    <p:sldId id="353" r:id="rId32"/>
    <p:sldId id="337" r:id="rId33"/>
    <p:sldId id="336" r:id="rId34"/>
    <p:sldId id="338"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71" r:id="rId50"/>
    <p:sldId id="372" r:id="rId51"/>
    <p:sldId id="373" r:id="rId52"/>
    <p:sldId id="374" r:id="rId53"/>
    <p:sldId id="341" r:id="rId54"/>
    <p:sldId id="354" r:id="rId55"/>
    <p:sldId id="340" r:id="rId56"/>
    <p:sldId id="339" r:id="rId57"/>
    <p:sldId id="342" r:id="rId58"/>
    <p:sldId id="343" r:id="rId59"/>
    <p:sldId id="344" r:id="rId60"/>
    <p:sldId id="348" r:id="rId61"/>
    <p:sldId id="347" r:id="rId62"/>
    <p:sldId id="308" r:id="rId63"/>
    <p:sldId id="346" r:id="rId64"/>
    <p:sldId id="375" r:id="rId65"/>
    <p:sldId id="376" r:id="rId66"/>
    <p:sldId id="377" r:id="rId67"/>
    <p:sldId id="294" r:id="rId68"/>
    <p:sldId id="316" r:id="rId69"/>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 id="2" name="Alexandr Gotlib" initials="AG" lastIdx="1" clrIdx="1">
    <p:extLst>
      <p:ext uri="{19B8F6BF-5375-455C-9EA6-DF929625EA0E}">
        <p15:presenceInfo xmlns:p15="http://schemas.microsoft.com/office/powerpoint/2012/main" userId="205dfaac24761d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י"ט/תמוז/תשפ"ג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3896666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This is the main screen for opening a new project, all project are "of the same type" but not really.</a:t>
            </a:r>
          </a:p>
          <a:p>
            <a:pPr>
              <a:defRPr/>
            </a:pPr>
            <a:r>
              <a:rPr lang="en-US" dirty="0">
                <a:cs typeface="+mn-lt"/>
              </a:rPr>
              <a:t>We can choose our projects name by changing the last section of the  location box</a:t>
            </a:r>
          </a:p>
          <a:p>
            <a:pPr>
              <a:defRPr/>
            </a:pPr>
            <a:br>
              <a:rPr lang="en-US" dirty="0">
                <a:cs typeface="+mn-lt"/>
              </a:rPr>
            </a:br>
            <a:r>
              <a:rPr lang="en-US" dirty="0">
                <a:cs typeface="Calibri"/>
              </a:rPr>
              <a:t>We can choose different environments like Virtualenv(the base one here), or Conda.</a:t>
            </a:r>
            <a:endParaRPr lang="en-US" dirty="0"/>
          </a:p>
          <a:p>
            <a:pPr>
              <a:defRPr/>
            </a:pPr>
            <a:endParaRPr lang="en-US" dirty="0">
              <a:cs typeface="Calibri"/>
            </a:endParaRPr>
          </a:p>
          <a:p>
            <a:pPr>
              <a:defRPr/>
            </a:pPr>
            <a:r>
              <a:rPr lang="en-US" dirty="0">
                <a:cs typeface="Calibri"/>
              </a:rPr>
              <a:t>Also, we can use a new (base) interpreter or just pick one of our previously used ones if we choose so.</a:t>
            </a:r>
            <a:br>
              <a:rPr lang="en-US" dirty="0">
                <a:cs typeface="+mn-lt"/>
              </a:rPr>
            </a:br>
            <a:br>
              <a:rPr lang="en-US" dirty="0">
                <a:cs typeface="+mn-lt"/>
              </a:rPr>
            </a:br>
            <a:r>
              <a:rPr lang="en-US" dirty="0">
                <a:cs typeface="Calibri"/>
              </a:rPr>
              <a:t>For beginners this is all we need to know, we want a new interpreter </a:t>
            </a: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394958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236865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1504573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85243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418371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Python console has two main methods: print and input.</a:t>
            </a:r>
          </a:p>
          <a:p>
            <a:r>
              <a:rPr lang="en-US" dirty="0">
                <a:cs typeface="Calibri"/>
              </a:rPr>
              <a:t>Print, like its name, prints whatever is between the brackets, sometimes things might not be printed like we think they will (like Classes instances), we will see them as we progress.</a:t>
            </a:r>
            <a:br>
              <a:rPr lang="en-US" dirty="0">
                <a:cs typeface="+mn-lt"/>
              </a:rPr>
            </a:br>
            <a:r>
              <a:rPr lang="en-US" dirty="0">
                <a:cs typeface="Calibri"/>
              </a:rPr>
              <a:t>Input, like its name, receives an input from the user in the console, and we can of course use them to do different things (</a:t>
            </a:r>
            <a:r>
              <a:rPr lang="en-US" b="1" dirty="0">
                <a:cs typeface="Calibri"/>
              </a:rPr>
              <a:t>inputs are always of type string! Remember that!</a:t>
            </a:r>
            <a:r>
              <a:rPr lang="en-US" dirty="0">
                <a:cs typeface="Calibri"/>
              </a:rPr>
              <a:t>)</a:t>
            </a:r>
          </a:p>
        </p:txBody>
      </p:sp>
      <p:sp>
        <p:nvSpPr>
          <p:cNvPr id="4" name="Slide Number Placeholder 3"/>
          <p:cNvSpPr>
            <a:spLocks noGrp="1"/>
          </p:cNvSpPr>
          <p:nvPr>
            <p:ph type="sldNum" sz="quarter" idx="5"/>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873478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Python console has two main methods: print and input.</a:t>
            </a:r>
          </a:p>
          <a:p>
            <a:r>
              <a:rPr lang="en-US" dirty="0">
                <a:cs typeface="Calibri"/>
              </a:rPr>
              <a:t>Print, like its name, prints whatever is between the brackets, sometimes things might not be printed like we think they will (like Classes instances), we will see them as we progress.</a:t>
            </a:r>
            <a:br>
              <a:rPr lang="en-US" dirty="0">
                <a:cs typeface="+mn-lt"/>
              </a:rPr>
            </a:br>
            <a:r>
              <a:rPr lang="en-US" dirty="0">
                <a:cs typeface="Calibri"/>
              </a:rPr>
              <a:t>Input, like its name, receives an input from the user in the console, and we can of course use them to do different things (</a:t>
            </a:r>
            <a:r>
              <a:rPr lang="en-US" b="1" dirty="0">
                <a:cs typeface="Calibri"/>
              </a:rPr>
              <a:t>inputs are always of type string! Remember that!</a:t>
            </a:r>
            <a:r>
              <a:rPr lang="en-US" dirty="0">
                <a:cs typeface="Calibri"/>
              </a:rPr>
              <a:t>)</a:t>
            </a:r>
          </a:p>
        </p:txBody>
      </p:sp>
      <p:sp>
        <p:nvSpPr>
          <p:cNvPr id="4" name="Slide Number Placeholder 3"/>
          <p:cNvSpPr>
            <a:spLocks noGrp="1"/>
          </p:cNvSpPr>
          <p:nvPr>
            <p:ph type="sldNum" sz="quarter" idx="5"/>
          </p:nvPr>
        </p:nvSpPr>
        <p:spPr/>
        <p:txBody>
          <a:bodyPr/>
          <a:lstStyle/>
          <a:p>
            <a:fld id="{C18343ED-3762-4D46-A439-B4D407E13EF8}" type="slidenum">
              <a:rPr lang="en-US" smtClean="0"/>
              <a:pPr/>
              <a:t>27</a:t>
            </a:fld>
            <a:endParaRPr lang="en-US"/>
          </a:p>
        </p:txBody>
      </p:sp>
    </p:spTree>
    <p:extLst>
      <p:ext uri="{BB962C8B-B14F-4D97-AF65-F5344CB8AC3E}">
        <p14:creationId xmlns:p14="http://schemas.microsoft.com/office/powerpoint/2010/main" val="1334899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8971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92547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mpty Page">
    <p:spTree>
      <p:nvGrpSpPr>
        <p:cNvPr id="1" name=""/>
        <p:cNvGrpSpPr/>
        <p:nvPr/>
      </p:nvGrpSpPr>
      <p:grpSpPr>
        <a:xfrm>
          <a:off x="0" y="0"/>
          <a:ext cx="0" cy="0"/>
          <a:chOff x="0" y="0"/>
          <a:chExt cx="0" cy="0"/>
        </a:xfrm>
      </p:grpSpPr>
      <p:sp>
        <p:nvSpPr>
          <p:cNvPr id="2" name="Content Placeholder 2"/>
          <p:cNvSpPr>
            <a:spLocks noGrp="1"/>
          </p:cNvSpPr>
          <p:nvPr>
            <p:ph idx="1"/>
          </p:nvPr>
        </p:nvSpPr>
        <p:spPr>
          <a:xfrm>
            <a:off x="815413" y="1492161"/>
            <a:ext cx="10657184"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3" name="Title 1"/>
          <p:cNvSpPr>
            <a:spLocks noGrp="1"/>
          </p:cNvSpPr>
          <p:nvPr>
            <p:ph type="title"/>
          </p:nvPr>
        </p:nvSpPr>
        <p:spPr>
          <a:xfrm>
            <a:off x="815413" y="548680"/>
            <a:ext cx="10657184" cy="720000"/>
          </a:xfrm>
        </p:spPr>
        <p:txBody>
          <a:bodyPr vert="horz" lIns="0" tIns="0" rIns="91440" bIns="45720" rtlCol="0" anchor="b" anchorCtr="0">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34199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3288627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878101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י"ט/תמוז/תשפ"ג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י"ט/תמוז/תשפ"ג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5" r:id="rId15"/>
    <p:sldLayoutId id="2147483666" r:id="rId16"/>
    <p:sldLayoutId id="2147483667" r:id="rId17"/>
    <p:sldLayoutId id="2147483669" r:id="rId18"/>
    <p:sldLayoutId id="2147483670"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01 – Advanced techniques</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u="none" strike="noStrike" baseline="0" dirty="0">
                <a:solidFill>
                  <a:srgbClr val="000000"/>
                </a:solidFill>
                <a:latin typeface="Arial" panose="020B0604020202020204" pitchFamily="34" charset="0"/>
              </a:rPr>
              <a:t>map function – cont'd </a:t>
            </a:r>
            <a:endParaRPr lang="en-US" i="0" dirty="0">
              <a:solidFill>
                <a:srgbClr val="242424"/>
              </a:solidFill>
              <a:effectLst/>
              <a:latin typeface="Segoe UI"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2400" b="0" i="0" dirty="0">
                <a:solidFill>
                  <a:srgbClr val="000000"/>
                </a:solidFill>
                <a:effectLst/>
                <a:latin typeface="Calibri" panose="020F0502020204030204" pitchFamily="34" charset="0"/>
                <a:cs typeface="Calibri" panose="020F0502020204030204" pitchFamily="34" charset="0"/>
              </a:rPr>
              <a:t>For Example: </a:t>
            </a:r>
          </a:p>
          <a:p>
            <a:pPr marL="0" indent="0">
              <a:buNone/>
            </a:pPr>
            <a:endParaRPr lang="en-US" sz="2400" b="0" i="0" dirty="0">
              <a:solidFill>
                <a:srgbClr val="000000"/>
              </a:solidFill>
              <a:effectLst/>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C5DEE32B-BC79-47CB-974E-BD40F17ECA4C}"/>
              </a:ext>
            </a:extLst>
          </p:cNvPr>
          <p:cNvSpPr>
            <a:spLocks noChangeArrowheads="1"/>
          </p:cNvSpPr>
          <p:nvPr/>
        </p:nvSpPr>
        <p:spPr bwMode="auto">
          <a:xfrm>
            <a:off x="1062361" y="2341582"/>
            <a:ext cx="8871751"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9B7C6"/>
                </a:solidFill>
                <a:effectLst/>
                <a:latin typeface="Arial Unicode MS"/>
              </a:rPr>
              <a:t>list = [</a:t>
            </a:r>
            <a:r>
              <a:rPr kumimoji="0" lang="en-US" altLang="en-US" sz="2800" b="0" i="0" u="none" strike="noStrike" cap="none" normalizeH="0" baseline="0" dirty="0">
                <a:ln>
                  <a:noFill/>
                </a:ln>
                <a:solidFill>
                  <a:srgbClr val="6897BB"/>
                </a:solidFill>
                <a:effectLst/>
                <a:latin typeface="Arial Unicode MS"/>
              </a:rPr>
              <a:t>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18</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9</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17</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24</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8</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27</a:t>
            </a:r>
            <a:r>
              <a:rPr kumimoji="0" lang="en-US" altLang="en-US" sz="2800" b="0" i="0" u="none" strike="noStrike" cap="none" normalizeH="0" baseline="0" dirty="0">
                <a:ln>
                  <a:noFill/>
                </a:ln>
                <a:solidFill>
                  <a:srgbClr val="A9B7C6"/>
                </a:solidFill>
                <a:effectLst/>
                <a:latin typeface="Arial Unicode MS"/>
              </a:rPr>
              <a:t>]</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8888C6"/>
                </a:solidFill>
                <a:effectLst/>
                <a:latin typeface="Arial Unicode MS"/>
              </a:rPr>
              <a:t>map</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lambda </a:t>
            </a:r>
            <a:r>
              <a:rPr kumimoji="0" lang="en-US" altLang="en-US" sz="2800" b="0" i="0" u="none" strike="noStrike" cap="none" normalizeH="0" baseline="0" dirty="0">
                <a:ln>
                  <a:noFill/>
                </a:ln>
                <a:solidFill>
                  <a:srgbClr val="A9B7C6"/>
                </a:solidFill>
                <a:effectLst/>
                <a:latin typeface="Arial Unicode MS"/>
              </a:rPr>
              <a:t>x: x * </a:t>
            </a:r>
            <a:r>
              <a:rPr kumimoji="0" lang="en-US" altLang="en-US" sz="2800" b="0" i="0" u="none" strike="noStrike" cap="none" normalizeH="0" baseline="0" dirty="0">
                <a:ln>
                  <a:noFill/>
                </a:ln>
                <a:solidFill>
                  <a:srgbClr val="6897BB"/>
                </a:solidFill>
                <a:effectLst/>
                <a:latin typeface="Arial Unicode MS"/>
              </a:rPr>
              <a:t>2 </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10</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A9B7C6"/>
                </a:solidFill>
                <a:effectLst/>
                <a:latin typeface="Arial Unicode MS"/>
              </a:rPr>
              <a:t>list)  </a:t>
            </a:r>
            <a:r>
              <a:rPr kumimoji="0" lang="en-US" altLang="en-US" sz="2800" b="0" i="0" u="none" strike="noStrike" cap="none" normalizeH="0" baseline="0" dirty="0">
                <a:ln>
                  <a:noFill/>
                </a:ln>
                <a:solidFill>
                  <a:srgbClr val="808080"/>
                </a:solidFill>
                <a:effectLst/>
                <a:latin typeface="Arial Unicode MS"/>
              </a:rPr>
              <a:t># 14, 46, 28,54, 44, 58, 26,34, 64</a:t>
            </a:r>
            <a:br>
              <a:rPr kumimoji="0" lang="en-US" altLang="en-US" sz="2800" b="0" i="0" u="none" strike="noStrike" cap="none" normalizeH="0" baseline="0" dirty="0">
                <a:ln>
                  <a:noFill/>
                </a:ln>
                <a:solidFill>
                  <a:srgbClr val="808080"/>
                </a:solidFill>
                <a:effectLst/>
                <a:latin typeface="Arial Unicode MS"/>
              </a:rPr>
            </a:br>
            <a:br>
              <a:rPr kumimoji="0" lang="en-US" altLang="en-US" sz="2800" b="0" i="0" u="none" strike="noStrike" cap="none" normalizeH="0" baseline="0" dirty="0">
                <a:ln>
                  <a:noFill/>
                </a:ln>
                <a:solidFill>
                  <a:srgbClr val="808080"/>
                </a:solidFill>
                <a:effectLst/>
                <a:latin typeface="Arial Unicode MS"/>
              </a:rPr>
            </a:br>
            <a:r>
              <a:rPr kumimoji="0" lang="en-US" altLang="en-US" sz="2800" b="0" i="0" u="none" strike="noStrike" cap="none" normalizeH="0" baseline="0" dirty="0">
                <a:ln>
                  <a:noFill/>
                </a:ln>
                <a:solidFill>
                  <a:srgbClr val="8888C6"/>
                </a:solidFill>
                <a:effectLst/>
                <a:latin typeface="Arial Unicode MS"/>
              </a:rPr>
              <a:t>map</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lambda </a:t>
            </a:r>
            <a:r>
              <a:rPr kumimoji="0" lang="en-US" altLang="en-US" sz="2800" b="0" i="0" u="none" strike="noStrike" cap="none" normalizeH="0" baseline="0" dirty="0">
                <a:ln>
                  <a:noFill/>
                </a:ln>
                <a:solidFill>
                  <a:srgbClr val="A9B7C6"/>
                </a:solidFill>
                <a:effectLst/>
                <a:latin typeface="Arial Unicode MS"/>
              </a:rPr>
              <a:t>w: </a:t>
            </a:r>
            <a:r>
              <a:rPr kumimoji="0" lang="en-US" altLang="en-US" sz="2800" b="0" i="0" u="none" strike="noStrike" cap="none" normalizeH="0" baseline="0" dirty="0" err="1">
                <a:ln>
                  <a:noFill/>
                </a:ln>
                <a:solidFill>
                  <a:srgbClr val="8888C6"/>
                </a:solidFill>
                <a:effectLst/>
                <a:latin typeface="Arial Unicode MS"/>
              </a:rPr>
              <a:t>len</a:t>
            </a:r>
            <a:r>
              <a:rPr kumimoji="0" lang="en-US" altLang="en-US" sz="2800" b="0" i="0" u="none" strike="noStrike" cap="none" normalizeH="0" baseline="0" dirty="0">
                <a:ln>
                  <a:noFill/>
                </a:ln>
                <a:solidFill>
                  <a:srgbClr val="A9B7C6"/>
                </a:solidFill>
                <a:effectLst/>
                <a:latin typeface="Arial Unicode MS"/>
              </a:rPr>
              <a:t>(w)</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A8759"/>
                </a:solidFill>
                <a:effectLst/>
                <a:latin typeface="Arial Unicode MS"/>
              </a:rPr>
              <a:t>'A lot of cats and dogs </a:t>
            </a:r>
            <a:r>
              <a:rPr kumimoji="0" lang="en-US" altLang="en-US" sz="2800" b="0" i="0" u="none" strike="noStrike" cap="none" normalizeH="0" baseline="0" dirty="0" err="1">
                <a:ln>
                  <a:noFill/>
                </a:ln>
                <a:solidFill>
                  <a:srgbClr val="6A8759"/>
                </a:solidFill>
                <a:effectLst/>
                <a:latin typeface="Arial Unicode MS"/>
              </a:rPr>
              <a:t>here'</a:t>
            </a:r>
            <a:r>
              <a:rPr kumimoji="0" lang="en-US" altLang="en-US" sz="2800" b="0" i="0" u="none" strike="noStrike" cap="none" normalizeH="0" baseline="0" dirty="0" err="1">
                <a:ln>
                  <a:noFill/>
                </a:ln>
                <a:solidFill>
                  <a:srgbClr val="A9B7C6"/>
                </a:solidFill>
                <a:effectLst/>
                <a:latin typeface="Arial Unicode MS"/>
              </a:rPr>
              <a:t>.split</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 1,3,2,4,3,4,4 </a:t>
            </a:r>
            <a:br>
              <a:rPr kumimoji="0" lang="en-US" altLang="en-US" sz="2800" b="0" i="0" u="none" strike="noStrike" cap="none" normalizeH="0" baseline="0" dirty="0">
                <a:ln>
                  <a:noFill/>
                </a:ln>
                <a:solidFill>
                  <a:srgbClr val="808080"/>
                </a:solidFill>
                <a:effectLst/>
                <a:latin typeface="Arial Unicode MS"/>
              </a:rPr>
            </a:br>
            <a:br>
              <a:rPr kumimoji="0" lang="en-US" altLang="en-US" sz="2800" b="0" i="0" u="none" strike="noStrike" cap="none" normalizeH="0" baseline="0" dirty="0">
                <a:ln>
                  <a:noFill/>
                </a:ln>
                <a:solidFill>
                  <a:srgbClr val="808080"/>
                </a:solidFill>
                <a:effectLst/>
                <a:latin typeface="Arial Unicode MS"/>
              </a:rPr>
            </a:br>
            <a:r>
              <a:rPr kumimoji="0" lang="en-US" altLang="en-US" sz="2800" b="0" i="0" u="none" strike="noStrike" cap="none" normalizeH="0" baseline="0" dirty="0">
                <a:ln>
                  <a:noFill/>
                </a:ln>
                <a:solidFill>
                  <a:srgbClr val="8888C6"/>
                </a:solidFill>
                <a:effectLst/>
                <a:latin typeface="Arial Unicode MS"/>
              </a:rPr>
              <a:t>map</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8888C6"/>
                </a:solidFill>
                <a:effectLst/>
                <a:latin typeface="Arial Unicode MS"/>
              </a:rPr>
              <a:t>pow</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3</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4</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10</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5</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3</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 1024,243,4</a:t>
            </a:r>
            <a:br>
              <a:rPr kumimoji="0" lang="en-US" altLang="en-US" sz="2800" b="0" i="0" u="none" strike="noStrike" cap="none" normalizeH="0" baseline="0" dirty="0">
                <a:ln>
                  <a:noFill/>
                </a:ln>
                <a:solidFill>
                  <a:srgbClr val="808080"/>
                </a:solidFill>
                <a:effectLst/>
                <a:latin typeface="Arial Unicode MS"/>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Equality (==) and is</a:t>
            </a: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693400" cy="2062103"/>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solidFill>
                  <a:srgbClr val="000000"/>
                </a:solidFill>
                <a:effectLst/>
                <a:latin typeface="Calibri" panose="020F0502020204030204" pitchFamily="34" charset="0"/>
                <a:cs typeface="Calibri" panose="020F0502020204030204" pitchFamily="34" charset="0"/>
              </a:rPr>
              <a:t> is operator checks whether 2 arguments refer to the same object </a:t>
            </a:r>
          </a:p>
          <a:p>
            <a:pPr marL="457200" indent="-457200">
              <a:buFont typeface="Arial" panose="020B0604020202020204" pitchFamily="34" charset="0"/>
              <a:buChar char="•"/>
            </a:pPr>
            <a:r>
              <a:rPr lang="en-US" sz="3200" b="0" i="0" dirty="0">
                <a:solidFill>
                  <a:srgbClr val="000000"/>
                </a:solidFill>
                <a:effectLst/>
                <a:latin typeface="Calibri" panose="020F0502020204030204" pitchFamily="34" charset="0"/>
                <a:cs typeface="Calibri" panose="020F0502020204030204" pitchFamily="34" charset="0"/>
              </a:rPr>
              <a:t>== operator checks whether 2 arguments have the same value</a:t>
            </a:r>
            <a:endParaRPr lang="en-GB"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403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Equality (==) and is - cont’d</a:t>
            </a: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400110"/>
          </a:xfrm>
          <a:prstGeom prst="rect">
            <a:avLst/>
          </a:prstGeom>
          <a:noFill/>
        </p:spPr>
        <p:txBody>
          <a:bodyPr wrap="square" rtlCol="0">
            <a:spAutoFit/>
          </a:bodyPr>
          <a:lstStyle/>
          <a:p>
            <a:pPr marL="514350" indent="-51435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 Numbers:</a:t>
            </a:r>
          </a:p>
        </p:txBody>
      </p:sp>
      <p:sp>
        <p:nvSpPr>
          <p:cNvPr id="3" name="Rectangle 1">
            <a:extLst>
              <a:ext uri="{FF2B5EF4-FFF2-40B4-BE49-F238E27FC236}">
                <a16:creationId xmlns:a16="http://schemas.microsoft.com/office/drawing/2014/main" id="{E7A65021-3948-4A0E-A1B0-976E776134DD}"/>
              </a:ext>
            </a:extLst>
          </p:cNvPr>
          <p:cNvSpPr>
            <a:spLocks noChangeArrowheads="1"/>
          </p:cNvSpPr>
          <p:nvPr/>
        </p:nvSpPr>
        <p:spPr bwMode="auto">
          <a:xfrm>
            <a:off x="1004656" y="2367867"/>
            <a:ext cx="10182687"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v1 = </a:t>
            </a:r>
            <a:r>
              <a:rPr kumimoji="0" lang="en-US" altLang="en-US" sz="2000" b="0" i="0" u="none" strike="noStrike" cap="none" normalizeH="0" baseline="0" dirty="0">
                <a:ln>
                  <a:noFill/>
                </a:ln>
                <a:solidFill>
                  <a:srgbClr val="6897BB"/>
                </a:solidFill>
                <a:effectLst/>
                <a:latin typeface="Arial Unicode MS"/>
              </a:rPr>
              <a:t>10</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v2 = </a:t>
            </a:r>
            <a:r>
              <a:rPr kumimoji="0" lang="en-US" altLang="en-US" sz="2000" b="0" i="0" u="none" strike="noStrike" cap="none" normalizeH="0" baseline="0" dirty="0">
                <a:ln>
                  <a:noFill/>
                </a:ln>
                <a:solidFill>
                  <a:srgbClr val="6897BB"/>
                </a:solidFill>
                <a:effectLst/>
                <a:latin typeface="Arial Unicode MS"/>
              </a:rPr>
              <a:t>10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 v2      </a:t>
            </a:r>
            <a:r>
              <a:rPr kumimoji="0" lang="en-US" altLang="en-US" sz="2000" b="0" i="0" u="none" strike="noStrike" cap="none" normalizeH="0" baseline="0" dirty="0">
                <a:ln>
                  <a:noFill/>
                </a:ln>
                <a:solidFill>
                  <a:srgbClr val="808080"/>
                </a:solidFill>
                <a:effectLst/>
                <a:latin typeface="Arial Unicode MS"/>
              </a:rPr>
              <a:t># compare values, return True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a:t>
            </a:r>
            <a:r>
              <a:rPr kumimoji="0" lang="en-US" altLang="en-US" sz="2000" b="0" i="0" u="none" strike="noStrike" cap="none" normalizeH="0" baseline="0" dirty="0">
                <a:ln>
                  <a:noFill/>
                </a:ln>
                <a:solidFill>
                  <a:srgbClr val="CC7832"/>
                </a:solidFill>
                <a:effectLst/>
                <a:latin typeface="Arial Unicode MS"/>
              </a:rPr>
              <a:t>is </a:t>
            </a:r>
            <a:r>
              <a:rPr kumimoji="0" lang="en-US" altLang="en-US" sz="2000" b="0" i="0" u="none" strike="noStrike" cap="none" normalizeH="0" baseline="0" dirty="0">
                <a:ln>
                  <a:noFill/>
                </a:ln>
                <a:solidFill>
                  <a:srgbClr val="A9B7C6"/>
                </a:solidFill>
                <a:effectLst/>
                <a:latin typeface="Arial Unicode MS"/>
              </a:rPr>
              <a:t>v2      </a:t>
            </a:r>
            <a:r>
              <a:rPr kumimoji="0" lang="en-US" altLang="en-US" sz="2000" b="0" i="0" u="none" strike="noStrike" cap="none" normalizeH="0" baseline="0" dirty="0">
                <a:ln>
                  <a:noFill/>
                </a:ln>
                <a:solidFill>
                  <a:srgbClr val="808080"/>
                </a:solidFill>
                <a:effectLst/>
                <a:latin typeface="Arial Unicode MS"/>
              </a:rPr>
              <a:t># probably reference to the same object, so True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8888C6"/>
                </a:solidFill>
                <a:effectLst/>
                <a:latin typeface="Arial Unicode MS"/>
              </a:rPr>
              <a:t>id</a:t>
            </a:r>
            <a:r>
              <a:rPr kumimoji="0" lang="en-US" altLang="en-US" sz="2000" b="0" i="0" u="none" strike="noStrike" cap="none" normalizeH="0" baseline="0" dirty="0">
                <a:ln>
                  <a:noFill/>
                </a:ln>
                <a:solidFill>
                  <a:srgbClr val="A9B7C6"/>
                </a:solidFill>
                <a:effectLst/>
                <a:latin typeface="Arial Unicode MS"/>
              </a:rPr>
              <a:t>(v1)</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id</a:t>
            </a:r>
            <a:r>
              <a:rPr kumimoji="0" lang="en-US" altLang="en-US" sz="2000" b="0" i="0" u="none" strike="noStrike" cap="none" normalizeH="0" baseline="0" dirty="0">
                <a:ln>
                  <a:noFill/>
                </a:ln>
                <a:solidFill>
                  <a:srgbClr val="A9B7C6"/>
                </a:solidFill>
                <a:effectLst/>
                <a:latin typeface="Arial Unicode MS"/>
              </a:rPr>
              <a:t>(v2))   </a:t>
            </a:r>
            <a:r>
              <a:rPr kumimoji="0" lang="en-US" altLang="en-US" sz="2000" b="0" i="0" u="none" strike="noStrike" cap="none" normalizeH="0" baseline="0" dirty="0">
                <a:ln>
                  <a:noFill/>
                </a:ln>
                <a:solidFill>
                  <a:srgbClr val="808080"/>
                </a:solidFill>
                <a:effectLst/>
                <a:latin typeface="Arial Unicode MS"/>
              </a:rPr>
              <a:t>#30779644, 30779644</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v3 = </a:t>
            </a:r>
            <a:r>
              <a:rPr kumimoji="0" lang="en-US" altLang="en-US" sz="2000" b="0" i="0" u="none" strike="noStrike" cap="none" normalizeH="0" baseline="0" dirty="0">
                <a:ln>
                  <a:noFill/>
                </a:ln>
                <a:solidFill>
                  <a:srgbClr val="6897BB"/>
                </a:solidFill>
                <a:effectLst/>
                <a:latin typeface="Arial Unicode MS"/>
              </a:rPr>
              <a:t>10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v4=</a:t>
            </a:r>
            <a:r>
              <a:rPr kumimoji="0" lang="en-US" altLang="en-US" sz="2000" b="0" i="0" u="none" strike="noStrike" cap="none" normalizeH="0" baseline="0" dirty="0">
                <a:ln>
                  <a:noFill/>
                </a:ln>
                <a:solidFill>
                  <a:srgbClr val="6897BB"/>
                </a:solidFill>
                <a:effectLst/>
                <a:latin typeface="Arial Unicode MS"/>
              </a:rPr>
              <a:t>11</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v3 +=</a:t>
            </a:r>
            <a:r>
              <a:rPr kumimoji="0" lang="en-US" altLang="en-US" sz="2000" b="0" i="0" u="none" strike="noStrike" cap="none" normalizeH="0" baseline="0" dirty="0">
                <a:ln>
                  <a:noFill/>
                </a:ln>
                <a:solidFill>
                  <a:srgbClr val="6897BB"/>
                </a:solidFill>
                <a:effectLst/>
                <a:latin typeface="Arial Unicode MS"/>
              </a:rPr>
              <a:t>1</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 v2       </a:t>
            </a:r>
            <a:r>
              <a:rPr kumimoji="0" lang="en-US" altLang="en-US" sz="2000" b="0" i="0" u="none" strike="noStrike" cap="none" normalizeH="0" baseline="0" dirty="0">
                <a:ln>
                  <a:noFill/>
                </a:ln>
                <a:solidFill>
                  <a:srgbClr val="808080"/>
                </a:solidFill>
                <a:effectLst/>
                <a:latin typeface="Arial Unicode MS"/>
              </a:rPr>
              <a:t># compare values, return True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a:t>
            </a:r>
            <a:r>
              <a:rPr kumimoji="0" lang="en-US" altLang="en-US" sz="2000" b="0" i="0" u="none" strike="noStrike" cap="none" normalizeH="0" baseline="0" dirty="0">
                <a:ln>
                  <a:noFill/>
                </a:ln>
                <a:solidFill>
                  <a:srgbClr val="CC7832"/>
                </a:solidFill>
                <a:effectLst/>
                <a:latin typeface="Arial Unicode MS"/>
              </a:rPr>
              <a:t>is </a:t>
            </a:r>
            <a:r>
              <a:rPr kumimoji="0" lang="en-US" altLang="en-US" sz="2000" b="0" i="0" u="none" strike="noStrike" cap="none" normalizeH="0" baseline="0" dirty="0">
                <a:ln>
                  <a:noFill/>
                </a:ln>
                <a:solidFill>
                  <a:srgbClr val="A9B7C6"/>
                </a:solidFill>
                <a:effectLst/>
                <a:latin typeface="Arial Unicode MS"/>
              </a:rPr>
              <a:t>v2       </a:t>
            </a:r>
            <a:r>
              <a:rPr kumimoji="0" lang="en-US" altLang="en-US" sz="2000" b="0" i="0" u="none" strike="noStrike" cap="none" normalizeH="0" baseline="0" dirty="0">
                <a:ln>
                  <a:noFill/>
                </a:ln>
                <a:solidFill>
                  <a:srgbClr val="808080"/>
                </a:solidFill>
                <a:effectLst/>
                <a:latin typeface="Arial Unicode MS"/>
              </a:rPr>
              <a:t># probably reference to the same object, so True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8888C6"/>
                </a:solidFill>
                <a:effectLst/>
                <a:latin typeface="Arial Unicode MS"/>
              </a:rPr>
              <a:t>id</a:t>
            </a:r>
            <a:r>
              <a:rPr kumimoji="0" lang="en-US" altLang="en-US" sz="2000" b="0" i="0" u="none" strike="noStrike" cap="none" normalizeH="0" baseline="0" dirty="0">
                <a:ln>
                  <a:noFill/>
                </a:ln>
                <a:solidFill>
                  <a:srgbClr val="A9B7C6"/>
                </a:solidFill>
                <a:effectLst/>
                <a:latin typeface="Arial Unicode MS"/>
              </a:rPr>
              <a:t>(v3)</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id</a:t>
            </a:r>
            <a:r>
              <a:rPr kumimoji="0" lang="en-US" altLang="en-US" sz="2000" b="0" i="0" u="none" strike="noStrike" cap="none" normalizeH="0" baseline="0" dirty="0">
                <a:ln>
                  <a:noFill/>
                </a:ln>
                <a:solidFill>
                  <a:srgbClr val="A9B7C6"/>
                </a:solidFill>
                <a:effectLst/>
                <a:latin typeface="Arial Unicode MS"/>
              </a:rPr>
              <a:t>(v4))   </a:t>
            </a:r>
            <a:r>
              <a:rPr kumimoji="0" lang="en-US" altLang="en-US" sz="2000" b="0" i="0" u="none" strike="noStrike" cap="none" normalizeH="0" baseline="0" dirty="0">
                <a:ln>
                  <a:noFill/>
                </a:ln>
                <a:solidFill>
                  <a:srgbClr val="808080"/>
                </a:solidFill>
                <a:effectLst/>
                <a:latin typeface="Arial Unicode MS"/>
              </a:rPr>
              <a:t>#30779632, 3077963</a:t>
            </a:r>
            <a:br>
              <a:rPr kumimoji="0" lang="en-US" altLang="en-US" sz="2000" b="0" i="0" u="none" strike="noStrike" cap="none" normalizeH="0" baseline="0" dirty="0">
                <a:ln>
                  <a:noFill/>
                </a:ln>
                <a:solidFill>
                  <a:srgbClr val="808080"/>
                </a:solidFill>
                <a:effectLst/>
                <a:latin typeface="Arial Unicode MS"/>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Equality (==) and is - cont’d</a:t>
            </a: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591800"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This kind of memory sharing we can in the following types as well: </a:t>
            </a:r>
          </a:p>
          <a:p>
            <a:r>
              <a:rPr lang="en-US" b="0" i="0" dirty="0">
                <a:solidFill>
                  <a:srgbClr val="000000"/>
                </a:solidFill>
                <a:effectLst/>
                <a:latin typeface="Calibri" panose="020F0502020204030204" pitchFamily="34" charset="0"/>
                <a:cs typeface="Calibri" panose="020F0502020204030204" pitchFamily="34" charset="0"/>
              </a:rPr>
              <a:t>— string </a:t>
            </a:r>
          </a:p>
          <a:p>
            <a:r>
              <a:rPr lang="en-US" b="0" i="0" dirty="0">
                <a:solidFill>
                  <a:srgbClr val="000000"/>
                </a:solidFill>
                <a:effectLst/>
                <a:latin typeface="Calibri" panose="020F0502020204030204" pitchFamily="34" charset="0"/>
                <a:cs typeface="Calibri" panose="020F0502020204030204" pitchFamily="34" charset="0"/>
              </a:rPr>
              <a:t>— bool </a:t>
            </a:r>
          </a:p>
          <a:p>
            <a:r>
              <a:rPr lang="en-US" b="0" i="0" dirty="0">
                <a:solidFill>
                  <a:srgbClr val="000000"/>
                </a:solidFill>
                <a:effectLst/>
                <a:latin typeface="Calibri" panose="020F0502020204030204" pitchFamily="34" charset="0"/>
                <a:cs typeface="Calibri" panose="020F0502020204030204" pitchFamily="34" charset="0"/>
              </a:rPr>
              <a:t>— None </a:t>
            </a:r>
          </a:p>
          <a:p>
            <a:endParaRPr lang="en-US" b="0" i="0" dirty="0">
              <a:solidFill>
                <a:srgbClr val="000000"/>
              </a:solidFill>
              <a:effectLst/>
              <a:latin typeface="Calibri" panose="020F0502020204030204" pitchFamily="34" charset="0"/>
              <a:cs typeface="Calibri" panose="020F0502020204030204" pitchFamily="34" charset="0"/>
            </a:endParaRPr>
          </a:p>
          <a:p>
            <a:r>
              <a:rPr lang="en-US" b="0" i="0" dirty="0">
                <a:solidFill>
                  <a:srgbClr val="000000"/>
                </a:solidFill>
                <a:effectLst/>
                <a:latin typeface="Calibri" panose="020F0502020204030204" pitchFamily="34" charset="0"/>
                <a:cs typeface="Calibri" panose="020F0502020204030204" pitchFamily="34" charset="0"/>
              </a:rPr>
              <a:t>vi ='</a:t>
            </a:r>
            <a:r>
              <a:rPr lang="en-US" b="0" i="0" dirty="0" err="1">
                <a:solidFill>
                  <a:srgbClr val="000000"/>
                </a:solidFill>
                <a:effectLst/>
                <a:latin typeface="Calibri" panose="020F0502020204030204" pitchFamily="34" charset="0"/>
                <a:cs typeface="Calibri" panose="020F0502020204030204" pitchFamily="34" charset="0"/>
              </a:rPr>
              <a:t>aaa</a:t>
            </a:r>
            <a:r>
              <a:rPr lang="en-US" b="0" i="0" dirty="0">
                <a:solidFill>
                  <a:srgbClr val="000000"/>
                </a:solidFill>
                <a:effectLst/>
                <a:latin typeface="Calibri" panose="020F0502020204030204" pitchFamily="34" charset="0"/>
                <a:cs typeface="Calibri" panose="020F0502020204030204" pitchFamily="34" charset="0"/>
              </a:rPr>
              <a:t>'; v2 = '</a:t>
            </a:r>
            <a:r>
              <a:rPr lang="en-US" b="0" i="0" dirty="0" err="1">
                <a:solidFill>
                  <a:srgbClr val="000000"/>
                </a:solidFill>
                <a:effectLst/>
                <a:latin typeface="Calibri" panose="020F0502020204030204" pitchFamily="34" charset="0"/>
                <a:cs typeface="Calibri" panose="020F0502020204030204" pitchFamily="34" charset="0"/>
              </a:rPr>
              <a:t>aaa</a:t>
            </a:r>
            <a:r>
              <a:rPr lang="en-US" b="0" i="0" dirty="0">
                <a:solidFill>
                  <a:srgbClr val="000000"/>
                </a:solidFill>
                <a:effectLst/>
                <a:latin typeface="Calibri" panose="020F0502020204030204" pitchFamily="34" charset="0"/>
                <a:cs typeface="Calibri" panose="020F0502020204030204" pitchFamily="34" charset="0"/>
              </a:rPr>
              <a:t>’ </a:t>
            </a:r>
          </a:p>
          <a:p>
            <a:r>
              <a:rPr lang="en-US" b="0" i="0" dirty="0">
                <a:solidFill>
                  <a:srgbClr val="000000"/>
                </a:solidFill>
                <a:effectLst/>
                <a:latin typeface="Calibri" panose="020F0502020204030204" pitchFamily="34" charset="0"/>
                <a:cs typeface="Calibri" panose="020F0502020204030204" pitchFamily="34" charset="0"/>
              </a:rPr>
              <a:t>v1 == v2 		# compare values, return True </a:t>
            </a:r>
          </a:p>
          <a:p>
            <a:r>
              <a:rPr lang="en-US" b="0" i="0" dirty="0">
                <a:solidFill>
                  <a:srgbClr val="000000"/>
                </a:solidFill>
                <a:effectLst/>
                <a:latin typeface="Calibri" panose="020F0502020204030204" pitchFamily="34" charset="0"/>
                <a:cs typeface="Calibri" panose="020F0502020204030204" pitchFamily="34" charset="0"/>
              </a:rPr>
              <a:t>v1 is v2 		# probably reference to the same </a:t>
            </a:r>
            <a:r>
              <a:rPr lang="en-US" b="0" i="0" dirty="0" err="1">
                <a:solidFill>
                  <a:srgbClr val="000000"/>
                </a:solidFill>
                <a:effectLst/>
                <a:latin typeface="Calibri" panose="020F0502020204030204" pitchFamily="34" charset="0"/>
                <a:cs typeface="Calibri" panose="020F0502020204030204" pitchFamily="34" charset="0"/>
              </a:rPr>
              <a:t>object,so</a:t>
            </a:r>
            <a:r>
              <a:rPr lang="en-US" b="0" i="0" dirty="0">
                <a:solidFill>
                  <a:srgbClr val="000000"/>
                </a:solidFill>
                <a:effectLst/>
                <a:latin typeface="Calibri" panose="020F0502020204030204" pitchFamily="34" charset="0"/>
                <a:cs typeface="Calibri" panose="020F0502020204030204" pitchFamily="34" charset="0"/>
              </a:rPr>
              <a:t> True </a:t>
            </a:r>
          </a:p>
          <a:p>
            <a:r>
              <a:rPr lang="en-US" b="0" i="0" dirty="0">
                <a:solidFill>
                  <a:srgbClr val="000000"/>
                </a:solidFill>
                <a:effectLst/>
                <a:latin typeface="Calibri" panose="020F0502020204030204" pitchFamily="34" charset="0"/>
                <a:cs typeface="Calibri" panose="020F0502020204030204" pitchFamily="34" charset="0"/>
              </a:rPr>
              <a:t>x = True </a:t>
            </a:r>
          </a:p>
          <a:p>
            <a:r>
              <a:rPr lang="en-US" b="0" i="0" dirty="0">
                <a:solidFill>
                  <a:srgbClr val="000000"/>
                </a:solidFill>
                <a:effectLst/>
                <a:latin typeface="Calibri" panose="020F0502020204030204" pitchFamily="34" charset="0"/>
                <a:cs typeface="Calibri" panose="020F0502020204030204" pitchFamily="34" charset="0"/>
              </a:rPr>
              <a:t>y = True </a:t>
            </a:r>
          </a:p>
          <a:p>
            <a:r>
              <a:rPr lang="en-US" b="0" i="0" dirty="0">
                <a:solidFill>
                  <a:srgbClr val="000000"/>
                </a:solidFill>
                <a:effectLst/>
                <a:latin typeface="Calibri" panose="020F0502020204030204" pitchFamily="34" charset="0"/>
                <a:cs typeface="Calibri" panose="020F0502020204030204" pitchFamily="34" charset="0"/>
              </a:rPr>
              <a:t>x is y 		# probably reference to the same object, so True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is and id keywords — cont'd</a:t>
            </a: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132343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 unlike the immutable, python will never referee two different mutable objects to the same memory </a:t>
            </a:r>
          </a:p>
          <a:p>
            <a:endParaRPr lang="en-US" sz="2000" b="0" i="0" dirty="0">
              <a:solidFill>
                <a:srgbClr val="000000"/>
              </a:solidFill>
              <a:effectLst/>
              <a:latin typeface="Calibri" panose="020F0502020204030204" pitchFamily="34" charset="0"/>
              <a:cs typeface="Calibri" panose="020F0502020204030204" pitchFamily="34" charset="0"/>
            </a:endParaRPr>
          </a:p>
          <a:p>
            <a:r>
              <a:rPr lang="en-US" sz="2000" b="0" i="0" dirty="0">
                <a:solidFill>
                  <a:srgbClr val="000000"/>
                </a:solidFill>
                <a:effectLst/>
                <a:latin typeface="Calibri" panose="020F0502020204030204" pitchFamily="34" charset="0"/>
                <a:cs typeface="Calibri" panose="020F0502020204030204" pitchFamily="34" charset="0"/>
              </a:rPr>
              <a:t>For example:</a:t>
            </a:r>
          </a:p>
        </p:txBody>
      </p:sp>
      <p:sp>
        <p:nvSpPr>
          <p:cNvPr id="3" name="Rectangle 1">
            <a:extLst>
              <a:ext uri="{FF2B5EF4-FFF2-40B4-BE49-F238E27FC236}">
                <a16:creationId xmlns:a16="http://schemas.microsoft.com/office/drawing/2014/main" id="{F90CEFCC-1018-4318-862C-A27845904F87}"/>
              </a:ext>
            </a:extLst>
          </p:cNvPr>
          <p:cNvSpPr>
            <a:spLocks noChangeArrowheads="1"/>
          </p:cNvSpPr>
          <p:nvPr/>
        </p:nvSpPr>
        <p:spPr bwMode="auto">
          <a:xfrm>
            <a:off x="1269506" y="3401309"/>
            <a:ext cx="6711519"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v1 = [</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CC7832"/>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CC7832"/>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A9B7C6"/>
                </a:solidFill>
                <a:effectLst/>
                <a:latin typeface="Arial Unicode MS"/>
              </a:rPr>
              <a:t>]; v2 = [</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CC7832"/>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CC7832"/>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 v2      </a:t>
            </a:r>
            <a:r>
              <a:rPr kumimoji="0" lang="en-US" altLang="en-US" sz="2000" b="0" i="0" u="none" strike="noStrike" cap="none" normalizeH="0" baseline="0" dirty="0">
                <a:ln>
                  <a:noFill/>
                </a:ln>
                <a:solidFill>
                  <a:srgbClr val="808080"/>
                </a:solidFill>
                <a:effectLst/>
                <a:latin typeface="Arial Unicode MS"/>
              </a:rPr>
              <a:t># compare values, return True</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a:t>
            </a:r>
            <a:r>
              <a:rPr kumimoji="0" lang="en-US" altLang="en-US" sz="2000" b="0" i="0" u="none" strike="noStrike" cap="none" normalizeH="0" baseline="0" dirty="0">
                <a:ln>
                  <a:noFill/>
                </a:ln>
                <a:solidFill>
                  <a:srgbClr val="CC7832"/>
                </a:solidFill>
                <a:effectLst/>
                <a:latin typeface="Arial Unicode MS"/>
              </a:rPr>
              <a:t>is </a:t>
            </a:r>
            <a:r>
              <a:rPr kumimoji="0" lang="en-US" altLang="en-US" sz="2000" b="0" i="0" u="none" strike="noStrike" cap="none" normalizeH="0" baseline="0" dirty="0">
                <a:ln>
                  <a:noFill/>
                </a:ln>
                <a:solidFill>
                  <a:srgbClr val="A9B7C6"/>
                </a:solidFill>
                <a:effectLst/>
                <a:latin typeface="Arial Unicode MS"/>
              </a:rPr>
              <a:t>v2      </a:t>
            </a:r>
            <a:r>
              <a:rPr kumimoji="0" lang="en-US" altLang="en-US" sz="2000" b="0" i="0" u="none" strike="noStrike" cap="none" normalizeH="0" baseline="0" dirty="0">
                <a:ln>
                  <a:noFill/>
                </a:ln>
                <a:solidFill>
                  <a:srgbClr val="808080"/>
                </a:solidFill>
                <a:effectLst/>
                <a:latin typeface="Arial Unicode MS"/>
              </a:rPr>
              <a:t># reference to different object, so False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v3=v1</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v1</a:t>
            </a:r>
            <a:r>
              <a:rPr kumimoji="0" lang="en-US" altLang="en-US" sz="2000" b="0" i="0" u="none" strike="noStrike" cap="none" normalizeH="0" baseline="0" dirty="0">
                <a:ln>
                  <a:noFill/>
                </a:ln>
                <a:solidFill>
                  <a:srgbClr val="A9B7C6"/>
                </a:solidFill>
                <a:effectLst/>
                <a:latin typeface="Arial Unicode MS"/>
              </a:rPr>
              <a:t> == v3      </a:t>
            </a:r>
            <a:r>
              <a:rPr kumimoji="0" lang="en-US" altLang="en-US" sz="2000" b="0" i="0" u="none" strike="noStrike" cap="none" normalizeH="0" baseline="0" dirty="0">
                <a:ln>
                  <a:noFill/>
                </a:ln>
                <a:solidFill>
                  <a:srgbClr val="808080"/>
                </a:solidFill>
                <a:effectLst/>
                <a:latin typeface="Arial Unicode MS"/>
              </a:rPr>
              <a:t># compare values, return True</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v1 </a:t>
            </a:r>
            <a:r>
              <a:rPr kumimoji="0" lang="en-US" altLang="en-US" sz="2000" b="0" i="0" u="none" strike="noStrike" cap="none" normalizeH="0" baseline="0" dirty="0">
                <a:ln>
                  <a:noFill/>
                </a:ln>
                <a:solidFill>
                  <a:srgbClr val="CC7832"/>
                </a:solidFill>
                <a:effectLst/>
                <a:latin typeface="Arial Unicode MS"/>
              </a:rPr>
              <a:t>is </a:t>
            </a:r>
            <a:r>
              <a:rPr kumimoji="0" lang="en-US" altLang="en-US" sz="2000" b="0" i="0" u="none" strike="noStrike" cap="none" normalizeH="0" baseline="0" dirty="0">
                <a:ln>
                  <a:noFill/>
                </a:ln>
                <a:solidFill>
                  <a:srgbClr val="A9B7C6"/>
                </a:solidFill>
                <a:effectLst/>
                <a:latin typeface="Arial Unicode MS"/>
              </a:rPr>
              <a:t>v3       </a:t>
            </a:r>
            <a:r>
              <a:rPr kumimoji="0" lang="en-US" altLang="en-US" sz="2000" b="0" i="0" u="none" strike="noStrike" cap="none" normalizeH="0" baseline="0" dirty="0">
                <a:ln>
                  <a:noFill/>
                </a:ln>
                <a:solidFill>
                  <a:srgbClr val="808080"/>
                </a:solidFill>
                <a:effectLst/>
                <a:latin typeface="Arial Unicode MS"/>
              </a:rPr>
              <a:t># reference to the same object, so True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Decorators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5793419" cy="4351338"/>
          </a:xfrm>
        </p:spPr>
        <p:txBody>
          <a:bodyPr>
            <a:normAutofit fontScale="92500" lnSpcReduction="20000"/>
          </a:bodyPr>
          <a:lstStyle/>
          <a:p>
            <a:r>
              <a:rPr lang="en-US" sz="1800" b="0" i="0" dirty="0">
                <a:solidFill>
                  <a:srgbClr val="000000"/>
                </a:solidFill>
                <a:effectLst/>
                <a:latin typeface="Calibri" panose="020F0502020204030204" pitchFamily="34" charset="0"/>
                <a:cs typeface="Calibri" panose="020F0502020204030204" pitchFamily="34" charset="0"/>
              </a:rPr>
              <a:t>Decorator is a feature that extends the functionality of functions without modify it </a:t>
            </a:r>
          </a:p>
          <a:p>
            <a:endParaRPr lang="en-US" sz="1800" b="0" i="0" dirty="0">
              <a:solidFill>
                <a:srgbClr val="000000"/>
              </a:solidFill>
              <a:effectLst/>
              <a:latin typeface="Calibri" panose="020F0502020204030204" pitchFamily="34" charset="0"/>
              <a:cs typeface="Calibri" panose="020F0502020204030204" pitchFamily="34" charset="0"/>
            </a:endParaRPr>
          </a:p>
          <a:p>
            <a:r>
              <a:rPr lang="en-US" sz="1800" b="0" i="0" dirty="0">
                <a:solidFill>
                  <a:srgbClr val="000000"/>
                </a:solidFill>
                <a:effectLst/>
                <a:latin typeface="Calibri" panose="020F0502020204030204" pitchFamily="34" charset="0"/>
                <a:cs typeface="Calibri" panose="020F0502020204030204" pitchFamily="34" charset="0"/>
              </a:rPr>
              <a:t>Built-in python decorators are @staticmethod and @classmethod </a:t>
            </a:r>
          </a:p>
          <a:p>
            <a:endParaRPr lang="en-US" sz="1800" dirty="0">
              <a:solidFill>
                <a:srgbClr val="000000"/>
              </a:solidFill>
              <a:latin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cs typeface="Calibri" panose="020F0502020204030204" pitchFamily="34" charset="0"/>
            </a:endParaRPr>
          </a:p>
          <a:p>
            <a:r>
              <a:rPr lang="en-US" sz="1800" b="1" i="0" dirty="0">
                <a:solidFill>
                  <a:srgbClr val="000000"/>
                </a:solidFill>
                <a:effectLst/>
                <a:latin typeface="Calibri" panose="020F0502020204030204" pitchFamily="34" charset="0"/>
                <a:cs typeface="Calibri" panose="020F0502020204030204" pitchFamily="34" charset="0"/>
              </a:rPr>
              <a:t>@classmethod </a:t>
            </a:r>
          </a:p>
          <a:p>
            <a:pPr lvl="2" indent="0" defTabSz="0">
              <a:spcBef>
                <a:spcPts val="0"/>
              </a:spcBef>
              <a:buNone/>
            </a:pPr>
            <a:r>
              <a:rPr lang="en-US" sz="1800" b="0" i="0" dirty="0">
                <a:solidFill>
                  <a:srgbClr val="000000"/>
                </a:solidFill>
                <a:effectLst/>
                <a:latin typeface="Calibri" panose="020F0502020204030204" pitchFamily="34" charset="0"/>
                <a:cs typeface="Calibri" panose="020F0502020204030204" pitchFamily="34" charset="0"/>
              </a:rPr>
              <a:t>— The </a:t>
            </a:r>
            <a:r>
              <a:rPr lang="en-US" sz="1800" b="0" i="0" dirty="0" err="1">
                <a:solidFill>
                  <a:srgbClr val="000000"/>
                </a:solidFill>
                <a:effectLst/>
                <a:latin typeface="Calibri" panose="020F0502020204030204" pitchFamily="34" charset="0"/>
                <a:cs typeface="Calibri" panose="020F0502020204030204" pitchFamily="34" charset="0"/>
              </a:rPr>
              <a:t>classmethod</a:t>
            </a:r>
            <a:r>
              <a:rPr lang="en-US" sz="1800" b="0" i="0" dirty="0">
                <a:solidFill>
                  <a:srgbClr val="000000"/>
                </a:solidFill>
                <a:effectLst/>
                <a:latin typeface="Calibri" panose="020F0502020204030204" pitchFamily="34" charset="0"/>
                <a:cs typeface="Calibri" panose="020F0502020204030204" pitchFamily="34" charset="0"/>
              </a:rPr>
              <a:t> decorator decorates methods as static methods, like </a:t>
            </a:r>
            <a:r>
              <a:rPr lang="en-US" sz="1800" b="0" i="0" dirty="0" err="1">
                <a:solidFill>
                  <a:srgbClr val="000000"/>
                </a:solidFill>
                <a:effectLst/>
                <a:latin typeface="Calibri" panose="020F0502020204030204" pitchFamily="34" charset="0"/>
                <a:cs typeface="Calibri" panose="020F0502020204030204" pitchFamily="34" charset="0"/>
              </a:rPr>
              <a:t>staticmethod</a:t>
            </a:r>
            <a:r>
              <a:rPr lang="en-US" sz="1800" b="0" i="0" dirty="0">
                <a:solidFill>
                  <a:srgbClr val="000000"/>
                </a:solidFill>
                <a:effectLst/>
                <a:latin typeface="Calibri" panose="020F0502020204030204" pitchFamily="34" charset="0"/>
                <a:cs typeface="Calibri" panose="020F0502020204030204" pitchFamily="34" charset="0"/>
              </a:rPr>
              <a:t>. Not like </a:t>
            </a:r>
            <a:r>
              <a:rPr lang="en-US" sz="1800" b="0" i="0" dirty="0" err="1">
                <a:solidFill>
                  <a:srgbClr val="000000"/>
                </a:solidFill>
                <a:effectLst/>
                <a:latin typeface="Calibri" panose="020F0502020204030204" pitchFamily="34" charset="0"/>
                <a:cs typeface="Calibri" panose="020F0502020204030204" pitchFamily="34" charset="0"/>
              </a:rPr>
              <a:t>staticmethod</a:t>
            </a:r>
            <a:r>
              <a:rPr lang="en-US" sz="1800" b="0" i="0" dirty="0">
                <a:solidFill>
                  <a:srgbClr val="000000"/>
                </a:solidFill>
                <a:effectLst/>
                <a:latin typeface="Calibri" panose="020F0502020204030204" pitchFamily="34" charset="0"/>
                <a:cs typeface="Calibri" panose="020F0502020204030204" pitchFamily="34" charset="0"/>
              </a:rPr>
              <a:t>, the </a:t>
            </a:r>
            <a:r>
              <a:rPr lang="en-US" sz="1800" b="0" i="0" dirty="0" err="1">
                <a:solidFill>
                  <a:srgbClr val="000000"/>
                </a:solidFill>
                <a:effectLst/>
                <a:latin typeface="Calibri" panose="020F0502020204030204" pitchFamily="34" charset="0"/>
                <a:cs typeface="Calibri" panose="020F0502020204030204" pitchFamily="34" charset="0"/>
              </a:rPr>
              <a:t>classmethod</a:t>
            </a:r>
            <a:r>
              <a:rPr lang="en-US" sz="1800" b="0" i="0" dirty="0">
                <a:solidFill>
                  <a:srgbClr val="000000"/>
                </a:solidFill>
                <a:effectLst/>
                <a:latin typeface="Calibri" panose="020F0502020204030204" pitchFamily="34" charset="0"/>
                <a:cs typeface="Calibri" panose="020F0502020204030204" pitchFamily="34" charset="0"/>
              </a:rPr>
              <a:t> receives the class object as the first parameter.</a:t>
            </a:r>
          </a:p>
          <a:p>
            <a:pPr lvl="2" indent="0" defTabSz="0">
              <a:spcBef>
                <a:spcPts val="0"/>
              </a:spcBef>
              <a:buNone/>
            </a:pPr>
            <a:endParaRPr lang="en-US" sz="1800" b="0" i="0" dirty="0">
              <a:solidFill>
                <a:srgbClr val="000000"/>
              </a:solidFill>
              <a:effectLst/>
              <a:latin typeface="Calibri" panose="020F0502020204030204" pitchFamily="34" charset="0"/>
              <a:cs typeface="Calibri" panose="020F0502020204030204" pitchFamily="34" charset="0"/>
            </a:endParaRPr>
          </a:p>
          <a:p>
            <a:r>
              <a:rPr lang="en-US" sz="1800" b="1" i="0" dirty="0">
                <a:solidFill>
                  <a:srgbClr val="000000"/>
                </a:solidFill>
                <a:effectLst/>
                <a:latin typeface="Calibri" panose="020F0502020204030204" pitchFamily="34" charset="0"/>
                <a:cs typeface="Calibri" panose="020F0502020204030204" pitchFamily="34" charset="0"/>
              </a:rPr>
              <a:t>@staticmethod </a:t>
            </a:r>
          </a:p>
          <a:p>
            <a:pPr lvl="1"/>
            <a:r>
              <a:rPr lang="en-US" sz="1800" b="0" i="0" dirty="0">
                <a:solidFill>
                  <a:srgbClr val="000000"/>
                </a:solidFill>
                <a:effectLst/>
                <a:latin typeface="Calibri" panose="020F0502020204030204" pitchFamily="34" charset="0"/>
                <a:cs typeface="Calibri" panose="020F0502020204030204" pitchFamily="34" charset="0"/>
              </a:rPr>
              <a:t>— The </a:t>
            </a:r>
            <a:r>
              <a:rPr lang="en-US" sz="1800" b="0" i="0" dirty="0" err="1">
                <a:solidFill>
                  <a:srgbClr val="000000"/>
                </a:solidFill>
                <a:effectLst/>
                <a:latin typeface="Calibri" panose="020F0502020204030204" pitchFamily="34" charset="0"/>
                <a:cs typeface="Calibri" panose="020F0502020204030204" pitchFamily="34" charset="0"/>
              </a:rPr>
              <a:t>staticmethod</a:t>
            </a:r>
            <a:r>
              <a:rPr lang="en-US" sz="1800" b="0" i="0" dirty="0">
                <a:solidFill>
                  <a:srgbClr val="000000"/>
                </a:solidFill>
                <a:effectLst/>
                <a:latin typeface="Calibri" panose="020F0502020204030204" pitchFamily="34" charset="0"/>
                <a:cs typeface="Calibri" panose="020F0502020204030204" pitchFamily="34" charset="0"/>
              </a:rPr>
              <a:t> decorator modifies a method so that </a:t>
            </a:r>
            <a:r>
              <a:rPr lang="en-US" sz="1800" b="0" i="0" dirty="0" err="1">
                <a:solidFill>
                  <a:srgbClr val="000000"/>
                </a:solidFill>
                <a:effectLst/>
                <a:latin typeface="Calibri" panose="020F0502020204030204" pitchFamily="34" charset="0"/>
                <a:cs typeface="Calibri" panose="020F0502020204030204" pitchFamily="34" charset="0"/>
              </a:rPr>
              <a:t>it.does</a:t>
            </a:r>
            <a:r>
              <a:rPr lang="en-US" sz="1800" b="0" i="0" dirty="0">
                <a:solidFill>
                  <a:srgbClr val="000000"/>
                </a:solidFill>
                <a:effectLst/>
                <a:latin typeface="Calibri" panose="020F0502020204030204" pitchFamily="34" charset="0"/>
                <a:cs typeface="Calibri" panose="020F0502020204030204" pitchFamily="34" charset="0"/>
              </a:rPr>
              <a:t> not use the self variable. Static method do not have access to any attribute of a specific instance of the class. </a:t>
            </a:r>
            <a:endParaRPr lang="en-US" sz="1800" dirty="0">
              <a:solidFill>
                <a:srgbClr val="000000"/>
              </a:solidFill>
              <a:latin typeface="Calibri" panose="020F0502020204030204" pitchFamily="34" charset="0"/>
              <a:cs typeface="Calibri" panose="020F0502020204030204" pitchFamily="34" charset="0"/>
            </a:endParaRPr>
          </a:p>
          <a:p>
            <a:pPr lvl="1"/>
            <a:endParaRPr lang="en-US" sz="1800" b="1" i="0" dirty="0">
              <a:solidFill>
                <a:srgbClr val="000000"/>
              </a:solidFill>
              <a:effectLst/>
              <a:latin typeface="Calibri" panose="020F0502020204030204" pitchFamily="34" charset="0"/>
              <a:cs typeface="Calibri" panose="020F0502020204030204" pitchFamily="34" charset="0"/>
            </a:endParaRPr>
          </a:p>
        </p:txBody>
      </p:sp>
      <p:pic>
        <p:nvPicPr>
          <p:cNvPr id="3074" name="Picture 2" descr="Python Decorators: Everything You Need to Know | by Pulkit Agrawal | Python  in Plain English">
            <a:extLst>
              <a:ext uri="{FF2B5EF4-FFF2-40B4-BE49-F238E27FC236}">
                <a16:creationId xmlns:a16="http://schemas.microsoft.com/office/drawing/2014/main" id="{36634F09-0857-4165-85AD-28115C3E7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2388" y="1910225"/>
            <a:ext cx="5749612" cy="354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3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cs typeface="Times New Roman" pitchFamily="18" charset="0"/>
              </a:rPr>
              <a:t>Decorators</a:t>
            </a:r>
            <a:endParaRPr lang="he-IL" dirty="0"/>
          </a:p>
        </p:txBody>
      </p:sp>
    </p:spTree>
    <p:extLst>
      <p:ext uri="{BB962C8B-B14F-4D97-AF65-F5344CB8AC3E}">
        <p14:creationId xmlns:p14="http://schemas.microsoft.com/office/powerpoint/2010/main" val="2742440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Built in decorators - Example</a:t>
            </a:r>
            <a:endParaRPr lang="he-IL" dirty="0">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3BF741BC-EA8B-4ED4-8B5F-6DED5D4BA6B2}"/>
              </a:ext>
            </a:extLst>
          </p:cNvPr>
          <p:cNvSpPr>
            <a:spLocks noChangeArrowheads="1"/>
          </p:cNvSpPr>
          <p:nvPr/>
        </p:nvSpPr>
        <p:spPr bwMode="auto">
          <a:xfrm>
            <a:off x="838200" y="1801596"/>
            <a:ext cx="9756560"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class </a:t>
            </a:r>
            <a:r>
              <a:rPr kumimoji="0" lang="en-US" altLang="en-US" b="0" i="0" u="none" strike="noStrike" cap="none" normalizeH="0" baseline="0" dirty="0">
                <a:ln>
                  <a:noFill/>
                </a:ln>
                <a:solidFill>
                  <a:srgbClr val="A9B7C6"/>
                </a:solidFill>
                <a:effectLst/>
                <a:latin typeface="Arial Unicode MS"/>
              </a:rPr>
              <a:t>Date(</a:t>
            </a:r>
            <a:r>
              <a:rPr kumimoji="0" lang="en-US" altLang="en-US" b="0" i="0" u="none" strike="noStrike" cap="none" normalizeH="0" baseline="0" dirty="0">
                <a:ln>
                  <a:noFill/>
                </a:ln>
                <a:solidFill>
                  <a:srgbClr val="8888C6"/>
                </a:solidFill>
                <a:effectLst/>
                <a:latin typeface="Arial Unicode MS"/>
              </a:rPr>
              <a:t>object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err="1">
                <a:ln>
                  <a:noFill/>
                </a:ln>
                <a:solidFill>
                  <a:srgbClr val="B200B2"/>
                </a:solidFill>
                <a:effectLst/>
                <a:latin typeface="Arial Unicode MS"/>
              </a:rPr>
              <a:t>init</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94558D"/>
                </a:solidFill>
                <a:effectLst/>
                <a:latin typeface="Arial Unicode MS"/>
              </a:rPr>
              <a:t>self</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day=</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month=</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year=</a:t>
            </a:r>
            <a:r>
              <a:rPr kumimoji="0" lang="en-US" altLang="en-US" b="0" i="0" u="none" strike="noStrike" cap="none" normalizeH="0" baseline="0" dirty="0">
                <a:ln>
                  <a:noFill/>
                </a:ln>
                <a:solidFill>
                  <a:srgbClr val="6897BB"/>
                </a:solidFill>
                <a:effectLst/>
                <a:latin typeface="Arial Unicode MS"/>
              </a:rPr>
              <a:t>1970</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.day</a:t>
            </a:r>
            <a:r>
              <a:rPr kumimoji="0" lang="en-US" altLang="en-US" b="0" i="0" u="none" strike="noStrike" cap="none" normalizeH="0" baseline="0" dirty="0">
                <a:ln>
                  <a:noFill/>
                </a:ln>
                <a:solidFill>
                  <a:srgbClr val="A9B7C6"/>
                </a:solidFill>
                <a:effectLst/>
                <a:latin typeface="Arial Unicode MS"/>
              </a:rPr>
              <a:t> = day</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.month</a:t>
            </a:r>
            <a:r>
              <a:rPr kumimoji="0" lang="en-US" altLang="en-US" b="0" i="0" u="none" strike="noStrike" cap="none" normalizeH="0" baseline="0" dirty="0">
                <a:ln>
                  <a:noFill/>
                </a:ln>
                <a:solidFill>
                  <a:srgbClr val="A9B7C6"/>
                </a:solidFill>
                <a:effectLst/>
                <a:latin typeface="Arial Unicode MS"/>
              </a:rPr>
              <a:t> = month</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.year</a:t>
            </a:r>
            <a:r>
              <a:rPr kumimoji="0" lang="en-US" altLang="en-US" b="0" i="0" u="none" strike="noStrike" cap="none" normalizeH="0" baseline="0" dirty="0">
                <a:ln>
                  <a:noFill/>
                </a:ln>
                <a:solidFill>
                  <a:srgbClr val="A9B7C6"/>
                </a:solidFill>
                <a:effectLst/>
                <a:latin typeface="Arial Unicode MS"/>
              </a:rPr>
              <a:t> = year</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BBB529"/>
                </a:solidFill>
                <a:effectLst/>
                <a:latin typeface="Arial Unicode MS"/>
              </a:rPr>
              <a:t>@classmethod</a:t>
            </a:r>
            <a:br>
              <a:rPr kumimoji="0" lang="en-US" altLang="en-US" b="0" i="0" u="none" strike="noStrike" cap="none" normalizeH="0" baseline="0" dirty="0">
                <a:ln>
                  <a:noFill/>
                </a:ln>
                <a:solidFill>
                  <a:srgbClr val="BBB529"/>
                </a:solidFill>
                <a:effectLst/>
                <a:latin typeface="Arial Unicode MS"/>
              </a:rPr>
            </a:br>
            <a:r>
              <a:rPr kumimoji="0" lang="en-US" altLang="en-US" b="0" i="0" u="none" strike="noStrike" cap="none" normalizeH="0" baseline="0" dirty="0">
                <a:ln>
                  <a:noFill/>
                </a:ln>
                <a:solidFill>
                  <a:srgbClr val="BBB529"/>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from_string</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94558D"/>
                </a:solidFill>
                <a:effectLst/>
                <a:latin typeface="Arial Unicode MS"/>
              </a:rPr>
              <a:t>cls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date_as_string</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day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month</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year = </a:t>
            </a:r>
            <a:r>
              <a:rPr kumimoji="0" lang="en-US" altLang="en-US" b="0" i="0" u="none" strike="noStrike" cap="none" normalizeH="0" baseline="0" dirty="0">
                <a:ln>
                  <a:noFill/>
                </a:ln>
                <a:solidFill>
                  <a:srgbClr val="8888C6"/>
                </a:solidFill>
                <a:effectLst/>
                <a:latin typeface="Arial Unicode MS"/>
              </a:rPr>
              <a:t>map</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lambda </a:t>
            </a:r>
            <a:r>
              <a:rPr kumimoji="0" lang="en-US" altLang="en-US" b="0" i="0" u="none" strike="noStrike" cap="none" normalizeH="0" baseline="0" dirty="0" err="1">
                <a:ln>
                  <a:noFill/>
                </a:ln>
                <a:solidFill>
                  <a:srgbClr val="A9B7C6"/>
                </a:solidFill>
                <a:effectLst/>
                <a:latin typeface="Arial Unicode MS"/>
              </a:rPr>
              <a:t>val</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val</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date_as_string.split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date1 = </a:t>
            </a:r>
            <a:r>
              <a:rPr kumimoji="0" lang="en-US" altLang="en-US" b="0" i="0" u="none" strike="noStrike" cap="none" normalizeH="0" baseline="0" dirty="0" err="1">
                <a:ln>
                  <a:noFill/>
                </a:ln>
                <a:solidFill>
                  <a:srgbClr val="94558D"/>
                </a:solidFill>
                <a:effectLst/>
                <a:latin typeface="Arial Unicode MS"/>
              </a:rPr>
              <a:t>cls</a:t>
            </a:r>
            <a:r>
              <a:rPr kumimoji="0" lang="en-US" altLang="en-US" b="0" i="0" u="none" strike="noStrike" cap="none" normalizeH="0" baseline="0" dirty="0">
                <a:ln>
                  <a:noFill/>
                </a:ln>
                <a:solidFill>
                  <a:srgbClr val="A9B7C6"/>
                </a:solidFill>
                <a:effectLst/>
                <a:latin typeface="Arial Unicode MS"/>
              </a:rPr>
              <a:t>(day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month</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year)</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A9B7C6"/>
                </a:solidFill>
                <a:effectLst/>
                <a:latin typeface="Arial Unicode MS"/>
              </a:rPr>
              <a:t>date1</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BBB529"/>
                </a:solidFill>
                <a:effectLst/>
                <a:latin typeface="Arial Unicode MS"/>
              </a:rPr>
              <a:t>@staticmethod</a:t>
            </a:r>
            <a:br>
              <a:rPr kumimoji="0" lang="en-US" altLang="en-US" b="0" i="0" u="none" strike="noStrike" cap="none" normalizeH="0" baseline="0" dirty="0">
                <a:ln>
                  <a:noFill/>
                </a:ln>
                <a:solidFill>
                  <a:srgbClr val="BBB529"/>
                </a:solidFill>
                <a:effectLst/>
                <a:latin typeface="Arial Unicode MS"/>
              </a:rPr>
            </a:br>
            <a:r>
              <a:rPr kumimoji="0" lang="en-US" altLang="en-US" b="0" i="0" u="none" strike="noStrike" cap="none" normalizeH="0" baseline="0" dirty="0">
                <a:ln>
                  <a:noFill/>
                </a:ln>
                <a:solidFill>
                  <a:srgbClr val="BBB529"/>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is_date_valid</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date_as_string</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day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month</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year = </a:t>
            </a:r>
            <a:r>
              <a:rPr kumimoji="0" lang="en-US" altLang="en-US" b="0" i="0" u="none" strike="noStrike" cap="none" normalizeH="0" baseline="0" dirty="0">
                <a:ln>
                  <a:noFill/>
                </a:ln>
                <a:solidFill>
                  <a:srgbClr val="8888C6"/>
                </a:solidFill>
                <a:effectLst/>
                <a:latin typeface="Arial Unicode MS"/>
              </a:rPr>
              <a:t>map</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lambda </a:t>
            </a:r>
            <a:r>
              <a:rPr kumimoji="0" lang="en-US" altLang="en-US" b="0" i="0" u="none" strike="noStrike" cap="none" normalizeH="0" baseline="0" dirty="0" err="1">
                <a:ln>
                  <a:noFill/>
                </a:ln>
                <a:solidFill>
                  <a:srgbClr val="A9B7C6"/>
                </a:solidFill>
                <a:effectLst/>
                <a:latin typeface="Arial Unicode MS"/>
              </a:rPr>
              <a:t>val</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val</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date_as_string.split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A9B7C6"/>
                </a:solidFill>
                <a:effectLst/>
                <a:latin typeface="Arial Unicode MS"/>
              </a:rPr>
              <a:t>day &lt;= </a:t>
            </a:r>
            <a:r>
              <a:rPr kumimoji="0" lang="en-US" altLang="en-US" b="0" i="0" u="none" strike="noStrike" cap="none" normalizeH="0" baseline="0" dirty="0">
                <a:ln>
                  <a:noFill/>
                </a:ln>
                <a:solidFill>
                  <a:srgbClr val="6897BB"/>
                </a:solidFill>
                <a:effectLst/>
                <a:latin typeface="Arial Unicode MS"/>
              </a:rPr>
              <a:t>31 </a:t>
            </a:r>
            <a:r>
              <a:rPr kumimoji="0" lang="en-US" altLang="en-US" b="0" i="0" u="none" strike="noStrike" cap="none" normalizeH="0" baseline="0" dirty="0">
                <a:ln>
                  <a:noFill/>
                </a:ln>
                <a:solidFill>
                  <a:srgbClr val="CC7832"/>
                </a:solidFill>
                <a:effectLst/>
                <a:latin typeface="Arial Unicode MS"/>
              </a:rPr>
              <a:t>and </a:t>
            </a:r>
            <a:r>
              <a:rPr kumimoji="0" lang="en-US" altLang="en-US" b="0" i="0" u="none" strike="noStrike" cap="none" normalizeH="0" baseline="0" dirty="0">
                <a:ln>
                  <a:noFill/>
                </a:ln>
                <a:solidFill>
                  <a:srgbClr val="A9B7C6"/>
                </a:solidFill>
                <a:effectLst/>
                <a:latin typeface="Arial Unicode MS"/>
              </a:rPr>
              <a:t>month &lt;= </a:t>
            </a:r>
            <a:r>
              <a:rPr kumimoji="0" lang="en-US" altLang="en-US" b="0" i="0" u="none" strike="noStrike" cap="none" normalizeH="0" baseline="0" dirty="0">
                <a:ln>
                  <a:noFill/>
                </a:ln>
                <a:solidFill>
                  <a:srgbClr val="6897BB"/>
                </a:solidFill>
                <a:effectLst/>
                <a:latin typeface="Arial Unicode MS"/>
              </a:rPr>
              <a:t>12 </a:t>
            </a:r>
            <a:r>
              <a:rPr kumimoji="0" lang="en-US" altLang="en-US" b="0" i="0" u="none" strike="noStrike" cap="none" normalizeH="0" baseline="0" dirty="0">
                <a:ln>
                  <a:noFill/>
                </a:ln>
                <a:solidFill>
                  <a:srgbClr val="CC7832"/>
                </a:solidFill>
                <a:effectLst/>
                <a:latin typeface="Arial Unicode MS"/>
              </a:rPr>
              <a:t>and </a:t>
            </a:r>
            <a:r>
              <a:rPr kumimoji="0" lang="en-US" altLang="en-US" b="0" i="0" u="none" strike="noStrike" cap="none" normalizeH="0" baseline="0" dirty="0">
                <a:ln>
                  <a:noFill/>
                </a:ln>
                <a:solidFill>
                  <a:srgbClr val="A9B7C6"/>
                </a:solidFill>
                <a:effectLst/>
                <a:latin typeface="Arial Unicode MS"/>
              </a:rPr>
              <a:t>year &lt;= </a:t>
            </a:r>
            <a:r>
              <a:rPr kumimoji="0" lang="en-US" altLang="en-US" b="0" i="0" u="none" strike="noStrike" cap="none" normalizeH="0" baseline="0" dirty="0">
                <a:ln>
                  <a:noFill/>
                </a:ln>
                <a:solidFill>
                  <a:srgbClr val="6897BB"/>
                </a:solidFill>
                <a:effectLst/>
                <a:latin typeface="Arial Unicode MS"/>
              </a:rPr>
              <a:t>3999</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Composition of Decorators</a:t>
            </a:r>
            <a:endParaRPr lang="he-IL"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89790D9-081C-4343-820C-B9C2A4EAF4DD}"/>
              </a:ext>
            </a:extLst>
          </p:cNvPr>
          <p:cNvSpPr txBox="1"/>
          <p:nvPr/>
        </p:nvSpPr>
        <p:spPr>
          <a:xfrm>
            <a:off x="815413" y="1268680"/>
            <a:ext cx="10657184" cy="4832092"/>
          </a:xfrm>
          <a:prstGeom prst="rect">
            <a:avLst/>
          </a:prstGeom>
          <a:noFill/>
        </p:spPr>
        <p:txBody>
          <a:bodyPr wrap="square" rtlCol="1">
            <a:spAutoFit/>
          </a:bodyPr>
          <a:lstStyle/>
          <a:p>
            <a:pPr marL="457200" indent="-457200">
              <a:buFont typeface="Arial" panose="020B0604020202020204" pitchFamily="34" charset="0"/>
              <a:buChar char="•"/>
            </a:pPr>
            <a:r>
              <a:rPr lang="en-US" sz="2800" b="0" i="0" dirty="0">
                <a:solidFill>
                  <a:srgbClr val="000000"/>
                </a:solidFill>
                <a:effectLst/>
                <a:latin typeface="Calibri" panose="020F0502020204030204" pitchFamily="34" charset="0"/>
                <a:cs typeface="Calibri" panose="020F0502020204030204" pitchFamily="34" charset="0"/>
              </a:rPr>
              <a:t>Define functions inside other functions</a:t>
            </a:r>
          </a:p>
          <a:p>
            <a:pPr marL="457200" indent="-457200">
              <a:buFont typeface="Arial" panose="020B0604020202020204" pitchFamily="34" charset="0"/>
              <a:buChar char="•"/>
            </a:pPr>
            <a:endParaRPr lang="en-US" sz="2800" b="0" i="0" dirty="0">
              <a:solidFill>
                <a:srgbClr val="000000"/>
              </a:solidFill>
              <a:effectLst/>
              <a:latin typeface="Calibri" panose="020F0502020204030204" pitchFamily="34" charset="0"/>
              <a:cs typeface="Calibri" panose="020F0502020204030204" pitchFamily="34" charset="0"/>
            </a:endParaRPr>
          </a:p>
          <a:p>
            <a:endParaRPr lang="en-US" sz="2800" b="0" i="0" dirty="0">
              <a:solidFill>
                <a:srgbClr val="000000"/>
              </a:solidFill>
              <a:effectLst/>
              <a:latin typeface="Calibri" panose="020F0502020204030204" pitchFamily="34" charset="0"/>
              <a:cs typeface="Calibri" panose="020F0502020204030204" pitchFamily="34" charset="0"/>
            </a:endParaRPr>
          </a:p>
          <a:p>
            <a:endParaRPr lang="en-US" sz="2800" dirty="0">
              <a:solidFill>
                <a:srgbClr val="000000"/>
              </a:solidFill>
              <a:latin typeface="Calibri" panose="020F0502020204030204" pitchFamily="34" charset="0"/>
              <a:cs typeface="Calibri" panose="020F0502020204030204" pitchFamily="34" charset="0"/>
            </a:endParaRPr>
          </a:p>
          <a:p>
            <a:endParaRPr lang="en-US" sz="2800" b="0" i="0" dirty="0">
              <a:solidFill>
                <a:srgbClr val="000000"/>
              </a:solidFill>
              <a:effectLst/>
              <a:latin typeface="Calibri" panose="020F0502020204030204" pitchFamily="34" charset="0"/>
              <a:cs typeface="Calibri" panose="020F0502020204030204" pitchFamily="34" charset="0"/>
            </a:endParaRPr>
          </a:p>
          <a:p>
            <a:endParaRPr lang="en-US" sz="2800" dirty="0">
              <a:solidFill>
                <a:srgbClr val="000000"/>
              </a:solidFill>
              <a:latin typeface="Calibri" panose="020F0502020204030204" pitchFamily="34" charset="0"/>
              <a:cs typeface="Calibri" panose="020F0502020204030204" pitchFamily="34" charset="0"/>
            </a:endParaRPr>
          </a:p>
          <a:p>
            <a:endParaRPr lang="en-US" sz="2800" b="0" i="0" dirty="0">
              <a:solidFill>
                <a:srgbClr val="000000"/>
              </a:solidFill>
              <a:effectLst/>
              <a:latin typeface="Calibri" panose="020F0502020204030204" pitchFamily="34" charset="0"/>
              <a:cs typeface="Calibri" panose="020F0502020204030204" pitchFamily="34" charset="0"/>
            </a:endParaRPr>
          </a:p>
          <a:p>
            <a:endParaRPr lang="en-US" sz="2800" dirty="0">
              <a:solidFill>
                <a:srgbClr val="000000"/>
              </a:solidFill>
              <a:latin typeface="Calibri" panose="020F0502020204030204" pitchFamily="34" charset="0"/>
              <a:cs typeface="Calibri" panose="020F0502020204030204" pitchFamily="34" charset="0"/>
            </a:endParaRPr>
          </a:p>
          <a:p>
            <a:endParaRPr lang="en-US" sz="2800" b="0" i="0" dirty="0">
              <a:solidFill>
                <a:srgbClr val="000000"/>
              </a:solidFill>
              <a:effectLst/>
              <a:latin typeface="Calibri" panose="020F0502020204030204" pitchFamily="34" charset="0"/>
              <a:cs typeface="Calibri" panose="020F0502020204030204" pitchFamily="34" charset="0"/>
            </a:endParaRPr>
          </a:p>
          <a:p>
            <a:endParaRPr lang="en-US" sz="2800" b="0" i="0" dirty="0">
              <a:solidFill>
                <a:srgbClr val="000000"/>
              </a:solidFill>
              <a:effectLst/>
              <a:latin typeface="Calibri" panose="020F0502020204030204" pitchFamily="34" charset="0"/>
              <a:cs typeface="Calibri" panose="020F0502020204030204" pitchFamily="34" charset="0"/>
            </a:endParaRPr>
          </a:p>
          <a:p>
            <a:r>
              <a:rPr lang="en-US" sz="2800" b="0" i="0" dirty="0">
                <a:solidFill>
                  <a:srgbClr val="000000"/>
                </a:solidFill>
                <a:effectLst/>
                <a:latin typeface="Calibri" panose="020F0502020204030204" pitchFamily="34" charset="0"/>
                <a:cs typeface="Calibri" panose="020F0502020204030204" pitchFamily="34" charset="0"/>
              </a:rPr>
              <a:t># Outputs: Hello David</a:t>
            </a:r>
            <a:endParaRPr lang="he-IL" sz="2800" dirty="0">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B87304CC-0DA2-4A0F-A4E7-029D65FA9A94}"/>
              </a:ext>
            </a:extLst>
          </p:cNvPr>
          <p:cNvSpPr>
            <a:spLocks noChangeArrowheads="1"/>
          </p:cNvSpPr>
          <p:nvPr/>
        </p:nvSpPr>
        <p:spPr bwMode="auto">
          <a:xfrm>
            <a:off x="1251751" y="2022732"/>
            <a:ext cx="7590407"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err="1">
                <a:ln>
                  <a:noFill/>
                </a:ln>
                <a:solidFill>
                  <a:srgbClr val="FFC66D"/>
                </a:solidFill>
                <a:effectLst/>
                <a:latin typeface="Arial Unicode MS"/>
              </a:rPr>
              <a:t>print_hello</a:t>
            </a:r>
            <a:r>
              <a:rPr kumimoji="0" lang="en-US" altLang="en-US" sz="2400" b="0" i="0" u="none" strike="noStrike" cap="none" normalizeH="0" baseline="0" dirty="0">
                <a:ln>
                  <a:noFill/>
                </a:ln>
                <a:solidFill>
                  <a:srgbClr val="A9B7C6"/>
                </a:solidFill>
                <a:effectLst/>
                <a:latin typeface="Arial Unicode MS"/>
              </a:rPr>
              <a:t>(name):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FFC66D"/>
                </a:solidFill>
                <a:effectLst/>
                <a:latin typeface="Arial Unicode MS"/>
              </a:rPr>
              <a:t>message</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return </a:t>
            </a:r>
            <a:r>
              <a:rPr kumimoji="0" lang="en-US" altLang="en-US" sz="2400" b="0" i="0" u="none" strike="noStrike" cap="none" normalizeH="0" baseline="0" dirty="0">
                <a:ln>
                  <a:noFill/>
                </a:ln>
                <a:solidFill>
                  <a:srgbClr val="6A8759"/>
                </a:solidFill>
                <a:effectLst/>
                <a:latin typeface="Arial Unicode MS"/>
              </a:rPr>
              <a:t>"Hello " </a:t>
            </a:r>
            <a:br>
              <a:rPr kumimoji="0" lang="en-US" altLang="en-US" sz="2400" b="0" i="0" u="none" strike="noStrike" cap="none" normalizeH="0" baseline="0" dirty="0">
                <a:ln>
                  <a:noFill/>
                </a:ln>
                <a:solidFill>
                  <a:srgbClr val="6A8759"/>
                </a:solidFill>
                <a:effectLst/>
                <a:latin typeface="Arial Unicode MS"/>
              </a:rPr>
            </a:br>
            <a:br>
              <a:rPr kumimoji="0" lang="en-US" altLang="en-US" sz="2400" b="0" i="0" u="none" strike="noStrike" cap="none" normalizeH="0" baseline="0" dirty="0">
                <a:ln>
                  <a:noFill/>
                </a:ln>
                <a:solidFill>
                  <a:srgbClr val="6A8759"/>
                </a:solidFill>
                <a:effectLst/>
                <a:latin typeface="Arial Unicode MS"/>
              </a:rPr>
            </a:br>
            <a:r>
              <a:rPr kumimoji="0" lang="en-US" altLang="en-US" sz="2400" b="0" i="0" u="none" strike="noStrike" cap="none" normalizeH="0" baseline="0" dirty="0">
                <a:ln>
                  <a:noFill/>
                </a:ln>
                <a:solidFill>
                  <a:srgbClr val="6A8759"/>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result = message() + name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return </a:t>
            </a:r>
            <a:r>
              <a:rPr kumimoji="0" lang="en-US" altLang="en-US" sz="2400" b="0" i="0" u="none" strike="noStrike" cap="none" normalizeH="0" baseline="0" dirty="0">
                <a:ln>
                  <a:noFill/>
                </a:ln>
                <a:solidFill>
                  <a:srgbClr val="A9B7C6"/>
                </a:solidFill>
                <a:effectLst/>
                <a:latin typeface="Arial Unicode MS"/>
              </a:rPr>
              <a:t>result </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print_hello</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"David"</a:t>
            </a:r>
            <a:r>
              <a:rPr kumimoji="0" lang="en-US" altLang="en-US" sz="24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029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Composition of Decorators</a:t>
            </a:r>
            <a:endParaRPr lang="he-IL" dirty="0"/>
          </a:p>
        </p:txBody>
      </p:sp>
    </p:spTree>
    <p:extLst>
      <p:ext uri="{BB962C8B-B14F-4D97-AF65-F5344CB8AC3E}">
        <p14:creationId xmlns:p14="http://schemas.microsoft.com/office/powerpoint/2010/main" val="75804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a:lnSpc>
                <a:spcPct val="100000"/>
              </a:lnSpc>
            </a:pPr>
            <a:r>
              <a:rPr lang="en-US" dirty="0"/>
              <a:t>Lambda functions</a:t>
            </a:r>
          </a:p>
          <a:p>
            <a:pPr>
              <a:lnSpc>
                <a:spcPct val="100000"/>
              </a:lnSpc>
            </a:pPr>
            <a:r>
              <a:rPr lang="en-US" dirty="0"/>
              <a:t>Filter and map</a:t>
            </a:r>
          </a:p>
          <a:p>
            <a:pPr>
              <a:lnSpc>
                <a:spcPct val="100000"/>
              </a:lnSpc>
            </a:pPr>
            <a:r>
              <a:rPr lang="en-US" dirty="0"/>
              <a:t>is and id</a:t>
            </a:r>
          </a:p>
          <a:p>
            <a:pPr>
              <a:lnSpc>
                <a:spcPct val="100000"/>
              </a:lnSpc>
            </a:pPr>
            <a:r>
              <a:rPr lang="en-US" dirty="0"/>
              <a:t>Decorators</a:t>
            </a:r>
          </a:p>
          <a:p>
            <a:pPr>
              <a:lnSpc>
                <a:spcPct val="100000"/>
              </a:lnSpc>
            </a:pPr>
            <a:r>
              <a:rPr lang="en-US" dirty="0"/>
              <a:t>Iterators and </a:t>
            </a:r>
            <a:r>
              <a:rPr lang="en-US" dirty="0" err="1"/>
              <a:t>itertools</a:t>
            </a:r>
            <a:endParaRPr lang="en-US" dirty="0"/>
          </a:p>
          <a:p>
            <a:pPr>
              <a:lnSpc>
                <a:spcPct val="100000"/>
              </a:lnSpc>
            </a:pPr>
            <a:r>
              <a:rPr lang="en-US" dirty="0"/>
              <a:t>Generators</a:t>
            </a:r>
          </a:p>
          <a:p>
            <a:pPr>
              <a:lnSpc>
                <a:spcPct val="100000"/>
              </a:lnSpc>
            </a:pPr>
            <a:r>
              <a:rPr lang="en-US" dirty="0"/>
              <a:t>Garbage collector</a:t>
            </a:r>
          </a:p>
          <a:p>
            <a:pPr>
              <a:lnSpc>
                <a:spcPct val="100000"/>
              </a:lnSpc>
            </a:pPr>
            <a:r>
              <a:rPr lang="en-US"/>
              <a:t>Random</a:t>
            </a:r>
            <a:endParaRPr lang="en-US" dirty="0"/>
          </a:p>
          <a:p>
            <a:pPr marL="0" indent="0">
              <a:lnSpc>
                <a:spcPct val="150000"/>
              </a:lnSpc>
              <a:buNone/>
            </a:pPr>
            <a:endParaRPr lang="en-US" dirty="0"/>
          </a:p>
        </p:txBody>
      </p:sp>
      <p:sp>
        <p:nvSpPr>
          <p:cNvPr id="3" name="Title 2"/>
          <p:cNvSpPr>
            <a:spLocks noGrp="1"/>
          </p:cNvSpPr>
          <p:nvPr>
            <p:ph type="title"/>
          </p:nvPr>
        </p:nvSpPr>
        <p:spPr/>
        <p:txBody>
          <a:bodyPr/>
          <a:lstStyle/>
          <a:p>
            <a:r>
              <a:rPr lang="en-US"/>
              <a:t>Agenda</a:t>
            </a:r>
            <a:endParaRPr lang="he-IL"/>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0" i="0" dirty="0">
                <a:solidFill>
                  <a:srgbClr val="000000"/>
                </a:solidFill>
                <a:effectLst/>
                <a:latin typeface="Calibri" panose="020F0502020204030204" pitchFamily="34" charset="0"/>
                <a:cs typeface="Calibri" panose="020F0502020204030204" pitchFamily="34" charset="0"/>
              </a:rPr>
              <a:t>Composition of Decorators — cont’d</a:t>
            </a:r>
            <a:endParaRPr lang="he-IL"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EB97233-A4A5-4F49-A9D0-EDDFF40EF87C}"/>
              </a:ext>
            </a:extLst>
          </p:cNvPr>
          <p:cNvSpPr txBox="1"/>
          <p:nvPr/>
        </p:nvSpPr>
        <p:spPr>
          <a:xfrm>
            <a:off x="629146" y="1642534"/>
            <a:ext cx="10657184"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Functions can be passed as parameters to other functions</a:t>
            </a:r>
          </a:p>
          <a:p>
            <a:pPr marL="285750" indent="-28575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Functions can return other functions</a:t>
            </a:r>
          </a:p>
        </p:txBody>
      </p:sp>
      <p:sp>
        <p:nvSpPr>
          <p:cNvPr id="3" name="Rectangle 1">
            <a:extLst>
              <a:ext uri="{FF2B5EF4-FFF2-40B4-BE49-F238E27FC236}">
                <a16:creationId xmlns:a16="http://schemas.microsoft.com/office/drawing/2014/main" id="{6F961753-2BDB-4EB9-A71E-43E5494E9B27}"/>
              </a:ext>
            </a:extLst>
          </p:cNvPr>
          <p:cNvSpPr>
            <a:spLocks noChangeArrowheads="1"/>
          </p:cNvSpPr>
          <p:nvPr/>
        </p:nvSpPr>
        <p:spPr bwMode="auto">
          <a:xfrm>
            <a:off x="815413" y="2741683"/>
            <a:ext cx="8584706"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FFC66D"/>
                </a:solidFill>
                <a:effectLst/>
                <a:latin typeface="Arial Unicode MS"/>
              </a:rPr>
              <a:t>message</a:t>
            </a:r>
            <a:r>
              <a:rPr kumimoji="0" lang="en-US" altLang="en-US" sz="1600" b="0" i="0" u="none" strike="noStrike" cap="none" normalizeH="0" baseline="0" dirty="0">
                <a:ln>
                  <a:noFill/>
                </a:ln>
                <a:solidFill>
                  <a:srgbClr val="A9B7C6"/>
                </a:solidFill>
                <a:effectLst/>
                <a:latin typeface="Arial Unicode MS"/>
              </a:rPr>
              <a:t>(name):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a:t>
            </a:r>
            <a:r>
              <a:rPr kumimoji="0" lang="en-US" altLang="en-US" sz="1600" b="0" i="0" u="none" strike="noStrike" cap="none" normalizeH="0" baseline="0" dirty="0">
                <a:ln>
                  <a:noFill/>
                </a:ln>
                <a:solidFill>
                  <a:srgbClr val="6A8759"/>
                </a:solidFill>
                <a:effectLst/>
                <a:latin typeface="Arial Unicode MS"/>
              </a:rPr>
              <a:t>"Hello" </a:t>
            </a:r>
            <a:r>
              <a:rPr kumimoji="0" lang="en-US" altLang="en-US" sz="1600" b="0" i="0" u="none" strike="noStrike" cap="none" normalizeH="0" baseline="0" dirty="0">
                <a:ln>
                  <a:noFill/>
                </a:ln>
                <a:solidFill>
                  <a:srgbClr val="A9B7C6"/>
                </a:solidFill>
                <a:effectLst/>
                <a:latin typeface="Arial Unicode MS"/>
              </a:rPr>
              <a:t>+ name </a:t>
            </a:r>
            <a:br>
              <a:rPr kumimoji="0" lang="en-US" altLang="en-US" sz="1600" b="0" i="0" u="none" strike="noStrike" cap="none" normalizeH="0" baseline="0" dirty="0">
                <a:ln>
                  <a:noFill/>
                </a:ln>
                <a:solidFill>
                  <a:srgbClr val="A9B7C6"/>
                </a:solidFill>
                <a:effectLst/>
                <a:latin typeface="Arial Unicode MS"/>
              </a:rPr>
            </a:br>
            <a:br>
              <a:rPr kumimoji="0" lang="en-US" altLang="en-US" sz="1600" i="0" u="none" strike="noStrike" cap="none" normalizeH="0" baseline="0" dirty="0">
                <a:ln>
                  <a:noFill/>
                </a:ln>
                <a:solidFill>
                  <a:srgbClr val="A9B7C6"/>
                </a:solidFill>
                <a:effectLst/>
                <a:latin typeface="Arial Unicode MS"/>
              </a:rPr>
            </a:br>
            <a:r>
              <a:rPr kumimoji="0" lang="en-US" altLang="en-US" sz="1600" i="0" u="none" strike="noStrike" cap="none" normalizeH="0" baseline="0" dirty="0">
                <a:ln>
                  <a:noFill/>
                </a:ln>
                <a:solidFill>
                  <a:srgbClr val="CC7832"/>
                </a:solidFill>
                <a:effectLst/>
                <a:latin typeface="Arial Unicode MS"/>
              </a:rPr>
              <a:t>def </a:t>
            </a:r>
            <a:r>
              <a:rPr kumimoji="0" lang="en-US" altLang="en-US" sz="1600" i="0" u="none" strike="noStrike" cap="none" normalizeH="0" baseline="0" dirty="0" err="1">
                <a:ln>
                  <a:noFill/>
                </a:ln>
                <a:solidFill>
                  <a:srgbClr val="FFC66D"/>
                </a:solidFill>
                <a:effectLst/>
                <a:latin typeface="Arial Unicode MS"/>
              </a:rPr>
              <a:t>print_message</a:t>
            </a:r>
            <a:r>
              <a:rPr kumimoji="0" lang="en-US" altLang="en-US" sz="1600" i="0" u="none" strike="noStrike" cap="none" normalizeH="0" baseline="0" dirty="0">
                <a:ln>
                  <a:noFill/>
                </a:ln>
                <a:solidFill>
                  <a:srgbClr val="A9B7C6"/>
                </a:solidFill>
                <a:effectLst/>
                <a:latin typeface="Arial Unicode MS"/>
              </a:rPr>
              <a:t>(</a:t>
            </a:r>
            <a:r>
              <a:rPr kumimoji="0" lang="en-US" altLang="en-US" sz="1600" i="0" u="none" strike="noStrike" cap="none" normalizeH="0" baseline="0" dirty="0" err="1">
                <a:ln>
                  <a:noFill/>
                </a:ln>
                <a:solidFill>
                  <a:srgbClr val="A9B7C6"/>
                </a:solidFill>
                <a:effectLst/>
                <a:latin typeface="Arial Unicode MS"/>
              </a:rPr>
              <a:t>func</a:t>
            </a:r>
            <a:r>
              <a:rPr kumimoji="0" lang="en-US" altLang="en-US" sz="1600" i="0" u="none" strike="noStrike" cap="none" normalizeH="0" baseline="0" dirty="0">
                <a:ln>
                  <a:noFill/>
                </a:ln>
                <a:solidFill>
                  <a:srgbClr val="A9B7C6"/>
                </a:solidFill>
                <a:effectLst/>
                <a:latin typeface="Arial Unicode MS"/>
              </a:rPr>
              <a:t>):</a:t>
            </a:r>
            <a:br>
              <a:rPr kumimoji="0" lang="en-US" altLang="en-US" sz="1600" i="0" u="none" strike="noStrike" cap="none" normalizeH="0" baseline="0" dirty="0">
                <a:ln>
                  <a:noFill/>
                </a:ln>
                <a:solidFill>
                  <a:srgbClr val="A9B7C6"/>
                </a:solidFill>
                <a:effectLst/>
                <a:latin typeface="Arial Unicode MS"/>
              </a:rPr>
            </a:br>
            <a:r>
              <a:rPr kumimoji="0" lang="en-US" altLang="en-US" sz="1600" i="0" u="none" strike="noStrike" cap="none" normalizeH="0" baseline="0" dirty="0">
                <a:ln>
                  <a:noFill/>
                </a:ln>
                <a:solidFill>
                  <a:srgbClr val="A9B7C6"/>
                </a:solidFill>
                <a:effectLst/>
                <a:latin typeface="Arial Unicode MS"/>
              </a:rPr>
              <a:t>  </a:t>
            </a:r>
            <a:r>
              <a:rPr kumimoji="0" lang="en-US" altLang="en-US" sz="1600" i="0" u="none" strike="noStrike" cap="none" normalizeH="0" baseline="0" dirty="0">
                <a:ln>
                  <a:noFill/>
                </a:ln>
                <a:solidFill>
                  <a:srgbClr val="8888C6"/>
                </a:solidFill>
                <a:effectLst/>
                <a:latin typeface="Arial Unicode MS"/>
              </a:rPr>
              <a:t>print</a:t>
            </a:r>
            <a:r>
              <a:rPr kumimoji="0" lang="en-US" altLang="en-US" sz="1600" i="0" u="none" strike="noStrike" cap="none" normalizeH="0" baseline="0" dirty="0">
                <a:ln>
                  <a:noFill/>
                </a:ln>
                <a:solidFill>
                  <a:srgbClr val="A9B7C6"/>
                </a:solidFill>
                <a:effectLst/>
                <a:latin typeface="Arial Unicode MS"/>
              </a:rPr>
              <a:t>(</a:t>
            </a:r>
            <a:r>
              <a:rPr kumimoji="0" lang="en-US" altLang="en-US" sz="1600" i="0" u="none" strike="noStrike" cap="none" normalizeH="0" baseline="0" dirty="0" err="1">
                <a:ln>
                  <a:noFill/>
                </a:ln>
                <a:solidFill>
                  <a:srgbClr val="A9B7C6"/>
                </a:solidFill>
                <a:effectLst/>
                <a:latin typeface="Arial Unicode MS"/>
              </a:rPr>
              <a:t>func</a:t>
            </a:r>
            <a:r>
              <a:rPr kumimoji="0" lang="en-US" altLang="en-US" sz="1600" i="0" u="none" strike="noStrike" cap="none" normalizeH="0" baseline="0" dirty="0">
                <a:ln>
                  <a:noFill/>
                </a:ln>
                <a:solidFill>
                  <a:srgbClr val="A9B7C6"/>
                </a:solidFill>
                <a:effectLst/>
                <a:latin typeface="Arial Unicode MS"/>
              </a:rPr>
              <a:t>(</a:t>
            </a:r>
            <a:r>
              <a:rPr kumimoji="0" lang="en-US" altLang="en-US" sz="1600" i="0" u="none" strike="noStrike" cap="none" normalizeH="0" baseline="0" dirty="0">
                <a:ln>
                  <a:noFill/>
                </a:ln>
                <a:solidFill>
                  <a:srgbClr val="6A8759"/>
                </a:solidFill>
                <a:effectLst/>
                <a:latin typeface="Arial Unicode MS"/>
              </a:rPr>
              <a:t>"David"</a:t>
            </a:r>
            <a:r>
              <a:rPr kumimoji="0" lang="en-US" altLang="en-US" sz="1600" i="0" u="none" strike="noStrike" cap="none" normalizeH="0" baseline="0" dirty="0">
                <a:ln>
                  <a:noFill/>
                </a:ln>
                <a:solidFill>
                  <a:srgbClr val="A9B7C6"/>
                </a:solidFill>
                <a:effectLst/>
                <a:latin typeface="Arial Unicode MS"/>
              </a:rPr>
              <a:t>)) </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bye_message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goodbye_message</a:t>
            </a:r>
            <a:r>
              <a:rPr kumimoji="0" lang="en-US" altLang="en-US" sz="1600" b="0" i="0" u="none" strike="noStrike" cap="none" normalizeH="0" baseline="0" dirty="0">
                <a:ln>
                  <a:noFill/>
                </a:ln>
                <a:solidFill>
                  <a:srgbClr val="A9B7C6"/>
                </a:solidFill>
                <a:effectLst/>
                <a:latin typeface="Arial Unicode MS"/>
              </a:rPr>
              <a:t>(name):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a:t>
            </a:r>
            <a:r>
              <a:rPr kumimoji="0" lang="en-US" altLang="en-US" sz="1600" b="0" i="0" u="none" strike="noStrike" cap="none" normalizeH="0" baseline="0" dirty="0">
                <a:ln>
                  <a:noFill/>
                </a:ln>
                <a:solidFill>
                  <a:srgbClr val="6A8759"/>
                </a:solidFill>
                <a:effectLst/>
                <a:latin typeface="Arial Unicode MS"/>
              </a:rPr>
              <a:t>"Goodbye" </a:t>
            </a:r>
            <a:r>
              <a:rPr kumimoji="0" lang="en-US" altLang="en-US" sz="1600" b="0" i="0" u="none" strike="noStrike" cap="none" normalizeH="0" baseline="0" dirty="0">
                <a:ln>
                  <a:noFill/>
                </a:ln>
                <a:solidFill>
                  <a:srgbClr val="A9B7C6"/>
                </a:solidFill>
                <a:effectLst/>
                <a:latin typeface="Arial Unicode MS"/>
              </a:rPr>
              <a:t>+ name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a:t>
            </a:r>
            <a:r>
              <a:rPr kumimoji="0" lang="en-US" altLang="en-US" sz="1600" b="0" i="0" u="none" strike="noStrike" cap="none" normalizeH="0" baseline="0" dirty="0" err="1">
                <a:ln>
                  <a:noFill/>
                </a:ln>
                <a:solidFill>
                  <a:srgbClr val="A9B7C6"/>
                </a:solidFill>
                <a:effectLst/>
                <a:latin typeface="Arial Unicode MS"/>
              </a:rPr>
              <a:t>goodbye_message</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print_message</a:t>
            </a:r>
            <a:r>
              <a:rPr kumimoji="0" lang="en-US" altLang="en-US" sz="1600" b="0" i="0" u="none" strike="noStrike" cap="none" normalizeH="0" baseline="0" dirty="0">
                <a:ln>
                  <a:noFill/>
                </a:ln>
                <a:solidFill>
                  <a:srgbClr val="A9B7C6"/>
                </a:solidFill>
                <a:effectLst/>
                <a:latin typeface="Arial Unicode MS"/>
              </a:rPr>
              <a:t> (message))     </a:t>
            </a:r>
            <a:r>
              <a:rPr kumimoji="0" lang="en-US" altLang="en-US" sz="1600" b="0" i="0" u="none" strike="noStrike" cap="none" normalizeH="0" baseline="0" dirty="0">
                <a:ln>
                  <a:noFill/>
                </a:ln>
                <a:solidFill>
                  <a:srgbClr val="808080"/>
                </a:solidFill>
                <a:effectLst/>
                <a:latin typeface="Arial Unicode MS"/>
              </a:rPr>
              <a:t># Outputs: Hello David </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bye_func</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bye_message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bye_func</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"David"</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Outputs: Goodbye David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458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0" i="0" dirty="0">
                <a:solidFill>
                  <a:srgbClr val="000000"/>
                </a:solidFill>
                <a:effectLst/>
                <a:latin typeface="Calibri" panose="020F0502020204030204" pitchFamily="34" charset="0"/>
                <a:cs typeface="Calibri" panose="020F0502020204030204" pitchFamily="34" charset="0"/>
              </a:rPr>
              <a:t>Composition of Decorators — cont’d</a:t>
            </a:r>
            <a:endParaRPr lang="he-IL"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CB2FEE3-A6D3-4C4D-B1BF-6953D2384796}"/>
              </a:ext>
            </a:extLst>
          </p:cNvPr>
          <p:cNvSpPr txBox="1"/>
          <p:nvPr/>
        </p:nvSpPr>
        <p:spPr>
          <a:xfrm>
            <a:off x="406400" y="1761066"/>
            <a:ext cx="10871200" cy="1077218"/>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00000"/>
                </a:solidFill>
                <a:effectLst/>
                <a:latin typeface="Calibri" panose="020F0502020204030204" pitchFamily="34" charset="0"/>
                <a:cs typeface="Calibri" panose="020F0502020204030204" pitchFamily="34" charset="0"/>
              </a:rPr>
              <a:t> Function decorators are simply wrappers to existing functions. </a:t>
            </a:r>
          </a:p>
          <a:p>
            <a:pPr marL="285750" indent="-285750">
              <a:buFont typeface="Arial" panose="020B0604020202020204" pitchFamily="34" charset="0"/>
              <a:buChar char="•"/>
            </a:pPr>
            <a:r>
              <a:rPr lang="en-US" sz="1400" b="0" i="0" dirty="0">
                <a:solidFill>
                  <a:srgbClr val="000000"/>
                </a:solidFill>
                <a:effectLst/>
                <a:latin typeface="Calibri" panose="020F0502020204030204" pitchFamily="34" charset="0"/>
                <a:cs typeface="Calibri" panose="020F0502020204030204" pitchFamily="34" charset="0"/>
              </a:rPr>
              <a:t> In this example let's consider a function that substitute space sequences by single space in output string of another function.</a:t>
            </a:r>
          </a:p>
          <a:p>
            <a:pPr marL="285750" indent="-285750">
              <a:buFont typeface="Arial" panose="020B0604020202020204" pitchFamily="34" charset="0"/>
              <a:buChar char="•"/>
            </a:pPr>
            <a:endParaRPr lang="en-US" b="0" i="0" dirty="0">
              <a:solidFill>
                <a:srgbClr val="000000"/>
              </a:solidFill>
              <a:effectLst/>
              <a:latin typeface="Calibri" panose="020F0502020204030204" pitchFamily="34" charset="0"/>
              <a:cs typeface="Calibri" panose="020F0502020204030204" pitchFamily="34" charset="0"/>
            </a:endParaRPr>
          </a:p>
          <a:p>
            <a:pPr defTabSz="360000"/>
            <a:r>
              <a:rPr lang="en-US" b="0" i="0" dirty="0">
                <a:solidFill>
                  <a:srgbClr val="000000"/>
                </a:solidFill>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50CD157C-294E-465D-9219-E493BA2FF93C}"/>
              </a:ext>
            </a:extLst>
          </p:cNvPr>
          <p:cNvSpPr>
            <a:spLocks noChangeArrowheads="1"/>
          </p:cNvSpPr>
          <p:nvPr/>
        </p:nvSpPr>
        <p:spPr bwMode="auto">
          <a:xfrm>
            <a:off x="815413" y="2443231"/>
            <a:ext cx="8833282"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CC7832"/>
                </a:solidFill>
                <a:effectLst/>
                <a:latin typeface="Arial Unicode MS"/>
              </a:rPr>
              <a:t>import </a:t>
            </a:r>
            <a:r>
              <a:rPr kumimoji="0" lang="en-US" altLang="en-US" sz="1050" b="0" i="0" u="none" strike="noStrike" cap="none" normalizeH="0" baseline="0" dirty="0">
                <a:ln>
                  <a:noFill/>
                </a:ln>
                <a:solidFill>
                  <a:srgbClr val="A9B7C6"/>
                </a:solidFill>
                <a:effectLst/>
                <a:latin typeface="Arial Unicode MS"/>
              </a:rPr>
              <a:t>re</a:t>
            </a:r>
            <a:br>
              <a:rPr kumimoji="0" lang="en-US" altLang="en-US" sz="1050" b="0" i="0" u="none" strike="noStrike" cap="none" normalizeH="0" baseline="0" dirty="0">
                <a:ln>
                  <a:noFill/>
                </a:ln>
                <a:solidFill>
                  <a:srgbClr val="A9B7C6"/>
                </a:solidFill>
                <a:effectLst/>
                <a:latin typeface="Arial Unicode MS"/>
              </a:rPr>
            </a:b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err="1">
                <a:ln>
                  <a:noFill/>
                </a:ln>
                <a:solidFill>
                  <a:srgbClr val="FFC66D"/>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a:ln>
                  <a:noFill/>
                </a:ln>
                <a:solidFill>
                  <a:srgbClr val="6A8759"/>
                </a:solidFill>
                <a:effectLst/>
                <a:latin typeface="Arial Unicode MS"/>
              </a:rPr>
              <a:t>"long   sentence      for {0}    "</a:t>
            </a:r>
            <a:r>
              <a:rPr kumimoji="0" lang="en-US" altLang="en-US" sz="1050" b="0" i="0" u="none" strike="noStrike" cap="none" normalizeH="0" baseline="0" dirty="0">
                <a:ln>
                  <a:noFill/>
                </a:ln>
                <a:solidFill>
                  <a:srgbClr val="A9B7C6"/>
                </a:solidFill>
                <a:effectLst/>
                <a:latin typeface="Arial Unicode MS"/>
              </a:rPr>
              <a:t>.format(name)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err="1">
                <a:ln>
                  <a:noFill/>
                </a:ln>
                <a:solidFill>
                  <a:srgbClr val="FFC66D"/>
                </a:solidFill>
                <a:effectLst/>
                <a:latin typeface="Arial Unicode MS"/>
              </a:rPr>
              <a:t>squeeze_space</a:t>
            </a:r>
            <a:r>
              <a:rPr kumimoji="0" lang="en-US" altLang="en-US" sz="1050" b="0" i="0" u="none" strike="noStrike" cap="none" normalizeH="0" baseline="0" dirty="0">
                <a:ln>
                  <a:noFill/>
                </a:ln>
                <a:solidFill>
                  <a:srgbClr val="FFC66D"/>
                </a:solidFill>
                <a:effectLst/>
                <a:latin typeface="Arial Unicode MS"/>
              </a:rPr>
              <a:t> </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func</a:t>
            </a:r>
            <a:r>
              <a:rPr kumimoji="0" lang="en-US" altLang="en-US" sz="1050" b="0" i="0" u="none" strike="noStrike" cap="none" normalizeH="0" baseline="0" dirty="0">
                <a:ln>
                  <a:noFill/>
                </a:ln>
                <a:solidFill>
                  <a:srgbClr val="A9B7C6"/>
                </a:solidFill>
                <a:effectLst/>
                <a:latin typeface="Arial Unicode MS"/>
              </a:rPr>
              <a:t>):</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a:ln>
                  <a:noFill/>
                </a:ln>
                <a:solidFill>
                  <a:srgbClr val="FFC66D"/>
                </a:solidFill>
                <a:effectLst/>
                <a:latin typeface="Arial Unicode MS"/>
              </a:rPr>
              <a:t>squeezer</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str=</a:t>
            </a:r>
            <a:r>
              <a:rPr kumimoji="0" lang="en-US" altLang="en-US" sz="1050" b="0" i="0" u="none" strike="noStrike" cap="none" normalizeH="0" baseline="0" dirty="0" err="1">
                <a:ln>
                  <a:noFill/>
                </a:ln>
                <a:solidFill>
                  <a:srgbClr val="A9B7C6"/>
                </a:solidFill>
                <a:effectLst/>
                <a:latin typeface="Arial Unicode MS"/>
              </a:rPr>
              <a:t>func</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err="1">
                <a:ln>
                  <a:noFill/>
                </a:ln>
                <a:solidFill>
                  <a:srgbClr val="A9B7C6"/>
                </a:solidFill>
                <a:effectLst/>
                <a:latin typeface="Arial Unicode MS"/>
              </a:rPr>
              <a:t>re.sub</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a:ln>
                  <a:noFill/>
                </a:ln>
                <a:solidFill>
                  <a:srgbClr val="6A8759"/>
                </a:solidFill>
                <a:effectLst/>
                <a:latin typeface="Arial Unicode MS"/>
              </a:rPr>
              <a:t>r' +'</a:t>
            </a:r>
            <a:r>
              <a:rPr kumimoji="0" lang="en-US" altLang="en-US" sz="1050" b="0" i="0" u="none" strike="noStrike" cap="none" normalizeH="0" baseline="0" dirty="0">
                <a:ln>
                  <a:noFill/>
                </a:ln>
                <a:solidFill>
                  <a:srgbClr val="CC7832"/>
                </a:solidFill>
                <a:effectLst/>
                <a:latin typeface="Arial Unicode MS"/>
              </a:rPr>
              <a:t>, </a:t>
            </a:r>
            <a:r>
              <a:rPr kumimoji="0" lang="en-US" altLang="en-US" sz="1050" b="0" i="0" u="none" strike="noStrike" cap="none" normalizeH="0" baseline="0" dirty="0">
                <a:ln>
                  <a:noFill/>
                </a:ln>
                <a:solidFill>
                  <a:srgbClr val="6A8759"/>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 </a:t>
            </a:r>
            <a:r>
              <a:rPr kumimoji="0" lang="en-US" altLang="en-US" sz="1050" b="0" i="0" u="none" strike="noStrike" cap="none" normalizeH="0" baseline="0" dirty="0">
                <a:ln>
                  <a:noFill/>
                </a:ln>
                <a:solidFill>
                  <a:srgbClr val="A9B7C6"/>
                </a:solidFill>
                <a:effectLst/>
                <a:latin typeface="Arial Unicode MS"/>
              </a:rPr>
              <a:t>str)</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a:ln>
                  <a:noFill/>
                </a:ln>
                <a:solidFill>
                  <a:srgbClr val="A9B7C6"/>
                </a:solidFill>
                <a:effectLst/>
                <a:latin typeface="Arial Unicode MS"/>
              </a:rPr>
              <a:t>squeezer</a:t>
            </a:r>
            <a:br>
              <a:rPr kumimoji="0" lang="en-US" altLang="en-US" sz="1050" b="0" i="0" u="none" strike="noStrike" cap="none" normalizeH="0" baseline="0" dirty="0">
                <a:ln>
                  <a:noFill/>
                </a:ln>
                <a:solidFill>
                  <a:srgbClr val="A9B7C6"/>
                </a:solidFill>
                <a:effectLst/>
                <a:latin typeface="Arial Unicode MS"/>
              </a:rPr>
            </a:b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err="1">
                <a:ln>
                  <a:noFill/>
                </a:ln>
                <a:solidFill>
                  <a:srgbClr val="A9B7C6"/>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 = </a:t>
            </a:r>
            <a:r>
              <a:rPr kumimoji="0" lang="en-US" altLang="en-US" sz="1050" b="0" i="0" u="none" strike="noStrike" cap="none" normalizeH="0" baseline="0" dirty="0" err="1">
                <a:ln>
                  <a:noFill/>
                </a:ln>
                <a:solidFill>
                  <a:srgbClr val="A9B7C6"/>
                </a:solidFill>
                <a:effectLst/>
                <a:latin typeface="Arial Unicode MS"/>
              </a:rPr>
              <a:t>squeeze_space</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8888C6"/>
                </a:solidFill>
                <a:effectLst/>
                <a:latin typeface="Arial Unicode MS"/>
              </a:rPr>
              <a:t>print</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6A8759"/>
                </a:solidFill>
                <a:effectLst/>
                <a:latin typeface="Arial Unicode MS"/>
              </a:rPr>
              <a:t>"John"</a:t>
            </a: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808080"/>
                </a:solidFill>
                <a:effectLst/>
                <a:latin typeface="Arial Unicode MS"/>
              </a:rPr>
              <a:t># prints "long sentence for John"</a:t>
            </a:r>
            <a:br>
              <a:rPr kumimoji="0" lang="en-US" altLang="en-US" sz="1050" b="0" i="0" u="none" strike="noStrike" cap="none" normalizeH="0" baseline="0" dirty="0">
                <a:ln>
                  <a:noFill/>
                </a:ln>
                <a:solidFill>
                  <a:srgbClr val="808080"/>
                </a:solidFill>
                <a:effectLst/>
                <a:latin typeface="Arial Unicode MS"/>
              </a:rPr>
            </a:br>
            <a:br>
              <a:rPr kumimoji="0" lang="en-US" altLang="en-US" sz="1050" b="0" i="0" u="none" strike="noStrike" cap="none" normalizeH="0" baseline="0" dirty="0">
                <a:ln>
                  <a:noFill/>
                </a:ln>
                <a:solidFill>
                  <a:srgbClr val="808080"/>
                </a:solidFill>
                <a:effectLst/>
                <a:latin typeface="Arial Unicode MS"/>
              </a:rPr>
            </a:br>
            <a:br>
              <a:rPr kumimoji="0" lang="en-US" altLang="en-US" sz="1050" b="0" i="0" u="none" strike="noStrike" cap="none" normalizeH="0" baseline="0" dirty="0">
                <a:ln>
                  <a:noFill/>
                </a:ln>
                <a:solidFill>
                  <a:srgbClr val="808080"/>
                </a:solidFill>
                <a:effectLst/>
                <a:latin typeface="Arial Unicode MS"/>
              </a:rPr>
            </a:b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err="1">
                <a:ln>
                  <a:noFill/>
                </a:ln>
                <a:solidFill>
                  <a:srgbClr val="FFC66D"/>
                </a:solidFill>
                <a:effectLst/>
                <a:latin typeface="Arial Unicode MS"/>
              </a:rPr>
              <a:t>squeeze_space</a:t>
            </a:r>
            <a:r>
              <a:rPr kumimoji="0" lang="en-US" altLang="en-US" sz="1050" b="0" i="0" u="none" strike="noStrike" cap="none" normalizeH="0" baseline="0" dirty="0">
                <a:ln>
                  <a:noFill/>
                </a:ln>
                <a:solidFill>
                  <a:srgbClr val="FFC66D"/>
                </a:solidFill>
                <a:effectLst/>
                <a:latin typeface="Arial Unicode MS"/>
              </a:rPr>
              <a:t> </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func</a:t>
            </a:r>
            <a:r>
              <a:rPr kumimoji="0" lang="en-US" altLang="en-US" sz="1050" b="0" i="0" u="none" strike="noStrike" cap="none" normalizeH="0" baseline="0" dirty="0">
                <a:ln>
                  <a:noFill/>
                </a:ln>
                <a:solidFill>
                  <a:srgbClr val="A9B7C6"/>
                </a:solidFill>
                <a:effectLst/>
                <a:latin typeface="Arial Unicode MS"/>
              </a:rPr>
              <a:t>):</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a:ln>
                  <a:noFill/>
                </a:ln>
                <a:solidFill>
                  <a:srgbClr val="FFC66D"/>
                </a:solidFill>
                <a:effectLst/>
                <a:latin typeface="Arial Unicode MS"/>
              </a:rPr>
              <a:t>squeezer</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str=</a:t>
            </a:r>
            <a:r>
              <a:rPr kumimoji="0" lang="en-US" altLang="en-US" sz="1050" b="0" i="0" u="none" strike="noStrike" cap="none" normalizeH="0" baseline="0" dirty="0" err="1">
                <a:ln>
                  <a:noFill/>
                </a:ln>
                <a:solidFill>
                  <a:srgbClr val="A9B7C6"/>
                </a:solidFill>
                <a:effectLst/>
                <a:latin typeface="Arial Unicode MS"/>
              </a:rPr>
              <a:t>func</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err="1">
                <a:ln>
                  <a:noFill/>
                </a:ln>
                <a:solidFill>
                  <a:srgbClr val="A9B7C6"/>
                </a:solidFill>
                <a:effectLst/>
                <a:latin typeface="Arial Unicode MS"/>
              </a:rPr>
              <a:t>re.sub</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a:ln>
                  <a:noFill/>
                </a:ln>
                <a:solidFill>
                  <a:srgbClr val="6A8759"/>
                </a:solidFill>
                <a:effectLst/>
                <a:latin typeface="Arial Unicode MS"/>
              </a:rPr>
              <a:t>r' +'</a:t>
            </a:r>
            <a:r>
              <a:rPr kumimoji="0" lang="en-US" altLang="en-US" sz="1050" b="0" i="0" u="none" strike="noStrike" cap="none" normalizeH="0" baseline="0" dirty="0">
                <a:ln>
                  <a:noFill/>
                </a:ln>
                <a:solidFill>
                  <a:srgbClr val="CC7832"/>
                </a:solidFill>
                <a:effectLst/>
                <a:latin typeface="Arial Unicode MS"/>
              </a:rPr>
              <a:t>, </a:t>
            </a:r>
            <a:r>
              <a:rPr kumimoji="0" lang="en-US" altLang="en-US" sz="1050" b="0" i="0" u="none" strike="noStrike" cap="none" normalizeH="0" baseline="0" dirty="0">
                <a:ln>
                  <a:noFill/>
                </a:ln>
                <a:solidFill>
                  <a:srgbClr val="6A8759"/>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 </a:t>
            </a:r>
            <a:r>
              <a:rPr kumimoji="0" lang="en-US" altLang="en-US" sz="1050" b="0" i="0" u="none" strike="noStrike" cap="none" normalizeH="0" baseline="0" dirty="0">
                <a:ln>
                  <a:noFill/>
                </a:ln>
                <a:solidFill>
                  <a:srgbClr val="A9B7C6"/>
                </a:solidFill>
                <a:effectLst/>
                <a:latin typeface="Arial Unicode MS"/>
              </a:rPr>
              <a:t>str)</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a:ln>
                  <a:noFill/>
                </a:ln>
                <a:solidFill>
                  <a:srgbClr val="A9B7C6"/>
                </a:solidFill>
                <a:effectLst/>
                <a:latin typeface="Arial Unicode MS"/>
              </a:rPr>
              <a:t>squeezer</a:t>
            </a:r>
            <a:br>
              <a:rPr kumimoji="0" lang="en-US" altLang="en-US" sz="1050" b="0" i="0" u="none" strike="noStrike" cap="none" normalizeH="0" baseline="0" dirty="0">
                <a:ln>
                  <a:noFill/>
                </a:ln>
                <a:solidFill>
                  <a:srgbClr val="A9B7C6"/>
                </a:solidFill>
                <a:effectLst/>
                <a:latin typeface="Arial Unicode MS"/>
              </a:rPr>
            </a:b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BBB529"/>
                </a:solidFill>
                <a:effectLst/>
                <a:latin typeface="Arial Unicode MS"/>
              </a:rPr>
              <a:t>@squeeze_space</a:t>
            </a:r>
            <a:br>
              <a:rPr kumimoji="0" lang="en-US" altLang="en-US" sz="1050" b="0" i="0" u="none" strike="noStrike" cap="none" normalizeH="0" baseline="0" dirty="0">
                <a:ln>
                  <a:noFill/>
                </a:ln>
                <a:solidFill>
                  <a:srgbClr val="BBB529"/>
                </a:solidFill>
                <a:effectLst/>
                <a:latin typeface="Arial Unicode MS"/>
              </a:rPr>
            </a:br>
            <a:r>
              <a:rPr kumimoji="0" lang="en-US" altLang="en-US" sz="1050" b="0" i="0" u="none" strike="noStrike" cap="none" normalizeH="0" baseline="0" dirty="0">
                <a:ln>
                  <a:noFill/>
                </a:ln>
                <a:solidFill>
                  <a:srgbClr val="CC7832"/>
                </a:solidFill>
                <a:effectLst/>
                <a:latin typeface="Arial Unicode MS"/>
              </a:rPr>
              <a:t>def </a:t>
            </a:r>
            <a:r>
              <a:rPr kumimoji="0" lang="en-US" altLang="en-US" sz="1050" b="0" i="0" u="none" strike="noStrike" cap="none" normalizeH="0" baseline="0" dirty="0" err="1">
                <a:ln>
                  <a:noFill/>
                </a:ln>
                <a:solidFill>
                  <a:srgbClr val="FFC66D"/>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CC7832"/>
                </a:solidFill>
                <a:effectLst/>
                <a:latin typeface="Arial Unicode MS"/>
              </a:rPr>
              <a:t>return </a:t>
            </a:r>
            <a:r>
              <a:rPr kumimoji="0" lang="en-US" altLang="en-US" sz="1050" b="0" i="0" u="none" strike="noStrike" cap="none" normalizeH="0" baseline="0" dirty="0">
                <a:ln>
                  <a:noFill/>
                </a:ln>
                <a:solidFill>
                  <a:srgbClr val="6A8759"/>
                </a:solidFill>
                <a:effectLst/>
                <a:latin typeface="Arial Unicode MS"/>
              </a:rPr>
              <a:t>"long sentence for {0} "</a:t>
            </a:r>
            <a:r>
              <a:rPr kumimoji="0" lang="en-US" altLang="en-US" sz="1050" b="0" i="0" u="none" strike="noStrike" cap="none" normalizeH="0" baseline="0" dirty="0">
                <a:ln>
                  <a:noFill/>
                </a:ln>
                <a:solidFill>
                  <a:srgbClr val="A9B7C6"/>
                </a:solidFill>
                <a:effectLst/>
                <a:latin typeface="Arial Unicode MS"/>
              </a:rPr>
              <a:t>.format(name)</a:t>
            </a:r>
            <a:br>
              <a:rPr kumimoji="0" lang="en-US" altLang="en-US" sz="1050" b="0" i="0" u="none" strike="noStrike" cap="none" normalizeH="0" baseline="0" dirty="0">
                <a:ln>
                  <a:noFill/>
                </a:ln>
                <a:solidFill>
                  <a:srgbClr val="A9B7C6"/>
                </a:solidFill>
                <a:effectLst/>
                <a:latin typeface="Arial Unicode MS"/>
              </a:rPr>
            </a:br>
            <a:r>
              <a:rPr kumimoji="0" lang="en-US" altLang="en-US" sz="1050" b="0" i="0" u="none" strike="noStrike" cap="none" normalizeH="0" baseline="0" dirty="0">
                <a:ln>
                  <a:noFill/>
                </a:ln>
                <a:solidFill>
                  <a:srgbClr val="8888C6"/>
                </a:solidFill>
                <a:effectLst/>
                <a:latin typeface="Arial Unicode MS"/>
              </a:rPr>
              <a:t>print</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err="1">
                <a:ln>
                  <a:noFill/>
                </a:ln>
                <a:solidFill>
                  <a:srgbClr val="A9B7C6"/>
                </a:solidFill>
                <a:effectLst/>
                <a:latin typeface="Arial Unicode MS"/>
              </a:rPr>
              <a:t>get_text</a:t>
            </a:r>
            <a:r>
              <a:rPr kumimoji="0" lang="en-US" altLang="en-US" sz="1050" b="0" i="0" u="none" strike="noStrike" cap="none" normalizeH="0" baseline="0" dirty="0">
                <a:ln>
                  <a:noFill/>
                </a:ln>
                <a:solidFill>
                  <a:srgbClr val="A9B7C6"/>
                </a:solidFill>
                <a:effectLst/>
                <a:latin typeface="Arial Unicode MS"/>
              </a:rPr>
              <a:t>(</a:t>
            </a:r>
            <a:r>
              <a:rPr kumimoji="0" lang="en-US" altLang="en-US" sz="1050" b="0" i="0" u="none" strike="noStrike" cap="none" normalizeH="0" baseline="0" dirty="0">
                <a:ln>
                  <a:noFill/>
                </a:ln>
                <a:solidFill>
                  <a:srgbClr val="6A8759"/>
                </a:solidFill>
                <a:effectLst/>
                <a:latin typeface="Arial Unicode MS"/>
              </a:rPr>
              <a:t>"John"</a:t>
            </a:r>
            <a:r>
              <a:rPr kumimoji="0" lang="en-US" altLang="en-US" sz="1050" b="0" i="0" u="none" strike="noStrike" cap="none" normalizeH="0" baseline="0" dirty="0">
                <a:ln>
                  <a:noFill/>
                </a:ln>
                <a:solidFill>
                  <a:srgbClr val="A9B7C6"/>
                </a:solidFill>
                <a:effectLst/>
                <a:latin typeface="Arial Unicode MS"/>
              </a:rPr>
              <a:t>)) </a:t>
            </a:r>
            <a:r>
              <a:rPr kumimoji="0" lang="en-US" altLang="en-US" sz="1050" b="0" i="0" u="none" strike="noStrike" cap="none" normalizeH="0" baseline="0" dirty="0">
                <a:ln>
                  <a:noFill/>
                </a:ln>
                <a:solidFill>
                  <a:srgbClr val="808080"/>
                </a:solidFill>
                <a:effectLst/>
                <a:latin typeface="Arial Unicode MS"/>
              </a:rPr>
              <a:t># prints "long sentence for John"</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6256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Passing arguments to decorators</a:t>
            </a:r>
            <a:endParaRPr lang="he-IL" dirty="0">
              <a:latin typeface="+mn-lt"/>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44134"/>
            <a:ext cx="10301320" cy="338554"/>
          </a:xfrm>
          <a:prstGeom prst="rect">
            <a:avLst/>
          </a:prstGeom>
          <a:noFill/>
        </p:spPr>
        <p:txBody>
          <a:bodyPr wrap="square" rtlCol="0">
            <a:spAutoFit/>
          </a:bodyPr>
          <a:lstStyle/>
          <a:p>
            <a:pPr marL="171450" indent="-171450" defTabSz="360000">
              <a:buFont typeface="Arial" panose="020B0604020202020204" pitchFamily="34" charset="0"/>
              <a:buChar char="•"/>
            </a:pPr>
            <a:r>
              <a:rPr lang="en-US" sz="1600" b="0" i="0" dirty="0">
                <a:solidFill>
                  <a:srgbClr val="000000"/>
                </a:solidFill>
                <a:effectLst/>
                <a:latin typeface="Calibri" panose="020F0502020204030204" pitchFamily="34" charset="0"/>
                <a:cs typeface="Calibri" panose="020F0502020204030204" pitchFamily="34" charset="0"/>
              </a:rPr>
              <a:t>Suppose we want different functions to squeeze custom character </a:t>
            </a:r>
          </a:p>
        </p:txBody>
      </p:sp>
      <p:sp>
        <p:nvSpPr>
          <p:cNvPr id="4" name="Rectangle 1">
            <a:extLst>
              <a:ext uri="{FF2B5EF4-FFF2-40B4-BE49-F238E27FC236}">
                <a16:creationId xmlns:a16="http://schemas.microsoft.com/office/drawing/2014/main" id="{D2E83575-0A49-4D9B-9813-30A35022B79E}"/>
              </a:ext>
            </a:extLst>
          </p:cNvPr>
          <p:cNvSpPr>
            <a:spLocks noChangeArrowheads="1"/>
          </p:cNvSpPr>
          <p:nvPr/>
        </p:nvSpPr>
        <p:spPr bwMode="auto">
          <a:xfrm>
            <a:off x="914400" y="2323614"/>
            <a:ext cx="9259410" cy="39857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Arial Unicode MS"/>
              </a:rPr>
              <a:t>import </a:t>
            </a:r>
            <a:r>
              <a:rPr kumimoji="0" lang="en-US" altLang="en-US" sz="1100" b="0" i="0" u="none" strike="noStrike" cap="none" normalizeH="0" baseline="0" dirty="0">
                <a:ln>
                  <a:noFill/>
                </a:ln>
                <a:solidFill>
                  <a:srgbClr val="A9B7C6"/>
                </a:solidFill>
                <a:effectLst/>
                <a:latin typeface="Arial Unicode MS"/>
              </a:rPr>
              <a:t>re</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squeeze_char</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ch</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squeeze_repeat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func</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a:ln>
                  <a:noFill/>
                </a:ln>
                <a:solidFill>
                  <a:srgbClr val="FFC66D"/>
                </a:solidFill>
                <a:effectLst/>
                <a:latin typeface="Arial Unicode MS"/>
              </a:rPr>
              <a:t>squeezer</a:t>
            </a:r>
            <a:r>
              <a:rPr kumimoji="0" lang="en-US" altLang="en-US" sz="1100" b="0" i="0" u="none" strike="noStrike" cap="none" normalizeH="0" baseline="0" dirty="0">
                <a:ln>
                  <a:noFill/>
                </a:ln>
                <a:solidFill>
                  <a:srgbClr val="A9B7C6"/>
                </a:solidFill>
                <a:effectLst/>
                <a:latin typeface="Arial Unicode MS"/>
              </a:rPr>
              <a:t>(name):</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str = </a:t>
            </a:r>
            <a:r>
              <a:rPr kumimoji="0" lang="en-US" altLang="en-US" sz="1100" b="0" i="0" u="none" strike="noStrike" cap="none" normalizeH="0" baseline="0" dirty="0" err="1">
                <a:ln>
                  <a:noFill/>
                </a:ln>
                <a:solidFill>
                  <a:srgbClr val="A9B7C6"/>
                </a:solidFill>
                <a:effectLst/>
                <a:latin typeface="Arial Unicode MS"/>
              </a:rPr>
              <a:t>func</a:t>
            </a:r>
            <a:r>
              <a:rPr kumimoji="0" lang="en-US" altLang="en-US" sz="1100" b="0" i="0" u="none" strike="noStrike" cap="none" normalizeH="0" baseline="0" dirty="0">
                <a:ln>
                  <a:noFill/>
                </a:ln>
                <a:solidFill>
                  <a:srgbClr val="A9B7C6"/>
                </a:solidFill>
                <a:effectLst/>
                <a:latin typeface="Arial Unicode MS"/>
              </a:rPr>
              <a:t>(name)</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return </a:t>
            </a:r>
            <a:r>
              <a:rPr kumimoji="0" lang="en-US" altLang="en-US" sz="1100" b="0" i="0" u="none" strike="noStrike" cap="none" normalizeH="0" baseline="0" dirty="0" err="1">
                <a:ln>
                  <a:noFill/>
                </a:ln>
                <a:solidFill>
                  <a:srgbClr val="A9B7C6"/>
                </a:solidFill>
                <a:effectLst/>
                <a:latin typeface="Arial Unicode MS"/>
              </a:rPr>
              <a:t>re.sub</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.format(</a:t>
            </a:r>
            <a:r>
              <a:rPr kumimoji="0" lang="en-US" altLang="en-US" sz="1100" b="0" i="0" u="none" strike="noStrike" cap="none" normalizeH="0" baseline="0" dirty="0" err="1">
                <a:ln>
                  <a:noFill/>
                </a:ln>
                <a:solidFill>
                  <a:srgbClr val="A9B7C6"/>
                </a:solidFill>
                <a:effectLst/>
                <a:latin typeface="Arial Unicode MS"/>
              </a:rPr>
              <a:t>ch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ch</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A9B7C6"/>
                </a:solidFill>
                <a:effectLst/>
                <a:latin typeface="Arial Unicode MS"/>
              </a:rPr>
              <a:t>str)</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return </a:t>
            </a:r>
            <a:r>
              <a:rPr kumimoji="0" lang="en-US" altLang="en-US" sz="1100" b="0" i="0" u="none" strike="noStrike" cap="none" normalizeH="0" baseline="0" dirty="0">
                <a:ln>
                  <a:noFill/>
                </a:ln>
                <a:solidFill>
                  <a:srgbClr val="A9B7C6"/>
                </a:solidFill>
                <a:effectLst/>
                <a:latin typeface="Arial Unicode MS"/>
              </a:rPr>
              <a:t>squeezer</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return </a:t>
            </a:r>
            <a:r>
              <a:rPr kumimoji="0" lang="en-US" altLang="en-US" sz="1100" b="0" i="0" u="none" strike="noStrike" cap="none" normalizeH="0" baseline="0" dirty="0" err="1">
                <a:ln>
                  <a:noFill/>
                </a:ln>
                <a:solidFill>
                  <a:srgbClr val="A9B7C6"/>
                </a:solidFill>
                <a:effectLst/>
                <a:latin typeface="Arial Unicode MS"/>
              </a:rPr>
              <a:t>squeeze_repeat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BBB529"/>
                </a:solidFill>
                <a:effectLst/>
                <a:latin typeface="Arial Unicode MS"/>
              </a:rPr>
              <a:t>@squeeze_char</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get_text</a:t>
            </a:r>
            <a:r>
              <a:rPr kumimoji="0" lang="en-US" altLang="en-US" sz="1100" b="0" i="0" u="none" strike="noStrike" cap="none" normalizeH="0" baseline="0" dirty="0">
                <a:ln>
                  <a:noFill/>
                </a:ln>
                <a:solidFill>
                  <a:srgbClr val="A9B7C6"/>
                </a:solidFill>
                <a:effectLst/>
                <a:latin typeface="Arial Unicode MS"/>
              </a:rPr>
              <a:t>(name):</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return </a:t>
            </a:r>
            <a:r>
              <a:rPr kumimoji="0" lang="en-US" altLang="en-US" sz="1100" b="0" i="0" u="none" strike="noStrike" cap="none" normalizeH="0" baseline="0" dirty="0">
                <a:ln>
                  <a:noFill/>
                </a:ln>
                <a:solidFill>
                  <a:srgbClr val="6A8759"/>
                </a:solidFill>
                <a:effectLst/>
                <a:latin typeface="Arial Unicode MS"/>
              </a:rPr>
              <a:t>"long   sentence      for {0}       "</a:t>
            </a:r>
            <a:r>
              <a:rPr kumimoji="0" lang="en-US" altLang="en-US" sz="1100" b="0" i="0" u="none" strike="noStrike" cap="none" normalizeH="0" baseline="0" dirty="0">
                <a:ln>
                  <a:noFill/>
                </a:ln>
                <a:solidFill>
                  <a:srgbClr val="A9B7C6"/>
                </a:solidFill>
                <a:effectLst/>
                <a:latin typeface="Arial Unicode MS"/>
              </a:rPr>
              <a:t>.format(name)</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BBB529"/>
                </a:solidFill>
                <a:effectLst/>
                <a:latin typeface="Arial Unicode MS"/>
              </a:rPr>
              <a:t>@squeeze_char</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\n</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parse_text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72737A"/>
                </a:solidFill>
                <a:effectLst/>
                <a:latin typeface="Arial Unicode MS"/>
              </a:rPr>
              <a:t>text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a:t>
            </a:r>
            <a:br>
              <a:rPr kumimoji="0" lang="en-US" altLang="en-US" sz="1100" b="0" i="0" u="none" strike="noStrike" cap="none" normalizeH="0" baseline="0" dirty="0">
                <a:ln>
                  <a:noFill/>
                </a:ln>
                <a:solidFill>
                  <a:srgbClr val="808080"/>
                </a:solidFill>
                <a:effectLst/>
                <a:latin typeface="Arial Unicode MS"/>
              </a:rPr>
            </a:b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a:ln>
                  <a:noFill/>
                </a:ln>
                <a:solidFill>
                  <a:srgbClr val="8888C6"/>
                </a:solidFill>
                <a:effectLst/>
                <a:latin typeface="Arial Unicode MS"/>
              </a:rPr>
              <a:t>print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get_text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"John"</a:t>
            </a: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prints "long sentence for John"</a:t>
            </a:r>
            <a:br>
              <a:rPr kumimoji="0" lang="en-US" altLang="en-US" sz="1100" b="0" i="0" u="none" strike="noStrike" cap="none" normalizeH="0" baseline="0" dirty="0">
                <a:ln>
                  <a:noFill/>
                </a:ln>
                <a:solidFill>
                  <a:srgbClr val="808080"/>
                </a:solidFill>
                <a:effectLst/>
                <a:latin typeface="Arial Unicode MS"/>
              </a:rPr>
            </a:b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976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Special method names</a:t>
            </a:r>
            <a:endParaRPr lang="he-IL"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2954655"/>
          </a:xfrm>
          <a:prstGeom prst="rect">
            <a:avLst/>
          </a:prstGeom>
          <a:noFill/>
        </p:spPr>
        <p:txBody>
          <a:bodyPr wrap="square" rtlCol="0">
            <a:spAutoFit/>
          </a:bodyPr>
          <a:lstStyle/>
          <a:p>
            <a:pPr marL="342900" lvl="1" indent="-342900">
              <a:buFont typeface="Arial" pitchFamily="34" charset="0"/>
              <a:buChar char="•"/>
            </a:pPr>
            <a:r>
              <a:rPr lang="en-US" sz="2800" b="0" i="0" dirty="0">
                <a:solidFill>
                  <a:srgbClr val="000000"/>
                </a:solidFill>
                <a:effectLst/>
                <a:latin typeface="Calibri" panose="020F0502020204030204" pitchFamily="34" charset="0"/>
                <a:cs typeface="Calibri" panose="020F0502020204030204" pitchFamily="34" charset="0"/>
              </a:rPr>
              <a:t>A class can implement certain operations that are invoked by special syntax (such as arithmetic operations or iterating) by defining methods with special names. </a:t>
            </a:r>
          </a:p>
          <a:p>
            <a:pPr marL="342900" lvl="1" indent="-342900">
              <a:buFont typeface="Arial" pitchFamily="34" charset="0"/>
              <a:buChar char="•"/>
            </a:pPr>
            <a:endParaRPr lang="en-US" sz="2800" b="0" i="0" dirty="0">
              <a:solidFill>
                <a:srgbClr val="000000"/>
              </a:solidFill>
              <a:effectLst/>
              <a:latin typeface="Calibri" panose="020F0502020204030204" pitchFamily="34" charset="0"/>
              <a:cs typeface="Calibri" panose="020F0502020204030204" pitchFamily="34" charset="0"/>
            </a:endParaRPr>
          </a:p>
          <a:p>
            <a:pPr marL="342900" lvl="1" indent="-342900">
              <a:buFont typeface="Arial" pitchFamily="34" charset="0"/>
              <a:buChar char="•"/>
            </a:pPr>
            <a:r>
              <a:rPr lang="en-US" sz="2800" b="0" i="0" dirty="0">
                <a:solidFill>
                  <a:srgbClr val="000000"/>
                </a:solidFill>
                <a:effectLst/>
                <a:latin typeface="Calibri" panose="020F0502020204030204" pitchFamily="34" charset="0"/>
                <a:cs typeface="Calibri" panose="020F0502020204030204" pitchFamily="34" charset="0"/>
              </a:rPr>
              <a:t>Using special methods, your classes can act like sets, like dictionaries, like functions, like iterators, or even like numbers</a:t>
            </a:r>
            <a:endParaRPr lang="en-US" sz="2800" b="1"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138298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Overload operators -__str__</a:t>
            </a:r>
            <a:endParaRPr lang="he-IL"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52120" cy="923330"/>
          </a:xfrm>
          <a:prstGeom prst="rect">
            <a:avLst/>
          </a:prstGeom>
          <a:noFill/>
        </p:spPr>
        <p:txBody>
          <a:bodyPr wrap="square" rtlCol="0">
            <a:spAutoFit/>
          </a:bodyPr>
          <a:lstStyle/>
          <a:p>
            <a:pPr marL="285750" indent="-285750"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__str__ returns the string representation of an object</a:t>
            </a:r>
          </a:p>
          <a:p>
            <a:pPr marL="285750" indent="-285750"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__str__ function can be placed in classes and it is used implicitly in string context like str() or print </a:t>
            </a:r>
          </a:p>
          <a:p>
            <a:pPr defTabSz="360000"/>
            <a:endParaRPr lang="en-US" dirty="0">
              <a:solidFill>
                <a:srgbClr val="000000"/>
              </a:solidFill>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0C343DAD-D0A2-4C45-8731-9264D7FF587A}"/>
              </a:ext>
            </a:extLst>
          </p:cNvPr>
          <p:cNvSpPr>
            <a:spLocks noChangeArrowheads="1"/>
          </p:cNvSpPr>
          <p:nvPr/>
        </p:nvSpPr>
        <p:spPr bwMode="auto">
          <a:xfrm>
            <a:off x="1118587" y="2890045"/>
            <a:ext cx="8185211"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class </a:t>
            </a:r>
            <a:r>
              <a:rPr kumimoji="0" lang="en-US" altLang="en-US" b="0" i="0" u="none" strike="noStrike" cap="none" normalizeH="0" baseline="0" dirty="0">
                <a:ln>
                  <a:noFill/>
                </a:ln>
                <a:solidFill>
                  <a:srgbClr val="A9B7C6"/>
                </a:solidFill>
                <a:effectLst/>
                <a:latin typeface="Arial Unicode MS"/>
              </a:rPr>
              <a:t>Fraction: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err="1">
                <a:ln>
                  <a:noFill/>
                </a:ln>
                <a:solidFill>
                  <a:srgbClr val="B200B2"/>
                </a:solidFill>
                <a:effectLst/>
                <a:latin typeface="Arial Unicode MS"/>
              </a:rPr>
              <a:t>init</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94558D"/>
                </a:solidFill>
                <a:effectLst/>
                <a:latin typeface="Arial Unicode MS"/>
              </a:rPr>
              <a:t>self</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numerator</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denominator):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.numerator</a:t>
            </a:r>
            <a:r>
              <a:rPr kumimoji="0" lang="en-US" altLang="en-US" b="0" i="0" u="none" strike="noStrike" cap="none" normalizeH="0" baseline="0" dirty="0">
                <a:ln>
                  <a:noFill/>
                </a:ln>
                <a:solidFill>
                  <a:srgbClr val="A9B7C6"/>
                </a:solidFill>
                <a:effectLst/>
                <a:latin typeface="Arial Unicode MS"/>
              </a:rPr>
              <a:t> = numerator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.denominator</a:t>
            </a:r>
            <a:r>
              <a:rPr kumimoji="0" lang="en-US" altLang="en-US" b="0" i="0" u="none" strike="noStrike" cap="none" normalizeH="0" baseline="0" dirty="0">
                <a:ln>
                  <a:noFill/>
                </a:ln>
                <a:solidFill>
                  <a:srgbClr val="A9B7C6"/>
                </a:solidFill>
                <a:effectLst/>
                <a:latin typeface="Arial Unicode MS"/>
              </a:rPr>
              <a:t> = denominator </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B200B2"/>
                </a:solidFill>
                <a:effectLst/>
                <a:latin typeface="Arial Unicode MS"/>
              </a:rPr>
              <a:t>__str__</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94558D"/>
                </a:solidFill>
                <a:effectLst/>
                <a:latin typeface="Arial Unicode MS"/>
              </a:rPr>
              <a:t>self</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6A8759"/>
                </a:solidFill>
                <a:effectLst/>
                <a:latin typeface="Arial Unicode MS"/>
              </a:rPr>
              <a:t>"{0}/{}"</a:t>
            </a:r>
            <a:r>
              <a:rPr kumimoji="0" lang="en-US" altLang="en-US" b="0" i="0" u="none" strike="noStrike" cap="none" normalizeH="0" baseline="0" dirty="0">
                <a:ln>
                  <a:noFill/>
                </a:ln>
                <a:solidFill>
                  <a:srgbClr val="A9B7C6"/>
                </a:solidFill>
                <a:effectLst/>
                <a:latin typeface="Arial Unicode MS"/>
              </a:rPr>
              <a:t>.format(</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.numerator</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.denominator</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f = Fraction(</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 </a:t>
            </a:r>
            <a:r>
              <a:rPr kumimoji="0" lang="en-US" altLang="en-US" b="0" i="0" u="none" strike="noStrike" cap="none" normalizeH="0" baseline="0" dirty="0">
                <a:ln>
                  <a:noFill/>
                </a:ln>
                <a:solidFill>
                  <a:srgbClr val="A9B7C6"/>
                </a:solidFill>
                <a:effectLst/>
                <a:latin typeface="Arial Unicode MS"/>
              </a:rPr>
              <a:t>(f)     </a:t>
            </a:r>
            <a:r>
              <a:rPr kumimoji="0" lang="en-US" altLang="en-US" b="0" i="0" u="none" strike="noStrike" cap="none" normalizeH="0" baseline="0" dirty="0">
                <a:ln>
                  <a:noFill/>
                </a:ln>
                <a:solidFill>
                  <a:srgbClr val="808080"/>
                </a:solidFill>
                <a:effectLst/>
                <a:latin typeface="Arial Unicode MS"/>
              </a:rPr>
              <a:t># print 1/2</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692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b="0" i="0" dirty="0">
                <a:solidFill>
                  <a:srgbClr val="000000"/>
                </a:solidFill>
                <a:effectLst/>
                <a:latin typeface="Calibri" panose="020F0502020204030204" pitchFamily="34" charset="0"/>
                <a:cs typeface="Calibri" panose="020F0502020204030204" pitchFamily="34" charset="0"/>
              </a:rPr>
              <a:t>Overload operators - Comparing objects</a:t>
            </a:r>
            <a:endParaRPr lang="he-IL"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D6411498-AACA-4E15-BB8E-2670CE861736}"/>
              </a:ext>
            </a:extLst>
          </p:cNvPr>
          <p:cNvSpPr txBox="1"/>
          <p:nvPr/>
        </p:nvSpPr>
        <p:spPr>
          <a:xfrm>
            <a:off x="815414" y="1613186"/>
            <a:ext cx="10066867" cy="1938992"/>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err="1">
                <a:solidFill>
                  <a:srgbClr val="000000"/>
                </a:solidFill>
                <a:effectLst/>
                <a:latin typeface="Calibri" panose="020F0502020204030204" pitchFamily="34" charset="0"/>
                <a:cs typeface="Calibri" panose="020F0502020204030204" pitchFamily="34" charset="0"/>
              </a:rPr>
              <a:t>object.__It</a:t>
            </a:r>
            <a:r>
              <a:rPr lang="en-US" sz="2000" b="0" i="0" dirty="0">
                <a:solidFill>
                  <a:srgbClr val="000000"/>
                </a:solidFill>
                <a:effectLst/>
                <a:latin typeface="Calibri" panose="020F0502020204030204" pitchFamily="34" charset="0"/>
                <a:cs typeface="Calibri" panose="020F0502020204030204" pitchFamily="34" charset="0"/>
              </a:rPr>
              <a:t>__(self, other) 	called for x&lt;y </a:t>
            </a:r>
          </a:p>
          <a:p>
            <a:pPr marL="342900" indent="-342900">
              <a:buFont typeface="Arial" panose="020B0604020202020204" pitchFamily="34" charset="0"/>
              <a:buChar char="•"/>
            </a:pPr>
            <a:r>
              <a:rPr lang="en-US" sz="2000" b="0" i="0" dirty="0" err="1">
                <a:solidFill>
                  <a:srgbClr val="000000"/>
                </a:solidFill>
                <a:effectLst/>
                <a:latin typeface="Calibri" panose="020F0502020204030204" pitchFamily="34" charset="0"/>
                <a:cs typeface="Calibri" panose="020F0502020204030204" pitchFamily="34" charset="0"/>
              </a:rPr>
              <a:t>object.__le</a:t>
            </a:r>
            <a:r>
              <a:rPr lang="en-US" sz="2000" b="0" i="0" dirty="0">
                <a:solidFill>
                  <a:srgbClr val="000000"/>
                </a:solidFill>
                <a:effectLst/>
                <a:latin typeface="Calibri" panose="020F0502020204030204" pitchFamily="34" charset="0"/>
                <a:cs typeface="Calibri" panose="020F0502020204030204" pitchFamily="34" charset="0"/>
              </a:rPr>
              <a:t>__ (self, other) 	called for x&lt;=y </a:t>
            </a:r>
          </a:p>
          <a:p>
            <a:pPr marL="342900" indent="-342900">
              <a:buFont typeface="Arial" panose="020B0604020202020204" pitchFamily="34" charset="0"/>
              <a:buChar char="•"/>
            </a:pPr>
            <a:r>
              <a:rPr lang="en-US" sz="2000" b="0" i="0" dirty="0" err="1">
                <a:solidFill>
                  <a:srgbClr val="000000"/>
                </a:solidFill>
                <a:effectLst/>
                <a:latin typeface="Calibri" panose="020F0502020204030204" pitchFamily="34" charset="0"/>
                <a:cs typeface="Calibri" panose="020F0502020204030204" pitchFamily="34" charset="0"/>
              </a:rPr>
              <a:t>object.__eq</a:t>
            </a:r>
            <a:r>
              <a:rPr lang="en-US" sz="2000" b="0" i="0" dirty="0">
                <a:solidFill>
                  <a:srgbClr val="000000"/>
                </a:solidFill>
                <a:effectLst/>
                <a:latin typeface="Calibri" panose="020F0502020204030204" pitchFamily="34" charset="0"/>
                <a:cs typeface="Calibri" panose="020F0502020204030204" pitchFamily="34" charset="0"/>
              </a:rPr>
              <a:t>__(self, other) 	called for x==y </a:t>
            </a:r>
          </a:p>
          <a:p>
            <a:pPr marL="342900" indent="-34290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object. __ne__(self, other) 	called for x!=y </a:t>
            </a:r>
          </a:p>
          <a:p>
            <a:pPr marL="342900" indent="-34290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object. __</a:t>
            </a:r>
            <a:r>
              <a:rPr lang="en-US" sz="2000" b="0" i="0" dirty="0" err="1">
                <a:solidFill>
                  <a:srgbClr val="000000"/>
                </a:solidFill>
                <a:effectLst/>
                <a:latin typeface="Calibri" panose="020F0502020204030204" pitchFamily="34" charset="0"/>
                <a:cs typeface="Calibri" panose="020F0502020204030204" pitchFamily="34" charset="0"/>
              </a:rPr>
              <a:t>gt</a:t>
            </a:r>
            <a:r>
              <a:rPr lang="en-US" sz="2000" b="0" i="0" dirty="0">
                <a:solidFill>
                  <a:srgbClr val="000000"/>
                </a:solidFill>
                <a:effectLst/>
                <a:latin typeface="Calibri" panose="020F0502020204030204" pitchFamily="34" charset="0"/>
                <a:cs typeface="Calibri" panose="020F0502020204030204" pitchFamily="34" charset="0"/>
              </a:rPr>
              <a:t>__(self, other) 	called for x&gt;y </a:t>
            </a:r>
          </a:p>
          <a:p>
            <a:pPr marL="342900" indent="-34290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object. __</a:t>
            </a:r>
            <a:r>
              <a:rPr lang="en-US" sz="2000" b="0" i="0" dirty="0" err="1">
                <a:solidFill>
                  <a:srgbClr val="000000"/>
                </a:solidFill>
                <a:effectLst/>
                <a:latin typeface="Calibri" panose="020F0502020204030204" pitchFamily="34" charset="0"/>
                <a:cs typeface="Calibri" panose="020F0502020204030204" pitchFamily="34" charset="0"/>
              </a:rPr>
              <a:t>ge</a:t>
            </a:r>
            <a:r>
              <a:rPr lang="en-US" sz="2000" b="0" i="0" dirty="0">
                <a:solidFill>
                  <a:srgbClr val="000000"/>
                </a:solidFill>
                <a:effectLst/>
                <a:latin typeface="Calibri" panose="020F0502020204030204" pitchFamily="34" charset="0"/>
                <a:cs typeface="Calibri" panose="020F0502020204030204" pitchFamily="34" charset="0"/>
              </a:rPr>
              <a:t>__(self, other) 	called for x&gt;=y </a:t>
            </a:r>
          </a:p>
        </p:txBody>
      </p:sp>
      <p:sp>
        <p:nvSpPr>
          <p:cNvPr id="3" name="Rectangle 1">
            <a:extLst>
              <a:ext uri="{FF2B5EF4-FFF2-40B4-BE49-F238E27FC236}">
                <a16:creationId xmlns:a16="http://schemas.microsoft.com/office/drawing/2014/main" id="{32942419-D232-481F-ACBF-E74A2A886E34}"/>
              </a:ext>
            </a:extLst>
          </p:cNvPr>
          <p:cNvSpPr>
            <a:spLocks noChangeArrowheads="1"/>
          </p:cNvSpPr>
          <p:nvPr/>
        </p:nvSpPr>
        <p:spPr bwMode="auto">
          <a:xfrm>
            <a:off x="815414" y="3896684"/>
            <a:ext cx="6551721"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class </a:t>
            </a:r>
            <a:r>
              <a:rPr kumimoji="0" lang="en-US" altLang="en-US" sz="1600" b="0" i="0" u="none" strike="noStrike" cap="none" normalizeH="0" baseline="0" dirty="0">
                <a:ln>
                  <a:noFill/>
                </a:ln>
                <a:solidFill>
                  <a:srgbClr val="A9B7C6"/>
                </a:solidFill>
                <a:effectLst/>
                <a:latin typeface="Arial Unicode MS"/>
              </a:rPr>
              <a:t>Fraction:</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err="1">
                <a:ln>
                  <a:noFill/>
                </a:ln>
                <a:solidFill>
                  <a:srgbClr val="B200B2"/>
                </a:solidFill>
                <a:effectLst/>
                <a:latin typeface="Arial Unicode MS"/>
              </a:rPr>
              <a:t>lt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other):</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94558D"/>
                </a:solidFill>
                <a:effectLst/>
                <a:latin typeface="Arial Unicode MS"/>
              </a:rPr>
              <a:t>self</a:t>
            </a:r>
            <a:r>
              <a:rPr kumimoji="0" lang="en-US" altLang="en-US" sz="1600" b="0" i="0" u="none" strike="noStrike" cap="none" normalizeH="0" baseline="0" dirty="0" err="1">
                <a:ln>
                  <a:noFill/>
                </a:ln>
                <a:solidFill>
                  <a:srgbClr val="A9B7C6"/>
                </a:solidFill>
                <a:effectLst/>
                <a:latin typeface="Arial Unicode MS"/>
              </a:rPr>
              <a:t>.numerator</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other.denominator</a:t>
            </a:r>
            <a:r>
              <a:rPr kumimoji="0" lang="en-US" altLang="en-US" sz="1600" b="0" i="0" u="none" strike="noStrike" cap="none" normalizeH="0" baseline="0" dirty="0">
                <a:ln>
                  <a:noFill/>
                </a:ln>
                <a:solidFill>
                  <a:srgbClr val="A9B7C6"/>
                </a:solidFill>
                <a:effectLst/>
                <a:latin typeface="Arial Unicode MS"/>
              </a:rPr>
              <a:t>) &lt; (</a:t>
            </a:r>
            <a:r>
              <a:rPr kumimoji="0" lang="en-US" altLang="en-US" sz="1600" b="0" i="0" u="none" strike="noStrike" cap="none" normalizeH="0" baseline="0" dirty="0" err="1">
                <a:ln>
                  <a:noFill/>
                </a:ln>
                <a:solidFill>
                  <a:srgbClr val="A9B7C6"/>
                </a:solidFill>
                <a:effectLst/>
                <a:latin typeface="Arial Unicode MS"/>
              </a:rPr>
              <a:t>other.numerator</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94558D"/>
                </a:solidFill>
                <a:effectLst/>
                <a:latin typeface="Arial Unicode MS"/>
              </a:rPr>
              <a:t>self</a:t>
            </a:r>
            <a:r>
              <a:rPr kumimoji="0" lang="en-US" altLang="en-US" sz="1600" b="0" i="0" u="none" strike="noStrike" cap="none" normalizeH="0" baseline="0" dirty="0" err="1">
                <a:ln>
                  <a:noFill/>
                </a:ln>
                <a:solidFill>
                  <a:srgbClr val="A9B7C6"/>
                </a:solidFill>
                <a:effectLst/>
                <a:latin typeface="Arial Unicode MS"/>
              </a:rPr>
              <a:t>.denominator</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err="1">
                <a:ln>
                  <a:noFill/>
                </a:ln>
                <a:solidFill>
                  <a:srgbClr val="B200B2"/>
                </a:solidFill>
                <a:effectLst/>
                <a:latin typeface="Arial Unicode MS"/>
              </a:rPr>
              <a:t>ge</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other):</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return not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 </a:t>
            </a:r>
            <a:r>
              <a:rPr kumimoji="0" lang="en-US" altLang="en-US" sz="1600" b="0" i="0" u="none" strike="noStrike" cap="none" normalizeH="0" baseline="0" dirty="0">
                <a:ln>
                  <a:noFill/>
                </a:ln>
                <a:solidFill>
                  <a:srgbClr val="A9B7C6"/>
                </a:solidFill>
                <a:effectLst/>
                <a:latin typeface="Arial Unicode MS"/>
              </a:rPr>
              <a:t>&lt; other)</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2001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a:solidFill>
                  <a:srgbClr val="000000"/>
                </a:solidFill>
                <a:effectLst/>
                <a:latin typeface="Calibri" panose="020F0502020204030204" pitchFamily="34" charset="0"/>
                <a:cs typeface="Calibri" panose="020F0502020204030204" pitchFamily="34" charset="0"/>
              </a:rPr>
              <a:t>Overload operators - Comparing objects — cont’d</a:t>
            </a:r>
            <a:endParaRPr lang="he-IL"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773EC3A-AD3D-47E4-A8F7-D1B044AEF423}"/>
              </a:ext>
            </a:extLst>
          </p:cNvPr>
          <p:cNvSpPr txBox="1"/>
          <p:nvPr/>
        </p:nvSpPr>
        <p:spPr>
          <a:xfrm>
            <a:off x="900081" y="1951672"/>
            <a:ext cx="10267453" cy="2246769"/>
          </a:xfrm>
          <a:prstGeom prst="rect">
            <a:avLst/>
          </a:prstGeom>
          <a:noFill/>
        </p:spPr>
        <p:txBody>
          <a:bodyPr wrap="square" rtlCol="0">
            <a:spAutoFit/>
          </a:bodyPr>
          <a:lstStyle/>
          <a:p>
            <a:r>
              <a:rPr lang="en-US" sz="2800" b="0" i="0" dirty="0">
                <a:solidFill>
                  <a:srgbClr val="000000"/>
                </a:solidFill>
                <a:effectLst/>
                <a:latin typeface="Calibri" panose="020F0502020204030204" pitchFamily="34" charset="0"/>
                <a:cs typeface="Calibri" panose="020F0502020204030204" pitchFamily="34" charset="0"/>
              </a:rPr>
              <a:t>f1= Fraction(1,2) </a:t>
            </a:r>
          </a:p>
          <a:p>
            <a:r>
              <a:rPr lang="en-US" sz="2800" b="0" i="0" dirty="0">
                <a:solidFill>
                  <a:srgbClr val="000000"/>
                </a:solidFill>
                <a:effectLst/>
                <a:latin typeface="Calibri" panose="020F0502020204030204" pitchFamily="34" charset="0"/>
                <a:cs typeface="Calibri" panose="020F0502020204030204" pitchFamily="34" charset="0"/>
              </a:rPr>
              <a:t>f2 = Fraction(1,3) </a:t>
            </a:r>
          </a:p>
          <a:p>
            <a:endParaRPr lang="en-US" sz="2800" dirty="0">
              <a:solidFill>
                <a:srgbClr val="000000"/>
              </a:solidFill>
              <a:latin typeface="Calibri" panose="020F0502020204030204" pitchFamily="34" charset="0"/>
              <a:cs typeface="Calibri" panose="020F0502020204030204" pitchFamily="34" charset="0"/>
            </a:endParaRPr>
          </a:p>
          <a:p>
            <a:r>
              <a:rPr lang="en-US" sz="2800" b="0" i="0" dirty="0">
                <a:solidFill>
                  <a:srgbClr val="000000"/>
                </a:solidFill>
                <a:effectLst/>
                <a:latin typeface="Calibri" panose="020F0502020204030204" pitchFamily="34" charset="0"/>
                <a:cs typeface="Calibri" panose="020F0502020204030204" pitchFamily="34" charset="0"/>
              </a:rPr>
              <a:t>print(f2 &lt; f1) 	# print True </a:t>
            </a:r>
          </a:p>
          <a:p>
            <a:r>
              <a:rPr lang="en-US" sz="2800" b="0" i="0" dirty="0">
                <a:solidFill>
                  <a:srgbClr val="000000"/>
                </a:solidFill>
                <a:effectLst/>
                <a:latin typeface="Calibri" panose="020F0502020204030204" pitchFamily="34" charset="0"/>
                <a:cs typeface="Calibri" panose="020F0502020204030204" pitchFamily="34" charset="0"/>
              </a:rPr>
              <a:t>print(f1 &gt;= f2) 	# print True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0134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Overload operators — more examples</a:t>
            </a:r>
            <a:endParaRPr lang="he-IL"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74F98662-678E-4B15-8F4B-F2B687111016}"/>
              </a:ext>
            </a:extLst>
          </p:cNvPr>
          <p:cNvSpPr>
            <a:spLocks noChangeArrowheads="1"/>
          </p:cNvSpPr>
          <p:nvPr/>
        </p:nvSpPr>
        <p:spPr bwMode="auto">
          <a:xfrm>
            <a:off x="610441" y="2719494"/>
            <a:ext cx="1097111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2000" b="0" i="0" u="none" strike="noStrike" cap="none" normalizeH="0" baseline="0" dirty="0">
              <a:ln>
                <a:noFill/>
              </a:ln>
              <a:solidFill>
                <a:schemeClr val="tx1"/>
              </a:solidFill>
              <a:effectLst/>
              <a:latin typeface="Arial" panose="020B0604020202020204" pitchFamily="34" charset="0"/>
              <a:cs typeface="Arial"/>
            </a:endParaRPr>
          </a:p>
        </p:txBody>
      </p:sp>
      <p:sp>
        <p:nvSpPr>
          <p:cNvPr id="3" name="TextBox 2">
            <a:extLst>
              <a:ext uri="{FF2B5EF4-FFF2-40B4-BE49-F238E27FC236}">
                <a16:creationId xmlns:a16="http://schemas.microsoft.com/office/drawing/2014/main" id="{68099FB4-0AC2-4E60-B537-28F9F22A946D}"/>
              </a:ext>
            </a:extLst>
          </p:cNvPr>
          <p:cNvSpPr txBox="1"/>
          <p:nvPr/>
        </p:nvSpPr>
        <p:spPr>
          <a:xfrm>
            <a:off x="610441" y="1667933"/>
            <a:ext cx="10561173" cy="4196020"/>
          </a:xfrm>
          <a:prstGeom prst="rect">
            <a:avLst/>
          </a:prstGeom>
          <a:noFill/>
        </p:spPr>
        <p:txBody>
          <a:bodyPr wrap="square" rtlCol="0">
            <a:spAutoFit/>
          </a:bodyPr>
          <a:lstStyle/>
          <a:p>
            <a:pPr marL="381000" indent="-381000">
              <a:lnSpc>
                <a:spcPct val="150000"/>
              </a:lnSpc>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There are much more operator overloading functions like: </a:t>
            </a:r>
          </a:p>
          <a:p>
            <a:pPr lvl="1">
              <a:lnSpc>
                <a:spcPct val="150000"/>
              </a:lnSpc>
            </a:pPr>
            <a:r>
              <a:rPr lang="en-US" b="1" i="0" dirty="0">
                <a:solidFill>
                  <a:srgbClr val="000000"/>
                </a:solidFill>
                <a:effectLst/>
                <a:latin typeface="Calibri" panose="020F0502020204030204" pitchFamily="34" charset="0"/>
                <a:cs typeface="Calibri" panose="020F0502020204030204" pitchFamily="34" charset="0"/>
              </a:rPr>
              <a:t>__</a:t>
            </a:r>
            <a:r>
              <a:rPr lang="en-US" b="1" i="0" dirty="0" err="1">
                <a:solidFill>
                  <a:srgbClr val="000000"/>
                </a:solidFill>
                <a:effectLst/>
                <a:latin typeface="Calibri" panose="020F0502020204030204" pitchFamily="34" charset="0"/>
                <a:cs typeface="Calibri" panose="020F0502020204030204" pitchFamily="34" charset="0"/>
              </a:rPr>
              <a:t>iter</a:t>
            </a:r>
            <a:r>
              <a:rPr lang="en-US" b="1" i="0" dirty="0">
                <a:solidFill>
                  <a:srgbClr val="000000"/>
                </a:solidFill>
                <a:effectLst/>
                <a:latin typeface="Calibri" panose="020F0502020204030204" pitchFamily="34" charset="0"/>
                <a:cs typeface="Calibri" panose="020F0502020204030204" pitchFamily="34" charset="0"/>
              </a:rPr>
              <a:t>__ </a:t>
            </a:r>
            <a:r>
              <a:rPr lang="en-US" b="0" i="0" dirty="0">
                <a:solidFill>
                  <a:srgbClr val="000000"/>
                </a:solidFill>
                <a:effectLst/>
                <a:latin typeface="Calibri" panose="020F0502020204030204" pitchFamily="34" charset="0"/>
                <a:cs typeface="Calibri" panose="020F0502020204030204" pitchFamily="34" charset="0"/>
              </a:rPr>
              <a:t>for iterating through — will be discussed later </a:t>
            </a:r>
          </a:p>
          <a:p>
            <a:pPr lvl="1">
              <a:lnSpc>
                <a:spcPct val="150000"/>
              </a:lnSpc>
            </a:pPr>
            <a:r>
              <a:rPr lang="en-US" b="1" i="0" dirty="0">
                <a:solidFill>
                  <a:srgbClr val="000000"/>
                </a:solidFill>
                <a:effectLst/>
                <a:latin typeface="Calibri" panose="020F0502020204030204" pitchFamily="34" charset="0"/>
                <a:cs typeface="Calibri" panose="020F0502020204030204" pitchFamily="34" charset="0"/>
              </a:rPr>
              <a:t>__hash__ </a:t>
            </a:r>
            <a:r>
              <a:rPr lang="en-US" b="0" i="0" dirty="0">
                <a:solidFill>
                  <a:srgbClr val="000000"/>
                </a:solidFill>
                <a:effectLst/>
                <a:latin typeface="Calibri" panose="020F0502020204030204" pitchFamily="34" charset="0"/>
                <a:cs typeface="Calibri" panose="020F0502020204030204" pitchFamily="34" charset="0"/>
              </a:rPr>
              <a:t>called on items insertion to dictionary </a:t>
            </a:r>
          </a:p>
          <a:p>
            <a:pPr lvl="1">
              <a:lnSpc>
                <a:spcPct val="150000"/>
              </a:lnSpc>
            </a:pPr>
            <a:r>
              <a:rPr lang="en-US" b="1" i="0" dirty="0">
                <a:solidFill>
                  <a:srgbClr val="000000"/>
                </a:solidFill>
                <a:effectLst/>
                <a:latin typeface="Calibri" panose="020F0502020204030204" pitchFamily="34" charset="0"/>
                <a:cs typeface="Calibri" panose="020F0502020204030204" pitchFamily="34" charset="0"/>
              </a:rPr>
              <a:t>__</a:t>
            </a:r>
            <a:r>
              <a:rPr lang="en-US" b="1" i="0" dirty="0" err="1">
                <a:solidFill>
                  <a:srgbClr val="000000"/>
                </a:solidFill>
                <a:effectLst/>
                <a:latin typeface="Calibri" panose="020F0502020204030204" pitchFamily="34" charset="0"/>
                <a:cs typeface="Calibri" panose="020F0502020204030204" pitchFamily="34" charset="0"/>
              </a:rPr>
              <a:t>len</a:t>
            </a:r>
            <a:r>
              <a:rPr lang="en-US" b="1" i="0" dirty="0">
                <a:solidFill>
                  <a:srgbClr val="000000"/>
                </a:solidFill>
                <a:effectLst/>
                <a:latin typeface="Calibri" panose="020F0502020204030204" pitchFamily="34" charset="0"/>
                <a:cs typeface="Calibri" panose="020F0502020204030204" pitchFamily="34" charset="0"/>
              </a:rPr>
              <a:t>__ </a:t>
            </a:r>
            <a:r>
              <a:rPr lang="en-US" b="0" i="0" dirty="0">
                <a:solidFill>
                  <a:srgbClr val="000000"/>
                </a:solidFill>
                <a:effectLst/>
                <a:latin typeface="Calibri" panose="020F0502020204030204" pitchFamily="34" charset="0"/>
                <a:cs typeface="Calibri" panose="020F0502020204030204" pitchFamily="34" charset="0"/>
              </a:rPr>
              <a:t>- to support the /</a:t>
            </a:r>
            <a:r>
              <a:rPr lang="en-US" b="0" i="0" dirty="0" err="1">
                <a:solidFill>
                  <a:srgbClr val="000000"/>
                </a:solidFill>
                <a:effectLst/>
                <a:latin typeface="Calibri" panose="020F0502020204030204" pitchFamily="34" charset="0"/>
                <a:cs typeface="Calibri" panose="020F0502020204030204" pitchFamily="34" charset="0"/>
              </a:rPr>
              <a:t>en</a:t>
            </a:r>
            <a:r>
              <a:rPr lang="en-US" b="0" i="0" dirty="0">
                <a:solidFill>
                  <a:srgbClr val="000000"/>
                </a:solidFill>
                <a:effectLst/>
                <a:latin typeface="Calibri" panose="020F0502020204030204" pitchFamily="34" charset="0"/>
                <a:cs typeface="Calibri" panose="020F0502020204030204" pitchFamily="34" charset="0"/>
              </a:rPr>
              <a:t> built-in function </a:t>
            </a:r>
          </a:p>
          <a:p>
            <a:pPr lvl="1">
              <a:lnSpc>
                <a:spcPct val="150000"/>
              </a:lnSpc>
            </a:pPr>
            <a:r>
              <a:rPr lang="en-US" b="1" i="0" dirty="0">
                <a:solidFill>
                  <a:srgbClr val="000000"/>
                </a:solidFill>
                <a:effectLst/>
                <a:latin typeface="Calibri" panose="020F0502020204030204" pitchFamily="34" charset="0"/>
                <a:cs typeface="Calibri" panose="020F0502020204030204" pitchFamily="34" charset="0"/>
              </a:rPr>
              <a:t>__contains___ </a:t>
            </a:r>
            <a:r>
              <a:rPr lang="en-US" b="0" i="0" dirty="0">
                <a:solidFill>
                  <a:srgbClr val="000000"/>
                </a:solidFill>
                <a:effectLst/>
                <a:latin typeface="Calibri" panose="020F0502020204030204" pitchFamily="34" charset="0"/>
                <a:cs typeface="Calibri" panose="020F0502020204030204" pitchFamily="34" charset="0"/>
              </a:rPr>
              <a:t>- to support in operator </a:t>
            </a:r>
          </a:p>
          <a:p>
            <a:pPr lvl="1">
              <a:lnSpc>
                <a:spcPct val="150000"/>
              </a:lnSpc>
            </a:pPr>
            <a:r>
              <a:rPr lang="en-US" b="1" i="0" dirty="0">
                <a:solidFill>
                  <a:srgbClr val="000000"/>
                </a:solidFill>
                <a:effectLst/>
                <a:latin typeface="Calibri" panose="020F0502020204030204" pitchFamily="34" charset="0"/>
                <a:cs typeface="Calibri" panose="020F0502020204030204" pitchFamily="34" charset="0"/>
              </a:rPr>
              <a:t>__nonzero__ </a:t>
            </a:r>
            <a:r>
              <a:rPr lang="en-US" b="0" i="0" dirty="0">
                <a:solidFill>
                  <a:srgbClr val="000000"/>
                </a:solidFill>
                <a:effectLst/>
                <a:latin typeface="Calibri" panose="020F0502020204030204" pitchFamily="34" charset="0"/>
                <a:cs typeface="Calibri" panose="020F0502020204030204" pitchFamily="34" charset="0"/>
              </a:rPr>
              <a:t>called to implement truth value while testing the built-in operation bool() or </a:t>
            </a:r>
            <a:r>
              <a:rPr lang="en-US" b="0" i="0" dirty="0" err="1">
                <a:solidFill>
                  <a:srgbClr val="000000"/>
                </a:solidFill>
                <a:effectLst/>
                <a:latin typeface="Calibri" panose="020F0502020204030204" pitchFamily="34" charset="0"/>
                <a:cs typeface="Calibri" panose="020F0502020204030204" pitchFamily="34" charset="0"/>
              </a:rPr>
              <a:t>boolean</a:t>
            </a:r>
            <a:r>
              <a:rPr lang="en-US" b="0" i="0" dirty="0">
                <a:solidFill>
                  <a:srgbClr val="000000"/>
                </a:solidFill>
                <a:effectLst/>
                <a:latin typeface="Calibri" panose="020F0502020204030204" pitchFamily="34" charset="0"/>
                <a:cs typeface="Calibri" panose="020F0502020204030204" pitchFamily="34" charset="0"/>
              </a:rPr>
              <a:t> context </a:t>
            </a:r>
          </a:p>
          <a:p>
            <a:pPr lvl="1">
              <a:lnSpc>
                <a:spcPct val="150000"/>
              </a:lnSpc>
            </a:pPr>
            <a:r>
              <a:rPr lang="en-US" b="1" i="0" dirty="0">
                <a:solidFill>
                  <a:srgbClr val="000000"/>
                </a:solidFill>
                <a:effectLst/>
                <a:latin typeface="Calibri" panose="020F0502020204030204" pitchFamily="34" charset="0"/>
                <a:cs typeface="Calibri" panose="020F0502020204030204" pitchFamily="34" charset="0"/>
              </a:rPr>
              <a:t>__add__, __sub__, __ </a:t>
            </a:r>
            <a:r>
              <a:rPr lang="en-US" b="1" i="0" dirty="0" err="1">
                <a:solidFill>
                  <a:srgbClr val="000000"/>
                </a:solidFill>
                <a:effectLst/>
                <a:latin typeface="Calibri" panose="020F0502020204030204" pitchFamily="34" charset="0"/>
                <a:cs typeface="Calibri" panose="020F0502020204030204" pitchFamily="34" charset="0"/>
              </a:rPr>
              <a:t>mul</a:t>
            </a:r>
            <a:r>
              <a:rPr lang="en-US" b="1" i="0" dirty="0">
                <a:solidFill>
                  <a:srgbClr val="000000"/>
                </a:solidFill>
                <a:effectLst/>
                <a:latin typeface="Calibri" panose="020F0502020204030204" pitchFamily="34" charset="0"/>
                <a:cs typeface="Calibri" panose="020F0502020204030204" pitchFamily="34" charset="0"/>
              </a:rPr>
              <a:t>__, __ </a:t>
            </a:r>
            <a:r>
              <a:rPr lang="en-US" b="1" i="0" dirty="0" err="1">
                <a:solidFill>
                  <a:srgbClr val="000000"/>
                </a:solidFill>
                <a:effectLst/>
                <a:latin typeface="Calibri" panose="020F0502020204030204" pitchFamily="34" charset="0"/>
                <a:cs typeface="Calibri" panose="020F0502020204030204" pitchFamily="34" charset="0"/>
              </a:rPr>
              <a:t>floordiv</a:t>
            </a:r>
            <a:r>
              <a:rPr lang="en-US" b="1" i="0" dirty="0">
                <a:solidFill>
                  <a:srgbClr val="000000"/>
                </a:solidFill>
                <a:effectLst/>
                <a:latin typeface="Calibri" panose="020F0502020204030204" pitchFamily="34" charset="0"/>
                <a:cs typeface="Calibri" panose="020F0502020204030204" pitchFamily="34" charset="0"/>
              </a:rPr>
              <a:t>__, __mod</a:t>
            </a:r>
            <a:r>
              <a:rPr lang="en-US" b="1" dirty="0">
                <a:solidFill>
                  <a:srgbClr val="000000"/>
                </a:solidFill>
                <a:latin typeface="Calibri" panose="020F0502020204030204" pitchFamily="34" charset="0"/>
                <a:cs typeface="Calibri" panose="020F0502020204030204" pitchFamily="34" charset="0"/>
              </a:rPr>
              <a:t>__ </a:t>
            </a:r>
            <a:r>
              <a:rPr lang="en-US" b="0" i="0" dirty="0">
                <a:solidFill>
                  <a:srgbClr val="000000"/>
                </a:solidFill>
                <a:effectLst/>
                <a:latin typeface="Calibri" panose="020F0502020204030204" pitchFamily="34" charset="0"/>
                <a:cs typeface="Calibri" panose="020F0502020204030204" pitchFamily="34" charset="0"/>
              </a:rPr>
              <a:t>for arithmetic operations</a:t>
            </a:r>
          </a:p>
          <a:p>
            <a:pPr lvl="1">
              <a:lnSpc>
                <a:spcPct val="150000"/>
              </a:lnSpc>
            </a:pPr>
            <a:r>
              <a:rPr lang="en-US" b="1" i="0" dirty="0">
                <a:solidFill>
                  <a:srgbClr val="000000"/>
                </a:solidFill>
                <a:effectLst/>
                <a:latin typeface="Calibri" panose="020F0502020204030204" pitchFamily="34" charset="0"/>
                <a:cs typeface="Calibri" panose="020F0502020204030204" pitchFamily="34" charset="0"/>
              </a:rPr>
              <a:t> __enter__ </a:t>
            </a:r>
            <a:r>
              <a:rPr lang="en-US" b="1" i="0" dirty="0" err="1">
                <a:solidFill>
                  <a:srgbClr val="000000"/>
                </a:solidFill>
                <a:effectLst/>
                <a:latin typeface="Calibri" panose="020F0502020204030204" pitchFamily="34" charset="0"/>
                <a:cs typeface="Calibri" panose="020F0502020204030204" pitchFamily="34" charset="0"/>
              </a:rPr>
              <a:t>and__exit</a:t>
            </a:r>
            <a:r>
              <a:rPr lang="en-US" b="1" i="0" dirty="0">
                <a:solidFill>
                  <a:srgbClr val="000000"/>
                </a:solidFill>
                <a:effectLst/>
                <a:latin typeface="Calibri" panose="020F0502020204030204" pitchFamily="34" charset="0"/>
                <a:cs typeface="Calibri" panose="020F0502020204030204" pitchFamily="34" charset="0"/>
              </a:rPr>
              <a:t>__ </a:t>
            </a:r>
            <a:r>
              <a:rPr lang="en-US" b="0" i="0" dirty="0">
                <a:solidFill>
                  <a:srgbClr val="000000"/>
                </a:solidFill>
                <a:effectLst/>
                <a:latin typeface="Calibri" panose="020F0502020204030204" pitchFamily="34" charset="0"/>
                <a:cs typeface="Calibri" panose="020F0502020204030204" pitchFamily="34" charset="0"/>
              </a:rPr>
              <a:t>- to implement context manager </a:t>
            </a:r>
          </a:p>
          <a:p>
            <a:pPr lvl="1">
              <a:lnSpc>
                <a:spcPct val="150000"/>
              </a:lnSpc>
            </a:pPr>
            <a:r>
              <a:rPr lang="en-US" b="0" i="0" dirty="0">
                <a:solidFill>
                  <a:srgbClr val="000000"/>
                </a:solidFill>
                <a:effectLst/>
                <a:latin typeface="Calibri" panose="020F0502020204030204" pitchFamily="34" charset="0"/>
                <a:cs typeface="Calibri" panose="020F0502020204030204" pitchFamily="34" charset="0"/>
              </a:rPr>
              <a:t>And much more...</a:t>
            </a:r>
            <a:endParaRPr lang="en-US" dirty="0">
              <a:solidFill>
                <a:srgbClr val="000000"/>
              </a:solidFill>
              <a:latin typeface="Calibri" panose="020F0502020204030204" pitchFamily="34" charset="0"/>
              <a:ea typeface="Arial Unicode MS" pitchFamily="34" charset="-128"/>
              <a:cs typeface="Calibri" panose="020F0502020204030204" pitchFamily="34" charset="0"/>
            </a:endParaRPr>
          </a:p>
          <a:p>
            <a:pPr marL="0" indent="0">
              <a:lnSpc>
                <a:spcPct val="150000"/>
              </a:lnSpc>
              <a:buNone/>
            </a:pPr>
            <a:r>
              <a:rPr lang="en-US" sz="1800" dirty="0">
                <a:solidFill>
                  <a:srgbClr val="000000"/>
                </a:solidFill>
                <a:latin typeface="Arial Unicode MS" pitchFamily="34" charset="-128"/>
                <a:ea typeface="Arial Unicode MS" pitchFamily="34" charset="-128"/>
                <a:cs typeface="Arial Unicode MS" pitchFamily="34" charset="-128"/>
              </a:rPr>
              <a:t> </a:t>
            </a:r>
            <a:endParaRPr lang="en-US" sz="1800" i="1" dirty="0">
              <a:solidFill>
                <a:srgbClr val="FF0000"/>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31912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492162"/>
            <a:ext cx="10561173" cy="3195247"/>
          </a:xfrm>
        </p:spPr>
        <p:txBody>
          <a:bodyPr>
            <a:normAutofit fontScale="70000" lnSpcReduction="20000"/>
          </a:bodyPr>
          <a:lstStyle/>
          <a:p>
            <a:pPr>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Iterator is an objects that can be used to go through all its items (with a for loop for example) </a:t>
            </a:r>
          </a:p>
          <a:p>
            <a:pPr>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For example: </a:t>
            </a:r>
          </a:p>
          <a:p>
            <a:pPr marL="0" indent="0">
              <a:buNone/>
            </a:pPr>
            <a:r>
              <a:rPr lang="en-US" b="0" i="0" dirty="0">
                <a:solidFill>
                  <a:srgbClr val="000000"/>
                </a:solidFill>
                <a:effectLst/>
                <a:latin typeface="Calibri" panose="020F0502020204030204" pitchFamily="34" charset="0"/>
                <a:cs typeface="Calibri" panose="020F0502020204030204" pitchFamily="34" charset="0"/>
              </a:rPr>
              <a:t>	for </a:t>
            </a:r>
            <a:r>
              <a:rPr lang="en-US" b="0" i="0" dirty="0" err="1">
                <a:solidFill>
                  <a:srgbClr val="000000"/>
                </a:solidFill>
                <a:effectLst/>
                <a:latin typeface="Calibri" panose="020F0502020204030204" pitchFamily="34" charset="0"/>
                <a:cs typeface="Calibri" panose="020F0502020204030204" pitchFamily="34" charset="0"/>
              </a:rPr>
              <a:t>i</a:t>
            </a:r>
            <a:r>
              <a:rPr lang="en-US" b="0" i="0" dirty="0">
                <a:solidFill>
                  <a:srgbClr val="000000"/>
                </a:solidFill>
                <a:effectLst/>
                <a:latin typeface="Calibri" panose="020F0502020204030204" pitchFamily="34" charset="0"/>
                <a:cs typeface="Calibri" panose="020F0502020204030204" pitchFamily="34" charset="0"/>
              </a:rPr>
              <a:t> in [1,2,3,4]:   or   for </a:t>
            </a:r>
            <a:r>
              <a:rPr lang="en-US" b="0" i="0" dirty="0" err="1">
                <a:solidFill>
                  <a:srgbClr val="000000"/>
                </a:solidFill>
                <a:effectLst/>
                <a:latin typeface="Calibri" panose="020F0502020204030204" pitchFamily="34" charset="0"/>
                <a:cs typeface="Calibri" panose="020F0502020204030204" pitchFamily="34" charset="0"/>
              </a:rPr>
              <a:t>i</a:t>
            </a:r>
            <a:r>
              <a:rPr lang="en-US" b="0" i="0" dirty="0">
                <a:solidFill>
                  <a:srgbClr val="000000"/>
                </a:solidFill>
                <a:effectLst/>
                <a:latin typeface="Calibri" panose="020F0502020204030204" pitchFamily="34" charset="0"/>
                <a:cs typeface="Calibri" panose="020F0502020204030204" pitchFamily="34" charset="0"/>
              </a:rPr>
              <a:t> in "python":    or    for </a:t>
            </a:r>
            <a:r>
              <a:rPr lang="en-US" b="0" i="0" dirty="0" err="1">
                <a:solidFill>
                  <a:srgbClr val="000000"/>
                </a:solidFill>
                <a:effectLst/>
                <a:latin typeface="Calibri" panose="020F0502020204030204" pitchFamily="34" charset="0"/>
                <a:cs typeface="Calibri" panose="020F0502020204030204" pitchFamily="34" charset="0"/>
              </a:rPr>
              <a:t>i</a:t>
            </a:r>
            <a:r>
              <a:rPr lang="en-US" b="0" i="0" dirty="0">
                <a:solidFill>
                  <a:srgbClr val="000000"/>
                </a:solidFill>
                <a:effectLst/>
                <a:latin typeface="Calibri" panose="020F0502020204030204" pitchFamily="34" charset="0"/>
                <a:cs typeface="Calibri" panose="020F0502020204030204" pitchFamily="34" charset="0"/>
              </a:rPr>
              <a:t> in open("file.txt"): </a:t>
            </a:r>
          </a:p>
          <a:p>
            <a:pPr marL="0" indent="0">
              <a:buNone/>
            </a:pPr>
            <a:r>
              <a:rPr lang="en-US" b="0" i="0" dirty="0">
                <a:solidFill>
                  <a:srgbClr val="000000"/>
                </a:solidFill>
                <a:effectLst/>
                <a:latin typeface="Calibri" panose="020F0502020204030204" pitchFamily="34" charset="0"/>
                <a:cs typeface="Calibri" panose="020F0502020204030204" pitchFamily="34" charset="0"/>
              </a:rPr>
              <a:t>		print(</a:t>
            </a:r>
            <a:r>
              <a:rPr lang="en-US" b="0" i="0" dirty="0" err="1">
                <a:solidFill>
                  <a:srgbClr val="000000"/>
                </a:solidFill>
                <a:effectLst/>
                <a:latin typeface="Calibri" panose="020F0502020204030204" pitchFamily="34" charset="0"/>
                <a:cs typeface="Calibri" panose="020F0502020204030204" pitchFamily="34" charset="0"/>
              </a:rPr>
              <a:t>i</a:t>
            </a:r>
            <a:r>
              <a:rPr lang="en-US" b="0" i="0" dirty="0">
                <a:solidFill>
                  <a:srgbClr val="000000"/>
                </a:solidFill>
                <a:effectLst/>
                <a:latin typeface="Calibri" panose="020F0502020204030204" pitchFamily="34" charset="0"/>
                <a:cs typeface="Calibri" panose="020F0502020204030204" pitchFamily="34" charset="0"/>
              </a:rPr>
              <a:t>) </a:t>
            </a:r>
          </a:p>
          <a:p>
            <a:pPr>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There are many functions which consume these </a:t>
            </a:r>
            <a:r>
              <a:rPr lang="en-US" b="0" i="0" dirty="0" err="1">
                <a:solidFill>
                  <a:srgbClr val="000000"/>
                </a:solidFill>
                <a:effectLst/>
                <a:latin typeface="Calibri" panose="020F0502020204030204" pitchFamily="34" charset="0"/>
                <a:cs typeface="Calibri" panose="020F0502020204030204" pitchFamily="34" charset="0"/>
              </a:rPr>
              <a:t>iterables</a:t>
            </a:r>
            <a:r>
              <a:rPr lang="en-US" b="0" i="0" dirty="0">
                <a:solidFill>
                  <a:srgbClr val="000000"/>
                </a:solidFill>
                <a:effectLst/>
                <a:latin typeface="Calibri" panose="020F0502020204030204" pitchFamily="34" charset="0"/>
                <a:cs typeface="Calibri" panose="020F0502020204030204" pitchFamily="34" charset="0"/>
              </a:rPr>
              <a:t>: </a:t>
            </a:r>
          </a:p>
          <a:p>
            <a:pPr lvl="1">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for loop </a:t>
            </a:r>
          </a:p>
          <a:p>
            <a:pPr lvl="1">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sum, min, max built-in functions </a:t>
            </a:r>
          </a:p>
          <a:p>
            <a:pPr lvl="1">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filter and map built-in functions </a:t>
            </a:r>
          </a:p>
          <a:p>
            <a:pPr lvl="1">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Comprehension </a:t>
            </a:r>
          </a:p>
          <a:p>
            <a:pPr lvl="1">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Type conversions to python sequence </a:t>
            </a:r>
          </a:p>
          <a:p>
            <a:pPr lvl="1">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a:t>
            </a:r>
            <a:r>
              <a:rPr lang="en-US" b="0" i="0" dirty="0" err="1">
                <a:solidFill>
                  <a:srgbClr val="000000"/>
                </a:solidFill>
                <a:effectLst/>
                <a:latin typeface="Calibri" panose="020F0502020204030204" pitchFamily="34" charset="0"/>
                <a:cs typeface="Calibri" panose="020F0502020204030204" pitchFamily="34" charset="0"/>
              </a:rPr>
              <a:t>etc</a:t>
            </a:r>
            <a:endParaRPr lang="en-US"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Iterators</a:t>
            </a:r>
            <a:endParaRPr lang="he-IL" dirty="0">
              <a:latin typeface="Calibri" panose="020F0502020204030204" pitchFamily="34" charset="0"/>
              <a:cs typeface="Calibri" panose="020F0502020204030204" pitchFamily="34" charset="0"/>
            </a:endParaRPr>
          </a:p>
        </p:txBody>
      </p:sp>
      <p:pic>
        <p:nvPicPr>
          <p:cNvPr id="4102" name="Picture 6" descr="Python Tutorial: Iterators - 2020">
            <a:extLst>
              <a:ext uri="{FF2B5EF4-FFF2-40B4-BE49-F238E27FC236}">
                <a16:creationId xmlns:a16="http://schemas.microsoft.com/office/drawing/2014/main" id="{BB7CB692-E2EB-46C0-B9C5-54B191B5E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602" y="4759513"/>
            <a:ext cx="5821903" cy="1943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120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normAutofit/>
          </a:bodyPr>
          <a:lstStyle/>
          <a:p>
            <a:pPr>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In order to become an </a:t>
            </a:r>
            <a:r>
              <a:rPr lang="en-US" b="0" i="0" dirty="0" err="1">
                <a:solidFill>
                  <a:srgbClr val="000000"/>
                </a:solidFill>
                <a:effectLst/>
                <a:latin typeface="Calibri" panose="020F0502020204030204" pitchFamily="34" charset="0"/>
                <a:cs typeface="Calibri" panose="020F0502020204030204" pitchFamily="34" charset="0"/>
              </a:rPr>
              <a:t>iterable</a:t>
            </a:r>
            <a:r>
              <a:rPr lang="en-US" b="0" i="0" dirty="0">
                <a:solidFill>
                  <a:srgbClr val="000000"/>
                </a:solidFill>
                <a:effectLst/>
                <a:latin typeface="Calibri" panose="020F0502020204030204" pitchFamily="34" charset="0"/>
                <a:cs typeface="Calibri" panose="020F0502020204030204" pitchFamily="34" charset="0"/>
              </a:rPr>
              <a:t> object our class should implement the following protocol:</a:t>
            </a:r>
          </a:p>
          <a:p>
            <a:pPr marL="0" indent="0">
              <a:buNone/>
            </a:pPr>
            <a:r>
              <a:rPr lang="en-US" b="0" i="0" dirty="0">
                <a:solidFill>
                  <a:srgbClr val="000000"/>
                </a:solidFill>
                <a:effectLst/>
                <a:latin typeface="Calibri" panose="020F0502020204030204" pitchFamily="34" charset="0"/>
                <a:cs typeface="Calibri" panose="020F0502020204030204" pitchFamily="34" charset="0"/>
              </a:rPr>
              <a:t>	— It should implement </a:t>
            </a:r>
            <a:r>
              <a:rPr lang="en-US" b="1" i="0" dirty="0">
                <a:solidFill>
                  <a:srgbClr val="000000"/>
                </a:solidFill>
                <a:effectLst/>
                <a:latin typeface="Calibri" panose="020F0502020204030204" pitchFamily="34" charset="0"/>
                <a:cs typeface="Calibri" panose="020F0502020204030204" pitchFamily="34" charset="0"/>
              </a:rPr>
              <a:t>__</a:t>
            </a:r>
            <a:r>
              <a:rPr lang="en-US" b="1" i="0" dirty="0" err="1">
                <a:solidFill>
                  <a:srgbClr val="000000"/>
                </a:solidFill>
                <a:effectLst/>
                <a:latin typeface="Calibri" panose="020F0502020204030204" pitchFamily="34" charset="0"/>
                <a:cs typeface="Calibri" panose="020F0502020204030204" pitchFamily="34" charset="0"/>
              </a:rPr>
              <a:t>iter</a:t>
            </a:r>
            <a:r>
              <a:rPr lang="en-US" b="1" i="0" dirty="0">
                <a:solidFill>
                  <a:srgbClr val="000000"/>
                </a:solidFill>
                <a:effectLst/>
                <a:latin typeface="Calibri" panose="020F0502020204030204" pitchFamily="34" charset="0"/>
                <a:cs typeface="Calibri" panose="020F0502020204030204" pitchFamily="34" charset="0"/>
              </a:rPr>
              <a:t>__ </a:t>
            </a:r>
            <a:r>
              <a:rPr lang="en-US" b="0" i="0" dirty="0">
                <a:solidFill>
                  <a:srgbClr val="000000"/>
                </a:solidFill>
                <a:effectLst/>
                <a:latin typeface="Calibri" panose="020F0502020204030204" pitchFamily="34" charset="0"/>
                <a:cs typeface="Calibri" panose="020F0502020204030204" pitchFamily="34" charset="0"/>
              </a:rPr>
              <a:t>function that returns an 	iterator </a:t>
            </a:r>
          </a:p>
          <a:p>
            <a:pPr marL="0" indent="0">
              <a:buNone/>
            </a:pPr>
            <a:r>
              <a:rPr lang="en-US" b="0" i="0" dirty="0">
                <a:solidFill>
                  <a:srgbClr val="000000"/>
                </a:solidFill>
                <a:effectLst/>
                <a:latin typeface="Calibri" panose="020F0502020204030204" pitchFamily="34" charset="0"/>
                <a:cs typeface="Calibri" panose="020F0502020204030204" pitchFamily="34" charset="0"/>
              </a:rPr>
              <a:t>	— The iterator should implement </a:t>
            </a:r>
            <a:r>
              <a:rPr lang="en-US" b="1" i="0" dirty="0">
                <a:solidFill>
                  <a:srgbClr val="000000"/>
                </a:solidFill>
                <a:effectLst/>
                <a:latin typeface="Calibri" panose="020F0502020204030204" pitchFamily="34" charset="0"/>
                <a:cs typeface="Calibri" panose="020F0502020204030204" pitchFamily="34" charset="0"/>
              </a:rPr>
              <a:t>__next__ </a:t>
            </a:r>
            <a:r>
              <a:rPr lang="en-US" b="0" i="0" dirty="0">
                <a:solidFill>
                  <a:srgbClr val="000000"/>
                </a:solidFill>
                <a:effectLst/>
                <a:latin typeface="Calibri" panose="020F0502020204030204" pitchFamily="34" charset="0"/>
                <a:cs typeface="Calibri" panose="020F0502020204030204" pitchFamily="34" charset="0"/>
              </a:rPr>
              <a:t>function that gives us 	the next element each time we call it. </a:t>
            </a:r>
          </a:p>
          <a:p>
            <a:pPr lvl="1">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a:t>
            </a:r>
            <a:r>
              <a:rPr lang="en-US" b="1" i="0" dirty="0">
                <a:solidFill>
                  <a:srgbClr val="000000"/>
                </a:solidFill>
                <a:effectLst/>
                <a:latin typeface="Calibri" panose="020F0502020204030204" pitchFamily="34" charset="0"/>
                <a:cs typeface="Calibri" panose="020F0502020204030204" pitchFamily="34" charset="0"/>
              </a:rPr>
              <a:t>__next__ </a:t>
            </a:r>
            <a:r>
              <a:rPr lang="en-US" b="0" i="0" dirty="0">
                <a:solidFill>
                  <a:srgbClr val="000000"/>
                </a:solidFill>
                <a:effectLst/>
                <a:latin typeface="Calibri" panose="020F0502020204030204" pitchFamily="34" charset="0"/>
                <a:cs typeface="Calibri" panose="020F0502020204030204" pitchFamily="34" charset="0"/>
              </a:rPr>
              <a:t>method of python 3, implemented as next method in, python 2 </a:t>
            </a:r>
          </a:p>
          <a:p>
            <a:pPr>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built-in function </a:t>
            </a:r>
            <a:r>
              <a:rPr lang="en-US" b="0" i="0" dirty="0" err="1">
                <a:solidFill>
                  <a:srgbClr val="000000"/>
                </a:solidFill>
                <a:effectLst/>
                <a:latin typeface="Calibri" panose="020F0502020204030204" pitchFamily="34" charset="0"/>
                <a:cs typeface="Calibri" panose="020F0502020204030204" pitchFamily="34" charset="0"/>
              </a:rPr>
              <a:t>iter</a:t>
            </a:r>
            <a:r>
              <a:rPr lang="en-US" b="0" i="0" dirty="0">
                <a:solidFill>
                  <a:srgbClr val="000000"/>
                </a:solidFill>
                <a:effectLst/>
                <a:latin typeface="Calibri" panose="020F0502020204030204" pitchFamily="34" charset="0"/>
                <a:cs typeface="Calibri" panose="020F0502020204030204" pitchFamily="34" charset="0"/>
              </a:rPr>
              <a:t> takes an </a:t>
            </a:r>
            <a:r>
              <a:rPr lang="en-US" b="0" i="0" dirty="0" err="1">
                <a:solidFill>
                  <a:srgbClr val="000000"/>
                </a:solidFill>
                <a:effectLst/>
                <a:latin typeface="Calibri" panose="020F0502020204030204" pitchFamily="34" charset="0"/>
                <a:cs typeface="Calibri" panose="020F0502020204030204" pitchFamily="34" charset="0"/>
              </a:rPr>
              <a:t>iterable</a:t>
            </a:r>
            <a:r>
              <a:rPr lang="en-US" b="0" i="0" dirty="0">
                <a:solidFill>
                  <a:srgbClr val="000000"/>
                </a:solidFill>
                <a:effectLst/>
                <a:latin typeface="Calibri" panose="020F0502020204030204" pitchFamily="34" charset="0"/>
                <a:cs typeface="Calibri" panose="020F0502020204030204" pitchFamily="34" charset="0"/>
              </a:rPr>
              <a:t> object and returns an iterator. Most </a:t>
            </a:r>
            <a:r>
              <a:rPr lang="en-US" b="0" i="0" dirty="0" err="1">
                <a:solidFill>
                  <a:srgbClr val="000000"/>
                </a:solidFill>
                <a:effectLst/>
                <a:latin typeface="Calibri" panose="020F0502020204030204" pitchFamily="34" charset="0"/>
                <a:cs typeface="Calibri" panose="020F0502020204030204" pitchFamily="34" charset="0"/>
              </a:rPr>
              <a:t>iter</a:t>
            </a:r>
            <a:r>
              <a:rPr lang="en-US" b="0" i="0" dirty="0">
                <a:solidFill>
                  <a:srgbClr val="000000"/>
                </a:solidFill>
                <a:effectLst/>
                <a:latin typeface="Calibri" panose="020F0502020204030204" pitchFamily="34" charset="0"/>
                <a:cs typeface="Calibri" panose="020F0502020204030204" pitchFamily="34" charset="0"/>
              </a:rPr>
              <a:t> function invocations are implicit, by </a:t>
            </a:r>
            <a:r>
              <a:rPr lang="en-US" b="0" i="0" dirty="0" err="1">
                <a:solidFill>
                  <a:srgbClr val="000000"/>
                </a:solidFill>
                <a:effectLst/>
                <a:latin typeface="Calibri" panose="020F0502020204030204" pitchFamily="34" charset="0"/>
                <a:cs typeface="Calibri" panose="020F0502020204030204" pitchFamily="34" charset="0"/>
              </a:rPr>
              <a:t>i</a:t>
            </a:r>
            <a:r>
              <a:rPr lang="en-US" b="0" i="0" dirty="0">
                <a:solidFill>
                  <a:srgbClr val="000000"/>
                </a:solidFill>
                <a:effectLst/>
                <a:latin typeface="Calibri" panose="020F0502020204030204" pitchFamily="34" charset="0"/>
                <a:cs typeface="Calibri" panose="020F0502020204030204" pitchFamily="34" charset="0"/>
              </a:rPr>
              <a:t> Z iterator consumers</a:t>
            </a:r>
            <a:endParaRPr lang="en-US"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The Iterator Protocol</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280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a:t>
            </a: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marL="0" indent="0" algn="l" rtl="0" fontAlgn="base">
              <a:buNone/>
            </a:pPr>
            <a:r>
              <a:rPr lang="en-US" sz="2400" b="0" i="0" u="none" strike="noStrike" dirty="0">
                <a:solidFill>
                  <a:srgbClr val="000000"/>
                </a:solidFill>
                <a:effectLst/>
                <a:latin typeface="Calibri" panose="020F0502020204030204" pitchFamily="34" charset="0"/>
              </a:rPr>
              <a:t>Python supports the creation of anonymous functions (i.e. functions that are not bound to a name) at runtime, using a construct caked “lambda”</a:t>
            </a:r>
            <a:endParaRPr lang="en-US" sz="2400" dirty="0">
              <a:solidFill>
                <a:srgbClr val="000000"/>
              </a:solidFill>
              <a:latin typeface="Calibri" panose="020F0502020204030204" pitchFamily="34" charset="0"/>
            </a:endParaRPr>
          </a:p>
          <a:p>
            <a:pPr marL="0" indent="0" algn="l" rtl="0" fontAlgn="base">
              <a:buNone/>
            </a:pPr>
            <a:endParaRPr lang="en-US" sz="2400" b="0" i="0" dirty="0">
              <a:solidFill>
                <a:srgbClr val="000000"/>
              </a:solidFill>
              <a:effectLst/>
              <a:latin typeface="Calibri" panose="020F0502020204030204" pitchFamily="34" charset="0"/>
            </a:endParaRPr>
          </a:p>
          <a:p>
            <a:pPr marL="0" indent="0" algn="l" rtl="0" fontAlgn="base">
              <a:buNone/>
            </a:pPr>
            <a:r>
              <a:rPr lang="en-US" sz="2400" dirty="0">
                <a:solidFill>
                  <a:srgbClr val="000000"/>
                </a:solidFill>
                <a:latin typeface="Calibri" panose="020F0502020204030204" pitchFamily="34" charset="0"/>
              </a:rPr>
              <a:t>This is a very powerful concept that well integrated into Python</a:t>
            </a:r>
          </a:p>
          <a:p>
            <a:pPr marL="0" indent="0" algn="l" rtl="0" fontAlgn="base">
              <a:buNone/>
            </a:pPr>
            <a:endParaRPr lang="en-US" sz="2400" b="0" i="0" dirty="0">
              <a:solidFill>
                <a:srgbClr val="000000"/>
              </a:solidFill>
              <a:effectLst/>
              <a:latin typeface="Calibri" panose="020F0502020204030204" pitchFamily="34" charset="0"/>
            </a:endParaRPr>
          </a:p>
          <a:p>
            <a:pPr marL="0" indent="0" algn="l" rtl="0" fontAlgn="base">
              <a:buNone/>
            </a:pPr>
            <a:r>
              <a:rPr lang="en-US" sz="2400" b="0" i="0" dirty="0">
                <a:solidFill>
                  <a:srgbClr val="000000"/>
                </a:solidFill>
                <a:effectLst/>
                <a:latin typeface="Calibri" panose="020F0502020204030204" pitchFamily="34" charset="0"/>
              </a:rPr>
              <a:t>The most common use of lambda functions is as callback</a:t>
            </a:r>
            <a:endParaRPr lang="ru-RU" sz="24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normAutofit/>
          </a:bodyPr>
          <a:lstStyle/>
          <a:p>
            <a:pPr marL="0" indent="0">
              <a:buNone/>
            </a:pPr>
            <a:endParaRPr lang="he-IL" b="0" i="0" dirty="0">
              <a:solidFill>
                <a:srgbClr val="000000"/>
              </a:solidFill>
              <a:effectLst/>
              <a:latin typeface="Calibri" panose="020F0502020204030204" pitchFamily="34" charset="0"/>
              <a:cs typeface="Calibri" panose="020F0502020204030204" pitchFamily="34" charset="0"/>
            </a:endParaRPr>
          </a:p>
          <a:p>
            <a:pPr marL="0" indent="0">
              <a:buNone/>
            </a:pPr>
            <a:endParaRPr lang="he-IL" dirty="0">
              <a:solidFill>
                <a:srgbClr val="000000"/>
              </a:solidFill>
              <a:latin typeface="Calibri" panose="020F0502020204030204" pitchFamily="34" charset="0"/>
              <a:cs typeface="Calibri" panose="020F0502020204030204" pitchFamily="34" charset="0"/>
            </a:endParaRPr>
          </a:p>
          <a:p>
            <a:pPr marL="0" indent="0">
              <a:buNone/>
            </a:pPr>
            <a:endParaRPr lang="he-IL" b="0" i="0" dirty="0">
              <a:solidFill>
                <a:srgbClr val="000000"/>
              </a:solidFill>
              <a:effectLst/>
              <a:latin typeface="Calibri" panose="020F0502020204030204" pitchFamily="34" charset="0"/>
              <a:cs typeface="Calibri" panose="020F0502020204030204" pitchFamily="34" charset="0"/>
            </a:endParaRPr>
          </a:p>
          <a:p>
            <a:pPr marL="0" indent="0">
              <a:buNone/>
            </a:pPr>
            <a:endParaRPr lang="he-IL" dirty="0">
              <a:solidFill>
                <a:srgbClr val="000000"/>
              </a:solidFill>
              <a:latin typeface="Calibri" panose="020F0502020204030204" pitchFamily="34" charset="0"/>
              <a:cs typeface="Calibri" panose="020F0502020204030204" pitchFamily="34" charset="0"/>
            </a:endParaRPr>
          </a:p>
          <a:p>
            <a:pPr marL="0" indent="0">
              <a:buNone/>
            </a:pPr>
            <a:endParaRPr lang="he-IL" b="0" i="0" dirty="0">
              <a:solidFill>
                <a:srgbClr val="000000"/>
              </a:solidFill>
              <a:effectLst/>
              <a:latin typeface="Calibri" panose="020F0502020204030204" pitchFamily="34" charset="0"/>
              <a:cs typeface="Calibri" panose="020F0502020204030204" pitchFamily="34" charset="0"/>
            </a:endParaRPr>
          </a:p>
          <a:p>
            <a:pPr marL="0" indent="0">
              <a:buNone/>
            </a:pPr>
            <a:endParaRPr lang="he-IL" dirty="0">
              <a:solidFill>
                <a:srgbClr val="000000"/>
              </a:solidFill>
              <a:latin typeface="Calibri" panose="020F0502020204030204" pitchFamily="34" charset="0"/>
              <a:cs typeface="Calibri" panose="020F0502020204030204" pitchFamily="34" charset="0"/>
            </a:endParaRPr>
          </a:p>
          <a:p>
            <a:pPr marL="0" indent="0">
              <a:buNone/>
            </a:pPr>
            <a:r>
              <a:rPr lang="en-US" b="0" i="0" dirty="0">
                <a:solidFill>
                  <a:srgbClr val="000000"/>
                </a:solidFill>
                <a:effectLst/>
                <a:latin typeface="Calibri" panose="020F0502020204030204" pitchFamily="34" charset="0"/>
                <a:cs typeface="Calibri" panose="020F0502020204030204" pitchFamily="34" charset="0"/>
              </a:rPr>
              <a:t>Traceback (most recent call last): </a:t>
            </a:r>
          </a:p>
          <a:p>
            <a:pPr marL="0" indent="0">
              <a:buNone/>
            </a:pPr>
            <a:r>
              <a:rPr lang="en-US" b="0" i="0" dirty="0">
                <a:solidFill>
                  <a:srgbClr val="000000"/>
                </a:solidFill>
                <a:effectLst/>
                <a:latin typeface="Calibri" panose="020F0502020204030204" pitchFamily="34" charset="0"/>
                <a:cs typeface="Calibri" panose="020F0502020204030204" pitchFamily="34" charset="0"/>
              </a:rPr>
              <a:t>File "&lt;stdin&gt;", line 5, in &lt;module&gt; </a:t>
            </a:r>
          </a:p>
          <a:p>
            <a:pPr marL="0" indent="0">
              <a:buNone/>
            </a:pPr>
            <a:r>
              <a:rPr lang="en-US" b="0" i="0" dirty="0" err="1">
                <a:solidFill>
                  <a:srgbClr val="000000"/>
                </a:solidFill>
                <a:effectLst/>
                <a:latin typeface="Calibri" panose="020F0502020204030204" pitchFamily="34" charset="0"/>
                <a:cs typeface="Calibri" panose="020F0502020204030204" pitchFamily="34" charset="0"/>
              </a:rPr>
              <a:t>Stoplteration</a:t>
            </a:r>
            <a:endParaRPr lang="en-US"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mn-lt"/>
              </a:rPr>
              <a:t>The Iterator Protocol — cont’d</a:t>
            </a:r>
            <a:endParaRPr lang="he-IL" dirty="0">
              <a:latin typeface="+mn-lt"/>
              <a:cs typeface="Calibri" panose="020F0502020204030204" pitchFamily="34" charset="0"/>
            </a:endParaRPr>
          </a:p>
        </p:txBody>
      </p:sp>
      <p:sp>
        <p:nvSpPr>
          <p:cNvPr id="2" name="Rectangle 1">
            <a:extLst>
              <a:ext uri="{FF2B5EF4-FFF2-40B4-BE49-F238E27FC236}">
                <a16:creationId xmlns:a16="http://schemas.microsoft.com/office/drawing/2014/main" id="{11BC44D5-F6BE-4EEC-AA15-DB9A6A0C6683}"/>
              </a:ext>
            </a:extLst>
          </p:cNvPr>
          <p:cNvSpPr>
            <a:spLocks noChangeArrowheads="1"/>
          </p:cNvSpPr>
          <p:nvPr/>
        </p:nvSpPr>
        <p:spPr bwMode="auto">
          <a:xfrm>
            <a:off x="815413" y="1889741"/>
            <a:ext cx="8213177"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it = </a:t>
            </a:r>
            <a:r>
              <a:rPr kumimoji="0" lang="en-US" altLang="en-US" sz="2000" b="0" i="0" u="none" strike="noStrike" cap="none" normalizeH="0" baseline="0" dirty="0" err="1">
                <a:ln>
                  <a:noFill/>
                </a:ln>
                <a:solidFill>
                  <a:srgbClr val="8888C6"/>
                </a:solidFill>
                <a:effectLst/>
                <a:latin typeface="Arial Unicode MS"/>
              </a:rPr>
              <a:t>iter</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(it)        </a:t>
            </a:r>
            <a:r>
              <a:rPr kumimoji="0" lang="en-US" altLang="en-US" sz="2000" b="0" i="0" u="none" strike="noStrike" cap="none" normalizeH="0" baseline="0" dirty="0">
                <a:ln>
                  <a:noFill/>
                </a:ln>
                <a:solidFill>
                  <a:srgbClr val="808080"/>
                </a:solidFill>
                <a:effectLst/>
                <a:latin typeface="Arial Unicode MS"/>
              </a:rPr>
              <a:t># prints &lt;</a:t>
            </a:r>
            <a:r>
              <a:rPr kumimoji="0" lang="en-US" altLang="en-US" sz="2000" b="0" i="0" u="none" strike="noStrike" cap="none" normalizeH="0" baseline="0" dirty="0" err="1">
                <a:ln>
                  <a:noFill/>
                </a:ln>
                <a:solidFill>
                  <a:srgbClr val="808080"/>
                </a:solidFill>
                <a:effectLst/>
                <a:latin typeface="Arial Unicode MS"/>
              </a:rPr>
              <a:t>listiterator</a:t>
            </a:r>
            <a:r>
              <a:rPr kumimoji="0" lang="en-US" altLang="en-US" sz="2000" b="0" i="0" u="none" strike="noStrike" cap="none" normalizeH="0" baseline="0" dirty="0">
                <a:ln>
                  <a:noFill/>
                </a:ln>
                <a:solidFill>
                  <a:srgbClr val="808080"/>
                </a:solidFill>
                <a:effectLst/>
                <a:latin typeface="Arial Unicode MS"/>
              </a:rPr>
              <a:t> object at Ox1004ca850&gt;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it.</a:t>
            </a:r>
            <a:r>
              <a:rPr kumimoji="0" lang="en-US" altLang="en-US" sz="2000" b="0" i="0" u="none" strike="noStrike" cap="none" normalizeH="0" baseline="0" dirty="0" err="1">
                <a:ln>
                  <a:noFill/>
                </a:ln>
                <a:solidFill>
                  <a:srgbClr val="B200B2"/>
                </a:solidFill>
                <a:effectLst/>
                <a:latin typeface="Arial Unicode MS"/>
              </a:rPr>
              <a:t>__next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prints 1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 it. </a:t>
            </a:r>
            <a:r>
              <a:rPr kumimoji="0" lang="en-US" altLang="en-US" sz="2000" b="0" i="0" u="none" strike="noStrike" cap="none" normalizeH="0" baseline="0" dirty="0">
                <a:ln>
                  <a:noFill/>
                </a:ln>
                <a:solidFill>
                  <a:srgbClr val="B200B2"/>
                </a:solidFill>
                <a:effectLst/>
                <a:latin typeface="Arial Unicode MS"/>
              </a:rPr>
              <a:t>__next__</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prints 2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it.</a:t>
            </a:r>
            <a:r>
              <a:rPr kumimoji="0" lang="en-US" altLang="en-US" sz="2000" b="0" i="0" u="none" strike="noStrike" cap="none" normalizeH="0" baseline="0" dirty="0" err="1">
                <a:ln>
                  <a:noFill/>
                </a:ln>
                <a:solidFill>
                  <a:srgbClr val="B200B2"/>
                </a:solidFill>
                <a:effectLst/>
                <a:latin typeface="Arial Unicode MS"/>
              </a:rPr>
              <a:t>__next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prints 3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it.</a:t>
            </a:r>
            <a:r>
              <a:rPr kumimoji="0" lang="en-US" altLang="en-US" sz="2000" b="0" i="0" u="none" strike="noStrike" cap="none" normalizeH="0" baseline="0" dirty="0" err="1">
                <a:ln>
                  <a:noFill/>
                </a:ln>
                <a:solidFill>
                  <a:srgbClr val="B200B2"/>
                </a:solidFill>
                <a:effectLst/>
                <a:latin typeface="Arial Unicode MS"/>
              </a:rPr>
              <a:t>__next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6599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The Iterator Protocol</a:t>
            </a:r>
            <a:r>
              <a:rPr lang="he-IL" b="0" i="0" dirty="0">
                <a:solidFill>
                  <a:srgbClr val="000000"/>
                </a:solidFill>
                <a:effectLst/>
                <a:latin typeface="+mn-lt"/>
              </a:rPr>
              <a:t> </a:t>
            </a:r>
            <a:r>
              <a:rPr lang="en-US" b="0" i="0" dirty="0">
                <a:solidFill>
                  <a:srgbClr val="000000"/>
                </a:solidFill>
                <a:effectLst/>
                <a:latin typeface="+mn-lt"/>
              </a:rPr>
              <a:t>V1</a:t>
            </a:r>
            <a:endParaRPr lang="he-IL" dirty="0"/>
          </a:p>
        </p:txBody>
      </p:sp>
    </p:spTree>
    <p:extLst>
      <p:ext uri="{BB962C8B-B14F-4D97-AF65-F5344CB8AC3E}">
        <p14:creationId xmlns:p14="http://schemas.microsoft.com/office/powerpoint/2010/main" val="1365047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Implement Iterator — Version 1</a:t>
            </a:r>
            <a:endParaRPr lang="he-IL" dirty="0">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F51AEF9A-A432-48E0-AD31-15D2994F8576}"/>
              </a:ext>
            </a:extLst>
          </p:cNvPr>
          <p:cNvSpPr>
            <a:spLocks noChangeArrowheads="1"/>
          </p:cNvSpPr>
          <p:nvPr/>
        </p:nvSpPr>
        <p:spPr bwMode="auto">
          <a:xfrm>
            <a:off x="815414" y="1845396"/>
            <a:ext cx="8559405"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class </a:t>
            </a:r>
            <a:r>
              <a:rPr kumimoji="0" lang="en-US" altLang="en-US" sz="2000" b="0" i="0" u="none" strike="noStrike" cap="none" normalizeH="0" baseline="0" dirty="0" err="1">
                <a:ln>
                  <a:noFill/>
                </a:ln>
                <a:solidFill>
                  <a:srgbClr val="A9B7C6"/>
                </a:solidFill>
                <a:effectLst/>
                <a:latin typeface="Arial Unicode MS"/>
              </a:rPr>
              <a:t>Yrange</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err="1">
                <a:ln>
                  <a:noFill/>
                </a:ln>
                <a:solidFill>
                  <a:srgbClr val="B200B2"/>
                </a:solidFill>
                <a:effectLst/>
                <a:latin typeface="Arial Unicode MS"/>
              </a:rPr>
              <a:t>init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n):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0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=n </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err="1">
                <a:ln>
                  <a:noFill/>
                </a:ln>
                <a:solidFill>
                  <a:srgbClr val="B200B2"/>
                </a:solidFill>
                <a:effectLst/>
                <a:latin typeface="Arial Unicode MS"/>
              </a:rPr>
              <a:t>iter</a:t>
            </a:r>
            <a:r>
              <a:rPr kumimoji="0" lang="en-US" altLang="en-US" sz="2000" b="0" i="0" u="none" strike="noStrike" cap="none" normalizeH="0" baseline="0" dirty="0">
                <a:ln>
                  <a:noFill/>
                </a:ln>
                <a:solidFill>
                  <a:srgbClr val="B200B2"/>
                </a:solidFill>
                <a:effectLst/>
                <a:latin typeface="Arial Unicode MS"/>
              </a:rPr>
              <a:t>__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return </a:t>
            </a:r>
            <a:r>
              <a:rPr kumimoji="0" lang="en-US" altLang="en-US" sz="2000" b="0" i="0" u="none" strike="noStrike" cap="none" normalizeH="0" baseline="0" dirty="0">
                <a:ln>
                  <a:noFill/>
                </a:ln>
                <a:solidFill>
                  <a:srgbClr val="94558D"/>
                </a:solidFill>
                <a:effectLst/>
                <a:latin typeface="Arial Unicode MS"/>
              </a:rPr>
              <a:t>self </a:t>
            </a:r>
            <a:br>
              <a:rPr kumimoji="0" lang="en-US" altLang="en-US" sz="2000" b="0" i="0" u="none" strike="noStrike" cap="none" normalizeH="0" baseline="0" dirty="0">
                <a:ln>
                  <a:noFill/>
                </a:ln>
                <a:solidFill>
                  <a:srgbClr val="94558D"/>
                </a:solidFill>
                <a:effectLst/>
                <a:latin typeface="Arial Unicode MS"/>
              </a:rPr>
            </a:br>
            <a:br>
              <a:rPr kumimoji="0" lang="en-US" altLang="en-US" sz="2000" b="0" i="0" u="none" strike="noStrike" cap="none" normalizeH="0" baseline="0" dirty="0">
                <a:ln>
                  <a:noFill/>
                </a:ln>
                <a:solidFill>
                  <a:srgbClr val="94558D"/>
                </a:solidFill>
                <a:effectLst/>
                <a:latin typeface="Arial Unicode MS"/>
              </a:rPr>
            </a:br>
            <a:r>
              <a:rPr kumimoji="0" lang="en-US" altLang="en-US" sz="2000" b="0" i="0" u="none" strike="noStrike" cap="none" normalizeH="0" baseline="0" dirty="0">
                <a:ln>
                  <a:noFill/>
                </a:ln>
                <a:solidFill>
                  <a:srgbClr val="94558D"/>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__next__</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if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&lt;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.n</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1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return </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.i-</a:t>
            </a:r>
            <a:r>
              <a:rPr kumimoji="0" lang="en-US" altLang="en-US" sz="2000" b="0" i="0" u="none" strike="noStrike" cap="none" normalizeH="0" baseline="0" dirty="0">
                <a:ln>
                  <a:noFill/>
                </a:ln>
                <a:solidFill>
                  <a:srgbClr val="6897BB"/>
                </a:solidFill>
                <a:effectLst/>
                <a:latin typeface="Arial Unicode MS"/>
              </a:rPr>
              <a:t>1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else</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raise </a:t>
            </a:r>
            <a:r>
              <a:rPr kumimoji="0" lang="en-US" altLang="en-US" sz="2000" b="0" i="0" u="none" strike="noStrike" cap="none" normalizeH="0" baseline="0" dirty="0" err="1">
                <a:ln>
                  <a:noFill/>
                </a:ln>
                <a:solidFill>
                  <a:srgbClr val="A9B7C6"/>
                </a:solidFill>
                <a:effectLst/>
                <a:latin typeface="Arial Unicode MS"/>
              </a:rPr>
              <a:t>Stoplteration</a:t>
            </a:r>
            <a:r>
              <a:rPr kumimoji="0" lang="en-US" altLang="en-US" sz="2000" b="0" i="0" u="none" strike="noStrike" cap="none" normalizeH="0" baseline="0" dirty="0">
                <a:ln>
                  <a:noFill/>
                </a:ln>
                <a:solidFill>
                  <a:srgbClr val="A9B7C6"/>
                </a:solidFill>
                <a:effectLst/>
                <a:latin typeface="Arial Unicode MS"/>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0015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Implement Iterator — Version 2</a:t>
            </a:r>
            <a:endParaRPr lang="he-IL" dirty="0">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EF3E7D83-B5AC-46C7-952F-4763A31DCF8D}"/>
              </a:ext>
            </a:extLst>
          </p:cNvPr>
          <p:cNvSpPr>
            <a:spLocks noChangeArrowheads="1"/>
          </p:cNvSpPr>
          <p:nvPr/>
        </p:nvSpPr>
        <p:spPr bwMode="auto">
          <a:xfrm>
            <a:off x="815414" y="1882096"/>
            <a:ext cx="8433786"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Zrange_iter</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init</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n):</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.i</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897BB"/>
                </a:solidFill>
                <a:effectLst/>
                <a:latin typeface="Arial Unicode MS"/>
              </a:rPr>
              <a:t>0</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.n</a:t>
            </a:r>
            <a:r>
              <a:rPr kumimoji="0" lang="en-US" altLang="en-US" sz="1400" b="0" i="0" u="none" strike="noStrike" cap="none" normalizeH="0" baseline="0" dirty="0">
                <a:ln>
                  <a:noFill/>
                </a:ln>
                <a:solidFill>
                  <a:srgbClr val="A9B7C6"/>
                </a:solidFill>
                <a:effectLst/>
                <a:latin typeface="Arial Unicode MS"/>
              </a:rPr>
              <a:t> = n</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__next__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.i</a:t>
            </a:r>
            <a:r>
              <a:rPr kumimoji="0" lang="en-US" altLang="en-US" sz="1400" b="0" i="0" u="none" strike="noStrike" cap="none" normalizeH="0" baseline="0" dirty="0">
                <a:ln>
                  <a:noFill/>
                </a:ln>
                <a:solidFill>
                  <a:srgbClr val="A9B7C6"/>
                </a:solidFill>
                <a:effectLst/>
                <a:latin typeface="Arial Unicode MS"/>
              </a:rPr>
              <a:t> &lt;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.n</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.i</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897BB"/>
                </a:solidFill>
                <a:effectLst/>
                <a:latin typeface="Arial Unicode MS"/>
              </a:rPr>
              <a:t>1</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.i</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897BB"/>
                </a:solidFill>
                <a:effectLst/>
                <a:latin typeface="Arial Unicode MS"/>
              </a:rPr>
              <a:t>1</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else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raise </a:t>
            </a:r>
            <a:r>
              <a:rPr kumimoji="0" lang="en-US" altLang="en-US" sz="1400" b="0" i="0" u="none" strike="noStrike" cap="none" normalizeH="0" baseline="0" dirty="0" err="1">
                <a:ln>
                  <a:noFill/>
                </a:ln>
                <a:solidFill>
                  <a:srgbClr val="8888C6"/>
                </a:solidFill>
                <a:effectLst/>
                <a:latin typeface="Arial Unicode MS"/>
              </a:rPr>
              <a:t>StopIteration</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Zrange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init</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n):</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.n</a:t>
            </a:r>
            <a:r>
              <a:rPr kumimoji="0" lang="en-US" altLang="en-US" sz="1400" b="0" i="0" u="none" strike="noStrike" cap="none" normalizeH="0" baseline="0" dirty="0">
                <a:ln>
                  <a:noFill/>
                </a:ln>
                <a:solidFill>
                  <a:srgbClr val="A9B7C6"/>
                </a:solidFill>
                <a:effectLst/>
                <a:latin typeface="Arial Unicode MS"/>
              </a:rPr>
              <a:t> = n</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iter</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err="1">
                <a:ln>
                  <a:noFill/>
                </a:ln>
                <a:solidFill>
                  <a:srgbClr val="A9B7C6"/>
                </a:solidFill>
                <a:effectLst/>
                <a:latin typeface="Arial Unicode MS"/>
              </a:rPr>
              <a:t>Zrange_iter</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.n</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846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a:solidFill>
                  <a:srgbClr val="000000"/>
                </a:solidFill>
                <a:effectLst/>
                <a:latin typeface="+mn-lt"/>
              </a:rPr>
              <a:t>Iterators consumers</a:t>
            </a:r>
            <a:endParaRPr lang="he-IL" dirty="0">
              <a:latin typeface="+mn-lt"/>
              <a:cs typeface="Calibri" panose="020F0502020204030204" pitchFamily="34" charset="0"/>
            </a:endParaRPr>
          </a:p>
        </p:txBody>
      </p:sp>
      <p:sp>
        <p:nvSpPr>
          <p:cNvPr id="4" name="Rectangle 1">
            <a:extLst>
              <a:ext uri="{FF2B5EF4-FFF2-40B4-BE49-F238E27FC236}">
                <a16:creationId xmlns:a16="http://schemas.microsoft.com/office/drawing/2014/main" id="{F58D71A8-985D-4C06-8147-C4C036CDD542}"/>
              </a:ext>
            </a:extLst>
          </p:cNvPr>
          <p:cNvSpPr>
            <a:spLocks noChangeArrowheads="1"/>
          </p:cNvSpPr>
          <p:nvPr/>
        </p:nvSpPr>
        <p:spPr bwMode="auto">
          <a:xfrm>
            <a:off x="719092" y="1993375"/>
            <a:ext cx="9197266"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y = </a:t>
            </a:r>
            <a:r>
              <a:rPr kumimoji="0" lang="en-US" altLang="en-US" sz="2400" b="0" i="0" u="none" strike="noStrike" cap="none" normalizeH="0" baseline="0" dirty="0" err="1">
                <a:ln>
                  <a:noFill/>
                </a:ln>
                <a:solidFill>
                  <a:srgbClr val="A9B7C6"/>
                </a:solidFill>
                <a:effectLst/>
                <a:latin typeface="Arial Unicode MS"/>
              </a:rPr>
              <a:t>Yrange</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5</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(y))  </a:t>
            </a:r>
            <a:r>
              <a:rPr kumimoji="0" lang="en-US" altLang="en-US" sz="2400" b="0" i="0" u="none" strike="noStrike" cap="none" normalizeH="0" baseline="0" dirty="0">
                <a:ln>
                  <a:noFill/>
                </a:ln>
                <a:solidFill>
                  <a:srgbClr val="808080"/>
                </a:solidFill>
                <a:effectLst/>
                <a:latin typeface="Arial Unicode MS"/>
              </a:rPr>
              <a:t># prints [0, 1, 2, 3, 4]</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(y))  </a:t>
            </a:r>
            <a:r>
              <a:rPr kumimoji="0" lang="en-US" altLang="en-US" sz="2400" b="0" i="0" u="none" strike="noStrike" cap="none" normalizeH="0" baseline="0" dirty="0">
                <a:ln>
                  <a:noFill/>
                </a:ln>
                <a:solidFill>
                  <a:srgbClr val="808080"/>
                </a:solidFill>
                <a:effectLst/>
                <a:latin typeface="Arial Unicode MS"/>
              </a:rPr>
              <a:t># prints []</a:t>
            </a:r>
            <a:br>
              <a:rPr kumimoji="0" lang="en-US" altLang="en-US" sz="2400" b="0" i="0" u="none" strike="noStrike" cap="none" normalizeH="0" baseline="0" dirty="0">
                <a:ln>
                  <a:noFill/>
                </a:ln>
                <a:solidFill>
                  <a:srgbClr val="808080"/>
                </a:solidFill>
                <a:effectLst/>
                <a:latin typeface="Arial Unicode MS"/>
              </a:rPr>
            </a:b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z = </a:t>
            </a:r>
            <a:r>
              <a:rPr kumimoji="0" lang="en-US" altLang="en-US" sz="2400" b="0" i="0" u="none" strike="noStrike" cap="none" normalizeH="0" baseline="0" dirty="0" err="1">
                <a:ln>
                  <a:noFill/>
                </a:ln>
                <a:solidFill>
                  <a:srgbClr val="A9B7C6"/>
                </a:solidFill>
                <a:effectLst/>
                <a:latin typeface="Arial Unicode MS"/>
              </a:rPr>
              <a:t>Zrange</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5</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prints [0, 1, 2, 3, 4]</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prints [0, 1, 2, 3, 4]</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sum</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prints 10</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l1 = [x * </a:t>
            </a:r>
            <a:r>
              <a:rPr kumimoji="0" lang="en-US" altLang="en-US" sz="2400" b="0" i="0" u="none" strike="noStrike" cap="none" normalizeH="0" baseline="0" dirty="0">
                <a:ln>
                  <a:noFill/>
                </a:ln>
                <a:solidFill>
                  <a:srgbClr val="6897BB"/>
                </a:solidFill>
                <a:effectLst/>
                <a:latin typeface="Arial Unicode MS"/>
              </a:rPr>
              <a:t>10 </a:t>
            </a:r>
            <a:r>
              <a:rPr kumimoji="0" lang="en-US" altLang="en-US" sz="2400" b="0" i="0" u="none" strike="noStrike" cap="none" normalizeH="0" baseline="0" dirty="0">
                <a:ln>
                  <a:noFill/>
                </a:ln>
                <a:solidFill>
                  <a:srgbClr val="CC7832"/>
                </a:solidFill>
                <a:effectLst/>
                <a:latin typeface="Arial Unicode MS"/>
              </a:rPr>
              <a:t>for </a:t>
            </a:r>
            <a:r>
              <a:rPr kumimoji="0" lang="en-US" altLang="en-US" sz="2400" b="0" i="0" u="none" strike="noStrike" cap="none" normalizeH="0" baseline="0" dirty="0">
                <a:ln>
                  <a:noFill/>
                </a:ln>
                <a:solidFill>
                  <a:srgbClr val="A9B7C6"/>
                </a:solidFill>
                <a:effectLst/>
                <a:latin typeface="Arial Unicode MS"/>
              </a:rPr>
              <a:t>x </a:t>
            </a:r>
            <a:r>
              <a:rPr kumimoji="0" lang="en-US" altLang="en-US" sz="2400" b="0" i="0" u="none" strike="noStrike" cap="none" normalizeH="0" baseline="0" dirty="0">
                <a:ln>
                  <a:noFill/>
                </a:ln>
                <a:solidFill>
                  <a:srgbClr val="CC7832"/>
                </a:solidFill>
                <a:effectLst/>
                <a:latin typeface="Arial Unicode MS"/>
              </a:rPr>
              <a:t>in </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l1 = [0, 10, 20, 30, 40]</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l2 = </a:t>
            </a:r>
            <a:r>
              <a:rPr kumimoji="0" lang="en-US" altLang="en-US" sz="2400" b="0" i="0" u="none" strike="noStrike" cap="none" normalizeH="0" baseline="0" dirty="0">
                <a:ln>
                  <a:noFill/>
                </a:ln>
                <a:solidFill>
                  <a:srgbClr val="8888C6"/>
                </a:solidFill>
                <a:effectLst/>
                <a:latin typeface="Arial Unicode MS"/>
              </a:rPr>
              <a:t>filter</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lambda </a:t>
            </a:r>
            <a:r>
              <a:rPr kumimoji="0" lang="en-US" altLang="en-US" sz="2400" b="0" i="0" u="none" strike="noStrike" cap="none" normalizeH="0" baseline="0" dirty="0">
                <a:ln>
                  <a:noFill/>
                </a:ln>
                <a:solidFill>
                  <a:srgbClr val="A9B7C6"/>
                </a:solidFill>
                <a:effectLst/>
                <a:latin typeface="Arial Unicode MS"/>
              </a:rPr>
              <a:t>n: n % </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z)  </a:t>
            </a:r>
            <a:r>
              <a:rPr kumimoji="0" lang="en-US" altLang="en-US" sz="2400" b="0" i="0" u="none" strike="noStrike" cap="none" normalizeH="0" baseline="0" dirty="0">
                <a:ln>
                  <a:noFill/>
                </a:ln>
                <a:solidFill>
                  <a:srgbClr val="808080"/>
                </a:solidFill>
                <a:effectLst/>
                <a:latin typeface="Arial Unicode MS"/>
              </a:rPr>
              <a:t># l2 = [1, 3]</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2087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The </a:t>
            </a:r>
            <a:r>
              <a:rPr lang="en-US" sz="2400" b="1" i="0" dirty="0" err="1">
                <a:solidFill>
                  <a:srgbClr val="000000"/>
                </a:solidFill>
                <a:effectLst/>
                <a:latin typeface="Calibri" panose="020F0502020204030204" pitchFamily="34" charset="0"/>
                <a:cs typeface="Calibri" panose="020F0502020204030204" pitchFamily="34" charset="0"/>
              </a:rPr>
              <a:t>itertools</a:t>
            </a:r>
            <a:r>
              <a:rPr lang="en-US" sz="2400" b="0" i="0" dirty="0">
                <a:solidFill>
                  <a:srgbClr val="000000"/>
                </a:solidFill>
                <a:effectLst/>
                <a:latin typeface="Calibri" panose="020F0502020204030204" pitchFamily="34" charset="0"/>
                <a:cs typeface="Calibri" panose="020F0502020204030204" pitchFamily="34" charset="0"/>
              </a:rPr>
              <a:t> module in Python provides functions for working with iterators efficiently. It offers a range of tools that can be used individually or combined to perform complex operations on iterators. These tools are designed to be fast and memory-efficient.</a:t>
            </a:r>
          </a:p>
          <a:p>
            <a:pPr defTabSz="360000">
              <a:buFont typeface="Arial" panose="020B0604020202020204" pitchFamily="34" charset="0"/>
              <a:buChar char="•"/>
            </a:pPr>
            <a:endParaRPr lang="en-US" sz="2400" b="0" i="0" dirty="0">
              <a:solidFill>
                <a:srgbClr val="000000"/>
              </a:solidFill>
              <a:effectLst/>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For example, suppose you have two lists and you want to multiply their elements. There are different ways to achieve this. One approach is to iterate through the elements of both lists simultaneously and multiply them. Another approach is to use the map function with the </a:t>
            </a:r>
            <a:r>
              <a:rPr lang="en-US" sz="2400" b="0" i="0" dirty="0" err="1">
                <a:solidFill>
                  <a:srgbClr val="000000"/>
                </a:solidFill>
                <a:effectLst/>
                <a:latin typeface="Calibri" panose="020F0502020204030204" pitchFamily="34" charset="0"/>
                <a:cs typeface="Calibri" panose="020F0502020204030204" pitchFamily="34" charset="0"/>
              </a:rPr>
              <a:t>mul</a:t>
            </a:r>
            <a:r>
              <a:rPr lang="en-US" sz="2400" b="0" i="0" dirty="0">
                <a:solidFill>
                  <a:srgbClr val="000000"/>
                </a:solidFill>
                <a:effectLst/>
                <a:latin typeface="Calibri" panose="020F0502020204030204" pitchFamily="34" charset="0"/>
                <a:cs typeface="Calibri" panose="020F0502020204030204" pitchFamily="34" charset="0"/>
              </a:rPr>
              <a:t> operator and the two lists as arguments. Let's compare the execution time of each approach.</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err="1">
                <a:solidFill>
                  <a:srgbClr val="000000"/>
                </a:solidFill>
                <a:effectLst/>
                <a:latin typeface="Calibri" panose="020F0502020204030204" pitchFamily="34" charset="0"/>
                <a:cs typeface="Calibri" panose="020F0502020204030204" pitchFamily="34" charset="0"/>
              </a:rPr>
              <a:t>Itertools</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9333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400" b="0" i="0" dirty="0">
                <a:solidFill>
                  <a:srgbClr val="000000"/>
                </a:solidFill>
                <a:effectLst/>
                <a:latin typeface="Calibri" panose="020F0502020204030204" pitchFamily="34" charset="0"/>
                <a:cs typeface="Calibri" panose="020F0502020204030204" pitchFamily="34" charset="0"/>
              </a:rPr>
              <a:t>Different types of iterators provided by this module are: </a:t>
            </a:r>
          </a:p>
          <a:p>
            <a:pPr defTabSz="360000">
              <a:buFont typeface="Arial" panose="020B0604020202020204" pitchFamily="34" charset="0"/>
              <a:buChar char="•"/>
            </a:pPr>
            <a:endParaRPr lang="en-US" sz="2400" b="0" i="0" dirty="0">
              <a:solidFill>
                <a:srgbClr val="000000"/>
              </a:solidFill>
              <a:effectLst/>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Infinite iterators</a:t>
            </a: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Combinatoric iterators</a:t>
            </a: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Terminating iterators</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err="1">
                <a:solidFill>
                  <a:srgbClr val="000000"/>
                </a:solidFill>
                <a:effectLst/>
                <a:latin typeface="Calibri" panose="020F0502020204030204" pitchFamily="34" charset="0"/>
                <a:cs typeface="Calibri" panose="020F0502020204030204" pitchFamily="34" charset="0"/>
              </a:rPr>
              <a:t>Itertools</a:t>
            </a:r>
            <a:r>
              <a:rPr lang="en-US" b="0" i="0" dirty="0">
                <a:solidFill>
                  <a:srgbClr val="000000"/>
                </a:solidFill>
                <a:effectLst/>
                <a:latin typeface="Calibri" panose="020F0502020204030204" pitchFamily="34" charset="0"/>
                <a:cs typeface="Calibri" panose="020F0502020204030204" pitchFamily="34" charset="0"/>
              </a:rPr>
              <a:t> – cont’d</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1666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400" b="0" i="0" dirty="0">
                <a:solidFill>
                  <a:srgbClr val="000000"/>
                </a:solidFill>
                <a:effectLst/>
                <a:latin typeface="Calibri" panose="020F0502020204030204" pitchFamily="34" charset="0"/>
                <a:cs typeface="Calibri" panose="020F0502020204030204" pitchFamily="34" charset="0"/>
              </a:rPr>
              <a:t>Iterator in Python is any Python type that can be used with a ‘for in loop’. Python lists, tuples, dictionaries, and sets are all examples of inbuilt iterators. But it is not necessary that an iterator object has to exhaust, sometimes it can be infinite. Such types of iterators are known as Infinite iterators.</a:t>
            </a:r>
          </a:p>
          <a:p>
            <a:pPr marL="0" indent="0" defTabSz="360000">
              <a:buNone/>
            </a:pPr>
            <a:endParaRPr lang="en-US" sz="2400" b="0" i="0" dirty="0">
              <a:solidFill>
                <a:srgbClr val="000000"/>
              </a:solidFill>
              <a:effectLst/>
              <a:latin typeface="Calibri" panose="020F0502020204030204" pitchFamily="34" charset="0"/>
              <a:cs typeface="Calibri" panose="020F0502020204030204" pitchFamily="34" charset="0"/>
            </a:endParaRPr>
          </a:p>
          <a:p>
            <a:pPr marL="0" indent="0" defTabSz="360000">
              <a:buNone/>
            </a:pPr>
            <a:r>
              <a:rPr lang="en-US" sz="2400" b="0" i="0" dirty="0">
                <a:solidFill>
                  <a:srgbClr val="000000"/>
                </a:solidFill>
                <a:effectLst/>
                <a:latin typeface="Calibri" panose="020F0502020204030204" pitchFamily="34" charset="0"/>
                <a:cs typeface="Calibri" panose="020F0502020204030204" pitchFamily="34" charset="0"/>
              </a:rPr>
              <a:t>Python provides three types of infinite iterators: </a:t>
            </a:r>
          </a:p>
          <a:p>
            <a:pPr marL="0" indent="0" defTabSz="360000">
              <a:buNone/>
            </a:pPr>
            <a:endParaRPr lang="en-US" sz="2400" b="0" i="0" dirty="0">
              <a:solidFill>
                <a:srgbClr val="000000"/>
              </a:solidFill>
              <a:effectLst/>
              <a:latin typeface="Calibri" panose="020F0502020204030204" pitchFamily="34" charset="0"/>
              <a:cs typeface="Calibri" panose="020F0502020204030204" pitchFamily="34" charset="0"/>
            </a:endParaRPr>
          </a:p>
          <a:p>
            <a:pPr marL="0" indent="0" defTabSz="360000">
              <a:buNone/>
            </a:pPr>
            <a:r>
              <a:rPr lang="en-US" sz="2400" b="1" i="0" dirty="0">
                <a:solidFill>
                  <a:srgbClr val="000000"/>
                </a:solidFill>
                <a:effectLst/>
                <a:latin typeface="Calibri" panose="020F0502020204030204" pitchFamily="34" charset="0"/>
                <a:cs typeface="Calibri" panose="020F0502020204030204" pitchFamily="34" charset="0"/>
              </a:rPr>
              <a:t>count(start, step): </a:t>
            </a:r>
            <a:r>
              <a:rPr lang="en-US" sz="2400" b="0" i="0" dirty="0">
                <a:solidFill>
                  <a:srgbClr val="000000"/>
                </a:solidFill>
                <a:effectLst/>
                <a:latin typeface="Calibri" panose="020F0502020204030204" pitchFamily="34" charset="0"/>
                <a:cs typeface="Calibri" panose="020F0502020204030204" pitchFamily="34" charset="0"/>
              </a:rPr>
              <a:t>This iterator starts printing from the “start” number and prints infinitely. If steps are mentioned, the numbers are skipped else step is 1 by default. See the below example for its use with for in loop.</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err="1">
                <a:solidFill>
                  <a:srgbClr val="000000"/>
                </a:solidFill>
                <a:effectLst/>
                <a:latin typeface="Calibri" panose="020F0502020204030204" pitchFamily="34" charset="0"/>
                <a:cs typeface="Calibri" panose="020F0502020204030204" pitchFamily="34" charset="0"/>
              </a:rPr>
              <a:t>Itertools</a:t>
            </a:r>
            <a:r>
              <a:rPr lang="en-US" b="0" i="0" dirty="0">
                <a:solidFill>
                  <a:srgbClr val="000000"/>
                </a:solidFill>
                <a:effectLst/>
                <a:latin typeface="Calibri" panose="020F0502020204030204" pitchFamily="34" charset="0"/>
                <a:cs typeface="Calibri" panose="020F0502020204030204" pitchFamily="34" charset="0"/>
              </a:rPr>
              <a:t> – Infinite iterators</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6954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Infinite iterators examples</a:t>
            </a:r>
            <a:endParaRPr lang="he-IL" dirty="0"/>
          </a:p>
        </p:txBody>
      </p:sp>
    </p:spTree>
    <p:extLst>
      <p:ext uri="{BB962C8B-B14F-4D97-AF65-F5344CB8AC3E}">
        <p14:creationId xmlns:p14="http://schemas.microsoft.com/office/powerpoint/2010/main" val="820401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400" b="1" i="0" dirty="0">
                <a:solidFill>
                  <a:srgbClr val="000000"/>
                </a:solidFill>
                <a:effectLst/>
                <a:latin typeface="Calibri" panose="020F0502020204030204" pitchFamily="34" charset="0"/>
                <a:cs typeface="Calibri" panose="020F0502020204030204" pitchFamily="34" charset="0"/>
              </a:rPr>
              <a:t>cycle(</a:t>
            </a:r>
            <a:r>
              <a:rPr lang="en-US" sz="2400" b="1" i="0" dirty="0" err="1">
                <a:solidFill>
                  <a:srgbClr val="000000"/>
                </a:solidFill>
                <a:effectLst/>
                <a:latin typeface="Calibri" panose="020F0502020204030204" pitchFamily="34" charset="0"/>
                <a:cs typeface="Calibri" panose="020F0502020204030204" pitchFamily="34" charset="0"/>
              </a:rPr>
              <a:t>iterable</a:t>
            </a:r>
            <a:r>
              <a:rPr lang="en-US" sz="2400" b="1" i="0" dirty="0">
                <a:solidFill>
                  <a:srgbClr val="000000"/>
                </a:solidFill>
                <a:effectLst/>
                <a:latin typeface="Calibri" panose="020F0502020204030204" pitchFamily="34" charset="0"/>
                <a:cs typeface="Calibri" panose="020F0502020204030204" pitchFamily="34" charset="0"/>
              </a:rPr>
              <a:t>): </a:t>
            </a:r>
            <a:r>
              <a:rPr lang="en-US" sz="2400" b="0" i="0" dirty="0">
                <a:solidFill>
                  <a:srgbClr val="000000"/>
                </a:solidFill>
                <a:effectLst/>
                <a:latin typeface="Calibri" panose="020F0502020204030204" pitchFamily="34" charset="0"/>
                <a:cs typeface="Calibri" panose="020F0502020204030204" pitchFamily="34" charset="0"/>
              </a:rPr>
              <a:t>This iterator prints all values in order from the passed container. It restarts printing from the beginning again when all elements are printed in a cyclic manner.</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Infinite iterators examples</a:t>
            </a:r>
            <a:endParaRPr lang="he-IL"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CB028BF4-72F3-437A-A574-D6324F3797FA}"/>
              </a:ext>
            </a:extLst>
          </p:cNvPr>
          <p:cNvSpPr>
            <a:spLocks noChangeArrowheads="1"/>
          </p:cNvSpPr>
          <p:nvPr/>
        </p:nvSpPr>
        <p:spPr bwMode="auto">
          <a:xfrm>
            <a:off x="815414" y="2769890"/>
            <a:ext cx="4279037"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Python program to demonstrate</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infinite iterators</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err="1">
                <a:ln>
                  <a:noFill/>
                </a:ln>
                <a:solidFill>
                  <a:srgbClr val="A9B7C6"/>
                </a:solidFill>
                <a:effectLst/>
                <a:latin typeface="Arial Unicode MS"/>
              </a:rPr>
              <a:t>itertools</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count = </a:t>
            </a:r>
            <a:r>
              <a:rPr kumimoji="0" lang="en-US" altLang="en-US" sz="1600" b="0" i="0" u="none" strike="noStrike" cap="none" normalizeH="0" baseline="0" dirty="0">
                <a:ln>
                  <a:noFill/>
                </a:ln>
                <a:solidFill>
                  <a:srgbClr val="6897BB"/>
                </a:solidFill>
                <a:effectLst/>
                <a:latin typeface="Arial Unicode MS"/>
              </a:rPr>
              <a:t>0</a:t>
            </a: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for in loop</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err="1">
                <a:ln>
                  <a:noFill/>
                </a:ln>
                <a:solidFill>
                  <a:srgbClr val="A9B7C6"/>
                </a:solidFill>
                <a:effectLst/>
                <a:latin typeface="Arial Unicode MS"/>
              </a:rPr>
              <a:t>itertools.cycle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'AB'</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a:ln>
                  <a:noFill/>
                </a:ln>
                <a:solidFill>
                  <a:srgbClr val="A9B7C6"/>
                </a:solidFill>
                <a:effectLst/>
                <a:latin typeface="Arial Unicode MS"/>
              </a:rPr>
              <a:t>count &gt; </a:t>
            </a:r>
            <a:r>
              <a:rPr kumimoji="0" lang="en-US" altLang="en-US" sz="1600" b="0" i="0" u="none" strike="noStrike" cap="none" normalizeH="0" baseline="0" dirty="0">
                <a:ln>
                  <a:noFill/>
                </a:ln>
                <a:solidFill>
                  <a:srgbClr val="6897BB"/>
                </a:solidFill>
                <a:effectLst/>
                <a:latin typeface="Arial Unicode MS"/>
              </a:rPr>
              <a:t>7</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break</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else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print(</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end=</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count += </a:t>
            </a:r>
            <a:r>
              <a:rPr kumimoji="0" lang="en-US" altLang="en-US" sz="1600" b="0" i="0" u="none" strike="noStrike" cap="none" normalizeH="0" baseline="0" dirty="0">
                <a:ln>
                  <a:noFill/>
                </a:ln>
                <a:solidFill>
                  <a:srgbClr val="6897BB"/>
                </a:solidFill>
                <a:effectLst/>
                <a:latin typeface="Arial Unicode MS"/>
              </a:rPr>
              <a:t>1</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973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Light" panose="020F0302020204030204" pitchFamily="34" charset="0"/>
              </a:rPr>
              <a:t>Lambda definition</a:t>
            </a:r>
            <a:endParaRPr lang="he-IL" dirty="0"/>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pPr marL="0" indent="0">
              <a:buNone/>
            </a:pPr>
            <a:r>
              <a:rPr lang="en-US" sz="3200" b="0" dirty="0">
                <a:effectLst/>
                <a:latin typeface="Calibri" panose="020F0502020204030204" pitchFamily="34" charset="0"/>
                <a:cs typeface="Calibri" panose="020F0502020204030204" pitchFamily="34" charset="0"/>
              </a:rPr>
              <a:t>def f(x):</a:t>
            </a:r>
          </a:p>
          <a:p>
            <a:pPr marL="0" indent="0">
              <a:buNone/>
            </a:pPr>
            <a:r>
              <a:rPr lang="en-US" sz="3200" b="0" dirty="0">
                <a:effectLst/>
                <a:latin typeface="Calibri" panose="020F0502020204030204" pitchFamily="34" charset="0"/>
                <a:cs typeface="Calibri" panose="020F0502020204030204" pitchFamily="34" charset="0"/>
              </a:rPr>
              <a:t>    return x**2</a:t>
            </a:r>
          </a:p>
          <a:p>
            <a:pPr marL="0" indent="0">
              <a:buNone/>
            </a:pPr>
            <a:r>
              <a:rPr lang="en-US" sz="3200" b="0" dirty="0">
                <a:effectLst/>
                <a:latin typeface="Calibri" panose="020F0502020204030204" pitchFamily="34" charset="0"/>
                <a:cs typeface="Calibri" panose="020F0502020204030204" pitchFamily="34" charset="0"/>
              </a:rPr>
              <a:t>print(f(8)) </a:t>
            </a:r>
            <a:r>
              <a:rPr lang="en-US" sz="3200" b="0" i="1" dirty="0">
                <a:effectLst/>
                <a:latin typeface="Calibri" panose="020F0502020204030204" pitchFamily="34" charset="0"/>
                <a:cs typeface="Calibri" panose="020F0502020204030204" pitchFamily="34" charset="0"/>
              </a:rPr>
              <a:t># print 64</a:t>
            </a:r>
            <a:endParaRPr lang="en-US" sz="3200" b="0" dirty="0">
              <a:effectLst/>
              <a:latin typeface="Calibri" panose="020F0502020204030204" pitchFamily="34" charset="0"/>
              <a:cs typeface="Calibri" panose="020F0502020204030204" pitchFamily="34" charset="0"/>
            </a:endParaRPr>
          </a:p>
          <a:p>
            <a:pPr marL="0" indent="0">
              <a:buNone/>
            </a:pPr>
            <a:endParaRPr lang="en-US" sz="3200" b="0" dirty="0">
              <a:effectLst/>
              <a:latin typeface="Calibri" panose="020F0502020204030204" pitchFamily="34" charset="0"/>
              <a:cs typeface="Calibri" panose="020F0502020204030204" pitchFamily="34" charset="0"/>
            </a:endParaRPr>
          </a:p>
          <a:p>
            <a:pPr marL="0" indent="0">
              <a:buNone/>
            </a:pPr>
            <a:endParaRPr lang="en-US" sz="3200" b="0" dirty="0">
              <a:effectLst/>
              <a:latin typeface="Calibri" panose="020F0502020204030204" pitchFamily="34" charset="0"/>
              <a:cs typeface="Calibri" panose="020F0502020204030204" pitchFamily="34" charset="0"/>
            </a:endParaRPr>
          </a:p>
          <a:p>
            <a:pPr marL="0" indent="0">
              <a:buNone/>
            </a:pPr>
            <a:br>
              <a:rPr lang="en-US" sz="3200" b="0" dirty="0">
                <a:effectLst/>
                <a:latin typeface="Calibri" panose="020F0502020204030204" pitchFamily="34" charset="0"/>
                <a:cs typeface="Calibri" panose="020F0502020204030204" pitchFamily="34" charset="0"/>
              </a:rPr>
            </a:br>
            <a:br>
              <a:rPr lang="en-US" sz="3200" b="0" dirty="0">
                <a:effectLst/>
                <a:latin typeface="Calibri" panose="020F0502020204030204" pitchFamily="34" charset="0"/>
                <a:cs typeface="Calibri" panose="020F0502020204030204" pitchFamily="34" charset="0"/>
              </a:rPr>
            </a:br>
            <a:r>
              <a:rPr lang="en-US" sz="3200" b="0" dirty="0">
                <a:effectLst/>
                <a:latin typeface="Calibri" panose="020F0502020204030204" pitchFamily="34" charset="0"/>
                <a:cs typeface="Calibri" panose="020F0502020204030204" pitchFamily="34" charset="0"/>
              </a:rPr>
              <a:t>g= lambda x: x**2</a:t>
            </a:r>
          </a:p>
          <a:p>
            <a:pPr marL="0" indent="0">
              <a:buNone/>
            </a:pPr>
            <a:br>
              <a:rPr lang="en-US" sz="3200" b="0" dirty="0">
                <a:effectLst/>
                <a:latin typeface="Calibri" panose="020F0502020204030204" pitchFamily="34" charset="0"/>
                <a:cs typeface="Calibri" panose="020F0502020204030204" pitchFamily="34" charset="0"/>
              </a:rPr>
            </a:br>
            <a:r>
              <a:rPr lang="en-US" sz="3200" b="0" dirty="0">
                <a:effectLst/>
                <a:latin typeface="Calibri" panose="020F0502020204030204" pitchFamily="34" charset="0"/>
                <a:cs typeface="Calibri" panose="020F0502020204030204" pitchFamily="34" charset="0"/>
              </a:rPr>
              <a:t>print(g(8)) </a:t>
            </a:r>
            <a:r>
              <a:rPr lang="en-US" sz="3200" b="0" i="1" dirty="0">
                <a:effectLst/>
                <a:latin typeface="Calibri" panose="020F0502020204030204" pitchFamily="34" charset="0"/>
                <a:cs typeface="Calibri" panose="020F0502020204030204" pitchFamily="34" charset="0"/>
              </a:rPr>
              <a:t>#print 64</a:t>
            </a:r>
            <a:endParaRPr lang="en-US" sz="3200" b="0" dirty="0">
              <a:effectLst/>
              <a:latin typeface="Calibri" panose="020F0502020204030204" pitchFamily="34" charset="0"/>
              <a:cs typeface="Calibri" panose="020F0502020204030204" pitchFamily="34" charset="0"/>
            </a:endParaRPr>
          </a:p>
          <a:p>
            <a:pPr algn="l" rtl="0" fontAlgn="base"/>
            <a:endParaRPr lang="en-US" sz="2000" dirty="0">
              <a:solidFill>
                <a:srgbClr val="000000"/>
              </a:solidFill>
              <a:latin typeface="Calibri" panose="020F0502020204030204" pitchFamily="34" charset="0"/>
            </a:endParaRPr>
          </a:p>
        </p:txBody>
      </p:sp>
      <p:cxnSp>
        <p:nvCxnSpPr>
          <p:cNvPr id="5" name="Straight Arrow Connector 4">
            <a:extLst>
              <a:ext uri="{FF2B5EF4-FFF2-40B4-BE49-F238E27FC236}">
                <a16:creationId xmlns:a16="http://schemas.microsoft.com/office/drawing/2014/main" id="{7C307FC8-359E-45AE-8A7B-938A37753505}"/>
              </a:ext>
            </a:extLst>
          </p:cNvPr>
          <p:cNvCxnSpPr>
            <a:cxnSpLocks/>
          </p:cNvCxnSpPr>
          <p:nvPr/>
        </p:nvCxnSpPr>
        <p:spPr>
          <a:xfrm flipH="1">
            <a:off x="1231900" y="3869266"/>
            <a:ext cx="84667" cy="65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8E0EC8F-9219-452C-A223-7397BE11C2BD}"/>
              </a:ext>
            </a:extLst>
          </p:cNvPr>
          <p:cNvCxnSpPr>
            <a:cxnSpLocks/>
          </p:cNvCxnSpPr>
          <p:nvPr/>
        </p:nvCxnSpPr>
        <p:spPr>
          <a:xfrm flipH="1">
            <a:off x="2849033" y="3839632"/>
            <a:ext cx="152400" cy="660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D06147F-E8B3-4C22-9440-B1C136EDC467}"/>
              </a:ext>
            </a:extLst>
          </p:cNvPr>
          <p:cNvCxnSpPr>
            <a:cxnSpLocks/>
          </p:cNvCxnSpPr>
          <p:nvPr/>
        </p:nvCxnSpPr>
        <p:spPr>
          <a:xfrm flipH="1">
            <a:off x="3479800" y="3752164"/>
            <a:ext cx="635000" cy="7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B72C088-FDD4-4B11-A6F8-4C23621F8A54}"/>
              </a:ext>
            </a:extLst>
          </p:cNvPr>
          <p:cNvSpPr txBox="1"/>
          <p:nvPr/>
        </p:nvSpPr>
        <p:spPr>
          <a:xfrm>
            <a:off x="931333" y="3225799"/>
            <a:ext cx="1083734" cy="646331"/>
          </a:xfrm>
          <a:prstGeom prst="rect">
            <a:avLst/>
          </a:prstGeom>
          <a:noFill/>
        </p:spPr>
        <p:txBody>
          <a:bodyPr wrap="square" rtlCol="0">
            <a:spAutoFit/>
          </a:bodyPr>
          <a:lstStyle/>
          <a:p>
            <a:r>
              <a:rPr lang="en-US" dirty="0"/>
              <a:t>Function handler</a:t>
            </a:r>
          </a:p>
        </p:txBody>
      </p:sp>
      <p:sp>
        <p:nvSpPr>
          <p:cNvPr id="11" name="TextBox 10">
            <a:extLst>
              <a:ext uri="{FF2B5EF4-FFF2-40B4-BE49-F238E27FC236}">
                <a16:creationId xmlns:a16="http://schemas.microsoft.com/office/drawing/2014/main" id="{F94A346D-F432-4BE0-9A91-0D606B9478B6}"/>
              </a:ext>
            </a:extLst>
          </p:cNvPr>
          <p:cNvSpPr txBox="1"/>
          <p:nvPr/>
        </p:nvSpPr>
        <p:spPr>
          <a:xfrm>
            <a:off x="2417231" y="3105834"/>
            <a:ext cx="1346201" cy="646331"/>
          </a:xfrm>
          <a:prstGeom prst="rect">
            <a:avLst/>
          </a:prstGeom>
          <a:noFill/>
        </p:spPr>
        <p:txBody>
          <a:bodyPr wrap="square" rtlCol="0">
            <a:spAutoFit/>
          </a:bodyPr>
          <a:lstStyle/>
          <a:p>
            <a:r>
              <a:rPr lang="en-US" dirty="0"/>
              <a:t>Function parameters</a:t>
            </a:r>
          </a:p>
        </p:txBody>
      </p:sp>
      <p:sp>
        <p:nvSpPr>
          <p:cNvPr id="13" name="TextBox 12">
            <a:extLst>
              <a:ext uri="{FF2B5EF4-FFF2-40B4-BE49-F238E27FC236}">
                <a16:creationId xmlns:a16="http://schemas.microsoft.com/office/drawing/2014/main" id="{E21F5959-BDD2-421E-995C-08C463BA218E}"/>
              </a:ext>
            </a:extLst>
          </p:cNvPr>
          <p:cNvSpPr txBox="1"/>
          <p:nvPr/>
        </p:nvSpPr>
        <p:spPr>
          <a:xfrm>
            <a:off x="3848099" y="3105833"/>
            <a:ext cx="1346201" cy="646331"/>
          </a:xfrm>
          <a:prstGeom prst="rect">
            <a:avLst/>
          </a:prstGeom>
          <a:noFill/>
        </p:spPr>
        <p:txBody>
          <a:bodyPr wrap="square" rtlCol="0">
            <a:spAutoFit/>
          </a:bodyPr>
          <a:lstStyle/>
          <a:p>
            <a:r>
              <a:rPr lang="en-US" dirty="0"/>
              <a:t>Function body</a:t>
            </a:r>
          </a:p>
        </p:txBody>
      </p:sp>
    </p:spTree>
    <p:extLst>
      <p:ext uri="{BB962C8B-B14F-4D97-AF65-F5344CB8AC3E}">
        <p14:creationId xmlns:p14="http://schemas.microsoft.com/office/powerpoint/2010/main" val="1299589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400" b="1" i="0" dirty="0">
                <a:solidFill>
                  <a:srgbClr val="000000"/>
                </a:solidFill>
                <a:effectLst/>
                <a:latin typeface="Calibri" panose="020F0502020204030204" pitchFamily="34" charset="0"/>
                <a:cs typeface="Calibri" panose="020F0502020204030204" pitchFamily="34" charset="0"/>
              </a:rPr>
              <a:t>repeat(</a:t>
            </a:r>
            <a:r>
              <a:rPr lang="en-US" sz="2400" b="1" i="0" dirty="0" err="1">
                <a:solidFill>
                  <a:srgbClr val="000000"/>
                </a:solidFill>
                <a:effectLst/>
                <a:latin typeface="Calibri" panose="020F0502020204030204" pitchFamily="34" charset="0"/>
                <a:cs typeface="Calibri" panose="020F0502020204030204" pitchFamily="34" charset="0"/>
              </a:rPr>
              <a:t>val</a:t>
            </a:r>
            <a:r>
              <a:rPr lang="en-US" sz="2400" b="1" i="0" dirty="0">
                <a:solidFill>
                  <a:srgbClr val="000000"/>
                </a:solidFill>
                <a:effectLst/>
                <a:latin typeface="Calibri" panose="020F0502020204030204" pitchFamily="34" charset="0"/>
                <a:cs typeface="Calibri" panose="020F0502020204030204" pitchFamily="34" charset="0"/>
              </a:rPr>
              <a:t>, num): </a:t>
            </a:r>
            <a:r>
              <a:rPr lang="en-US" sz="2400" i="0" dirty="0">
                <a:solidFill>
                  <a:srgbClr val="000000"/>
                </a:solidFill>
                <a:effectLst/>
                <a:latin typeface="Calibri" panose="020F0502020204030204" pitchFamily="34" charset="0"/>
                <a:cs typeface="Calibri" panose="020F0502020204030204" pitchFamily="34" charset="0"/>
              </a:rPr>
              <a:t>This iterator repeatedly prints the passed value an infinite number of times. If the optional keyword num is mentioned, then it repeatedly prints num number of times.</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815413" y="548680"/>
            <a:ext cx="10561173" cy="720000"/>
          </a:xfrm>
        </p:spPr>
        <p:txBody>
          <a:bodyPr/>
          <a:lstStyle/>
          <a:p>
            <a:r>
              <a:rPr lang="en-US" b="0" i="0" dirty="0">
                <a:solidFill>
                  <a:srgbClr val="000000"/>
                </a:solidFill>
                <a:effectLst/>
                <a:latin typeface="Calibri" panose="020F0502020204030204" pitchFamily="34" charset="0"/>
                <a:cs typeface="Calibri" panose="020F0502020204030204" pitchFamily="34" charset="0"/>
              </a:rPr>
              <a:t>Infinite iterators examples – cont’d</a:t>
            </a:r>
            <a:endParaRPr lang="he-IL" dirty="0">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8601AB65-0951-4012-98ED-2930C1BCF451}"/>
              </a:ext>
            </a:extLst>
          </p:cNvPr>
          <p:cNvSpPr>
            <a:spLocks noChangeArrowheads="1"/>
          </p:cNvSpPr>
          <p:nvPr/>
        </p:nvSpPr>
        <p:spPr bwMode="auto">
          <a:xfrm>
            <a:off x="815413" y="2757005"/>
            <a:ext cx="8326695"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80"/>
                </a:solidFill>
                <a:effectLst/>
                <a:latin typeface="Arial Unicode MS"/>
              </a:rPr>
              <a:t># Python code to demonstrate the working of</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808080"/>
                </a:solidFill>
                <a:effectLst/>
                <a:latin typeface="Arial Unicode MS"/>
              </a:rPr>
              <a:t># repeat()</a:t>
            </a:r>
            <a:br>
              <a:rPr kumimoji="0" lang="en-US" altLang="en-US" b="0" i="0" u="none" strike="noStrike" cap="none" normalizeH="0" baseline="0" dirty="0">
                <a:ln>
                  <a:noFill/>
                </a:ln>
                <a:solidFill>
                  <a:srgbClr val="808080"/>
                </a:solidFill>
                <a:effectLst/>
                <a:latin typeface="Arial Unicode MS"/>
              </a:rPr>
            </a:b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808080"/>
                </a:solidFill>
                <a:effectLst/>
                <a:latin typeface="Arial Unicode MS"/>
              </a:rPr>
              <a:t># importing "</a:t>
            </a:r>
            <a:r>
              <a:rPr kumimoji="0" lang="en-US" altLang="en-US" b="0" i="0" u="none" strike="noStrike" cap="none" normalizeH="0" baseline="0" dirty="0" err="1">
                <a:ln>
                  <a:noFill/>
                </a:ln>
                <a:solidFill>
                  <a:srgbClr val="808080"/>
                </a:solidFill>
                <a:effectLst/>
                <a:latin typeface="Arial Unicode MS"/>
              </a:rPr>
              <a:t>itertools</a:t>
            </a:r>
            <a:r>
              <a:rPr kumimoji="0" lang="en-US" altLang="en-US" b="0" i="0" u="none" strike="noStrike" cap="none" normalizeH="0" baseline="0" dirty="0">
                <a:ln>
                  <a:noFill/>
                </a:ln>
                <a:solidFill>
                  <a:srgbClr val="808080"/>
                </a:solidFill>
                <a:effectLst/>
                <a:latin typeface="Arial Unicode MS"/>
              </a:rPr>
              <a:t>" for iterator operations</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err="1">
                <a:ln>
                  <a:noFill/>
                </a:ln>
                <a:solidFill>
                  <a:srgbClr val="A9B7C6"/>
                </a:solidFill>
                <a:effectLst/>
                <a:latin typeface="Arial Unicode MS"/>
              </a:rPr>
              <a:t>itertools</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08080"/>
                </a:solidFill>
                <a:effectLst/>
                <a:latin typeface="Arial Unicode MS"/>
              </a:rPr>
              <a:t># using repeat() to repeatedly print number</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A9B7C6"/>
                </a:solidFill>
                <a:effectLst/>
                <a:latin typeface="Arial Unicode MS"/>
              </a:rPr>
              <a:t>print(</a:t>
            </a:r>
            <a:r>
              <a:rPr kumimoji="0" lang="en-US" altLang="en-US" b="0" i="0" u="none" strike="noStrike" cap="none" normalizeH="0" baseline="0" dirty="0">
                <a:ln>
                  <a:noFill/>
                </a:ln>
                <a:solidFill>
                  <a:srgbClr val="6A8759"/>
                </a:solidFill>
                <a:effectLst/>
                <a:latin typeface="Arial Unicode MS"/>
              </a:rPr>
              <a:t>"Printing the numbers repeatedly : "</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print(list(</a:t>
            </a:r>
            <a:r>
              <a:rPr kumimoji="0" lang="en-US" altLang="en-US" b="0" i="0" u="none" strike="noStrike" cap="none" normalizeH="0" baseline="0" dirty="0" err="1">
                <a:ln>
                  <a:noFill/>
                </a:ln>
                <a:solidFill>
                  <a:srgbClr val="A9B7C6"/>
                </a:solidFill>
                <a:effectLst/>
                <a:latin typeface="Arial Unicode MS"/>
              </a:rPr>
              <a:t>itertools.repeat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25</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6497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400" b="0" i="0" dirty="0">
                <a:solidFill>
                  <a:srgbClr val="000000"/>
                </a:solidFill>
                <a:effectLst/>
                <a:latin typeface="Calibri" panose="020F0502020204030204" pitchFamily="34" charset="0"/>
                <a:cs typeface="Calibri" panose="020F0502020204030204" pitchFamily="34" charset="0"/>
              </a:rPr>
              <a:t>The recursive generators that are used to simplify combinatorial constructs such as permutations, combinations, and Cartesian products are called combinatoric iterators.</a:t>
            </a:r>
          </a:p>
          <a:p>
            <a:pPr marL="0" indent="0" defTabSz="360000">
              <a:buNone/>
            </a:pPr>
            <a:r>
              <a:rPr lang="en-US" sz="2400" b="0" i="0" dirty="0">
                <a:solidFill>
                  <a:srgbClr val="000000"/>
                </a:solidFill>
                <a:effectLst/>
                <a:latin typeface="Calibri" panose="020F0502020204030204" pitchFamily="34" charset="0"/>
                <a:cs typeface="Calibri" panose="020F0502020204030204" pitchFamily="34" charset="0"/>
              </a:rPr>
              <a:t>In Python there are 4 combinatoric iterators: </a:t>
            </a:r>
          </a:p>
          <a:p>
            <a:pPr marL="0" indent="0" defTabSz="360000">
              <a:buNone/>
            </a:pPr>
            <a:endParaRPr lang="en-US" sz="2400" b="0" i="0" dirty="0">
              <a:solidFill>
                <a:srgbClr val="000000"/>
              </a:solidFill>
              <a:effectLst/>
              <a:latin typeface="Calibri" panose="020F0502020204030204" pitchFamily="34" charset="0"/>
              <a:cs typeface="Calibri" panose="020F0502020204030204" pitchFamily="34" charset="0"/>
            </a:endParaRPr>
          </a:p>
          <a:p>
            <a:pPr marL="0" indent="0" defTabSz="360000">
              <a:buNone/>
            </a:pPr>
            <a:r>
              <a:rPr lang="en-US" sz="2400" b="1" i="0" dirty="0">
                <a:solidFill>
                  <a:srgbClr val="000000"/>
                </a:solidFill>
                <a:effectLst/>
                <a:latin typeface="Calibri" panose="020F0502020204030204" pitchFamily="34" charset="0"/>
                <a:cs typeface="Calibri" panose="020F0502020204030204" pitchFamily="34" charset="0"/>
              </a:rPr>
              <a:t>Product(): </a:t>
            </a:r>
            <a:r>
              <a:rPr lang="en-US" sz="2400" b="0" i="0" dirty="0">
                <a:solidFill>
                  <a:srgbClr val="000000"/>
                </a:solidFill>
                <a:effectLst/>
                <a:latin typeface="Calibri" panose="020F0502020204030204" pitchFamily="34" charset="0"/>
                <a:cs typeface="Calibri" panose="020F0502020204030204" pitchFamily="34" charset="0"/>
              </a:rPr>
              <a:t>This tool computes the cartesian product of input </a:t>
            </a:r>
            <a:r>
              <a:rPr lang="en-US" sz="2400" b="0" i="0" dirty="0" err="1">
                <a:solidFill>
                  <a:srgbClr val="000000"/>
                </a:solidFill>
                <a:effectLst/>
                <a:latin typeface="Calibri" panose="020F0502020204030204" pitchFamily="34" charset="0"/>
                <a:cs typeface="Calibri" panose="020F0502020204030204" pitchFamily="34" charset="0"/>
              </a:rPr>
              <a:t>iterables</a:t>
            </a:r>
            <a:r>
              <a:rPr lang="en-US" sz="2400" b="0" i="0" dirty="0">
                <a:solidFill>
                  <a:srgbClr val="000000"/>
                </a:solidFill>
                <a:effectLst/>
                <a:latin typeface="Calibri" panose="020F0502020204030204" pitchFamily="34" charset="0"/>
                <a:cs typeface="Calibri" panose="020F0502020204030204" pitchFamily="34" charset="0"/>
              </a:rPr>
              <a:t>. To compute the product of an </a:t>
            </a:r>
            <a:r>
              <a:rPr lang="en-US" sz="2400" b="0" i="0" dirty="0" err="1">
                <a:solidFill>
                  <a:srgbClr val="000000"/>
                </a:solidFill>
                <a:effectLst/>
                <a:latin typeface="Calibri" panose="020F0502020204030204" pitchFamily="34" charset="0"/>
                <a:cs typeface="Calibri" panose="020F0502020204030204" pitchFamily="34" charset="0"/>
              </a:rPr>
              <a:t>iterable</a:t>
            </a:r>
            <a:r>
              <a:rPr lang="en-US" sz="2400" b="0" i="0" dirty="0">
                <a:solidFill>
                  <a:srgbClr val="000000"/>
                </a:solidFill>
                <a:effectLst/>
                <a:latin typeface="Calibri" panose="020F0502020204030204" pitchFamily="34" charset="0"/>
                <a:cs typeface="Calibri" panose="020F0502020204030204" pitchFamily="34" charset="0"/>
              </a:rPr>
              <a:t> with itself, we use the optional repeat keyword argument to specify the number of repetitions. The output of this function is tuples in sorted order.</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err="1">
                <a:solidFill>
                  <a:srgbClr val="000000"/>
                </a:solidFill>
                <a:effectLst/>
                <a:latin typeface="Calibri" panose="020F0502020204030204" pitchFamily="34" charset="0"/>
                <a:cs typeface="Calibri" panose="020F0502020204030204" pitchFamily="34" charset="0"/>
              </a:rPr>
              <a:t>Itertools</a:t>
            </a:r>
            <a:r>
              <a:rPr lang="en-US" b="0" i="0" dirty="0">
                <a:solidFill>
                  <a:srgbClr val="000000"/>
                </a:solidFill>
                <a:effectLst/>
                <a:latin typeface="Calibri" panose="020F0502020204030204" pitchFamily="34" charset="0"/>
                <a:cs typeface="Calibri" panose="020F0502020204030204" pitchFamily="34" charset="0"/>
              </a:rPr>
              <a:t> – Combinatoric iterators</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0302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Combinatoric iterators examples</a:t>
            </a:r>
            <a:endParaRPr lang="he-IL" dirty="0"/>
          </a:p>
        </p:txBody>
      </p:sp>
    </p:spTree>
    <p:extLst>
      <p:ext uri="{BB962C8B-B14F-4D97-AF65-F5344CB8AC3E}">
        <p14:creationId xmlns:p14="http://schemas.microsoft.com/office/powerpoint/2010/main" val="1474512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1800" b="1" i="0" dirty="0">
                <a:solidFill>
                  <a:srgbClr val="000000"/>
                </a:solidFill>
                <a:effectLst/>
                <a:latin typeface="Calibri" panose="020F0502020204030204" pitchFamily="34" charset="0"/>
                <a:cs typeface="Calibri" panose="020F0502020204030204" pitchFamily="34" charset="0"/>
              </a:rPr>
              <a:t>Permutations(): </a:t>
            </a:r>
            <a:r>
              <a:rPr lang="en-US" sz="1800" i="0" dirty="0">
                <a:solidFill>
                  <a:srgbClr val="000000"/>
                </a:solidFill>
                <a:effectLst/>
                <a:latin typeface="Calibri" panose="020F0502020204030204" pitchFamily="34" charset="0"/>
                <a:cs typeface="Calibri" panose="020F0502020204030204" pitchFamily="34" charset="0"/>
              </a:rPr>
              <a:t>Permutations() as the name speaks for itself is used to generate all possible permutations of an </a:t>
            </a:r>
            <a:r>
              <a:rPr lang="en-US" sz="1800" i="0" dirty="0" err="1">
                <a:solidFill>
                  <a:srgbClr val="000000"/>
                </a:solidFill>
                <a:effectLst/>
                <a:latin typeface="Calibri" panose="020F0502020204030204" pitchFamily="34" charset="0"/>
                <a:cs typeface="Calibri" panose="020F0502020204030204" pitchFamily="34" charset="0"/>
              </a:rPr>
              <a:t>iterable</a:t>
            </a:r>
            <a:r>
              <a:rPr lang="en-US" sz="1800" i="0" dirty="0">
                <a:solidFill>
                  <a:srgbClr val="000000"/>
                </a:solidFill>
                <a:effectLst/>
                <a:latin typeface="Calibri" panose="020F0502020204030204" pitchFamily="34" charset="0"/>
                <a:cs typeface="Calibri" panose="020F0502020204030204" pitchFamily="34" charset="0"/>
              </a:rPr>
              <a:t>. All elements are treated as unique based on their position and not their values. This function takes an </a:t>
            </a:r>
            <a:r>
              <a:rPr lang="en-US" sz="1800" i="0" dirty="0" err="1">
                <a:solidFill>
                  <a:srgbClr val="000000"/>
                </a:solidFill>
                <a:effectLst/>
                <a:latin typeface="Calibri" panose="020F0502020204030204" pitchFamily="34" charset="0"/>
                <a:cs typeface="Calibri" panose="020F0502020204030204" pitchFamily="34" charset="0"/>
              </a:rPr>
              <a:t>iterable</a:t>
            </a:r>
            <a:r>
              <a:rPr lang="en-US" sz="1800" i="0" dirty="0">
                <a:solidFill>
                  <a:srgbClr val="000000"/>
                </a:solidFill>
                <a:effectLst/>
                <a:latin typeface="Calibri" panose="020F0502020204030204" pitchFamily="34" charset="0"/>
                <a:cs typeface="Calibri" panose="020F0502020204030204" pitchFamily="34" charset="0"/>
              </a:rPr>
              <a:t> and </a:t>
            </a:r>
            <a:r>
              <a:rPr lang="en-US" sz="1800" i="0" dirty="0" err="1">
                <a:solidFill>
                  <a:srgbClr val="000000"/>
                </a:solidFill>
                <a:effectLst/>
                <a:latin typeface="Calibri" panose="020F0502020204030204" pitchFamily="34" charset="0"/>
                <a:cs typeface="Calibri" panose="020F0502020204030204" pitchFamily="34" charset="0"/>
              </a:rPr>
              <a:t>group_size</a:t>
            </a:r>
            <a:r>
              <a:rPr lang="en-US" sz="1800" i="0" dirty="0">
                <a:solidFill>
                  <a:srgbClr val="000000"/>
                </a:solidFill>
                <a:effectLst/>
                <a:latin typeface="Calibri" panose="020F0502020204030204" pitchFamily="34" charset="0"/>
                <a:cs typeface="Calibri" panose="020F0502020204030204" pitchFamily="34" charset="0"/>
              </a:rPr>
              <a:t>, if the value of </a:t>
            </a:r>
            <a:r>
              <a:rPr lang="en-US" sz="1800" i="0" dirty="0" err="1">
                <a:solidFill>
                  <a:srgbClr val="000000"/>
                </a:solidFill>
                <a:effectLst/>
                <a:latin typeface="Calibri" panose="020F0502020204030204" pitchFamily="34" charset="0"/>
                <a:cs typeface="Calibri" panose="020F0502020204030204" pitchFamily="34" charset="0"/>
              </a:rPr>
              <a:t>group_size</a:t>
            </a:r>
            <a:r>
              <a:rPr lang="en-US" sz="1800" i="0" dirty="0">
                <a:solidFill>
                  <a:srgbClr val="000000"/>
                </a:solidFill>
                <a:effectLst/>
                <a:latin typeface="Calibri" panose="020F0502020204030204" pitchFamily="34" charset="0"/>
                <a:cs typeface="Calibri" panose="020F0502020204030204" pitchFamily="34" charset="0"/>
              </a:rPr>
              <a:t> is not specified or is equal to None then the value of </a:t>
            </a:r>
            <a:r>
              <a:rPr lang="en-US" sz="1800" i="0" dirty="0" err="1">
                <a:solidFill>
                  <a:srgbClr val="000000"/>
                </a:solidFill>
                <a:effectLst/>
                <a:latin typeface="Calibri" panose="020F0502020204030204" pitchFamily="34" charset="0"/>
                <a:cs typeface="Calibri" panose="020F0502020204030204" pitchFamily="34" charset="0"/>
              </a:rPr>
              <a:t>group_size</a:t>
            </a:r>
            <a:r>
              <a:rPr lang="en-US" sz="1800" i="0" dirty="0">
                <a:solidFill>
                  <a:srgbClr val="000000"/>
                </a:solidFill>
                <a:effectLst/>
                <a:latin typeface="Calibri" panose="020F0502020204030204" pitchFamily="34" charset="0"/>
                <a:cs typeface="Calibri" panose="020F0502020204030204" pitchFamily="34" charset="0"/>
              </a:rPr>
              <a:t> becomes the length of the </a:t>
            </a:r>
            <a:r>
              <a:rPr lang="en-US" sz="1800" i="0" dirty="0" err="1">
                <a:solidFill>
                  <a:srgbClr val="000000"/>
                </a:solidFill>
                <a:effectLst/>
                <a:latin typeface="Calibri" panose="020F0502020204030204" pitchFamily="34" charset="0"/>
                <a:cs typeface="Calibri" panose="020F0502020204030204" pitchFamily="34" charset="0"/>
              </a:rPr>
              <a:t>iterable</a:t>
            </a:r>
            <a:r>
              <a:rPr lang="en-US" sz="1800" i="0" dirty="0">
                <a:solidFill>
                  <a:srgbClr val="000000"/>
                </a:solidFill>
                <a:effectLst/>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Combinatoric combinatoric iterators</a:t>
            </a:r>
            <a:endParaRPr lang="he-IL"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7CEA1F17-C78B-4C55-A636-A3121627673C}"/>
              </a:ext>
            </a:extLst>
          </p:cNvPr>
          <p:cNvSpPr>
            <a:spLocks noChangeArrowheads="1"/>
          </p:cNvSpPr>
          <p:nvPr/>
        </p:nvSpPr>
        <p:spPr bwMode="auto">
          <a:xfrm>
            <a:off x="671480" y="2973625"/>
            <a:ext cx="8557514"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import the product function from </a:t>
            </a:r>
            <a:r>
              <a:rPr kumimoji="0" lang="en-US" altLang="en-US" sz="1400" b="0" i="0" u="none" strike="noStrike" cap="none" normalizeH="0" baseline="0" dirty="0" err="1">
                <a:ln>
                  <a:noFill/>
                </a:ln>
                <a:solidFill>
                  <a:srgbClr val="808080"/>
                </a:solidFill>
                <a:effectLst/>
                <a:latin typeface="Arial Unicode MS"/>
              </a:rPr>
              <a:t>itertools</a:t>
            </a:r>
            <a:r>
              <a:rPr kumimoji="0" lang="en-US" altLang="en-US" sz="1400" b="0" i="0" u="none" strike="noStrike" cap="none" normalizeH="0" baseline="0" dirty="0">
                <a:ln>
                  <a:noFill/>
                </a:ln>
                <a:solidFill>
                  <a:srgbClr val="808080"/>
                </a:solidFill>
                <a:effectLst/>
                <a:latin typeface="Arial Unicode MS"/>
              </a:rPr>
              <a:t> module</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from </a:t>
            </a:r>
            <a:r>
              <a:rPr kumimoji="0" lang="en-US" altLang="en-US" sz="1400" b="0" i="0" u="none" strike="noStrike" cap="none" normalizeH="0" baseline="0" dirty="0" err="1">
                <a:ln>
                  <a:noFill/>
                </a:ln>
                <a:solidFill>
                  <a:srgbClr val="A9B7C6"/>
                </a:solidFill>
                <a:effectLst/>
                <a:latin typeface="Arial Unicode MS"/>
              </a:rPr>
              <a:t>itertools</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permutations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"All the permutations of the given list 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(permutations([</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'geeks'</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"All the permutations of the given string 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(permutations(</a:t>
            </a:r>
            <a:r>
              <a:rPr kumimoji="0" lang="en-US" altLang="en-US" sz="1400" b="0" i="0" u="none" strike="noStrike" cap="none" normalizeH="0" baseline="0" dirty="0">
                <a:ln>
                  <a:noFill/>
                </a:ln>
                <a:solidFill>
                  <a:srgbClr val="6A8759"/>
                </a:solidFill>
                <a:effectLst/>
                <a:latin typeface="Arial Unicode MS"/>
              </a:rPr>
              <a:t>'AB'</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"All the permutations of the given container 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(permutations(</a:t>
            </a:r>
            <a:r>
              <a:rPr kumimoji="0" lang="en-US" altLang="en-US" sz="1400" b="0" i="0" u="none" strike="noStrike" cap="none" normalizeH="0" baseline="0" dirty="0">
                <a:ln>
                  <a:noFill/>
                </a:ln>
                <a:solidFill>
                  <a:srgbClr val="8888C6"/>
                </a:solidFill>
                <a:effectLst/>
                <a:latin typeface="Arial Unicode MS"/>
              </a:rPr>
              <a:t>range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3</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1696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400" b="1" i="0" dirty="0">
                <a:solidFill>
                  <a:srgbClr val="000000"/>
                </a:solidFill>
                <a:effectLst/>
                <a:latin typeface="Calibri" panose="020F0502020204030204" pitchFamily="34" charset="0"/>
                <a:cs typeface="Calibri" panose="020F0502020204030204" pitchFamily="34" charset="0"/>
              </a:rPr>
              <a:t>Combinations(): </a:t>
            </a:r>
            <a:r>
              <a:rPr lang="en-US" sz="2400" b="0" i="0" dirty="0">
                <a:solidFill>
                  <a:srgbClr val="000000"/>
                </a:solidFill>
                <a:effectLst/>
                <a:latin typeface="Calibri" panose="020F0502020204030204" pitchFamily="34" charset="0"/>
                <a:cs typeface="Calibri" panose="020F0502020204030204" pitchFamily="34" charset="0"/>
              </a:rPr>
              <a:t>This iterator prints all the possible combinations(without replacement) of the container passed in arguments in the specified group size in sorted order.</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Combinatoric combinatoric iterators</a:t>
            </a:r>
            <a:endParaRPr lang="he-IL"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B6598A99-1DBA-4AE1-9344-E41767069635}"/>
              </a:ext>
            </a:extLst>
          </p:cNvPr>
          <p:cNvSpPr>
            <a:spLocks noChangeArrowheads="1"/>
          </p:cNvSpPr>
          <p:nvPr/>
        </p:nvSpPr>
        <p:spPr bwMode="auto">
          <a:xfrm>
            <a:off x="671480" y="2769890"/>
            <a:ext cx="8300621"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import combinations from </a:t>
            </a:r>
            <a:r>
              <a:rPr kumimoji="0" lang="en-US" altLang="en-US" sz="1600" b="0" i="0" u="none" strike="noStrike" cap="none" normalizeH="0" baseline="0" dirty="0" err="1">
                <a:ln>
                  <a:noFill/>
                </a:ln>
                <a:solidFill>
                  <a:srgbClr val="808080"/>
                </a:solidFill>
                <a:effectLst/>
                <a:latin typeface="Arial Unicode MS"/>
              </a:rPr>
              <a:t>itertools</a:t>
            </a:r>
            <a:r>
              <a:rPr kumimoji="0" lang="en-US" altLang="en-US" sz="1600" b="0" i="0" u="none" strike="noStrike" cap="none" normalizeH="0" baseline="0" dirty="0">
                <a:ln>
                  <a:noFill/>
                </a:ln>
                <a:solidFill>
                  <a:srgbClr val="808080"/>
                </a:solidFill>
                <a:effectLst/>
                <a:latin typeface="Arial Unicode MS"/>
              </a:rPr>
              <a:t> module</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from </a:t>
            </a:r>
            <a:r>
              <a:rPr kumimoji="0" lang="en-US" altLang="en-US" sz="1600" b="0" i="0" u="none" strike="noStrike" cap="none" normalizeH="0" baseline="0" dirty="0" err="1">
                <a:ln>
                  <a:noFill/>
                </a:ln>
                <a:solidFill>
                  <a:srgbClr val="A9B7C6"/>
                </a:solidFill>
                <a:effectLst/>
                <a:latin typeface="Arial Unicode MS"/>
              </a:rPr>
              <a:t>itertools</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combinations</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list in sorted order(without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(combinations([</a:t>
            </a:r>
            <a:r>
              <a:rPr kumimoji="0" lang="en-US" altLang="en-US" sz="1600" b="0" i="0" u="none" strike="noStrike" cap="none" normalizeH="0" baseline="0" dirty="0">
                <a:ln>
                  <a:noFill/>
                </a:ln>
                <a:solidFill>
                  <a:srgbClr val="6A8759"/>
                </a:solidFill>
                <a:effectLst/>
                <a:latin typeface="Arial Unicode MS"/>
              </a:rPr>
              <a:t>'A'</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string in sorted order(without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(combinations(</a:t>
            </a:r>
            <a:r>
              <a:rPr kumimoji="0" lang="en-US" altLang="en-US" sz="1600" b="0" i="0" u="none" strike="noStrike" cap="none" normalizeH="0" baseline="0" dirty="0">
                <a:ln>
                  <a:noFill/>
                </a:ln>
                <a:solidFill>
                  <a:srgbClr val="6A8759"/>
                </a:solidFill>
                <a:effectLst/>
                <a:latin typeface="Arial Unicode MS"/>
              </a:rPr>
              <a:t>'AB'</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list in sorted order(without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(combinations(</a:t>
            </a:r>
            <a:r>
              <a:rPr kumimoji="0" lang="en-US" altLang="en-US" sz="1600" b="0" i="0" u="none" strike="noStrike" cap="none" normalizeH="0" baseline="0" dirty="0">
                <a:ln>
                  <a:noFill/>
                </a:ln>
                <a:solidFill>
                  <a:srgbClr val="8888C6"/>
                </a:solidFill>
                <a:effectLst/>
                <a:latin typeface="Arial Unicode MS"/>
              </a:rPr>
              <a:t>range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8470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000" b="1" i="0" dirty="0" err="1">
                <a:solidFill>
                  <a:srgbClr val="000000"/>
                </a:solidFill>
                <a:effectLst/>
                <a:latin typeface="Calibri" panose="020F0502020204030204" pitchFamily="34" charset="0"/>
                <a:cs typeface="Calibri" panose="020F0502020204030204" pitchFamily="34" charset="0"/>
              </a:rPr>
              <a:t>Combinations_with_replacement</a:t>
            </a:r>
            <a:r>
              <a:rPr lang="en-US" sz="2000" b="1" i="0" dirty="0">
                <a:solidFill>
                  <a:srgbClr val="000000"/>
                </a:solidFill>
                <a:effectLst/>
                <a:latin typeface="Calibri" panose="020F0502020204030204" pitchFamily="34" charset="0"/>
                <a:cs typeface="Calibri" panose="020F0502020204030204" pitchFamily="34" charset="0"/>
              </a:rPr>
              <a:t>(): </a:t>
            </a:r>
            <a:r>
              <a:rPr lang="en-US" sz="2000" i="0" dirty="0">
                <a:solidFill>
                  <a:srgbClr val="000000"/>
                </a:solidFill>
                <a:effectLst/>
                <a:latin typeface="Calibri" panose="020F0502020204030204" pitchFamily="34" charset="0"/>
                <a:cs typeface="Calibri" panose="020F0502020204030204" pitchFamily="34" charset="0"/>
              </a:rPr>
              <a:t>This function returns a subsequence of length n from the elements of the </a:t>
            </a:r>
            <a:r>
              <a:rPr lang="en-US" sz="2000" i="0" dirty="0" err="1">
                <a:solidFill>
                  <a:srgbClr val="000000"/>
                </a:solidFill>
                <a:effectLst/>
                <a:latin typeface="Calibri" panose="020F0502020204030204" pitchFamily="34" charset="0"/>
                <a:cs typeface="Calibri" panose="020F0502020204030204" pitchFamily="34" charset="0"/>
              </a:rPr>
              <a:t>iterable</a:t>
            </a:r>
            <a:r>
              <a:rPr lang="en-US" sz="2000" i="0" dirty="0">
                <a:solidFill>
                  <a:srgbClr val="000000"/>
                </a:solidFill>
                <a:effectLst/>
                <a:latin typeface="Calibri" panose="020F0502020204030204" pitchFamily="34" charset="0"/>
                <a:cs typeface="Calibri" panose="020F0502020204030204" pitchFamily="34" charset="0"/>
              </a:rPr>
              <a:t> where n is the argument that the function takes determining the length of the subsequences generated by the function. Individual elements may repeat itself in </a:t>
            </a:r>
            <a:r>
              <a:rPr lang="en-US" sz="2000" i="0" dirty="0" err="1">
                <a:solidFill>
                  <a:srgbClr val="000000"/>
                </a:solidFill>
                <a:effectLst/>
                <a:latin typeface="Calibri" panose="020F0502020204030204" pitchFamily="34" charset="0"/>
                <a:cs typeface="Calibri" panose="020F0502020204030204" pitchFamily="34" charset="0"/>
              </a:rPr>
              <a:t>combinations_with_replacement</a:t>
            </a:r>
            <a:r>
              <a:rPr lang="en-US" sz="2000" i="0" dirty="0">
                <a:solidFill>
                  <a:srgbClr val="000000"/>
                </a:solidFill>
                <a:effectLst/>
                <a:latin typeface="Calibri" panose="020F0502020204030204" pitchFamily="34" charset="0"/>
                <a:cs typeface="Calibri" panose="020F0502020204030204" pitchFamily="34" charset="0"/>
              </a:rPr>
              <a:t> function.</a:t>
            </a:r>
            <a:endParaRPr lang="en-US" sz="20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Combinatoric combinatoric iterators</a:t>
            </a:r>
            <a:endParaRPr lang="he-IL"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6DD63620-756C-47E8-9735-096B2BF8F042}"/>
              </a:ext>
            </a:extLst>
          </p:cNvPr>
          <p:cNvSpPr>
            <a:spLocks noChangeArrowheads="1"/>
          </p:cNvSpPr>
          <p:nvPr/>
        </p:nvSpPr>
        <p:spPr bwMode="auto">
          <a:xfrm>
            <a:off x="671480" y="2769890"/>
            <a:ext cx="10857391"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import combinations from </a:t>
            </a:r>
            <a:r>
              <a:rPr kumimoji="0" lang="en-US" altLang="en-US" sz="1600" b="0" i="0" u="none" strike="noStrike" cap="none" normalizeH="0" baseline="0" dirty="0" err="1">
                <a:ln>
                  <a:noFill/>
                </a:ln>
                <a:solidFill>
                  <a:srgbClr val="808080"/>
                </a:solidFill>
                <a:effectLst/>
                <a:latin typeface="Arial Unicode MS"/>
              </a:rPr>
              <a:t>itertools</a:t>
            </a:r>
            <a:r>
              <a:rPr kumimoji="0" lang="en-US" altLang="en-US" sz="1600" b="0" i="0" u="none" strike="noStrike" cap="none" normalizeH="0" baseline="0" dirty="0">
                <a:ln>
                  <a:noFill/>
                </a:ln>
                <a:solidFill>
                  <a:srgbClr val="808080"/>
                </a:solidFill>
                <a:effectLst/>
                <a:latin typeface="Arial Unicode MS"/>
              </a:rPr>
              <a:t> module</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from </a:t>
            </a:r>
            <a:r>
              <a:rPr kumimoji="0" lang="en-US" altLang="en-US" sz="1600" b="0" i="0" u="none" strike="noStrike" cap="none" normalizeH="0" baseline="0" dirty="0" err="1">
                <a:ln>
                  <a:noFill/>
                </a:ln>
                <a:solidFill>
                  <a:srgbClr val="A9B7C6"/>
                </a:solidFill>
                <a:effectLst/>
                <a:latin typeface="Arial Unicode MS"/>
              </a:rPr>
              <a:t>itertools</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err="1">
                <a:ln>
                  <a:noFill/>
                </a:ln>
                <a:solidFill>
                  <a:srgbClr val="A9B7C6"/>
                </a:solidFill>
                <a:effectLst/>
                <a:latin typeface="Arial Unicode MS"/>
              </a:rPr>
              <a:t>combinations_with_replacement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string in sorted order(with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combinations_with_replacement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"AB"</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list in sorted order(with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combinations_with_replacement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the combination of container in sorted order(with replacement) is:"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list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combinations_with_replacement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range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4576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marL="0" indent="0" defTabSz="360000">
              <a:buNone/>
            </a:pPr>
            <a:r>
              <a:rPr lang="en-US" sz="2400" b="0" i="0" dirty="0">
                <a:solidFill>
                  <a:srgbClr val="000000"/>
                </a:solidFill>
                <a:effectLst/>
                <a:latin typeface="Calibri" panose="020F0502020204030204" pitchFamily="34" charset="0"/>
                <a:cs typeface="Calibri" panose="020F0502020204030204" pitchFamily="34" charset="0"/>
              </a:rPr>
              <a:t>Terminating iterators are used to work on the short input sequences and produce the output based on the functionality of the method used.</a:t>
            </a:r>
          </a:p>
          <a:p>
            <a:pPr marL="0" indent="0" defTabSz="360000">
              <a:buNone/>
            </a:pPr>
            <a:endParaRPr lang="en-US" sz="2400" b="0" i="0" dirty="0">
              <a:solidFill>
                <a:srgbClr val="000000"/>
              </a:solidFill>
              <a:effectLst/>
              <a:latin typeface="Calibri" panose="020F0502020204030204" pitchFamily="34" charset="0"/>
              <a:cs typeface="Calibri" panose="020F0502020204030204" pitchFamily="34" charset="0"/>
            </a:endParaRPr>
          </a:p>
          <a:p>
            <a:pPr marL="0" indent="0" defTabSz="360000">
              <a:buNone/>
            </a:pPr>
            <a:r>
              <a:rPr lang="en-US" sz="2400" b="0" i="0" dirty="0">
                <a:solidFill>
                  <a:srgbClr val="000000"/>
                </a:solidFill>
                <a:effectLst/>
                <a:latin typeface="Calibri" panose="020F0502020204030204" pitchFamily="34" charset="0"/>
                <a:cs typeface="Calibri" panose="020F0502020204030204" pitchFamily="34" charset="0"/>
              </a:rPr>
              <a:t>Different types of terminating iterators are: </a:t>
            </a:r>
          </a:p>
          <a:p>
            <a:pPr marL="0" indent="0" defTabSz="360000">
              <a:buNone/>
            </a:pPr>
            <a:endParaRPr lang="en-US" sz="2400" b="0" i="0" dirty="0">
              <a:solidFill>
                <a:srgbClr val="000000"/>
              </a:solidFill>
              <a:effectLst/>
              <a:latin typeface="Calibri" panose="020F0502020204030204" pitchFamily="34" charset="0"/>
              <a:cs typeface="Calibri" panose="020F0502020204030204" pitchFamily="34" charset="0"/>
            </a:endParaRPr>
          </a:p>
          <a:p>
            <a:pPr marL="0" indent="0" defTabSz="360000">
              <a:buNone/>
            </a:pPr>
            <a:r>
              <a:rPr lang="en-US" sz="2400" b="1" i="0" dirty="0">
                <a:solidFill>
                  <a:srgbClr val="000000"/>
                </a:solidFill>
                <a:effectLst/>
                <a:latin typeface="Calibri" panose="020F0502020204030204" pitchFamily="34" charset="0"/>
                <a:cs typeface="Calibri" panose="020F0502020204030204" pitchFamily="34" charset="0"/>
              </a:rPr>
              <a:t>accumulate(</a:t>
            </a:r>
            <a:r>
              <a:rPr lang="en-US" sz="2400" b="1" i="0" dirty="0" err="1">
                <a:solidFill>
                  <a:srgbClr val="000000"/>
                </a:solidFill>
                <a:effectLst/>
                <a:latin typeface="Calibri" panose="020F0502020204030204" pitchFamily="34" charset="0"/>
                <a:cs typeface="Calibri" panose="020F0502020204030204" pitchFamily="34" charset="0"/>
              </a:rPr>
              <a:t>iter</a:t>
            </a:r>
            <a:r>
              <a:rPr lang="en-US" sz="2400" b="1" i="0" dirty="0">
                <a:solidFill>
                  <a:srgbClr val="000000"/>
                </a:solidFill>
                <a:effectLst/>
                <a:latin typeface="Calibri" panose="020F0502020204030204" pitchFamily="34" charset="0"/>
                <a:cs typeface="Calibri" panose="020F0502020204030204" pitchFamily="34" charset="0"/>
              </a:rPr>
              <a:t>, </a:t>
            </a:r>
            <a:r>
              <a:rPr lang="en-US" sz="2400" b="1" i="0" dirty="0" err="1">
                <a:solidFill>
                  <a:srgbClr val="000000"/>
                </a:solidFill>
                <a:effectLst/>
                <a:latin typeface="Calibri" panose="020F0502020204030204" pitchFamily="34" charset="0"/>
                <a:cs typeface="Calibri" panose="020F0502020204030204" pitchFamily="34" charset="0"/>
              </a:rPr>
              <a:t>func</a:t>
            </a:r>
            <a:r>
              <a:rPr lang="en-US" sz="2400" b="1" i="0" dirty="0">
                <a:solidFill>
                  <a:srgbClr val="000000"/>
                </a:solidFill>
                <a:effectLst/>
                <a:latin typeface="Calibri" panose="020F0502020204030204" pitchFamily="34" charset="0"/>
                <a:cs typeface="Calibri" panose="020F0502020204030204" pitchFamily="34" charset="0"/>
              </a:rPr>
              <a:t>): </a:t>
            </a:r>
            <a:r>
              <a:rPr lang="en-US" sz="2400" b="0" i="0" dirty="0">
                <a:solidFill>
                  <a:srgbClr val="000000"/>
                </a:solidFill>
                <a:effectLst/>
                <a:latin typeface="Calibri" panose="020F0502020204030204" pitchFamily="34" charset="0"/>
                <a:cs typeface="Calibri" panose="020F0502020204030204" pitchFamily="34" charset="0"/>
              </a:rPr>
              <a:t>This iterator takes two arguments, </a:t>
            </a:r>
            <a:r>
              <a:rPr lang="en-US" sz="2400" b="0" i="0" dirty="0" err="1">
                <a:solidFill>
                  <a:srgbClr val="000000"/>
                </a:solidFill>
                <a:effectLst/>
                <a:latin typeface="Calibri" panose="020F0502020204030204" pitchFamily="34" charset="0"/>
                <a:cs typeface="Calibri" panose="020F0502020204030204" pitchFamily="34" charset="0"/>
              </a:rPr>
              <a:t>iterable</a:t>
            </a:r>
            <a:r>
              <a:rPr lang="en-US" sz="2400" b="0" i="0" dirty="0">
                <a:solidFill>
                  <a:srgbClr val="000000"/>
                </a:solidFill>
                <a:effectLst/>
                <a:latin typeface="Calibri" panose="020F0502020204030204" pitchFamily="34" charset="0"/>
                <a:cs typeface="Calibri" panose="020F0502020204030204" pitchFamily="34" charset="0"/>
              </a:rPr>
              <a:t> target and the function which would be followed at each iteration of value in target. If no function is passed, addition takes place by default. If the input </a:t>
            </a:r>
            <a:r>
              <a:rPr lang="en-US" sz="2400" b="0" i="0" dirty="0" err="1">
                <a:solidFill>
                  <a:srgbClr val="000000"/>
                </a:solidFill>
                <a:effectLst/>
                <a:latin typeface="Calibri" panose="020F0502020204030204" pitchFamily="34" charset="0"/>
                <a:cs typeface="Calibri" panose="020F0502020204030204" pitchFamily="34" charset="0"/>
              </a:rPr>
              <a:t>iterable</a:t>
            </a:r>
            <a:r>
              <a:rPr lang="en-US" sz="2400" b="0" i="0" dirty="0">
                <a:solidFill>
                  <a:srgbClr val="000000"/>
                </a:solidFill>
                <a:effectLst/>
                <a:latin typeface="Calibri" panose="020F0502020204030204" pitchFamily="34" charset="0"/>
                <a:cs typeface="Calibri" panose="020F0502020204030204" pitchFamily="34" charset="0"/>
              </a:rPr>
              <a:t> is empty, the output </a:t>
            </a:r>
            <a:r>
              <a:rPr lang="en-US" sz="2400" b="0" i="0" dirty="0" err="1">
                <a:solidFill>
                  <a:srgbClr val="000000"/>
                </a:solidFill>
                <a:effectLst/>
                <a:latin typeface="Calibri" panose="020F0502020204030204" pitchFamily="34" charset="0"/>
                <a:cs typeface="Calibri" panose="020F0502020204030204" pitchFamily="34" charset="0"/>
              </a:rPr>
              <a:t>iterable</a:t>
            </a:r>
            <a:r>
              <a:rPr lang="en-US" sz="2400" b="0" i="0" dirty="0">
                <a:solidFill>
                  <a:srgbClr val="000000"/>
                </a:solidFill>
                <a:effectLst/>
                <a:latin typeface="Calibri" panose="020F0502020204030204" pitchFamily="34" charset="0"/>
                <a:cs typeface="Calibri" panose="020F0502020204030204" pitchFamily="34" charset="0"/>
              </a:rPr>
              <a:t> will also be empty.</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err="1">
                <a:solidFill>
                  <a:srgbClr val="000000"/>
                </a:solidFill>
                <a:effectLst/>
                <a:latin typeface="Calibri" panose="020F0502020204030204" pitchFamily="34" charset="0"/>
                <a:cs typeface="Calibri" panose="020F0502020204030204" pitchFamily="34" charset="0"/>
              </a:rPr>
              <a:t>Itertools</a:t>
            </a:r>
            <a:r>
              <a:rPr lang="en-US" b="0" i="0" dirty="0">
                <a:solidFill>
                  <a:srgbClr val="000000"/>
                </a:solidFill>
                <a:effectLst/>
                <a:latin typeface="Calibri" panose="020F0502020204030204" pitchFamily="34" charset="0"/>
                <a:cs typeface="Calibri" panose="020F0502020204030204" pitchFamily="34" charset="0"/>
              </a:rPr>
              <a:t> – Terminating iterators</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0418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Terminating iterators examples</a:t>
            </a:r>
            <a:endParaRPr lang="he-IL" dirty="0"/>
          </a:p>
        </p:txBody>
      </p:sp>
    </p:spTree>
    <p:extLst>
      <p:ext uri="{BB962C8B-B14F-4D97-AF65-F5344CB8AC3E}">
        <p14:creationId xmlns:p14="http://schemas.microsoft.com/office/powerpoint/2010/main" val="212313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4930330" cy="4673143"/>
          </a:xfrm>
        </p:spPr>
        <p:txBody>
          <a:bodyPr>
            <a:normAutofit/>
          </a:bodyPr>
          <a:lstStyle/>
          <a:p>
            <a:pPr marL="0" indent="0" defTabSz="360000">
              <a:buNone/>
            </a:pPr>
            <a:r>
              <a:rPr lang="en-US" sz="1800" b="1" i="0" dirty="0">
                <a:solidFill>
                  <a:srgbClr val="000000"/>
                </a:solidFill>
                <a:effectLst/>
                <a:latin typeface="Calibri" panose="020F0502020204030204" pitchFamily="34" charset="0"/>
                <a:cs typeface="Calibri" panose="020F0502020204030204" pitchFamily="34" charset="0"/>
              </a:rPr>
              <a:t>chain(iter1, iter2..): </a:t>
            </a:r>
            <a:r>
              <a:rPr lang="en-US" sz="1800" i="0" dirty="0">
                <a:solidFill>
                  <a:srgbClr val="000000"/>
                </a:solidFill>
                <a:effectLst/>
                <a:latin typeface="Calibri" panose="020F0502020204030204" pitchFamily="34" charset="0"/>
                <a:cs typeface="Calibri" panose="020F0502020204030204" pitchFamily="34" charset="0"/>
              </a:rPr>
              <a:t>This function is used to print all the values in </a:t>
            </a:r>
            <a:r>
              <a:rPr lang="en-US" sz="1800" i="0" dirty="0" err="1">
                <a:solidFill>
                  <a:srgbClr val="000000"/>
                </a:solidFill>
                <a:effectLst/>
                <a:latin typeface="Calibri" panose="020F0502020204030204" pitchFamily="34" charset="0"/>
                <a:cs typeface="Calibri" panose="020F0502020204030204" pitchFamily="34" charset="0"/>
              </a:rPr>
              <a:t>iterable</a:t>
            </a:r>
            <a:r>
              <a:rPr lang="en-US" sz="1800" i="0" dirty="0">
                <a:solidFill>
                  <a:srgbClr val="000000"/>
                </a:solidFill>
                <a:effectLst/>
                <a:latin typeface="Calibri" panose="020F0502020204030204" pitchFamily="34" charset="0"/>
                <a:cs typeface="Calibri" panose="020F0502020204030204" pitchFamily="34" charset="0"/>
              </a:rPr>
              <a:t> targets one after another mentioned in its arguments.</a:t>
            </a:r>
            <a:endParaRPr lang="en-US" sz="18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Terminating iterators examples</a:t>
            </a:r>
            <a:endParaRPr lang="he-IL" dirty="0">
              <a:latin typeface="Calibri" panose="020F0502020204030204" pitchFamily="34" charset="0"/>
              <a:cs typeface="Calibri" panose="020F0502020204030204" pitchFamily="34" charset="0"/>
            </a:endParaRPr>
          </a:p>
        </p:txBody>
      </p:sp>
      <p:sp>
        <p:nvSpPr>
          <p:cNvPr id="3" name="Rectangle 3">
            <a:extLst>
              <a:ext uri="{FF2B5EF4-FFF2-40B4-BE49-F238E27FC236}">
                <a16:creationId xmlns:a16="http://schemas.microsoft.com/office/drawing/2014/main" id="{5B388DE0-2F8C-4A9F-B9EF-5C042D677190}"/>
              </a:ext>
            </a:extLst>
          </p:cNvPr>
          <p:cNvSpPr>
            <a:spLocks noChangeArrowheads="1"/>
          </p:cNvSpPr>
          <p:nvPr/>
        </p:nvSpPr>
        <p:spPr bwMode="auto">
          <a:xfrm>
            <a:off x="671480" y="2689013"/>
            <a:ext cx="4841553"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and chain()</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1</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li1 =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2</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li2 =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6</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9</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3</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li3 =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chain() to print all elements of lists</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"All values in mentioned chain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itertools.chain</a:t>
            </a:r>
            <a:r>
              <a:rPr kumimoji="0" lang="en-US" altLang="en-US" sz="1400" b="0" i="0" u="none" strike="noStrike" cap="none" normalizeH="0" baseline="0" dirty="0">
                <a:ln>
                  <a:noFill/>
                </a:ln>
                <a:solidFill>
                  <a:srgbClr val="A9B7C6"/>
                </a:solidFill>
                <a:effectLst/>
                <a:latin typeface="Arial Unicode MS"/>
              </a:rPr>
              <a:t>(li1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li3)))</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7" y="1373628"/>
            <a:ext cx="4930330" cy="4673143"/>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2"/>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Calibri" panose="020F0502020204030204" pitchFamily="34" charset="0"/>
                <a:cs typeface="Calibri" panose="020F0502020204030204" pitchFamily="34" charset="0"/>
              </a:rPr>
              <a:t>chain.from_iterable</a:t>
            </a:r>
            <a:r>
              <a:rPr lang="en-US" sz="1800" b="1" dirty="0">
                <a:solidFill>
                  <a:srgbClr val="000000"/>
                </a:solidFill>
                <a:latin typeface="Calibri" panose="020F0502020204030204" pitchFamily="34" charset="0"/>
                <a:cs typeface="Calibri" panose="020F0502020204030204" pitchFamily="34" charset="0"/>
              </a:rPr>
              <a:t>(): </a:t>
            </a:r>
            <a:r>
              <a:rPr lang="en-US" sz="1800" dirty="0">
                <a:solidFill>
                  <a:srgbClr val="000000"/>
                </a:solidFill>
                <a:latin typeface="Calibri" panose="020F0502020204030204" pitchFamily="34" charset="0"/>
                <a:cs typeface="Calibri" panose="020F0502020204030204" pitchFamily="34" charset="0"/>
              </a:rPr>
              <a:t>This function is implemented similarly as a chain() but the argument here is a list of lists or any other </a:t>
            </a:r>
            <a:r>
              <a:rPr lang="en-US" sz="1800" dirty="0" err="1">
                <a:solidFill>
                  <a:srgbClr val="000000"/>
                </a:solidFill>
                <a:latin typeface="Calibri" panose="020F0502020204030204" pitchFamily="34" charset="0"/>
                <a:cs typeface="Calibri" panose="020F0502020204030204" pitchFamily="34" charset="0"/>
              </a:rPr>
              <a:t>iterable</a:t>
            </a:r>
            <a:r>
              <a:rPr lang="en-US" sz="1800" dirty="0">
                <a:solidFill>
                  <a:srgbClr val="000000"/>
                </a:solidFill>
                <a:latin typeface="Calibri" panose="020F0502020204030204" pitchFamily="34" charset="0"/>
                <a:cs typeface="Calibri" panose="020F0502020204030204" pitchFamily="34" charset="0"/>
              </a:rPr>
              <a:t> container.</a:t>
            </a:r>
            <a:endParaRPr lang="en-US" sz="18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AAEDD2A0-999D-4816-B1CA-88421ED5F56E}"/>
              </a:ext>
            </a:extLst>
          </p:cNvPr>
          <p:cNvSpPr>
            <a:spLocks noChangeArrowheads="1"/>
          </p:cNvSpPr>
          <p:nvPr/>
        </p:nvSpPr>
        <p:spPr bwMode="auto">
          <a:xfrm>
            <a:off x="6446257" y="2689013"/>
            <a:ext cx="5005937"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Arial Unicode MS"/>
              </a:rPr>
              <a:t># Python code to demonstrate the working of </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a:t>
            </a:r>
            <a:r>
              <a:rPr kumimoji="0" lang="en-US" altLang="en-US" sz="1200" b="0" i="0" u="none" strike="noStrike" cap="none" normalizeH="0" baseline="0" dirty="0" err="1">
                <a:ln>
                  <a:noFill/>
                </a:ln>
                <a:solidFill>
                  <a:srgbClr val="808080"/>
                </a:solidFill>
                <a:effectLst/>
                <a:latin typeface="Arial Unicode MS"/>
              </a:rPr>
              <a:t>chain.from_iterable</a:t>
            </a:r>
            <a:r>
              <a:rPr kumimoji="0" lang="en-US" altLang="en-US" sz="1200" b="0" i="0" u="none" strike="noStrike" cap="none" normalizeH="0" baseline="0" dirty="0">
                <a:ln>
                  <a:noFill/>
                </a:ln>
                <a:solidFill>
                  <a:srgbClr val="808080"/>
                </a:solidFill>
                <a:effectLst/>
                <a:latin typeface="Arial Unicode MS"/>
              </a:rPr>
              <a:t>()</a:t>
            </a: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err="1">
                <a:ln>
                  <a:noFill/>
                </a:ln>
                <a:solidFill>
                  <a:srgbClr val="A9B7C6"/>
                </a:solidFill>
                <a:effectLst/>
                <a:latin typeface="Arial Unicode MS"/>
              </a:rPr>
              <a:t>itertools</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 1</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li1 = [</a:t>
            </a:r>
            <a:r>
              <a:rPr kumimoji="0" lang="en-US" altLang="en-US" sz="1200" b="0" i="0" u="none" strike="noStrike" cap="none" normalizeH="0" baseline="0" dirty="0">
                <a:ln>
                  <a:noFill/>
                </a:ln>
                <a:solidFill>
                  <a:srgbClr val="6897BB"/>
                </a:solidFill>
                <a:effectLst/>
                <a:latin typeface="Arial Unicode MS"/>
              </a:rPr>
              <a:t>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4</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5</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7</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 2</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li2 = [</a:t>
            </a:r>
            <a:r>
              <a:rPr kumimoji="0" lang="en-US" altLang="en-US" sz="1200" b="0" i="0" u="none" strike="noStrike" cap="none" normalizeH="0" baseline="0" dirty="0">
                <a:ln>
                  <a:noFill/>
                </a:ln>
                <a:solidFill>
                  <a:srgbClr val="6897BB"/>
                </a:solidFill>
                <a:effectLst/>
                <a:latin typeface="Arial Unicode MS"/>
              </a:rPr>
              <a:t>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6</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5</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9</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 3</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li3 = [</a:t>
            </a:r>
            <a:r>
              <a:rPr kumimoji="0" lang="en-US" altLang="en-US" sz="1200" b="0" i="0" u="none" strike="noStrike" cap="none" normalizeH="0" baseline="0" dirty="0">
                <a:ln>
                  <a:noFill/>
                </a:ln>
                <a:solidFill>
                  <a:srgbClr val="6897BB"/>
                </a:solidFill>
                <a:effectLst/>
                <a:latin typeface="Arial Unicode MS"/>
              </a:rPr>
              <a:t>8</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10</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5</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4</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 of list</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li4 = [li1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li2</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li3]</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using </a:t>
            </a:r>
            <a:r>
              <a:rPr kumimoji="0" lang="en-US" altLang="en-US" sz="1200" b="0" i="0" u="none" strike="noStrike" cap="none" normalizeH="0" baseline="0" dirty="0" err="1">
                <a:ln>
                  <a:noFill/>
                </a:ln>
                <a:solidFill>
                  <a:srgbClr val="808080"/>
                </a:solidFill>
                <a:effectLst/>
                <a:latin typeface="Arial Unicode MS"/>
              </a:rPr>
              <a:t>chain.from_iterable</a:t>
            </a:r>
            <a:r>
              <a:rPr kumimoji="0" lang="en-US" altLang="en-US" sz="1200" b="0" i="0" u="none" strike="noStrike" cap="none" normalizeH="0" baseline="0" dirty="0">
                <a:ln>
                  <a:noFill/>
                </a:ln>
                <a:solidFill>
                  <a:srgbClr val="808080"/>
                </a:solidFill>
                <a:effectLst/>
                <a:latin typeface="Arial Unicode MS"/>
              </a:rPr>
              <a:t>() to print all elements of lists</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8888C6"/>
                </a:solidFill>
                <a:effectLst/>
                <a:latin typeface="Arial Unicode MS"/>
              </a:rPr>
              <a:t>print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"All values in mentioned chain are : "</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A4926"/>
                </a:solidFill>
                <a:effectLst/>
                <a:latin typeface="Arial Unicode MS"/>
              </a:rPr>
              <a:t>end</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888C6"/>
                </a:solidFill>
                <a:effectLst/>
                <a:latin typeface="Arial Unicode MS"/>
              </a:rPr>
              <a:t>print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8888C6"/>
                </a:solidFill>
                <a:effectLst/>
                <a:latin typeface="Arial Unicode MS"/>
              </a:rPr>
              <a:t>list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itertools.chain.from_iterable</a:t>
            </a:r>
            <a:r>
              <a:rPr kumimoji="0" lang="en-US" altLang="en-US" sz="1200" b="0" i="0" u="none" strike="noStrike" cap="none" normalizeH="0" baseline="0" dirty="0">
                <a:ln>
                  <a:noFill/>
                </a:ln>
                <a:solidFill>
                  <a:srgbClr val="A9B7C6"/>
                </a:solidFill>
                <a:effectLst/>
                <a:latin typeface="Arial Unicode MS"/>
              </a:rPr>
              <a:t>(li4)))</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97800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373628"/>
            <a:ext cx="4930330" cy="4673143"/>
          </a:xfrm>
        </p:spPr>
        <p:txBody>
          <a:bodyPr>
            <a:normAutofit/>
          </a:bodyPr>
          <a:lstStyle/>
          <a:p>
            <a:pPr marL="0" indent="0" defTabSz="360000">
              <a:buNone/>
            </a:pPr>
            <a:r>
              <a:rPr lang="en-US" sz="1800" b="1" i="0" dirty="0">
                <a:solidFill>
                  <a:srgbClr val="000000"/>
                </a:solidFill>
                <a:effectLst/>
                <a:latin typeface="Calibri" panose="020F0502020204030204" pitchFamily="34" charset="0"/>
                <a:cs typeface="Calibri" panose="020F0502020204030204" pitchFamily="34" charset="0"/>
              </a:rPr>
              <a:t>compress(</a:t>
            </a:r>
            <a:r>
              <a:rPr lang="en-US" sz="1800" b="1" i="0" dirty="0" err="1">
                <a:solidFill>
                  <a:srgbClr val="000000"/>
                </a:solidFill>
                <a:effectLst/>
                <a:latin typeface="Calibri" panose="020F0502020204030204" pitchFamily="34" charset="0"/>
                <a:cs typeface="Calibri" panose="020F0502020204030204" pitchFamily="34" charset="0"/>
              </a:rPr>
              <a:t>iter</a:t>
            </a:r>
            <a:r>
              <a:rPr lang="en-US" sz="1800" b="1" i="0" dirty="0">
                <a:solidFill>
                  <a:srgbClr val="000000"/>
                </a:solidFill>
                <a:effectLst/>
                <a:latin typeface="Calibri" panose="020F0502020204030204" pitchFamily="34" charset="0"/>
                <a:cs typeface="Calibri" panose="020F0502020204030204" pitchFamily="34" charset="0"/>
              </a:rPr>
              <a:t>, selector): </a:t>
            </a:r>
            <a:r>
              <a:rPr lang="en-US" sz="1800" i="0" dirty="0">
                <a:solidFill>
                  <a:srgbClr val="000000"/>
                </a:solidFill>
                <a:effectLst/>
                <a:latin typeface="Calibri" panose="020F0502020204030204" pitchFamily="34" charset="0"/>
                <a:cs typeface="Calibri" panose="020F0502020204030204" pitchFamily="34" charset="0"/>
              </a:rPr>
              <a:t>This iterator selectively picks the values to print from the passed container according to the </a:t>
            </a:r>
            <a:r>
              <a:rPr lang="en-US" sz="1800" i="0" dirty="0" err="1">
                <a:solidFill>
                  <a:srgbClr val="000000"/>
                </a:solidFill>
                <a:effectLst/>
                <a:latin typeface="Calibri" panose="020F0502020204030204" pitchFamily="34" charset="0"/>
                <a:cs typeface="Calibri" panose="020F0502020204030204" pitchFamily="34" charset="0"/>
              </a:rPr>
              <a:t>boolean</a:t>
            </a:r>
            <a:r>
              <a:rPr lang="en-US" sz="1800" i="0" dirty="0">
                <a:solidFill>
                  <a:srgbClr val="000000"/>
                </a:solidFill>
                <a:effectLst/>
                <a:latin typeface="Calibri" panose="020F0502020204030204" pitchFamily="34" charset="0"/>
                <a:cs typeface="Calibri" panose="020F0502020204030204" pitchFamily="34" charset="0"/>
              </a:rPr>
              <a:t> list value passed as other arguments. The arguments corresponding to </a:t>
            </a:r>
            <a:r>
              <a:rPr lang="en-US" sz="1800" i="0" dirty="0" err="1">
                <a:solidFill>
                  <a:srgbClr val="000000"/>
                </a:solidFill>
                <a:effectLst/>
                <a:latin typeface="Calibri" panose="020F0502020204030204" pitchFamily="34" charset="0"/>
                <a:cs typeface="Calibri" panose="020F0502020204030204" pitchFamily="34" charset="0"/>
              </a:rPr>
              <a:t>boolean</a:t>
            </a:r>
            <a:r>
              <a:rPr lang="en-US" sz="1800" i="0" dirty="0">
                <a:solidFill>
                  <a:srgbClr val="000000"/>
                </a:solidFill>
                <a:effectLst/>
                <a:latin typeface="Calibri" panose="020F0502020204030204" pitchFamily="34" charset="0"/>
                <a:cs typeface="Calibri" panose="020F0502020204030204" pitchFamily="34" charset="0"/>
              </a:rPr>
              <a:t> true are printed else all are skipped.</a:t>
            </a:r>
            <a:endParaRPr lang="en-US" sz="18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Terminating iterators examples</a:t>
            </a:r>
            <a:endParaRPr lang="he-IL"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7" y="1373628"/>
            <a:ext cx="4930330" cy="4673143"/>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2"/>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Calibri" panose="020F0502020204030204" pitchFamily="34" charset="0"/>
                <a:cs typeface="Calibri" panose="020F0502020204030204" pitchFamily="34" charset="0"/>
              </a:rPr>
              <a:t>dropwhile</a:t>
            </a:r>
            <a:r>
              <a:rPr lang="en-US" sz="1800" b="1" dirty="0">
                <a:solidFill>
                  <a:srgbClr val="000000"/>
                </a:solidFill>
                <a:latin typeface="Calibri" panose="020F0502020204030204" pitchFamily="34" charset="0"/>
                <a:cs typeface="Calibri" panose="020F0502020204030204" pitchFamily="34" charset="0"/>
              </a:rPr>
              <a:t>(</a:t>
            </a:r>
            <a:r>
              <a:rPr lang="en-US" sz="1800" b="1" dirty="0" err="1">
                <a:solidFill>
                  <a:srgbClr val="000000"/>
                </a:solidFill>
                <a:latin typeface="Calibri" panose="020F0502020204030204" pitchFamily="34" charset="0"/>
                <a:cs typeface="Calibri" panose="020F0502020204030204" pitchFamily="34" charset="0"/>
              </a:rPr>
              <a:t>func</a:t>
            </a:r>
            <a:r>
              <a:rPr lang="en-US" sz="1800" b="1" dirty="0">
                <a:solidFill>
                  <a:srgbClr val="000000"/>
                </a:solidFill>
                <a:latin typeface="Calibri" panose="020F0502020204030204" pitchFamily="34" charset="0"/>
                <a:cs typeface="Calibri" panose="020F0502020204030204" pitchFamily="34" charset="0"/>
              </a:rPr>
              <a:t>, seq): </a:t>
            </a:r>
            <a:r>
              <a:rPr lang="en-US" sz="1800" dirty="0">
                <a:solidFill>
                  <a:srgbClr val="000000"/>
                </a:solidFill>
                <a:latin typeface="Calibri" panose="020F0502020204030204" pitchFamily="34" charset="0"/>
                <a:cs typeface="Calibri" panose="020F0502020204030204" pitchFamily="34" charset="0"/>
              </a:rPr>
              <a:t>This iterator starts printing the characters only after the </a:t>
            </a:r>
            <a:r>
              <a:rPr lang="en-US" sz="1800" dirty="0" err="1">
                <a:solidFill>
                  <a:srgbClr val="000000"/>
                </a:solidFill>
                <a:latin typeface="Calibri" panose="020F0502020204030204" pitchFamily="34" charset="0"/>
                <a:cs typeface="Calibri" panose="020F0502020204030204" pitchFamily="34" charset="0"/>
              </a:rPr>
              <a:t>func</a:t>
            </a:r>
            <a:r>
              <a:rPr lang="en-US" sz="1800" dirty="0">
                <a:solidFill>
                  <a:srgbClr val="000000"/>
                </a:solidFill>
                <a:latin typeface="Calibri" panose="020F0502020204030204" pitchFamily="34" charset="0"/>
                <a:cs typeface="Calibri" panose="020F0502020204030204" pitchFamily="34" charset="0"/>
              </a:rPr>
              <a:t>. in argument returns false for the first time.</a:t>
            </a:r>
            <a:endParaRPr lang="en-US" sz="18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A8F17E57-4191-4E3A-8B88-957CD0B5E04B}"/>
              </a:ext>
            </a:extLst>
          </p:cNvPr>
          <p:cNvSpPr>
            <a:spLocks noChangeArrowheads="1"/>
          </p:cNvSpPr>
          <p:nvPr/>
        </p:nvSpPr>
        <p:spPr bwMode="auto">
          <a:xfrm>
            <a:off x="739806" y="3237602"/>
            <a:ext cx="5356194"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and compress()</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compress() selectively print data values</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compressed values in string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itertools.compress</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'GEEKSFORGEEKS'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77EB1149-5D34-4A69-B3AB-360D2B7790D0}"/>
              </a:ext>
            </a:extLst>
          </p:cNvPr>
          <p:cNvSpPr>
            <a:spLocks noChangeArrowheads="1"/>
          </p:cNvSpPr>
          <p:nvPr/>
        </p:nvSpPr>
        <p:spPr bwMode="auto">
          <a:xfrm>
            <a:off x="6446257" y="3237602"/>
            <a:ext cx="5280587"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dropwhile</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dropwhile</a:t>
            </a:r>
            <a:r>
              <a:rPr kumimoji="0" lang="en-US" altLang="en-US" sz="1400" b="0" i="0" u="none" strike="noStrike" cap="none" normalizeH="0" baseline="0" dirty="0">
                <a:ln>
                  <a:noFill/>
                </a:ln>
                <a:solidFill>
                  <a:srgbClr val="808080"/>
                </a:solidFill>
                <a:effectLst/>
                <a:latin typeface="Arial Unicode MS"/>
              </a:rPr>
              <a:t>() to start displaying after condition is false</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values after condition returns false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itertools.dropwhile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lambda </a:t>
            </a:r>
            <a:r>
              <a:rPr kumimoji="0" lang="en-US" altLang="en-US" sz="1400" b="0" i="0" u="none" strike="noStrike" cap="none" normalizeH="0" baseline="0" dirty="0">
                <a:ln>
                  <a:noFill/>
                </a:ln>
                <a:solidFill>
                  <a:srgbClr val="A9B7C6"/>
                </a:solidFill>
                <a:effectLst/>
                <a:latin typeface="Arial Unicode MS"/>
              </a:rPr>
              <a:t>x: x % </a:t>
            </a:r>
            <a:r>
              <a:rPr kumimoji="0" lang="en-US" altLang="en-US" sz="1400" b="0" i="0" u="none" strike="noStrike" cap="none" normalizeH="0" baseline="0" dirty="0">
                <a:ln>
                  <a:noFill/>
                </a:ln>
                <a:solidFill>
                  <a:srgbClr val="6897BB"/>
                </a:solidFill>
                <a:effectLst/>
                <a:latin typeface="Arial Unicode MS"/>
              </a:rPr>
              <a:t>2 </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951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dirty="0">
                <a:cs typeface="Times New Roman" pitchFamily="18" charset="0"/>
              </a:rPr>
              <a:t>Filter function</a:t>
            </a:r>
            <a:endParaRPr lang="he-IL" dirty="0"/>
          </a:p>
        </p:txBody>
      </p:sp>
      <p:sp>
        <p:nvSpPr>
          <p:cNvPr id="3" name="TextBox 2">
            <a:extLst>
              <a:ext uri="{FF2B5EF4-FFF2-40B4-BE49-F238E27FC236}">
                <a16:creationId xmlns:a16="http://schemas.microsoft.com/office/drawing/2014/main" id="{C05E8B18-012B-4322-8484-47CA00D4C0F1}"/>
              </a:ext>
            </a:extLst>
          </p:cNvPr>
          <p:cNvSpPr txBox="1"/>
          <p:nvPr/>
        </p:nvSpPr>
        <p:spPr>
          <a:xfrm>
            <a:off x="136239" y="1616718"/>
            <a:ext cx="6486504" cy="6032421"/>
          </a:xfrm>
          <a:prstGeom prst="rect">
            <a:avLst/>
          </a:prstGeom>
          <a:noFill/>
        </p:spPr>
        <p:txBody>
          <a:bodyPr wrap="square" rtlCol="1">
            <a:spAutoFit/>
          </a:bodyPr>
          <a:lstStyle/>
          <a:p>
            <a:pPr marL="285750" indent="-285750">
              <a:buFont typeface="Arial" panose="020B0604020202020204" pitchFamily="34" charset="0"/>
              <a:buChar char="•"/>
            </a:pPr>
            <a:r>
              <a:rPr lang="en-US" sz="2000" b="1" i="0" dirty="0" err="1">
                <a:solidFill>
                  <a:srgbClr val="000000"/>
                </a:solidFill>
                <a:effectLst/>
                <a:latin typeface="Calibri" panose="020F0502020204030204" pitchFamily="34" charset="0"/>
                <a:cs typeface="Calibri" panose="020F0502020204030204" pitchFamily="34" charset="0"/>
              </a:rPr>
              <a:t>resultiter</a:t>
            </a:r>
            <a:r>
              <a:rPr lang="en-US" sz="2000" b="1" i="0" dirty="0">
                <a:solidFill>
                  <a:srgbClr val="000000"/>
                </a:solidFill>
                <a:effectLst/>
                <a:latin typeface="Calibri" panose="020F0502020204030204" pitchFamily="34" charset="0"/>
                <a:cs typeface="Calibri" panose="020F0502020204030204" pitchFamily="34" charset="0"/>
              </a:rPr>
              <a:t> =filter(function, </a:t>
            </a:r>
            <a:r>
              <a:rPr lang="en-US" sz="2000" b="1" i="0" dirty="0" err="1">
                <a:solidFill>
                  <a:srgbClr val="000000"/>
                </a:solidFill>
                <a:effectLst/>
                <a:latin typeface="Calibri" panose="020F0502020204030204" pitchFamily="34" charset="0"/>
                <a:cs typeface="Calibri" panose="020F0502020204030204" pitchFamily="34" charset="0"/>
              </a:rPr>
              <a:t>iterable</a:t>
            </a:r>
            <a:r>
              <a:rPr lang="en-US" sz="2000" b="1" i="0" dirty="0">
                <a:solidFill>
                  <a:srgbClr val="000000"/>
                </a:solidFill>
                <a:effectLst/>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0" i="0"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 filter function returns an iterator of elements of </a:t>
            </a:r>
            <a:r>
              <a:rPr lang="en-US" sz="2000" b="0" i="0" dirty="0" err="1">
                <a:solidFill>
                  <a:srgbClr val="000000"/>
                </a:solidFill>
                <a:effectLst/>
                <a:latin typeface="Calibri" panose="020F0502020204030204" pitchFamily="34" charset="0"/>
                <a:cs typeface="Calibri" panose="020F0502020204030204" pitchFamily="34" charset="0"/>
              </a:rPr>
              <a:t>iterable</a:t>
            </a:r>
            <a:r>
              <a:rPr lang="en-US" sz="2000" b="0" i="0" dirty="0">
                <a:solidFill>
                  <a:srgbClr val="000000"/>
                </a:solidFill>
                <a:effectLst/>
                <a:latin typeface="Calibri" panose="020F0502020204030204" pitchFamily="34" charset="0"/>
                <a:cs typeface="Calibri" panose="020F0502020204030204" pitchFamily="34" charset="0"/>
              </a:rPr>
              <a:t> for which function returns true. </a:t>
            </a:r>
          </a:p>
          <a:p>
            <a:pPr marL="285750" indent="-28575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iterable</a:t>
            </a:r>
            <a:r>
              <a:rPr lang="en-US" sz="2000" b="0" i="0" dirty="0">
                <a:solidFill>
                  <a:srgbClr val="000000"/>
                </a:solidFill>
                <a:effectLst/>
                <a:latin typeface="Calibri" panose="020F0502020204030204" pitchFamily="34" charset="0"/>
                <a:cs typeface="Calibri" panose="020F0502020204030204" pitchFamily="34" charset="0"/>
              </a:rPr>
              <a:t> may be either a sequence or an iterator </a:t>
            </a:r>
          </a:p>
          <a:p>
            <a:pPr marL="285750" indent="-285750">
              <a:buFont typeface="Arial" panose="020B0604020202020204" pitchFamily="34" charset="0"/>
              <a:buChar char="•"/>
            </a:pPr>
            <a:endParaRPr lang="en-US" sz="2000" b="0" i="0"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 The filter iterates through all elements of </a:t>
            </a:r>
            <a:r>
              <a:rPr lang="en-US" sz="2000" b="0" i="0" dirty="0" err="1">
                <a:solidFill>
                  <a:srgbClr val="000000"/>
                </a:solidFill>
                <a:effectLst/>
                <a:latin typeface="Calibri" panose="020F0502020204030204" pitchFamily="34" charset="0"/>
                <a:cs typeface="Calibri" panose="020F0502020204030204" pitchFamily="34" charset="0"/>
              </a:rPr>
              <a:t>iterable</a:t>
            </a:r>
            <a:r>
              <a:rPr lang="en-US" sz="2000" b="0" i="0" dirty="0">
                <a:solidFill>
                  <a:srgbClr val="000000"/>
                </a:solidFill>
                <a:effectLst/>
                <a:latin typeface="Calibri" panose="020F0502020204030204" pitchFamily="34" charset="0"/>
                <a:cs typeface="Calibri" panose="020F0502020204030204" pitchFamily="34" charset="0"/>
              </a:rPr>
              <a:t>, sends them(one by one) to function and includes in </a:t>
            </a:r>
            <a:r>
              <a:rPr lang="en-US" sz="2000" b="0" i="0" dirty="0" err="1">
                <a:solidFill>
                  <a:srgbClr val="000000"/>
                </a:solidFill>
                <a:effectLst/>
                <a:latin typeface="Calibri" panose="020F0502020204030204" pitchFamily="34" charset="0"/>
                <a:cs typeface="Calibri" panose="020F0502020204030204" pitchFamily="34" charset="0"/>
              </a:rPr>
              <a:t>resultiter</a:t>
            </a:r>
            <a:r>
              <a:rPr lang="en-US" sz="2000" b="0" i="0" dirty="0">
                <a:solidFill>
                  <a:srgbClr val="000000"/>
                </a:solidFill>
                <a:effectLst/>
                <a:latin typeface="Calibri" panose="020F0502020204030204" pitchFamily="34" charset="0"/>
                <a:cs typeface="Calibri" panose="020F0502020204030204" pitchFamily="34" charset="0"/>
              </a:rPr>
              <a:t> only elements for which the function returns True</a:t>
            </a:r>
          </a:p>
          <a:p>
            <a:r>
              <a:rPr lang="en-US" sz="2000" b="0" i="0" dirty="0">
                <a:solidFill>
                  <a:srgbClr val="000000"/>
                </a:solidFill>
                <a:effectLst/>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If the function is not None, elements from input </a:t>
            </a:r>
            <a:r>
              <a:rPr lang="en-US" sz="2000" b="0" i="0" dirty="0" err="1">
                <a:solidFill>
                  <a:srgbClr val="000000"/>
                </a:solidFill>
                <a:effectLst/>
                <a:latin typeface="Calibri" panose="020F0502020204030204" pitchFamily="34" charset="0"/>
                <a:cs typeface="Calibri" panose="020F0502020204030204" pitchFamily="34" charset="0"/>
              </a:rPr>
              <a:t>iterable</a:t>
            </a:r>
            <a:r>
              <a:rPr lang="en-US" sz="2000" b="0" i="0" dirty="0">
                <a:solidFill>
                  <a:srgbClr val="000000"/>
                </a:solidFill>
                <a:effectLst/>
                <a:latin typeface="Calibri" panose="020F0502020204030204" pitchFamily="34" charset="0"/>
                <a:cs typeface="Calibri" panose="020F0502020204030204" pitchFamily="34" charset="0"/>
              </a:rPr>
              <a:t> will be include in a result only if them evaluates as True </a:t>
            </a:r>
            <a:endParaRPr lang="en-US" sz="2000" dirty="0">
              <a:latin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US" dirty="0"/>
          </a:p>
          <a:p>
            <a:endParaRPr lang="en-US" dirty="0"/>
          </a:p>
          <a:p>
            <a:endParaRPr lang="he-IL" dirty="0"/>
          </a:p>
        </p:txBody>
      </p:sp>
      <p:pic>
        <p:nvPicPr>
          <p:cNvPr id="1026" name="Picture 2" descr="Python Map, Filter and Reduce functions - MyBlueLinux.com">
            <a:extLst>
              <a:ext uri="{FF2B5EF4-FFF2-40B4-BE49-F238E27FC236}">
                <a16:creationId xmlns:a16="http://schemas.microsoft.com/office/drawing/2014/main" id="{873D738D-2941-4624-AFA8-C2AEA4446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2743" y="1616718"/>
            <a:ext cx="4703357" cy="457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895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373628"/>
            <a:ext cx="4930330" cy="4673143"/>
          </a:xfrm>
        </p:spPr>
        <p:txBody>
          <a:bodyPr>
            <a:normAutofit/>
          </a:bodyPr>
          <a:lstStyle/>
          <a:p>
            <a:pPr marL="0" indent="0" defTabSz="360000">
              <a:buNone/>
            </a:pPr>
            <a:r>
              <a:rPr lang="en-US" sz="1800" b="1" i="0" dirty="0" err="1">
                <a:solidFill>
                  <a:srgbClr val="000000"/>
                </a:solidFill>
                <a:effectLst/>
                <a:latin typeface="Calibri" panose="020F0502020204030204" pitchFamily="34" charset="0"/>
                <a:cs typeface="Calibri" panose="020F0502020204030204" pitchFamily="34" charset="0"/>
              </a:rPr>
              <a:t>filterfalse</a:t>
            </a:r>
            <a:r>
              <a:rPr lang="en-US" sz="1800" b="1" i="0" dirty="0">
                <a:solidFill>
                  <a:srgbClr val="000000"/>
                </a:solidFill>
                <a:effectLst/>
                <a:latin typeface="Calibri" panose="020F0502020204030204" pitchFamily="34" charset="0"/>
                <a:cs typeface="Calibri" panose="020F0502020204030204" pitchFamily="34" charset="0"/>
              </a:rPr>
              <a:t>(</a:t>
            </a:r>
            <a:r>
              <a:rPr lang="en-US" sz="1800" b="1" i="0" dirty="0" err="1">
                <a:solidFill>
                  <a:srgbClr val="000000"/>
                </a:solidFill>
                <a:effectLst/>
                <a:latin typeface="Calibri" panose="020F0502020204030204" pitchFamily="34" charset="0"/>
                <a:cs typeface="Calibri" panose="020F0502020204030204" pitchFamily="34" charset="0"/>
              </a:rPr>
              <a:t>func</a:t>
            </a:r>
            <a:r>
              <a:rPr lang="en-US" sz="1800" b="1" i="0" dirty="0">
                <a:solidFill>
                  <a:srgbClr val="000000"/>
                </a:solidFill>
                <a:effectLst/>
                <a:latin typeface="Calibri" panose="020F0502020204030204" pitchFamily="34" charset="0"/>
                <a:cs typeface="Calibri" panose="020F0502020204030204" pitchFamily="34" charset="0"/>
              </a:rPr>
              <a:t>, seq</a:t>
            </a:r>
            <a:r>
              <a:rPr lang="en-US" sz="1800" i="0" dirty="0">
                <a:solidFill>
                  <a:srgbClr val="000000"/>
                </a:solidFill>
                <a:effectLst/>
                <a:latin typeface="Calibri" panose="020F0502020204030204" pitchFamily="34" charset="0"/>
                <a:cs typeface="Calibri" panose="020F0502020204030204" pitchFamily="34" charset="0"/>
              </a:rPr>
              <a:t>): As the name suggests, this iterator prints only values that return false for the passed function.</a:t>
            </a:r>
            <a:endParaRPr lang="en-US" sz="18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Terminating iterators examples</a:t>
            </a:r>
            <a:endParaRPr lang="he-IL"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7" y="1373628"/>
            <a:ext cx="4930330" cy="4673143"/>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2"/>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Calibri" panose="020F0502020204030204" pitchFamily="34" charset="0"/>
                <a:cs typeface="Calibri" panose="020F0502020204030204" pitchFamily="34" charset="0"/>
              </a:rPr>
              <a:t>islice</a:t>
            </a:r>
            <a:r>
              <a:rPr lang="en-US" sz="1800" b="1" dirty="0">
                <a:solidFill>
                  <a:srgbClr val="000000"/>
                </a:solidFill>
                <a:latin typeface="Calibri" panose="020F0502020204030204" pitchFamily="34" charset="0"/>
                <a:cs typeface="Calibri" panose="020F0502020204030204" pitchFamily="34" charset="0"/>
              </a:rPr>
              <a:t>(</a:t>
            </a:r>
            <a:r>
              <a:rPr lang="en-US" sz="1800" b="1" dirty="0" err="1">
                <a:solidFill>
                  <a:srgbClr val="000000"/>
                </a:solidFill>
                <a:latin typeface="Calibri" panose="020F0502020204030204" pitchFamily="34" charset="0"/>
                <a:cs typeface="Calibri" panose="020F0502020204030204" pitchFamily="34" charset="0"/>
              </a:rPr>
              <a:t>iterable</a:t>
            </a:r>
            <a:r>
              <a:rPr lang="en-US" sz="1800" b="1" dirty="0">
                <a:solidFill>
                  <a:srgbClr val="000000"/>
                </a:solidFill>
                <a:latin typeface="Calibri" panose="020F0502020204030204" pitchFamily="34" charset="0"/>
                <a:cs typeface="Calibri" panose="020F0502020204030204" pitchFamily="34" charset="0"/>
              </a:rPr>
              <a:t>, start, stop, step): </a:t>
            </a:r>
            <a:r>
              <a:rPr lang="en-US" sz="1800" dirty="0">
                <a:solidFill>
                  <a:srgbClr val="000000"/>
                </a:solidFill>
                <a:latin typeface="Calibri" panose="020F0502020204030204" pitchFamily="34" charset="0"/>
                <a:cs typeface="Calibri" panose="020F0502020204030204" pitchFamily="34" charset="0"/>
              </a:rPr>
              <a:t>This iterator selectively prints the values mentioned in its </a:t>
            </a:r>
            <a:r>
              <a:rPr lang="en-US" sz="1800" dirty="0" err="1">
                <a:solidFill>
                  <a:srgbClr val="000000"/>
                </a:solidFill>
                <a:latin typeface="Calibri" panose="020F0502020204030204" pitchFamily="34" charset="0"/>
                <a:cs typeface="Calibri" panose="020F0502020204030204" pitchFamily="34" charset="0"/>
              </a:rPr>
              <a:t>iterable</a:t>
            </a:r>
            <a:r>
              <a:rPr lang="en-US" sz="1800" dirty="0">
                <a:solidFill>
                  <a:srgbClr val="000000"/>
                </a:solidFill>
                <a:latin typeface="Calibri" panose="020F0502020204030204" pitchFamily="34" charset="0"/>
                <a:cs typeface="Calibri" panose="020F0502020204030204" pitchFamily="34" charset="0"/>
              </a:rPr>
              <a:t> container passed as argument. This iterator takes 4 arguments, </a:t>
            </a:r>
            <a:r>
              <a:rPr lang="en-US" sz="1800" dirty="0" err="1">
                <a:solidFill>
                  <a:srgbClr val="000000"/>
                </a:solidFill>
                <a:latin typeface="Calibri" panose="020F0502020204030204" pitchFamily="34" charset="0"/>
                <a:cs typeface="Calibri" panose="020F0502020204030204" pitchFamily="34" charset="0"/>
              </a:rPr>
              <a:t>iterable</a:t>
            </a:r>
            <a:r>
              <a:rPr lang="en-US" sz="1800" dirty="0">
                <a:solidFill>
                  <a:srgbClr val="000000"/>
                </a:solidFill>
                <a:latin typeface="Calibri" panose="020F0502020204030204" pitchFamily="34" charset="0"/>
                <a:cs typeface="Calibri" panose="020F0502020204030204" pitchFamily="34" charset="0"/>
              </a:rPr>
              <a:t> container, starting pos., ending position and step.</a:t>
            </a:r>
            <a:endParaRPr lang="en-US" sz="1800" dirty="0">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9CCC5F01-249C-4B54-9F05-1B892496A4EC}"/>
              </a:ext>
            </a:extLst>
          </p:cNvPr>
          <p:cNvSpPr>
            <a:spLocks noChangeArrowheads="1"/>
          </p:cNvSpPr>
          <p:nvPr/>
        </p:nvSpPr>
        <p:spPr bwMode="auto">
          <a:xfrm>
            <a:off x="815413" y="3237602"/>
            <a:ext cx="4930330"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filterfalse</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filterfalse</a:t>
            </a:r>
            <a:r>
              <a:rPr kumimoji="0" lang="en-US" altLang="en-US" sz="1400" b="0" i="0" u="none" strike="noStrike" cap="none" normalizeH="0" baseline="0" dirty="0">
                <a:ln>
                  <a:noFill/>
                </a:ln>
                <a:solidFill>
                  <a:srgbClr val="808080"/>
                </a:solidFill>
                <a:effectLst/>
                <a:latin typeface="Arial Unicode MS"/>
              </a:rPr>
              <a:t>() to print false values</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values that return false to function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itertools.filterfalse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lambda </a:t>
            </a:r>
            <a:r>
              <a:rPr kumimoji="0" lang="en-US" altLang="en-US" sz="1400" b="0" i="0" u="none" strike="noStrike" cap="none" normalizeH="0" baseline="0" dirty="0">
                <a:ln>
                  <a:noFill/>
                </a:ln>
                <a:solidFill>
                  <a:srgbClr val="A9B7C6"/>
                </a:solidFill>
                <a:effectLst/>
                <a:latin typeface="Arial Unicode MS"/>
              </a:rPr>
              <a:t>x: x % </a:t>
            </a:r>
            <a:r>
              <a:rPr kumimoji="0" lang="en-US" altLang="en-US" sz="1400" b="0" i="0" u="none" strike="noStrike" cap="none" normalizeH="0" baseline="0" dirty="0">
                <a:ln>
                  <a:noFill/>
                </a:ln>
                <a:solidFill>
                  <a:srgbClr val="6897BB"/>
                </a:solidFill>
                <a:effectLst/>
                <a:latin typeface="Arial Unicode MS"/>
              </a:rPr>
              <a:t>2 </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101DEF8-3684-49AA-8B01-58A171C35A4A}"/>
              </a:ext>
            </a:extLst>
          </p:cNvPr>
          <p:cNvSpPr>
            <a:spLocks noChangeArrowheads="1"/>
          </p:cNvSpPr>
          <p:nvPr/>
        </p:nvSpPr>
        <p:spPr bwMode="auto">
          <a:xfrm>
            <a:off x="6446258" y="3237602"/>
            <a:ext cx="4930330"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islice</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islice</a:t>
            </a:r>
            <a:r>
              <a:rPr kumimoji="0" lang="en-US" altLang="en-US" sz="1400" b="0" i="0" u="none" strike="noStrike" cap="none" normalizeH="0" baseline="0" dirty="0">
                <a:ln>
                  <a:noFill/>
                </a:ln>
                <a:solidFill>
                  <a:srgbClr val="808080"/>
                </a:solidFill>
                <a:effectLst/>
                <a:latin typeface="Arial Unicode MS"/>
              </a:rPr>
              <a:t>() to slice the list acc. to need</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starts printing from 2nd index till 6th skipping 2</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sliced list values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itertools.islice</a:t>
            </a:r>
            <a:r>
              <a:rPr kumimoji="0" lang="en-US" altLang="en-US" sz="1400" b="0" i="0" u="none" strike="noStrike" cap="none" normalizeH="0" baseline="0" dirty="0">
                <a:ln>
                  <a:noFill/>
                </a:ln>
                <a:solidFill>
                  <a:srgbClr val="A9B7C6"/>
                </a:solidFill>
                <a:effectLst/>
                <a:latin typeface="Arial Unicode MS"/>
              </a:rPr>
              <a:t>(li</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6</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8378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373628"/>
            <a:ext cx="4930330" cy="4673143"/>
          </a:xfrm>
        </p:spPr>
        <p:txBody>
          <a:bodyPr>
            <a:normAutofit/>
          </a:bodyPr>
          <a:lstStyle/>
          <a:p>
            <a:pPr marL="0" indent="0" defTabSz="360000">
              <a:buNone/>
            </a:pPr>
            <a:r>
              <a:rPr lang="en-US" sz="1800" b="1" i="0" dirty="0" err="1">
                <a:solidFill>
                  <a:srgbClr val="000000"/>
                </a:solidFill>
                <a:effectLst/>
                <a:latin typeface="Calibri" panose="020F0502020204030204" pitchFamily="34" charset="0"/>
                <a:cs typeface="Calibri" panose="020F0502020204030204" pitchFamily="34" charset="0"/>
              </a:rPr>
              <a:t>starmap</a:t>
            </a:r>
            <a:r>
              <a:rPr lang="en-US" sz="1800" b="1" i="0" dirty="0">
                <a:solidFill>
                  <a:srgbClr val="000000"/>
                </a:solidFill>
                <a:effectLst/>
                <a:latin typeface="Calibri" panose="020F0502020204030204" pitchFamily="34" charset="0"/>
                <a:cs typeface="Calibri" panose="020F0502020204030204" pitchFamily="34" charset="0"/>
              </a:rPr>
              <a:t>(</a:t>
            </a:r>
            <a:r>
              <a:rPr lang="en-US" sz="1800" b="1" i="0" dirty="0" err="1">
                <a:solidFill>
                  <a:srgbClr val="000000"/>
                </a:solidFill>
                <a:effectLst/>
                <a:latin typeface="Calibri" panose="020F0502020204030204" pitchFamily="34" charset="0"/>
                <a:cs typeface="Calibri" panose="020F0502020204030204" pitchFamily="34" charset="0"/>
              </a:rPr>
              <a:t>func</a:t>
            </a:r>
            <a:r>
              <a:rPr lang="en-US" sz="1800" b="1" i="0" dirty="0">
                <a:solidFill>
                  <a:srgbClr val="000000"/>
                </a:solidFill>
                <a:effectLst/>
                <a:latin typeface="Calibri" panose="020F0502020204030204" pitchFamily="34" charset="0"/>
                <a:cs typeface="Calibri" panose="020F0502020204030204" pitchFamily="34" charset="0"/>
              </a:rPr>
              <a:t>., tuple list): </a:t>
            </a:r>
            <a:r>
              <a:rPr lang="en-US" sz="1800" i="0" dirty="0">
                <a:solidFill>
                  <a:srgbClr val="000000"/>
                </a:solidFill>
                <a:effectLst/>
                <a:latin typeface="Calibri" panose="020F0502020204030204" pitchFamily="34" charset="0"/>
                <a:cs typeface="Calibri" panose="020F0502020204030204" pitchFamily="34" charset="0"/>
              </a:rPr>
              <a:t>This iterator takes a function and tuple list as argument and returns the value according to the function from each tuple of the list.</a:t>
            </a:r>
            <a:endParaRPr lang="en-US" sz="18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Terminating iterators examples</a:t>
            </a:r>
            <a:endParaRPr lang="he-IL"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7" y="1373628"/>
            <a:ext cx="4930330" cy="4673143"/>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2"/>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Calibri" panose="020F0502020204030204" pitchFamily="34" charset="0"/>
                <a:cs typeface="Calibri" panose="020F0502020204030204" pitchFamily="34" charset="0"/>
              </a:rPr>
              <a:t>takewhile</a:t>
            </a:r>
            <a:r>
              <a:rPr lang="en-US" sz="1800" b="1" dirty="0">
                <a:solidFill>
                  <a:srgbClr val="000000"/>
                </a:solidFill>
                <a:latin typeface="Calibri" panose="020F0502020204030204" pitchFamily="34" charset="0"/>
                <a:cs typeface="Calibri" panose="020F0502020204030204" pitchFamily="34" charset="0"/>
              </a:rPr>
              <a:t>(</a:t>
            </a:r>
            <a:r>
              <a:rPr lang="en-US" sz="1800" b="1" dirty="0" err="1">
                <a:solidFill>
                  <a:srgbClr val="000000"/>
                </a:solidFill>
                <a:latin typeface="Calibri" panose="020F0502020204030204" pitchFamily="34" charset="0"/>
                <a:cs typeface="Calibri" panose="020F0502020204030204" pitchFamily="34" charset="0"/>
              </a:rPr>
              <a:t>func</a:t>
            </a:r>
            <a:r>
              <a:rPr lang="en-US" sz="1800" b="1" dirty="0">
                <a:solidFill>
                  <a:srgbClr val="000000"/>
                </a:solidFill>
                <a:latin typeface="Calibri" panose="020F0502020204030204" pitchFamily="34" charset="0"/>
                <a:cs typeface="Calibri" panose="020F0502020204030204" pitchFamily="34" charset="0"/>
              </a:rPr>
              <a:t>, </a:t>
            </a:r>
            <a:r>
              <a:rPr lang="en-US" sz="1800" b="1" dirty="0" err="1">
                <a:solidFill>
                  <a:srgbClr val="000000"/>
                </a:solidFill>
                <a:latin typeface="Calibri" panose="020F0502020204030204" pitchFamily="34" charset="0"/>
                <a:cs typeface="Calibri" panose="020F0502020204030204" pitchFamily="34" charset="0"/>
              </a:rPr>
              <a:t>iterable</a:t>
            </a:r>
            <a:r>
              <a:rPr lang="en-US" sz="1800" b="1" dirty="0">
                <a:solidFill>
                  <a:srgbClr val="000000"/>
                </a:solidFill>
                <a:latin typeface="Calibri" panose="020F0502020204030204" pitchFamily="34" charset="0"/>
                <a:cs typeface="Calibri" panose="020F0502020204030204" pitchFamily="34" charset="0"/>
              </a:rPr>
              <a:t>): </a:t>
            </a:r>
            <a:r>
              <a:rPr lang="en-US" sz="1800" dirty="0">
                <a:solidFill>
                  <a:srgbClr val="000000"/>
                </a:solidFill>
                <a:latin typeface="Calibri" panose="020F0502020204030204" pitchFamily="34" charset="0"/>
                <a:cs typeface="Calibri" panose="020F0502020204030204" pitchFamily="34" charset="0"/>
              </a:rPr>
              <a:t>This iterator is the opposite of </a:t>
            </a:r>
            <a:r>
              <a:rPr lang="en-US" sz="1800" dirty="0" err="1">
                <a:solidFill>
                  <a:srgbClr val="000000"/>
                </a:solidFill>
                <a:latin typeface="Calibri" panose="020F0502020204030204" pitchFamily="34" charset="0"/>
                <a:cs typeface="Calibri" panose="020F0502020204030204" pitchFamily="34" charset="0"/>
              </a:rPr>
              <a:t>dropwhile</a:t>
            </a:r>
            <a:r>
              <a:rPr lang="en-US" sz="1800" dirty="0">
                <a:solidFill>
                  <a:srgbClr val="000000"/>
                </a:solidFill>
                <a:latin typeface="Calibri" panose="020F0502020204030204" pitchFamily="34" charset="0"/>
                <a:cs typeface="Calibri" panose="020F0502020204030204" pitchFamily="34" charset="0"/>
              </a:rPr>
              <a:t>(), it prints the values till the function returns false for 1st time.</a:t>
            </a:r>
            <a:endParaRPr lang="en-US" sz="1800" dirty="0">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6E8BCE20-2BC3-44C6-B550-F3FBAAEC895C}"/>
              </a:ext>
            </a:extLst>
          </p:cNvPr>
          <p:cNvSpPr>
            <a:spLocks noChangeArrowheads="1"/>
          </p:cNvSpPr>
          <p:nvPr/>
        </p:nvSpPr>
        <p:spPr bwMode="auto">
          <a:xfrm>
            <a:off x="815413" y="3237602"/>
            <a:ext cx="5280587"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starmap</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tuple list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9</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starmap</a:t>
            </a:r>
            <a:r>
              <a:rPr kumimoji="0" lang="en-US" altLang="en-US" sz="1400" b="0" i="0" u="none" strike="noStrike" cap="none" normalizeH="0" baseline="0" dirty="0">
                <a:ln>
                  <a:noFill/>
                </a:ln>
                <a:solidFill>
                  <a:srgbClr val="808080"/>
                </a:solidFill>
                <a:effectLst/>
                <a:latin typeface="Arial Unicode MS"/>
              </a:rPr>
              <a:t>() for selection value acc. to function</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selects min of all tuple values</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values acc. to function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itertools.starmap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min</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92A3331-6355-4475-B61B-5ED31CDBD87D}"/>
              </a:ext>
            </a:extLst>
          </p:cNvPr>
          <p:cNvSpPr>
            <a:spLocks noChangeArrowheads="1"/>
          </p:cNvSpPr>
          <p:nvPr/>
        </p:nvSpPr>
        <p:spPr bwMode="auto">
          <a:xfrm>
            <a:off x="6446257" y="3237602"/>
            <a:ext cx="5280587"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takewhile</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initializing list </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 =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6</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takewhile</a:t>
            </a:r>
            <a:r>
              <a:rPr kumimoji="0" lang="en-US" altLang="en-US" sz="1400" b="0" i="0" u="none" strike="noStrike" cap="none" normalizeH="0" baseline="0" dirty="0">
                <a:ln>
                  <a:noFill/>
                </a:ln>
                <a:solidFill>
                  <a:srgbClr val="808080"/>
                </a:solidFill>
                <a:effectLst/>
                <a:latin typeface="Arial Unicode MS"/>
              </a:rPr>
              <a:t>() to print values till condition is false.</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"The list values till 1st false value are :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list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itertools.takewhile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lambda </a:t>
            </a:r>
            <a:r>
              <a:rPr kumimoji="0" lang="en-US" altLang="en-US" sz="1400" b="0" i="0" u="none" strike="noStrike" cap="none" normalizeH="0" baseline="0" dirty="0">
                <a:ln>
                  <a:noFill/>
                </a:ln>
                <a:solidFill>
                  <a:srgbClr val="A9B7C6"/>
                </a:solidFill>
                <a:effectLst/>
                <a:latin typeface="Arial Unicode MS"/>
              </a:rPr>
              <a:t>x: x % </a:t>
            </a:r>
            <a:r>
              <a:rPr kumimoji="0" lang="en-US" altLang="en-US" sz="1400" b="0" i="0" u="none" strike="noStrike" cap="none" normalizeH="0" baseline="0" dirty="0">
                <a:ln>
                  <a:noFill/>
                </a:ln>
                <a:solidFill>
                  <a:srgbClr val="6897BB"/>
                </a:solidFill>
                <a:effectLst/>
                <a:latin typeface="Arial Unicode MS"/>
              </a:rPr>
              <a:t>2 </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61682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373628"/>
            <a:ext cx="4930330" cy="4673143"/>
          </a:xfrm>
        </p:spPr>
        <p:txBody>
          <a:bodyPr>
            <a:normAutofit/>
          </a:bodyPr>
          <a:lstStyle/>
          <a:p>
            <a:pPr marL="0" indent="0" defTabSz="360000">
              <a:buNone/>
            </a:pPr>
            <a:r>
              <a:rPr lang="en-US" sz="1800" b="1" i="0" dirty="0">
                <a:solidFill>
                  <a:srgbClr val="000000"/>
                </a:solidFill>
                <a:effectLst/>
                <a:latin typeface="Calibri" panose="020F0502020204030204" pitchFamily="34" charset="0"/>
                <a:cs typeface="Calibri" panose="020F0502020204030204" pitchFamily="34" charset="0"/>
              </a:rPr>
              <a:t>tee(iterator, count):- </a:t>
            </a:r>
            <a:r>
              <a:rPr lang="en-US" sz="1800" i="0" dirty="0">
                <a:solidFill>
                  <a:srgbClr val="000000"/>
                </a:solidFill>
                <a:effectLst/>
                <a:latin typeface="Calibri" panose="020F0502020204030204" pitchFamily="34" charset="0"/>
                <a:cs typeface="Calibri" panose="020F0502020204030204" pitchFamily="34" charset="0"/>
              </a:rPr>
              <a:t>This iterator splits the container into a number of iterators mentioned in the argument.</a:t>
            </a:r>
            <a:endParaRPr lang="en-US" sz="18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913069" y="591143"/>
            <a:ext cx="10561173" cy="720000"/>
          </a:xfrm>
        </p:spPr>
        <p:txBody>
          <a:bodyPr/>
          <a:lstStyle/>
          <a:p>
            <a:r>
              <a:rPr lang="en-US" b="0" i="0" dirty="0">
                <a:solidFill>
                  <a:srgbClr val="000000"/>
                </a:solidFill>
                <a:effectLst/>
                <a:latin typeface="Calibri" panose="020F0502020204030204" pitchFamily="34" charset="0"/>
                <a:cs typeface="Calibri" panose="020F0502020204030204" pitchFamily="34" charset="0"/>
              </a:rPr>
              <a:t>Terminating iterators examples</a:t>
            </a:r>
            <a:endParaRPr lang="he-IL"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16F66075-88F3-430D-A528-FA1AE11C5F77}"/>
              </a:ext>
            </a:extLst>
          </p:cNvPr>
          <p:cNvSpPr txBox="1">
            <a:spLocks/>
          </p:cNvSpPr>
          <p:nvPr/>
        </p:nvSpPr>
        <p:spPr>
          <a:xfrm>
            <a:off x="6446257" y="1373628"/>
            <a:ext cx="4930330" cy="4673143"/>
          </a:xfrm>
          <a:prstGeom prst="rect">
            <a:avLst/>
          </a:prstGeom>
          <a:solidFill>
            <a:schemeClr val="bg1">
              <a:alpha val="69000"/>
            </a:schemeClr>
          </a:solidFill>
        </p:spPr>
        <p:txBody>
          <a:bodyPr vert="horz" lIns="91440" tIns="45720" rIns="91440" bIns="45720" rtlCol="0">
            <a:normAutofit/>
          </a:bodyPr>
          <a:lstStyle>
            <a:lvl1pPr marL="342900" indent="-342900" algn="l" defTabSz="914400" rtl="0" eaLnBrk="1" latinLnBrk="0" hangingPunct="1">
              <a:lnSpc>
                <a:spcPct val="90000"/>
              </a:lnSpc>
              <a:spcBef>
                <a:spcPts val="1000"/>
              </a:spcBef>
              <a:buSzPct val="75000"/>
              <a:buFontTx/>
              <a:buBlip>
                <a:blip r:embed="rId2"/>
              </a:buBlip>
              <a:defRPr sz="2800" b="0" kern="1200">
                <a:solidFill>
                  <a:schemeClr val="tx1"/>
                </a:solidFill>
                <a:latin typeface="Segoe" panose="020B05020405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60000">
              <a:buFontTx/>
              <a:buNone/>
            </a:pPr>
            <a:r>
              <a:rPr lang="en-US" sz="1800" b="1" dirty="0" err="1">
                <a:solidFill>
                  <a:srgbClr val="000000"/>
                </a:solidFill>
                <a:latin typeface="Calibri" panose="020F0502020204030204" pitchFamily="34" charset="0"/>
                <a:cs typeface="Calibri" panose="020F0502020204030204" pitchFamily="34" charset="0"/>
              </a:rPr>
              <a:t>zip_longest</a:t>
            </a:r>
            <a:r>
              <a:rPr lang="en-US" sz="1800" b="1" dirty="0">
                <a:solidFill>
                  <a:srgbClr val="000000"/>
                </a:solidFill>
                <a:latin typeface="Calibri" panose="020F0502020204030204" pitchFamily="34" charset="0"/>
                <a:cs typeface="Calibri" panose="020F0502020204030204" pitchFamily="34" charset="0"/>
              </a:rPr>
              <a:t>( iterable1, iterable2, </a:t>
            </a:r>
            <a:r>
              <a:rPr lang="en-US" sz="1800" b="1" dirty="0" err="1">
                <a:solidFill>
                  <a:srgbClr val="000000"/>
                </a:solidFill>
                <a:latin typeface="Calibri" panose="020F0502020204030204" pitchFamily="34" charset="0"/>
                <a:cs typeface="Calibri" panose="020F0502020204030204" pitchFamily="34" charset="0"/>
              </a:rPr>
              <a:t>fillval</a:t>
            </a:r>
            <a:r>
              <a:rPr lang="en-US" sz="1800" b="1" dirty="0">
                <a:solidFill>
                  <a:srgbClr val="000000"/>
                </a:solidFill>
                <a:latin typeface="Calibri" panose="020F0502020204030204" pitchFamily="34" charset="0"/>
                <a:cs typeface="Calibri" panose="020F0502020204030204" pitchFamily="34" charset="0"/>
              </a:rPr>
              <a:t>): </a:t>
            </a:r>
            <a:r>
              <a:rPr lang="en-US" sz="1800" dirty="0">
                <a:solidFill>
                  <a:srgbClr val="000000"/>
                </a:solidFill>
                <a:latin typeface="Calibri" panose="020F0502020204030204" pitchFamily="34" charset="0"/>
                <a:cs typeface="Calibri" panose="020F0502020204030204" pitchFamily="34" charset="0"/>
              </a:rPr>
              <a:t>This iterator prints the values of </a:t>
            </a:r>
            <a:r>
              <a:rPr lang="en-US" sz="1800" dirty="0" err="1">
                <a:solidFill>
                  <a:srgbClr val="000000"/>
                </a:solidFill>
                <a:latin typeface="Calibri" panose="020F0502020204030204" pitchFamily="34" charset="0"/>
                <a:cs typeface="Calibri" panose="020F0502020204030204" pitchFamily="34" charset="0"/>
              </a:rPr>
              <a:t>iterables</a:t>
            </a:r>
            <a:r>
              <a:rPr lang="en-US" sz="1800" dirty="0">
                <a:solidFill>
                  <a:srgbClr val="000000"/>
                </a:solidFill>
                <a:latin typeface="Calibri" panose="020F0502020204030204" pitchFamily="34" charset="0"/>
                <a:cs typeface="Calibri" panose="020F0502020204030204" pitchFamily="34" charset="0"/>
              </a:rPr>
              <a:t> alternatively in sequence. If one of the </a:t>
            </a:r>
            <a:r>
              <a:rPr lang="en-US" sz="1800" dirty="0" err="1">
                <a:solidFill>
                  <a:srgbClr val="000000"/>
                </a:solidFill>
                <a:latin typeface="Calibri" panose="020F0502020204030204" pitchFamily="34" charset="0"/>
                <a:cs typeface="Calibri" panose="020F0502020204030204" pitchFamily="34" charset="0"/>
              </a:rPr>
              <a:t>iterables</a:t>
            </a:r>
            <a:r>
              <a:rPr lang="en-US" sz="1800" dirty="0">
                <a:solidFill>
                  <a:srgbClr val="000000"/>
                </a:solidFill>
                <a:latin typeface="Calibri" panose="020F0502020204030204" pitchFamily="34" charset="0"/>
                <a:cs typeface="Calibri" panose="020F0502020204030204" pitchFamily="34" charset="0"/>
              </a:rPr>
              <a:t> is printed fully, the remaining values are filled by the values assigned to </a:t>
            </a:r>
            <a:r>
              <a:rPr lang="en-US" sz="1800" dirty="0" err="1">
                <a:solidFill>
                  <a:srgbClr val="000000"/>
                </a:solidFill>
                <a:latin typeface="Calibri" panose="020F0502020204030204" pitchFamily="34" charset="0"/>
                <a:cs typeface="Calibri" panose="020F0502020204030204" pitchFamily="34" charset="0"/>
              </a:rPr>
              <a:t>fillvalue</a:t>
            </a:r>
            <a:r>
              <a:rPr lang="en-US" sz="1800" dirty="0">
                <a:solidFill>
                  <a:srgbClr val="000000"/>
                </a:solidFill>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sp>
        <p:nvSpPr>
          <p:cNvPr id="9" name="Rectangle 3">
            <a:extLst>
              <a:ext uri="{FF2B5EF4-FFF2-40B4-BE49-F238E27FC236}">
                <a16:creationId xmlns:a16="http://schemas.microsoft.com/office/drawing/2014/main" id="{0D210B77-3039-47BB-824C-FE6C228239DD}"/>
              </a:ext>
            </a:extLst>
          </p:cNvPr>
          <p:cNvSpPr>
            <a:spLocks noChangeArrowheads="1"/>
          </p:cNvSpPr>
          <p:nvPr/>
        </p:nvSpPr>
        <p:spPr bwMode="auto">
          <a:xfrm>
            <a:off x="815413" y="2683604"/>
            <a:ext cx="4930330"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Arial Unicode MS"/>
              </a:rPr>
              <a:t># Python code to demonstrate the working of</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tee()</a:t>
            </a: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err="1">
                <a:ln>
                  <a:noFill/>
                </a:ln>
                <a:solidFill>
                  <a:srgbClr val="A9B7C6"/>
                </a:solidFill>
                <a:effectLst/>
                <a:latin typeface="Arial Unicode MS"/>
              </a:rPr>
              <a:t>itertools</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initializing list</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li = [</a:t>
            </a:r>
            <a:r>
              <a:rPr kumimoji="0" lang="en-US" altLang="en-US" sz="1200" b="0" i="0" u="none" strike="noStrike" cap="none" normalizeH="0" baseline="0" dirty="0">
                <a:ln>
                  <a:noFill/>
                </a:ln>
                <a:solidFill>
                  <a:srgbClr val="6897BB"/>
                </a:solidFill>
                <a:effectLst/>
                <a:latin typeface="Arial Unicode MS"/>
              </a:rPr>
              <a:t>2</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4</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6</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7</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8</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10</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20</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storing list in iterator</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iti</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err="1">
                <a:ln>
                  <a:noFill/>
                </a:ln>
                <a:solidFill>
                  <a:srgbClr val="A9B7C6"/>
                </a:solidFill>
                <a:effectLst/>
                <a:latin typeface="Arial Unicode MS"/>
              </a:rPr>
              <a:t>iter</a:t>
            </a:r>
            <a:r>
              <a:rPr kumimoji="0" lang="en-US" altLang="en-US" sz="1200" b="0" i="0" u="none" strike="noStrike" cap="none" normalizeH="0" baseline="0" dirty="0">
                <a:ln>
                  <a:noFill/>
                </a:ln>
                <a:solidFill>
                  <a:srgbClr val="A9B7C6"/>
                </a:solidFill>
                <a:effectLst/>
                <a:latin typeface="Arial Unicode MS"/>
              </a:rPr>
              <a:t>(li)</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using tee() to make a list of iterators</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makes list of 3 iterators having same values.</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it = </a:t>
            </a:r>
            <a:r>
              <a:rPr kumimoji="0" lang="en-US" altLang="en-US" sz="1200" b="0" i="0" u="none" strike="noStrike" cap="none" normalizeH="0" baseline="0" dirty="0" err="1">
                <a:ln>
                  <a:noFill/>
                </a:ln>
                <a:solidFill>
                  <a:srgbClr val="A9B7C6"/>
                </a:solidFill>
                <a:effectLst/>
                <a:latin typeface="Arial Unicode MS"/>
              </a:rPr>
              <a:t>itertools.tee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iti</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3</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printing the values of iterators</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print(</a:t>
            </a:r>
            <a:r>
              <a:rPr kumimoji="0" lang="en-US" altLang="en-US" sz="1200" b="0" i="0" u="none" strike="noStrike" cap="none" normalizeH="0" baseline="0" dirty="0">
                <a:ln>
                  <a:noFill/>
                </a:ln>
                <a:solidFill>
                  <a:srgbClr val="6A8759"/>
                </a:solidFill>
                <a:effectLst/>
                <a:latin typeface="Arial Unicode MS"/>
              </a:rPr>
              <a:t>"The iterators are : "</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for </a:t>
            </a:r>
            <a:r>
              <a:rPr kumimoji="0" lang="en-US" altLang="en-US" sz="1200" b="0" i="0" u="none" strike="noStrike" cap="none" normalizeH="0" baseline="0" dirty="0" err="1">
                <a:ln>
                  <a:noFill/>
                </a:ln>
                <a:solidFill>
                  <a:srgbClr val="A9B7C6"/>
                </a:solidFill>
                <a:effectLst/>
                <a:latin typeface="Arial Unicode MS"/>
              </a:rPr>
              <a:t>i</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in </a:t>
            </a:r>
            <a:r>
              <a:rPr kumimoji="0" lang="en-US" altLang="en-US" sz="1200" b="0" i="0" u="none" strike="noStrike" cap="none" normalizeH="0" baseline="0" dirty="0">
                <a:ln>
                  <a:noFill/>
                </a:ln>
                <a:solidFill>
                  <a:srgbClr val="A9B7C6"/>
                </a:solidFill>
                <a:effectLst/>
                <a:latin typeface="Arial Unicode MS"/>
              </a:rPr>
              <a:t>range(</a:t>
            </a:r>
            <a:r>
              <a:rPr kumimoji="0" lang="en-US" altLang="en-US" sz="1200" b="0" i="0" u="none" strike="noStrike" cap="none" normalizeH="0" baseline="0" dirty="0">
                <a:ln>
                  <a:noFill/>
                </a:ln>
                <a:solidFill>
                  <a:srgbClr val="6897BB"/>
                </a:solidFill>
                <a:effectLst/>
                <a:latin typeface="Arial Unicode MS"/>
              </a:rPr>
              <a:t>0</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3</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print(list(it[</a:t>
            </a:r>
            <a:r>
              <a:rPr kumimoji="0" lang="en-US" altLang="en-US" sz="1200" b="0" i="0" u="none" strike="noStrike" cap="none" normalizeH="0" baseline="0" dirty="0" err="1">
                <a:ln>
                  <a:noFill/>
                </a:ln>
                <a:solidFill>
                  <a:srgbClr val="A9B7C6"/>
                </a:solidFill>
                <a:effectLst/>
                <a:latin typeface="Arial Unicode MS"/>
              </a:rPr>
              <a:t>i</a:t>
            </a:r>
            <a:r>
              <a:rPr kumimoji="0" lang="en-US" altLang="en-US" sz="1200" b="0" i="0" u="none" strike="noStrike" cap="none" normalizeH="0" baseline="0" dirty="0">
                <a:ln>
                  <a:noFill/>
                </a:ln>
                <a:solidFill>
                  <a:srgbClr val="A9B7C6"/>
                </a:solidFill>
                <a:effectLst/>
                <a:latin typeface="Arial Unicode MS"/>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D020BFB4-6D42-4267-9588-4FE9F9BC1489}"/>
              </a:ext>
            </a:extLst>
          </p:cNvPr>
          <p:cNvSpPr>
            <a:spLocks noChangeArrowheads="1"/>
          </p:cNvSpPr>
          <p:nvPr/>
        </p:nvSpPr>
        <p:spPr bwMode="auto">
          <a:xfrm>
            <a:off x="6446257" y="3323662"/>
            <a:ext cx="4930330"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Python code to demonstrate the working of</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808080"/>
                </a:solidFill>
                <a:effectLst/>
                <a:latin typeface="Arial Unicode MS"/>
              </a:rPr>
              <a:t>zip_longest</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err="1">
                <a:ln>
                  <a:noFill/>
                </a:ln>
                <a:solidFill>
                  <a:srgbClr val="A9B7C6"/>
                </a:solidFill>
                <a:effectLst/>
                <a:latin typeface="Arial Unicode MS"/>
              </a:rPr>
              <a:t>itertools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using </a:t>
            </a:r>
            <a:r>
              <a:rPr kumimoji="0" lang="en-US" altLang="en-US" sz="1400" b="0" i="0" u="none" strike="noStrike" cap="none" normalizeH="0" baseline="0" dirty="0" err="1">
                <a:ln>
                  <a:noFill/>
                </a:ln>
                <a:solidFill>
                  <a:srgbClr val="808080"/>
                </a:solidFill>
                <a:effectLst/>
                <a:latin typeface="Arial Unicode MS"/>
              </a:rPr>
              <a:t>zip_longest</a:t>
            </a:r>
            <a:r>
              <a:rPr kumimoji="0" lang="en-US" altLang="en-US" sz="1400" b="0" i="0" u="none" strike="noStrike" cap="none" normalizeH="0" baseline="0" dirty="0">
                <a:ln>
                  <a:noFill/>
                </a:ln>
                <a:solidFill>
                  <a:srgbClr val="808080"/>
                </a:solidFill>
                <a:effectLst/>
                <a:latin typeface="Arial Unicode MS"/>
              </a:rPr>
              <a:t>() to combine two </a:t>
            </a:r>
            <a:r>
              <a:rPr kumimoji="0" lang="en-US" altLang="en-US" sz="1400" b="0" i="0" u="none" strike="noStrike" cap="none" normalizeH="0" baseline="0" dirty="0" err="1">
                <a:ln>
                  <a:noFill/>
                </a:ln>
                <a:solidFill>
                  <a:srgbClr val="808080"/>
                </a:solidFill>
                <a:effectLst/>
                <a:latin typeface="Arial Unicode MS"/>
              </a:rPr>
              <a:t>iterables</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print(</a:t>
            </a:r>
            <a:r>
              <a:rPr kumimoji="0" lang="en-US" altLang="en-US" sz="1400" b="0" i="0" u="none" strike="noStrike" cap="none" normalizeH="0" baseline="0" dirty="0">
                <a:ln>
                  <a:noFill/>
                </a:ln>
                <a:solidFill>
                  <a:srgbClr val="6A8759"/>
                </a:solidFill>
                <a:effectLst/>
                <a:latin typeface="Arial Unicode MS"/>
              </a:rPr>
              <a:t>"The combined values of </a:t>
            </a:r>
            <a:r>
              <a:rPr kumimoji="0" lang="en-US" altLang="en-US" sz="1400" b="0" i="0" u="none" strike="noStrike" cap="none" normalizeH="0" baseline="0" dirty="0" err="1">
                <a:ln>
                  <a:noFill/>
                </a:ln>
                <a:solidFill>
                  <a:srgbClr val="6A8759"/>
                </a:solidFill>
                <a:effectLst/>
                <a:latin typeface="Arial Unicode MS"/>
              </a:rPr>
              <a:t>iterables</a:t>
            </a:r>
            <a:r>
              <a:rPr kumimoji="0" lang="en-US" altLang="en-US" sz="1400" b="0" i="0" u="none" strike="noStrike" cap="none" normalizeH="0" baseline="0" dirty="0">
                <a:ln>
                  <a:noFill/>
                </a:ln>
                <a:solidFill>
                  <a:srgbClr val="6A8759"/>
                </a:solidFill>
                <a:effectLst/>
                <a:latin typeface="Arial Unicode MS"/>
              </a:rPr>
              <a:t> is  : "</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print(*(</a:t>
            </a:r>
            <a:r>
              <a:rPr kumimoji="0" lang="en-US" altLang="en-US" sz="1400" b="0" i="0" u="none" strike="noStrike" cap="none" normalizeH="0" baseline="0" dirty="0" err="1">
                <a:ln>
                  <a:noFill/>
                </a:ln>
                <a:solidFill>
                  <a:srgbClr val="A9B7C6"/>
                </a:solidFill>
                <a:effectLst/>
                <a:latin typeface="Arial Unicode MS"/>
              </a:rPr>
              <a:t>itertools.zip_longest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GesoGes</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ekfrek</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fillvalue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'_'</a:t>
            </a:r>
            <a:r>
              <a:rPr kumimoji="0" lang="en-US" altLang="en-US" sz="1400" b="0" i="0" u="none" strike="noStrike" cap="none" normalizeH="0" baseline="0" dirty="0">
                <a:ln>
                  <a:noFill/>
                </a:ln>
                <a:solidFill>
                  <a:srgbClr val="A9B7C6"/>
                </a:solidFill>
                <a:effectLst/>
                <a:latin typeface="Arial Unicode MS"/>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89684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10561172" cy="4673143"/>
          </a:xfrm>
        </p:spPr>
        <p:txBody>
          <a:bodyPr>
            <a:normAutofit/>
          </a:bodyPr>
          <a:lstStyle/>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Generators are functions allow as to declare a function that behaves like an iterator, i.e. it can be used in a for loop </a:t>
            </a: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Generators simplifies creation of iterators. A generator is a function that produces a sequence of results instead of a single value. </a:t>
            </a: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Generators are functions that have a </a:t>
            </a:r>
            <a:r>
              <a:rPr lang="en-US" sz="2400" b="1" i="0" dirty="0">
                <a:solidFill>
                  <a:srgbClr val="000000"/>
                </a:solidFill>
                <a:effectLst/>
                <a:latin typeface="Calibri" panose="020F0502020204030204" pitchFamily="34" charset="0"/>
                <a:cs typeface="Calibri" panose="020F0502020204030204" pitchFamily="34" charset="0"/>
              </a:rPr>
              <a:t>yield</a:t>
            </a:r>
            <a:r>
              <a:rPr lang="en-US" sz="2400" b="0" i="0" dirty="0">
                <a:solidFill>
                  <a:srgbClr val="000000"/>
                </a:solidFill>
                <a:effectLst/>
                <a:latin typeface="Calibri" panose="020F0502020204030204" pitchFamily="34" charset="0"/>
                <a:cs typeface="Calibri" panose="020F0502020204030204" pitchFamily="34" charset="0"/>
              </a:rPr>
              <a:t> statement</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Generators</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4041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Implement generator</a:t>
            </a:r>
            <a:endParaRPr lang="he-IL" dirty="0"/>
          </a:p>
        </p:txBody>
      </p:sp>
    </p:spTree>
    <p:extLst>
      <p:ext uri="{BB962C8B-B14F-4D97-AF65-F5344CB8AC3E}">
        <p14:creationId xmlns:p14="http://schemas.microsoft.com/office/powerpoint/2010/main" val="1247992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12212" y="1466762"/>
            <a:ext cx="10561173" cy="4673143"/>
          </a:xfrm>
        </p:spPr>
        <p:txBody>
          <a:bodyPr>
            <a:normAutofit/>
          </a:bodyPr>
          <a:lstStyle/>
          <a:p>
            <a:pPr marL="0" indent="0" defTabSz="360000">
              <a:buNone/>
            </a:pPr>
            <a:r>
              <a:rPr lang="en-US" b="0" i="0" dirty="0">
                <a:solidFill>
                  <a:srgbClr val="000000"/>
                </a:solidFill>
                <a:effectLst/>
                <a:latin typeface="Calibri" panose="020F0502020204030204" pitchFamily="34" charset="0"/>
                <a:cs typeface="Calibri" panose="020F0502020204030204" pitchFamily="34" charset="0"/>
              </a:rPr>
              <a:t>For example: </a:t>
            </a:r>
          </a:p>
        </p:txBody>
      </p:sp>
      <p:sp>
        <p:nvSpPr>
          <p:cNvPr id="2" name="Rectangle 1">
            <a:extLst>
              <a:ext uri="{FF2B5EF4-FFF2-40B4-BE49-F238E27FC236}">
                <a16:creationId xmlns:a16="http://schemas.microsoft.com/office/drawing/2014/main" id="{1B8B6548-0CA6-4B23-9B9E-2A9F36F57C6C}"/>
              </a:ext>
            </a:extLst>
          </p:cNvPr>
          <p:cNvSpPr>
            <a:spLocks noChangeArrowheads="1"/>
          </p:cNvSpPr>
          <p:nvPr/>
        </p:nvSpPr>
        <p:spPr bwMode="auto">
          <a:xfrm>
            <a:off x="815414" y="2197587"/>
            <a:ext cx="6542842"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err="1">
                <a:ln>
                  <a:noFill/>
                </a:ln>
                <a:solidFill>
                  <a:srgbClr val="FFC66D"/>
                </a:solidFill>
                <a:effectLst/>
                <a:latin typeface="Arial Unicode MS"/>
              </a:rPr>
              <a:t>gen_range</a:t>
            </a:r>
            <a:r>
              <a:rPr kumimoji="0" lang="en-US" altLang="en-US" sz="2000" b="0" i="0" u="none" strike="noStrike" cap="none" normalizeH="0" baseline="0" dirty="0">
                <a:ln>
                  <a:noFill/>
                </a:ln>
                <a:solidFill>
                  <a:srgbClr val="A9B7C6"/>
                </a:solidFill>
                <a:effectLst/>
                <a:latin typeface="Arial Unicode MS"/>
              </a:rPr>
              <a:t>(n):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0 </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while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&lt; n: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yield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1 </a:t>
            </a:r>
            <a:br>
              <a:rPr kumimoji="0" lang="en-US" altLang="en-US" sz="2000" b="0" i="0" u="none" strike="noStrike" cap="none" normalizeH="0" baseline="0" dirty="0">
                <a:ln>
                  <a:noFill/>
                </a:ln>
                <a:solidFill>
                  <a:srgbClr val="6897BB"/>
                </a:solidFill>
                <a:effectLst/>
                <a:latin typeface="Arial Unicode MS"/>
              </a:rPr>
            </a:b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res_iter</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err="1">
                <a:ln>
                  <a:noFill/>
                </a:ln>
                <a:solidFill>
                  <a:srgbClr val="A9B7C6"/>
                </a:solidFill>
                <a:effectLst/>
                <a:latin typeface="Arial Unicode MS"/>
              </a:rPr>
              <a:t>gen_range</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5</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n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err="1">
                <a:ln>
                  <a:noFill/>
                </a:ln>
                <a:solidFill>
                  <a:srgbClr val="A9B7C6"/>
                </a:solidFill>
                <a:effectLst/>
                <a:latin typeface="Arial Unicode MS"/>
              </a:rPr>
              <a:t>res_iter</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3249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Generators consumers</a:t>
            </a:r>
            <a:endParaRPr lang="he-IL"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4F3E1CA8-6371-41F5-9CD6-2D1F6D09E702}"/>
              </a:ext>
            </a:extLst>
          </p:cNvPr>
          <p:cNvSpPr>
            <a:spLocks noChangeArrowheads="1"/>
          </p:cNvSpPr>
          <p:nvPr/>
        </p:nvSpPr>
        <p:spPr bwMode="auto">
          <a:xfrm>
            <a:off x="815414" y="1966741"/>
            <a:ext cx="7989903"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FFC66D"/>
                </a:solidFill>
                <a:effectLst/>
                <a:latin typeface="Arial Unicode MS"/>
              </a:rPr>
              <a:t>gen</a:t>
            </a:r>
            <a:r>
              <a:rPr kumimoji="0" lang="en-US" altLang="en-US" sz="2000" b="0" i="0" u="none" strike="noStrike" cap="none" normalizeH="0" baseline="0" dirty="0">
                <a:ln>
                  <a:noFill/>
                </a:ln>
                <a:solidFill>
                  <a:srgbClr val="A9B7C6"/>
                </a:solidFill>
                <a:effectLst/>
                <a:latin typeface="Arial Unicode MS"/>
              </a:rPr>
              <a:t>(n):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8888C6"/>
                </a:solidFill>
                <a:effectLst/>
                <a:latin typeface="Arial Unicode MS"/>
              </a:rPr>
              <a:t>range</a:t>
            </a:r>
            <a:r>
              <a:rPr kumimoji="0" lang="en-US" altLang="en-US" sz="2000" b="0" i="0" u="none" strike="noStrike" cap="none" normalizeH="0" baseline="0" dirty="0">
                <a:ln>
                  <a:noFill/>
                </a:ln>
                <a:solidFill>
                  <a:srgbClr val="A9B7C6"/>
                </a:solidFill>
                <a:effectLst/>
                <a:latin typeface="Arial Unicode MS"/>
              </a:rPr>
              <a:t>(n+</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yield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8888C6"/>
                </a:solidFill>
                <a:effectLst/>
                <a:latin typeface="Arial Unicode MS"/>
              </a:rPr>
              <a:t>sum</a:t>
            </a:r>
            <a:r>
              <a:rPr kumimoji="0" lang="en-US" altLang="en-US" sz="2000" b="0" i="0" u="none" strike="noStrike" cap="none" normalizeH="0" baseline="0" dirty="0">
                <a:ln>
                  <a:noFill/>
                </a:ln>
                <a:solidFill>
                  <a:srgbClr val="A9B7C6"/>
                </a:solidFill>
                <a:effectLst/>
                <a:latin typeface="Arial Unicode MS"/>
              </a:rPr>
              <a:t>(gen(</a:t>
            </a:r>
            <a:r>
              <a:rPr kumimoji="0" lang="en-US" altLang="en-US" sz="2000" b="0" i="0" u="none" strike="noStrike" cap="none" normalizeH="0" baseline="0" dirty="0">
                <a:ln>
                  <a:noFill/>
                </a:ln>
                <a:solidFill>
                  <a:srgbClr val="6897BB"/>
                </a:solidFill>
                <a:effectLst/>
                <a:latin typeface="Arial Unicode MS"/>
              </a:rPr>
              <a:t>10</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#55 </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el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gen(</a:t>
            </a:r>
            <a:r>
              <a:rPr kumimoji="0" lang="en-US" altLang="en-US" sz="2000" b="0" i="0" u="none" strike="noStrike" cap="none" normalizeH="0" baseline="0" dirty="0">
                <a:ln>
                  <a:noFill/>
                </a:ln>
                <a:solidFill>
                  <a:srgbClr val="6897BB"/>
                </a:solidFill>
                <a:effectLst/>
                <a:latin typeface="Arial Unicode MS"/>
              </a:rPr>
              <a:t>4</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#01234 </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08080"/>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(el) </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first7Values = gen(</a:t>
            </a:r>
            <a:r>
              <a:rPr kumimoji="0" lang="en-US" altLang="en-US" sz="2000" b="0" i="0" u="none" strike="noStrike" cap="none" normalizeH="0" baseline="0" dirty="0">
                <a:ln>
                  <a:noFill/>
                </a:ln>
                <a:solidFill>
                  <a:srgbClr val="6897BB"/>
                </a:solidFill>
                <a:effectLst/>
                <a:latin typeface="Arial Unicode MS"/>
              </a:rPr>
              <a:t>7</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lst</a:t>
            </a:r>
            <a:r>
              <a:rPr kumimoji="0" lang="en-US" altLang="en-US" sz="2000" b="0" i="0" u="none" strike="noStrike" cap="none" normalizeH="0" baseline="0" dirty="0">
                <a:ln>
                  <a:noFill/>
                </a:ln>
                <a:solidFill>
                  <a:srgbClr val="A9B7C6"/>
                </a:solidFill>
                <a:effectLst/>
                <a:latin typeface="Arial Unicode MS"/>
              </a:rPr>
              <a:t> = [x*x </a:t>
            </a: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x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first7Values]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err="1">
                <a:ln>
                  <a:noFill/>
                </a:ln>
                <a:solidFill>
                  <a:srgbClr val="A9B7C6"/>
                </a:solidFill>
                <a:effectLst/>
                <a:latin typeface="Arial Unicode MS"/>
              </a:rPr>
              <a:t>lst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#[0149 16 25 36 49]</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76470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Python's memory allocation and deallocation method is automatic. </a:t>
            </a:r>
          </a:p>
          <a:p>
            <a:pPr defTabSz="360000">
              <a:buFont typeface="Arial" panose="020B0604020202020204" pitchFamily="34" charset="0"/>
              <a:buChar char="•"/>
            </a:pPr>
            <a:endParaRPr lang="en-US" b="0" i="0" dirty="0">
              <a:solidFill>
                <a:srgbClr val="000000"/>
              </a:solidFill>
              <a:effectLst/>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Python uses two strategies for memory allocation™ reference counting and garbage collection.</a:t>
            </a:r>
          </a:p>
          <a:p>
            <a:pPr marL="0" indent="0" defTabSz="360000">
              <a:buNone/>
            </a:pPr>
            <a:r>
              <a:rPr lang="en-US" b="0" i="0" dirty="0">
                <a:solidFill>
                  <a:srgbClr val="000000"/>
                </a:solidFill>
                <a:effectLst/>
                <a:latin typeface="Calibri" panose="020F0502020204030204" pitchFamily="34" charset="0"/>
                <a:cs typeface="Calibri" panose="020F0502020204030204" pitchFamily="34" charset="0"/>
              </a:rPr>
              <a:t> </a:t>
            </a:r>
          </a:p>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Prior to Python version 2.0, the Python interpreter only used reference counting for memory management.</a:t>
            </a:r>
            <a:endParaRPr lang="en-US"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Python Garbage Collection</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4120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Reference counting works by counting the number of times an object is referenced by other objects in the system.</a:t>
            </a: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When references to an object are removed, the reference count for an object is decremented. </a:t>
            </a: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When the reference count becomes zero the object is deallocated, including invoking __del__ method on objects</a:t>
            </a:r>
          </a:p>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Reference counting is extremely efficient but it does not always works </a:t>
            </a:r>
          </a:p>
          <a:p>
            <a:pPr marL="457200" lvl="1" indent="0" defTabSz="360000"/>
            <a:r>
              <a:rPr lang="en-US" sz="2000" dirty="0">
                <a:solidFill>
                  <a:srgbClr val="000000"/>
                </a:solidFill>
                <a:latin typeface="Calibri" panose="020F0502020204030204" pitchFamily="34" charset="0"/>
                <a:cs typeface="Calibri" panose="020F0502020204030204" pitchFamily="34" charset="0"/>
              </a:rPr>
              <a:t>	</a:t>
            </a:r>
            <a:r>
              <a:rPr lang="en-US" sz="2000" b="0" i="0" dirty="0">
                <a:solidFill>
                  <a:srgbClr val="000000"/>
                </a:solidFill>
                <a:effectLst/>
                <a:latin typeface="Calibri" panose="020F0502020204030204" pitchFamily="34" charset="0"/>
                <a:cs typeface="Calibri" panose="020F0502020204030204" pitchFamily="34" charset="0"/>
              </a:rPr>
              <a:t>— One of the biggest problems in reference counting is reference cycles.</a:t>
            </a:r>
            <a:endParaRPr lang="en-US" sz="20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b="0" i="0" dirty="0">
                <a:solidFill>
                  <a:srgbClr val="000000"/>
                </a:solidFill>
                <a:effectLst/>
                <a:latin typeface="Calibri" panose="020F0502020204030204" pitchFamily="34" charset="0"/>
                <a:cs typeface="Calibri" panose="020F0502020204030204" pitchFamily="34" charset="0"/>
              </a:rPr>
              <a:t>Reference counting</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59135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3200" b="0" i="0" dirty="0">
                <a:solidFill>
                  <a:srgbClr val="000000"/>
                </a:solidFill>
                <a:effectLst/>
                <a:latin typeface="Calibri" panose="020F0502020204030204" pitchFamily="34" charset="0"/>
                <a:cs typeface="Calibri" panose="020F0502020204030204" pitchFamily="34" charset="0"/>
              </a:rPr>
              <a:t>A reference cycles prevents from objects’ reference count to drops down to zero, yet there is no way to reach the objects.</a:t>
            </a:r>
          </a:p>
          <a:p>
            <a:pPr defTabSz="360000">
              <a:buFont typeface="Arial" panose="020B0604020202020204" pitchFamily="34" charset="0"/>
              <a:buChar char="•"/>
            </a:pPr>
            <a:endParaRPr lang="en-US" sz="3200" b="0" i="0" dirty="0">
              <a:solidFill>
                <a:srgbClr val="000000"/>
              </a:solidFill>
              <a:effectLst/>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3200" b="0" i="0" dirty="0">
                <a:solidFill>
                  <a:srgbClr val="000000"/>
                </a:solidFill>
                <a:effectLst/>
                <a:latin typeface="Calibri" panose="020F0502020204030204" pitchFamily="34" charset="0"/>
                <a:cs typeface="Calibri" panose="020F0502020204030204" pitchFamily="34" charset="0"/>
              </a:rPr>
              <a:t>For example: </a:t>
            </a:r>
          </a:p>
        </p:txBody>
      </p:sp>
      <p:sp>
        <p:nvSpPr>
          <p:cNvPr id="7" name="Title 6"/>
          <p:cNvSpPr>
            <a:spLocks noGrp="1"/>
          </p:cNvSpPr>
          <p:nvPr>
            <p:ph type="title"/>
          </p:nvPr>
        </p:nvSpPr>
        <p:spPr>
          <a:xfrm>
            <a:off x="815414" y="135467"/>
            <a:ext cx="10561173" cy="1238162"/>
          </a:xfrm>
        </p:spPr>
        <p:txBody>
          <a:bodyPr>
            <a:normAutofit fontScale="90000"/>
          </a:bodyPr>
          <a:lstStyle/>
          <a:p>
            <a:r>
              <a:rPr lang="en-US" sz="4900" b="0" i="0" dirty="0">
                <a:solidFill>
                  <a:srgbClr val="000000"/>
                </a:solidFill>
                <a:effectLst/>
                <a:latin typeface="Calibri" panose="020F0502020204030204" pitchFamily="34" charset="0"/>
                <a:cs typeface="Calibri" panose="020F0502020204030204" pitchFamily="34" charset="0"/>
              </a:rPr>
              <a:t>Reference counting — reference cycles </a:t>
            </a:r>
            <a:br>
              <a:rPr lang="en-US" dirty="0"/>
            </a:br>
            <a:endParaRPr lang="he-IL"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EA608053-DEC1-4771-9BDD-4DFEF3EE32AB}"/>
              </a:ext>
            </a:extLst>
          </p:cNvPr>
          <p:cNvSpPr>
            <a:spLocks noChangeArrowheads="1"/>
          </p:cNvSpPr>
          <p:nvPr/>
        </p:nvSpPr>
        <p:spPr bwMode="auto">
          <a:xfrm>
            <a:off x="959348" y="3699736"/>
            <a:ext cx="5592932"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C7832"/>
                </a:solidFill>
                <a:effectLst/>
                <a:latin typeface="Arial Unicode MS"/>
              </a:rPr>
              <a:t>def </a:t>
            </a:r>
            <a:r>
              <a:rPr kumimoji="0" lang="en-US" altLang="en-US" sz="2800" b="0" i="0" u="none" strike="noStrike" cap="none" normalizeH="0" baseline="0" dirty="0" err="1">
                <a:ln>
                  <a:noFill/>
                </a:ln>
                <a:solidFill>
                  <a:srgbClr val="FFC66D"/>
                </a:solidFill>
                <a:effectLst/>
                <a:latin typeface="Arial Unicode MS"/>
              </a:rPr>
              <a:t>make_cycle</a:t>
            </a:r>
            <a:r>
              <a:rPr kumimoji="0" lang="en-US" altLang="en-US" sz="2800" b="0" i="0" u="none" strike="noStrike" cap="none" normalizeH="0" baseline="0" dirty="0">
                <a:ln>
                  <a:noFill/>
                </a:ln>
                <a:solidFill>
                  <a:srgbClr val="A9B7C6"/>
                </a:solidFill>
                <a:effectLst/>
                <a:latin typeface="Arial Unicode MS"/>
              </a:rPr>
              <a:t>(): </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l=[] </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err="1">
                <a:ln>
                  <a:noFill/>
                </a:ln>
                <a:solidFill>
                  <a:srgbClr val="A9B7C6"/>
                </a:solidFill>
                <a:effectLst/>
                <a:latin typeface="Arial Unicode MS"/>
              </a:rPr>
              <a:t>l.append</a:t>
            </a:r>
            <a:r>
              <a:rPr kumimoji="0" lang="en-US" altLang="en-US" sz="2800" b="0" i="0" u="none" strike="noStrike" cap="none" normalizeH="0" baseline="0" dirty="0">
                <a:ln>
                  <a:noFill/>
                </a:ln>
                <a:solidFill>
                  <a:srgbClr val="A9B7C6"/>
                </a:solidFill>
                <a:effectLst/>
                <a:latin typeface="Arial Unicode MS"/>
              </a:rPr>
              <a:t>(l) </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err="1">
                <a:ln>
                  <a:noFill/>
                </a:ln>
                <a:solidFill>
                  <a:srgbClr val="A9B7C6"/>
                </a:solidFill>
                <a:effectLst/>
                <a:latin typeface="Arial Unicode MS"/>
              </a:rPr>
              <a:t>make_cycle</a:t>
            </a:r>
            <a:r>
              <a:rPr kumimoji="0" lang="en-US" altLang="en-US" sz="2800" b="0" i="0" u="none" strike="noStrike" cap="none" normalizeH="0" baseline="0" dirty="0">
                <a:ln>
                  <a:noFill/>
                </a:ln>
                <a:solidFill>
                  <a:srgbClr val="A9B7C6"/>
                </a:solidFill>
                <a:effectLst/>
                <a:latin typeface="Arial Unicode MS"/>
              </a:rPr>
              <a:t>()</a:t>
            </a:r>
            <a:br>
              <a:rPr kumimoji="0" lang="en-US" altLang="en-US" sz="2800" b="0" i="0" u="none" strike="noStrike" cap="none" normalizeH="0" baseline="0" dirty="0">
                <a:ln>
                  <a:noFill/>
                </a:ln>
                <a:solidFill>
                  <a:srgbClr val="A9B7C6"/>
                </a:solidFill>
                <a:effectLst/>
                <a:latin typeface="Arial Unicode MS"/>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221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cs typeface="Times New Roman" pitchFamily="18" charset="0"/>
              </a:rPr>
              <a:t>Filter function</a:t>
            </a:r>
            <a:endParaRPr lang="he-IL" dirty="0"/>
          </a:p>
        </p:txBody>
      </p:sp>
    </p:spTree>
    <p:extLst>
      <p:ext uri="{BB962C8B-B14F-4D97-AF65-F5344CB8AC3E}">
        <p14:creationId xmlns:p14="http://schemas.microsoft.com/office/powerpoint/2010/main" val="28209509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main role of AGC in python is to detect reference cycles for python sequences and user objects and to deallocate them </a:t>
            </a:r>
          </a:p>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automatic garbage collection has been included in Python since version 2.0. </a:t>
            </a:r>
          </a:p>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A reference-counting scheme collects objects as soon.as they become unreachable </a:t>
            </a:r>
          </a:p>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time of collection of objects with circular references is unknown. </a:t>
            </a:r>
          </a:p>
          <a:p>
            <a:pPr defTabSz="36000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Do not depend on immediate finalization of objects when” - they become unreachable</a:t>
            </a:r>
            <a:endParaRPr lang="en-US"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671479" y="192147"/>
            <a:ext cx="10561173" cy="942386"/>
          </a:xfrm>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AGC - Automatic Garbage Collection</a:t>
            </a:r>
            <a:endParaRPr lang="he-IL" dirty="0">
              <a:latin typeface="Calibri" panose="020F0502020204030204" pitchFamily="34" charset="0"/>
              <a:cs typeface="Calibri" panose="020F0502020204030204" pitchFamily="34" charset="0"/>
            </a:endParaRPr>
          </a:p>
        </p:txBody>
      </p:sp>
      <p:pic>
        <p:nvPicPr>
          <p:cNvPr id="5122" name="Picture 2" descr="Garbage collection in Python programming language | PrepInsta">
            <a:extLst>
              <a:ext uri="{FF2B5EF4-FFF2-40B4-BE49-F238E27FC236}">
                <a16:creationId xmlns:a16="http://schemas.microsoft.com/office/drawing/2014/main" id="{94EE65C3-0B95-448B-99C6-D2F116460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5667" y="5011884"/>
            <a:ext cx="1653969" cy="1653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386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3600" b="0" i="0" dirty="0">
                <a:solidFill>
                  <a:srgbClr val="000000"/>
                </a:solidFill>
                <a:effectLst/>
                <a:latin typeface="Calibri" panose="020F0502020204030204" pitchFamily="34" charset="0"/>
                <a:cs typeface="Calibri" panose="020F0502020204030204" pitchFamily="34" charset="0"/>
              </a:rPr>
              <a:t>For some programs, especially long running server applications or embedded applications, automatic garbage collection may not be sufficient </a:t>
            </a:r>
          </a:p>
          <a:p>
            <a:pPr defTabSz="360000">
              <a:buFont typeface="Arial" panose="020B0604020202020204" pitchFamily="34" charset="0"/>
              <a:buChar char="•"/>
            </a:pPr>
            <a:endParaRPr lang="en-US" sz="3600" b="0" i="0" dirty="0">
              <a:solidFill>
                <a:srgbClr val="000000"/>
              </a:solidFill>
              <a:effectLst/>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3600" b="0" i="0" dirty="0">
                <a:solidFill>
                  <a:srgbClr val="000000"/>
                </a:solidFill>
                <a:effectLst/>
                <a:latin typeface="Calibri" panose="020F0502020204030204" pitchFamily="34" charset="0"/>
                <a:cs typeface="Calibri" panose="020F0502020204030204" pitchFamily="34" charset="0"/>
              </a:rPr>
              <a:t>The garbage collection can be invoked manually with </a:t>
            </a:r>
            <a:r>
              <a:rPr lang="en-US" sz="3600" b="1" i="0" dirty="0" err="1">
                <a:solidFill>
                  <a:srgbClr val="000000"/>
                </a:solidFill>
                <a:effectLst/>
                <a:latin typeface="Calibri" panose="020F0502020204030204" pitchFamily="34" charset="0"/>
                <a:cs typeface="Calibri" panose="020F0502020204030204" pitchFamily="34" charset="0"/>
              </a:rPr>
              <a:t>gc.collect</a:t>
            </a:r>
            <a:r>
              <a:rPr lang="en-US" sz="3600" b="1" i="0" dirty="0">
                <a:solidFill>
                  <a:srgbClr val="000000"/>
                </a:solidFill>
                <a:effectLst/>
                <a:latin typeface="Calibri" panose="020F0502020204030204" pitchFamily="34" charset="0"/>
                <a:cs typeface="Calibri" panose="020F0502020204030204" pitchFamily="34" charset="0"/>
              </a:rPr>
              <a:t>() </a:t>
            </a:r>
            <a:r>
              <a:rPr lang="en-US" sz="3600" b="0" i="0" dirty="0">
                <a:solidFill>
                  <a:srgbClr val="000000"/>
                </a:solidFill>
                <a:effectLst/>
                <a:latin typeface="Calibri" panose="020F0502020204030204" pitchFamily="34" charset="0"/>
                <a:cs typeface="Calibri" panose="020F0502020204030204" pitchFamily="34" charset="0"/>
              </a:rPr>
              <a:t>function, which returns the number of objects it has collected and deallocated</a:t>
            </a:r>
            <a:endParaRPr lang="en-US" sz="36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815413" y="530027"/>
            <a:ext cx="10561173" cy="562401"/>
          </a:xfrm>
        </p:spPr>
        <p:txBody>
          <a:bodyPr>
            <a:noAutofit/>
          </a:bodyPr>
          <a:lstStyle/>
          <a:p>
            <a:r>
              <a:rPr lang="en-US" b="0" i="0" dirty="0">
                <a:solidFill>
                  <a:srgbClr val="000000"/>
                </a:solidFill>
                <a:effectLst/>
                <a:latin typeface="Calibri" panose="020F0502020204030204" pitchFamily="34" charset="0"/>
                <a:cs typeface="Calibri" panose="020F0502020204030204" pitchFamily="34" charset="0"/>
              </a:rPr>
              <a:t>Python </a:t>
            </a:r>
            <a:r>
              <a:rPr lang="en-US" b="0" i="0" dirty="0" err="1">
                <a:solidFill>
                  <a:srgbClr val="000000"/>
                </a:solidFill>
                <a:effectLst/>
                <a:latin typeface="Calibri" panose="020F0502020204030204" pitchFamily="34" charset="0"/>
                <a:cs typeface="Calibri" panose="020F0502020204030204" pitchFamily="34" charset="0"/>
              </a:rPr>
              <a:t>gc</a:t>
            </a:r>
            <a:r>
              <a:rPr lang="en-US" b="0" i="0" dirty="0">
                <a:solidFill>
                  <a:srgbClr val="000000"/>
                </a:solidFill>
                <a:effectLst/>
                <a:latin typeface="Calibri" panose="020F0502020204030204" pitchFamily="34" charset="0"/>
                <a:cs typeface="Calibri" panose="020F0502020204030204" pitchFamily="34" charset="0"/>
              </a:rPr>
              <a:t> - Manual Garbage Collection</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1385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GC example</a:t>
            </a:r>
            <a:endParaRPr lang="he-IL" dirty="0"/>
          </a:p>
        </p:txBody>
      </p:sp>
    </p:spTree>
    <p:extLst>
      <p:ext uri="{BB962C8B-B14F-4D97-AF65-F5344CB8AC3E}">
        <p14:creationId xmlns:p14="http://schemas.microsoft.com/office/powerpoint/2010/main" val="3816041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5414" y="135467"/>
            <a:ext cx="10561173" cy="1238162"/>
          </a:xfrm>
        </p:spPr>
        <p:txBody>
          <a:bodyPr>
            <a:normAutofit/>
          </a:bodyPr>
          <a:lstStyle/>
          <a:p>
            <a:r>
              <a:rPr lang="en-US" b="0" i="0" dirty="0" err="1">
                <a:solidFill>
                  <a:srgbClr val="000000"/>
                </a:solidFill>
                <a:effectLst/>
                <a:latin typeface="Calibri" panose="020F0502020204030204" pitchFamily="34" charset="0"/>
                <a:cs typeface="Calibri" panose="020F0502020204030204" pitchFamily="34" charset="0"/>
              </a:rPr>
              <a:t>gc</a:t>
            </a:r>
            <a:r>
              <a:rPr lang="en-US" b="0" i="0" dirty="0">
                <a:solidFill>
                  <a:srgbClr val="000000"/>
                </a:solidFill>
                <a:effectLst/>
                <a:latin typeface="Calibri" panose="020F0502020204030204" pitchFamily="34" charset="0"/>
                <a:cs typeface="Calibri" panose="020F0502020204030204" pitchFamily="34" charset="0"/>
              </a:rPr>
              <a:t> example</a:t>
            </a:r>
            <a:endParaRPr lang="he-IL"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46A8257-E2F6-42A4-9F42-A3A58E5392E9}"/>
              </a:ext>
            </a:extLst>
          </p:cNvPr>
          <p:cNvSpPr>
            <a:spLocks noChangeArrowheads="1"/>
          </p:cNvSpPr>
          <p:nvPr/>
        </p:nvSpPr>
        <p:spPr bwMode="auto">
          <a:xfrm>
            <a:off x="815414" y="1650675"/>
            <a:ext cx="9268288"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err="1">
                <a:ln>
                  <a:noFill/>
                </a:ln>
                <a:solidFill>
                  <a:srgbClr val="A9B7C6"/>
                </a:solidFill>
                <a:effectLst/>
                <a:latin typeface="Arial Unicode MS"/>
              </a:rPr>
              <a:t>gc</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make_cycle</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l =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l.append</a:t>
            </a:r>
            <a:r>
              <a:rPr kumimoji="0" lang="en-US" altLang="en-US" b="0" i="0" u="none" strike="noStrike" cap="none" normalizeH="0" baseline="0" dirty="0">
                <a:ln>
                  <a:noFill/>
                </a:ln>
                <a:solidFill>
                  <a:srgbClr val="A9B7C6"/>
                </a:solidFill>
                <a:effectLst/>
                <a:latin typeface="Arial Unicode MS"/>
              </a:rPr>
              <a:t>(l)</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FFC66D"/>
                </a:solidFill>
                <a:effectLst/>
                <a:latin typeface="Arial Unicode MS"/>
              </a:rPr>
              <a:t>main</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collected = </a:t>
            </a:r>
            <a:r>
              <a:rPr kumimoji="0" lang="en-US" altLang="en-US" b="0" i="0" u="none" strike="noStrike" cap="none" normalizeH="0" baseline="0" dirty="0" err="1">
                <a:ln>
                  <a:noFill/>
                </a:ln>
                <a:solidFill>
                  <a:srgbClr val="A9B7C6"/>
                </a:solidFill>
                <a:effectLst/>
                <a:latin typeface="Arial Unicode MS"/>
              </a:rPr>
              <a:t>gc.collect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"Garbage collector: collected {} </a:t>
            </a:r>
            <a:r>
              <a:rPr kumimoji="0" lang="en-US" altLang="en-US" b="0" i="0" u="none" strike="noStrike" cap="none" normalizeH="0" baseline="0" dirty="0" err="1">
                <a:ln>
                  <a:noFill/>
                </a:ln>
                <a:solidFill>
                  <a:srgbClr val="6A8759"/>
                </a:solidFill>
                <a:effectLst/>
                <a:latin typeface="Arial Unicode MS"/>
              </a:rPr>
              <a:t>objects."</a:t>
            </a:r>
            <a:r>
              <a:rPr kumimoji="0" lang="en-US" altLang="en-US" b="0" i="0" u="none" strike="noStrike" cap="none" normalizeH="0" baseline="0" dirty="0" err="1">
                <a:ln>
                  <a:noFill/>
                </a:ln>
                <a:solidFill>
                  <a:srgbClr val="A9B7C6"/>
                </a:solidFill>
                <a:effectLst/>
                <a:latin typeface="Arial Unicode MS"/>
              </a:rPr>
              <a:t>.format</a:t>
            </a:r>
            <a:r>
              <a:rPr kumimoji="0" lang="en-US" altLang="en-US" b="0" i="0" u="none" strike="noStrike" cap="none" normalizeH="0" baseline="0" dirty="0">
                <a:ln>
                  <a:noFill/>
                </a:ln>
                <a:solidFill>
                  <a:srgbClr val="A9B7C6"/>
                </a:solidFill>
                <a:effectLst/>
                <a:latin typeface="Arial Unicode MS"/>
              </a:rPr>
              <a:t>(collected))</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"Creating cycles..."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for </a:t>
            </a:r>
            <a:r>
              <a:rPr kumimoji="0" lang="en-US" altLang="en-US" b="0" i="0" u="none" strike="noStrike" cap="none" normalizeH="0" baseline="0" dirty="0" err="1">
                <a:ln>
                  <a:noFill/>
                </a:ln>
                <a:solidFill>
                  <a:srgbClr val="A9B7C6"/>
                </a:solidFill>
                <a:effectLst/>
                <a:latin typeface="Arial Unicode MS"/>
              </a:rPr>
              <a:t>i</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in </a:t>
            </a:r>
            <a:r>
              <a:rPr kumimoji="0" lang="en-US" altLang="en-US" b="0" i="0" u="none" strike="noStrike" cap="none" normalizeH="0" baseline="0" dirty="0">
                <a:ln>
                  <a:noFill/>
                </a:ln>
                <a:solidFill>
                  <a:srgbClr val="8888C6"/>
                </a:solidFill>
                <a:effectLst/>
                <a:latin typeface="Arial Unicode MS"/>
              </a:rPr>
              <a:t>range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10</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make_cycle</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collected = </a:t>
            </a:r>
            <a:r>
              <a:rPr kumimoji="0" lang="en-US" altLang="en-US" b="0" i="0" u="none" strike="noStrike" cap="none" normalizeH="0" baseline="0" dirty="0" err="1">
                <a:ln>
                  <a:noFill/>
                </a:ln>
                <a:solidFill>
                  <a:srgbClr val="A9B7C6"/>
                </a:solidFill>
                <a:effectLst/>
                <a:latin typeface="Arial Unicode MS"/>
              </a:rPr>
              <a:t>gc.collect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"Garbage collector: collected {} </a:t>
            </a:r>
            <a:r>
              <a:rPr kumimoji="0" lang="en-US" altLang="en-US" b="0" i="0" u="none" strike="noStrike" cap="none" normalizeH="0" baseline="0" dirty="0" err="1">
                <a:ln>
                  <a:noFill/>
                </a:ln>
                <a:solidFill>
                  <a:srgbClr val="6A8759"/>
                </a:solidFill>
                <a:effectLst/>
                <a:latin typeface="Arial Unicode MS"/>
              </a:rPr>
              <a:t>objects."</a:t>
            </a:r>
            <a:r>
              <a:rPr kumimoji="0" lang="en-US" altLang="en-US" b="0" i="0" u="none" strike="noStrike" cap="none" normalizeH="0" baseline="0" dirty="0" err="1">
                <a:ln>
                  <a:noFill/>
                </a:ln>
                <a:solidFill>
                  <a:srgbClr val="A9B7C6"/>
                </a:solidFill>
                <a:effectLst/>
                <a:latin typeface="Arial Unicode MS"/>
              </a:rPr>
              <a:t>.format</a:t>
            </a:r>
            <a:r>
              <a:rPr kumimoji="0" lang="en-US" altLang="en-US" b="0" i="0" u="none" strike="noStrike" cap="none" normalizeH="0" baseline="0" dirty="0">
                <a:ln>
                  <a:noFill/>
                </a:ln>
                <a:solidFill>
                  <a:srgbClr val="A9B7C6"/>
                </a:solidFill>
                <a:effectLst/>
                <a:latin typeface="Arial Unicode MS"/>
              </a:rPr>
              <a:t>(collected))</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main()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2907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Python's random module provides functions to generate random values. It is commonly used in various applications such as games, simulations, and statistical analysis. Let's explore some commonly used functions:</a:t>
            </a:r>
          </a:p>
          <a:p>
            <a:pPr defTabSz="360000">
              <a:buFont typeface="Arial" panose="020B0604020202020204" pitchFamily="34" charset="0"/>
              <a:buChar char="•"/>
            </a:pPr>
            <a:endParaRPr lang="en-US" sz="2400" b="0" i="0" dirty="0">
              <a:solidFill>
                <a:srgbClr val="000000"/>
              </a:solidFill>
              <a:effectLst/>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2400" dirty="0" err="1">
                <a:latin typeface="Calibri" panose="020F0502020204030204" pitchFamily="34" charset="0"/>
                <a:cs typeface="Calibri" panose="020F0502020204030204" pitchFamily="34" charset="0"/>
              </a:rPr>
              <a:t>random.random</a:t>
            </a:r>
            <a:r>
              <a:rPr lang="en-US" sz="2400" dirty="0">
                <a:latin typeface="Calibri" panose="020F0502020204030204" pitchFamily="34" charset="0"/>
                <a:cs typeface="Calibri" panose="020F0502020204030204" pitchFamily="34" charset="0"/>
              </a:rPr>
              <a:t>(): This function returns a random float number between 0 and 1. It is often used when you need a random decimal number for a particular purpose.</a:t>
            </a:r>
          </a:p>
        </p:txBody>
      </p:sp>
      <p:sp>
        <p:nvSpPr>
          <p:cNvPr id="7" name="Title 6"/>
          <p:cNvSpPr>
            <a:spLocks noGrp="1"/>
          </p:cNvSpPr>
          <p:nvPr>
            <p:ph type="title"/>
          </p:nvPr>
        </p:nvSpPr>
        <p:spPr>
          <a:xfrm>
            <a:off x="815413" y="530027"/>
            <a:ext cx="10561173" cy="562401"/>
          </a:xfrm>
        </p:spPr>
        <p:txBody>
          <a:bodyPr>
            <a:noAutofit/>
          </a:bodyPr>
          <a:lstStyle/>
          <a:p>
            <a:r>
              <a:rPr lang="en-US" b="0" i="0" dirty="0">
                <a:solidFill>
                  <a:srgbClr val="000000"/>
                </a:solidFill>
                <a:effectLst/>
                <a:latin typeface="Calibri" panose="020F0502020204030204" pitchFamily="34" charset="0"/>
                <a:cs typeface="Calibri" panose="020F0502020204030204" pitchFamily="34" charset="0"/>
              </a:rPr>
              <a:t>Random</a:t>
            </a:r>
            <a:endParaRPr lang="he-IL"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6AFC3854-CE65-44D4-BF38-F600C962768C}"/>
              </a:ext>
            </a:extLst>
          </p:cNvPr>
          <p:cNvSpPr>
            <a:spLocks noChangeArrowheads="1"/>
          </p:cNvSpPr>
          <p:nvPr/>
        </p:nvSpPr>
        <p:spPr bwMode="auto">
          <a:xfrm>
            <a:off x="1083635" y="4404621"/>
            <a:ext cx="4704605"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random</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random_number</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err="1">
                <a:ln>
                  <a:noFill/>
                </a:ln>
                <a:solidFill>
                  <a:srgbClr val="A9B7C6"/>
                </a:solidFill>
                <a:effectLst/>
                <a:latin typeface="Arial Unicode MS"/>
              </a:rPr>
              <a:t>random.random</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print(</a:t>
            </a:r>
            <a:r>
              <a:rPr kumimoji="0" lang="en-US" altLang="en-US" b="0" i="0" u="none" strike="noStrike" cap="none" normalizeH="0" baseline="0" dirty="0" err="1">
                <a:ln>
                  <a:noFill/>
                </a:ln>
                <a:solidFill>
                  <a:srgbClr val="A9B7C6"/>
                </a:solidFill>
                <a:effectLst/>
                <a:latin typeface="Arial Unicode MS"/>
              </a:rPr>
              <a:t>random_number</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63303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79" y="1373629"/>
            <a:ext cx="10561173" cy="4673143"/>
          </a:xfrm>
        </p:spPr>
        <p:txBody>
          <a:bodyPr>
            <a:normAutofit/>
          </a:bodyPr>
          <a:lstStyle/>
          <a:p>
            <a:pPr defTabSz="360000">
              <a:buFont typeface="Arial" panose="020B0604020202020204" pitchFamily="34" charset="0"/>
              <a:buChar char="•"/>
            </a:pPr>
            <a:r>
              <a:rPr lang="en-US" sz="2400" b="0" i="0" dirty="0" err="1">
                <a:solidFill>
                  <a:srgbClr val="000000"/>
                </a:solidFill>
                <a:effectLst/>
                <a:latin typeface="Calibri" panose="020F0502020204030204" pitchFamily="34" charset="0"/>
                <a:cs typeface="Calibri" panose="020F0502020204030204" pitchFamily="34" charset="0"/>
              </a:rPr>
              <a:t>random.randint</a:t>
            </a:r>
            <a:r>
              <a:rPr lang="en-US" sz="2400" b="0" i="0" dirty="0">
                <a:solidFill>
                  <a:srgbClr val="000000"/>
                </a:solidFill>
                <a:effectLst/>
                <a:latin typeface="Calibri" panose="020F0502020204030204" pitchFamily="34" charset="0"/>
                <a:cs typeface="Calibri" panose="020F0502020204030204" pitchFamily="34" charset="0"/>
              </a:rPr>
              <a:t>(a, b): This function returns a random integer between a and b, inclusive. It is useful when you need a random whole number within a specific range.</a:t>
            </a: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2400" dirty="0" err="1">
                <a:latin typeface="Calibri" panose="020F0502020204030204" pitchFamily="34" charset="0"/>
                <a:cs typeface="Calibri" panose="020F0502020204030204" pitchFamily="34" charset="0"/>
              </a:rPr>
              <a:t>random.choice</a:t>
            </a:r>
            <a:r>
              <a:rPr lang="en-US" sz="2400" dirty="0">
                <a:latin typeface="Calibri" panose="020F0502020204030204" pitchFamily="34" charset="0"/>
                <a:cs typeface="Calibri" panose="020F0502020204030204" pitchFamily="34" charset="0"/>
              </a:rPr>
              <a:t>(sequence): This function returns a random element from the given sequence, such as a list, tuple, or string. It allows you to select a random item from a collection.</a:t>
            </a:r>
          </a:p>
        </p:txBody>
      </p:sp>
      <p:sp>
        <p:nvSpPr>
          <p:cNvPr id="7" name="Title 6"/>
          <p:cNvSpPr>
            <a:spLocks noGrp="1"/>
          </p:cNvSpPr>
          <p:nvPr>
            <p:ph type="title"/>
          </p:nvPr>
        </p:nvSpPr>
        <p:spPr>
          <a:xfrm>
            <a:off x="815413" y="530027"/>
            <a:ext cx="10561173" cy="562401"/>
          </a:xfrm>
        </p:spPr>
        <p:txBody>
          <a:bodyPr>
            <a:noAutofit/>
          </a:bodyPr>
          <a:lstStyle/>
          <a:p>
            <a:r>
              <a:rPr lang="en-US" b="0" i="0" dirty="0">
                <a:solidFill>
                  <a:srgbClr val="000000"/>
                </a:solidFill>
                <a:effectLst/>
                <a:latin typeface="Calibri" panose="020F0502020204030204" pitchFamily="34" charset="0"/>
                <a:cs typeface="Calibri" panose="020F0502020204030204" pitchFamily="34" charset="0"/>
              </a:rPr>
              <a:t>Random – cont’d</a:t>
            </a:r>
            <a:endParaRPr lang="he-IL" dirty="0">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A4E06CE3-67D6-499B-8BF3-EB4A3D790770}"/>
              </a:ext>
            </a:extLst>
          </p:cNvPr>
          <p:cNvSpPr>
            <a:spLocks noChangeArrowheads="1"/>
          </p:cNvSpPr>
          <p:nvPr/>
        </p:nvSpPr>
        <p:spPr bwMode="auto">
          <a:xfrm>
            <a:off x="1083075" y="2633515"/>
            <a:ext cx="4243527" cy="9541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random</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random_integer</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random.randint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random_integer</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EC2712A-0CC1-488E-A851-50B2EE00EBEF}"/>
              </a:ext>
            </a:extLst>
          </p:cNvPr>
          <p:cNvSpPr>
            <a:spLocks noChangeArrowheads="1"/>
          </p:cNvSpPr>
          <p:nvPr/>
        </p:nvSpPr>
        <p:spPr bwMode="auto">
          <a:xfrm>
            <a:off x="1083075" y="5139103"/>
            <a:ext cx="4243527"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random</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fruits = [</a:t>
            </a:r>
            <a:r>
              <a:rPr kumimoji="0" lang="en-US" altLang="en-US" sz="1400" b="0" i="0" u="none" strike="noStrike" cap="none" normalizeH="0" baseline="0" dirty="0">
                <a:ln>
                  <a:noFill/>
                </a:ln>
                <a:solidFill>
                  <a:srgbClr val="6A8759"/>
                </a:solidFill>
                <a:effectLst/>
                <a:latin typeface="Arial Unicode MS"/>
              </a:rPr>
              <a:t>'apple'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'banana'</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'orange'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'kiwi'</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random_fruit</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random.choice</a:t>
            </a:r>
            <a:r>
              <a:rPr kumimoji="0" lang="en-US" altLang="en-US" sz="1400" b="0" i="0" u="none" strike="noStrike" cap="none" normalizeH="0" baseline="0" dirty="0">
                <a:ln>
                  <a:noFill/>
                </a:ln>
                <a:solidFill>
                  <a:srgbClr val="A9B7C6"/>
                </a:solidFill>
                <a:effectLst/>
                <a:latin typeface="Arial Unicode MS"/>
              </a:rPr>
              <a:t>(fruits)</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random_fruit</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47070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71480" y="1373629"/>
            <a:ext cx="6998827" cy="4673143"/>
          </a:xfrm>
        </p:spPr>
        <p:txBody>
          <a:bodyPr>
            <a:normAutofit/>
          </a:bodyPr>
          <a:lstStyle/>
          <a:p>
            <a:pPr defTabSz="360000">
              <a:buFont typeface="Arial" panose="020B0604020202020204" pitchFamily="34" charset="0"/>
              <a:buChar char="•"/>
            </a:pPr>
            <a:r>
              <a:rPr lang="en-US" sz="2000" b="1" i="0" dirty="0" err="1">
                <a:solidFill>
                  <a:srgbClr val="000000"/>
                </a:solidFill>
                <a:effectLst/>
                <a:latin typeface="Calibri" panose="020F0502020204030204" pitchFamily="34" charset="0"/>
                <a:cs typeface="Calibri" panose="020F0502020204030204" pitchFamily="34" charset="0"/>
              </a:rPr>
              <a:t>random.shuffle</a:t>
            </a:r>
            <a:r>
              <a:rPr lang="en-US" sz="2000" b="1" i="0" dirty="0">
                <a:solidFill>
                  <a:srgbClr val="000000"/>
                </a:solidFill>
                <a:effectLst/>
                <a:latin typeface="Calibri" panose="020F0502020204030204" pitchFamily="34" charset="0"/>
                <a:cs typeface="Calibri" panose="020F0502020204030204" pitchFamily="34" charset="0"/>
              </a:rPr>
              <a:t>(sequence):</a:t>
            </a:r>
            <a:r>
              <a:rPr lang="en-US" sz="2000" b="0" i="0" dirty="0">
                <a:solidFill>
                  <a:srgbClr val="000000"/>
                </a:solidFill>
                <a:effectLst/>
                <a:latin typeface="Calibri" panose="020F0502020204030204" pitchFamily="34" charset="0"/>
                <a:cs typeface="Calibri" panose="020F0502020204030204" pitchFamily="34" charset="0"/>
              </a:rPr>
              <a:t> This function shuffles the elements in the given sequence in-place. It is useful when you want to randomize the order of a list or any other sequence.</a:t>
            </a:r>
          </a:p>
          <a:p>
            <a:pPr defTabSz="36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These functions are just a glimpse of what the random module offers. There are additional functions available, such as </a:t>
            </a:r>
            <a:r>
              <a:rPr lang="en-US" sz="2000" b="1" dirty="0" err="1">
                <a:solidFill>
                  <a:srgbClr val="000000"/>
                </a:solidFill>
                <a:latin typeface="Calibri" panose="020F0502020204030204" pitchFamily="34" charset="0"/>
                <a:cs typeface="Calibri" panose="020F0502020204030204" pitchFamily="34" charset="0"/>
              </a:rPr>
              <a:t>random.uniform</a:t>
            </a:r>
            <a:r>
              <a:rPr lang="en-US" sz="2000" b="1" dirty="0">
                <a:solidFill>
                  <a:srgbClr val="000000"/>
                </a:solidFill>
                <a:latin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cs typeface="Calibri" panose="020F0502020204030204" pitchFamily="34" charset="0"/>
              </a:rPr>
              <a:t>random.sample</a:t>
            </a:r>
            <a:r>
              <a:rPr lang="en-US" sz="2000" b="1" dirty="0">
                <a:solidFill>
                  <a:srgbClr val="000000"/>
                </a:solidFill>
                <a:latin typeface="Calibri" panose="020F0502020204030204" pitchFamily="34" charset="0"/>
                <a:cs typeface="Calibri" panose="020F0502020204030204" pitchFamily="34" charset="0"/>
              </a:rPr>
              <a:t>(), </a:t>
            </a:r>
            <a:r>
              <a:rPr lang="en-US" sz="2000" dirty="0">
                <a:solidFill>
                  <a:srgbClr val="000000"/>
                </a:solidFill>
                <a:latin typeface="Calibri" panose="020F0502020204030204" pitchFamily="34" charset="0"/>
                <a:cs typeface="Calibri" panose="020F0502020204030204" pitchFamily="34" charset="0"/>
              </a:rPr>
              <a:t>and </a:t>
            </a:r>
            <a:r>
              <a:rPr lang="en-US" sz="2000" b="1" dirty="0" err="1">
                <a:solidFill>
                  <a:srgbClr val="000000"/>
                </a:solidFill>
                <a:latin typeface="Calibri" panose="020F0502020204030204" pitchFamily="34" charset="0"/>
                <a:cs typeface="Calibri" panose="020F0502020204030204" pitchFamily="34" charset="0"/>
              </a:rPr>
              <a:t>random.randrange</a:t>
            </a:r>
            <a:r>
              <a:rPr lang="en-US" sz="2000" b="1" dirty="0">
                <a:solidFill>
                  <a:srgbClr val="000000"/>
                </a:solidFill>
                <a:latin typeface="Calibri" panose="020F0502020204030204" pitchFamily="34" charset="0"/>
                <a:cs typeface="Calibri" panose="020F0502020204030204" pitchFamily="34" charset="0"/>
              </a:rPr>
              <a:t>(), </a:t>
            </a:r>
            <a:r>
              <a:rPr lang="en-US" sz="2000" dirty="0">
                <a:solidFill>
                  <a:srgbClr val="000000"/>
                </a:solidFill>
                <a:latin typeface="Calibri" panose="020F0502020204030204" pitchFamily="34" charset="0"/>
                <a:cs typeface="Calibri" panose="020F0502020204030204" pitchFamily="34" charset="0"/>
              </a:rPr>
              <a:t>which provide further flexibility in generating random values. By utilizing these functions effectively, students can add randomness to their programs, making them more dynamic and realistic.</a:t>
            </a: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defTabSz="36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815413" y="530027"/>
            <a:ext cx="10561173" cy="562401"/>
          </a:xfrm>
        </p:spPr>
        <p:txBody>
          <a:bodyPr>
            <a:noAutofit/>
          </a:bodyPr>
          <a:lstStyle/>
          <a:p>
            <a:r>
              <a:rPr lang="en-US" b="0" i="0" dirty="0">
                <a:solidFill>
                  <a:srgbClr val="000000"/>
                </a:solidFill>
                <a:effectLst/>
                <a:latin typeface="Calibri" panose="020F0502020204030204" pitchFamily="34" charset="0"/>
                <a:cs typeface="Calibri" panose="020F0502020204030204" pitchFamily="34" charset="0"/>
              </a:rPr>
              <a:t>Random – cont’d</a:t>
            </a:r>
            <a:endParaRPr lang="he-IL"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6F9E9CCF-4CC7-4781-AB5B-E04330F5E17B}"/>
              </a:ext>
            </a:extLst>
          </p:cNvPr>
          <p:cNvSpPr>
            <a:spLocks noChangeArrowheads="1"/>
          </p:cNvSpPr>
          <p:nvPr/>
        </p:nvSpPr>
        <p:spPr bwMode="auto">
          <a:xfrm>
            <a:off x="1074197" y="2540649"/>
            <a:ext cx="6312024"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random</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cards = [</a:t>
            </a:r>
            <a:r>
              <a:rPr kumimoji="0" lang="en-US" altLang="en-US" sz="1400" b="0" i="0" u="none" strike="noStrike" cap="none" normalizeH="0" baseline="0" dirty="0">
                <a:ln>
                  <a:noFill/>
                </a:ln>
                <a:solidFill>
                  <a:srgbClr val="6A8759"/>
                </a:solidFill>
                <a:effectLst/>
                <a:latin typeface="Arial Unicode MS"/>
              </a:rPr>
              <a:t>'Ace'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'3'</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'4'</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'5'</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'6'</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'7'</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'9'</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'Jack'</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'Queen'</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'King'</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random.shuffle</a:t>
            </a:r>
            <a:r>
              <a:rPr kumimoji="0" lang="en-US" altLang="en-US" sz="1400" b="0" i="0" u="none" strike="noStrike" cap="none" normalizeH="0" baseline="0" dirty="0">
                <a:ln>
                  <a:noFill/>
                </a:ln>
                <a:solidFill>
                  <a:srgbClr val="A9B7C6"/>
                </a:solidFill>
                <a:effectLst/>
                <a:latin typeface="Arial Unicode MS"/>
              </a:rPr>
              <a:t>(cards)</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print(cards)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146" name="Picture 2" descr="Python Math: Generate a series of unique random numbers - w3resource">
            <a:extLst>
              <a:ext uri="{FF2B5EF4-FFF2-40B4-BE49-F238E27FC236}">
                <a16:creationId xmlns:a16="http://schemas.microsoft.com/office/drawing/2014/main" id="{4A5146E6-06DB-497B-A6A0-955EFEF9A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3653" y="1373629"/>
            <a:ext cx="272415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291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0" i="0" dirty="0">
                <a:solidFill>
                  <a:srgbClr val="000000"/>
                </a:solidFill>
                <a:effectLst/>
                <a:latin typeface="Calibri" panose="020F0502020204030204" pitchFamily="34" charset="0"/>
                <a:cs typeface="Calibri" panose="020F0502020204030204" pitchFamily="34" charset="0"/>
              </a:rPr>
              <a:t>filter function — demo</a:t>
            </a:r>
            <a:endParaRPr lang="he-IL"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rmAutofit/>
          </a:bodyPr>
          <a:lstStyle/>
          <a:p>
            <a:r>
              <a:rPr lang="en-US" b="0" i="0" dirty="0">
                <a:solidFill>
                  <a:srgbClr val="000000"/>
                </a:solidFill>
                <a:effectLst/>
                <a:latin typeface="Calibri" panose="020F0502020204030204" pitchFamily="34" charset="0"/>
                <a:cs typeface="Calibri" panose="020F0502020204030204" pitchFamily="34" charset="0"/>
              </a:rPr>
              <a:t>For example:</a:t>
            </a:r>
          </a:p>
        </p:txBody>
      </p:sp>
      <p:sp>
        <p:nvSpPr>
          <p:cNvPr id="4" name="Rectangle 1">
            <a:extLst>
              <a:ext uri="{FF2B5EF4-FFF2-40B4-BE49-F238E27FC236}">
                <a16:creationId xmlns:a16="http://schemas.microsoft.com/office/drawing/2014/main" id="{1D7EA911-4270-4E2F-8D29-06A9717B1A69}"/>
              </a:ext>
            </a:extLst>
          </p:cNvPr>
          <p:cNvSpPr>
            <a:spLocks noChangeArrowheads="1"/>
          </p:cNvSpPr>
          <p:nvPr/>
        </p:nvSpPr>
        <p:spPr bwMode="auto">
          <a:xfrm>
            <a:off x="1061179" y="2141628"/>
            <a:ext cx="9854213" cy="38164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9B7C6"/>
                </a:solidFill>
                <a:effectLst/>
                <a:latin typeface="Arial Unicode MS"/>
              </a:rPr>
              <a:t>list= [</a:t>
            </a:r>
            <a:r>
              <a:rPr kumimoji="0" lang="en-US" altLang="en-US" sz="2800" b="0" i="0" u="none" strike="noStrike" cap="none" normalizeH="0" baseline="0" dirty="0">
                <a:ln>
                  <a:noFill/>
                </a:ln>
                <a:solidFill>
                  <a:srgbClr val="6897BB"/>
                </a:solidFill>
                <a:effectLst/>
                <a:latin typeface="Arial Unicode MS"/>
              </a:rPr>
              <a:t>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18</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9</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17</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24</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8</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12</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27</a:t>
            </a:r>
            <a:r>
              <a:rPr kumimoji="0" lang="en-US" altLang="en-US" sz="2800" b="0" i="0" u="none" strike="noStrike" cap="none" normalizeH="0" baseline="0" dirty="0">
                <a:ln>
                  <a:noFill/>
                </a:ln>
                <a:solidFill>
                  <a:srgbClr val="A9B7C6"/>
                </a:solidFill>
                <a:effectLst/>
                <a:latin typeface="Arial Unicode MS"/>
              </a:rPr>
              <a:t>]</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seq = </a:t>
            </a:r>
            <a:r>
              <a:rPr kumimoji="0" lang="en-US" altLang="en-US" sz="2800" b="0" i="0" u="none" strike="noStrike" cap="none" normalizeH="0" baseline="0" dirty="0">
                <a:ln>
                  <a:noFill/>
                </a:ln>
                <a:solidFill>
                  <a:srgbClr val="8888C6"/>
                </a:solidFill>
                <a:effectLst/>
                <a:latin typeface="Arial Unicode MS"/>
              </a:rPr>
              <a:t>filter</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lambda </a:t>
            </a:r>
            <a:r>
              <a:rPr kumimoji="0" lang="en-US" altLang="en-US" sz="2800" b="0" i="0" u="none" strike="noStrike" cap="none" normalizeH="0" baseline="0" dirty="0">
                <a:ln>
                  <a:noFill/>
                </a:ln>
                <a:solidFill>
                  <a:srgbClr val="A9B7C6"/>
                </a:solidFill>
                <a:effectLst/>
                <a:latin typeface="Arial Unicode MS"/>
              </a:rPr>
              <a:t>x: x % </a:t>
            </a:r>
            <a:r>
              <a:rPr kumimoji="0" lang="en-US" altLang="en-US" sz="2800" b="0" i="0" u="none" strike="noStrike" cap="none" normalizeH="0" baseline="0" dirty="0">
                <a:ln>
                  <a:noFill/>
                </a:ln>
                <a:solidFill>
                  <a:srgbClr val="6897BB"/>
                </a:solidFill>
                <a:effectLst/>
                <a:latin typeface="Arial Unicode MS"/>
              </a:rPr>
              <a:t>3 </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6897BB"/>
                </a:solidFill>
                <a:effectLst/>
                <a:latin typeface="Arial Unicode MS"/>
              </a:rPr>
              <a:t>0</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A9B7C6"/>
                </a:solidFill>
                <a:effectLst/>
                <a:latin typeface="Arial Unicode MS"/>
              </a:rPr>
              <a:t>list)</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CC7832"/>
                </a:solidFill>
                <a:effectLst/>
                <a:latin typeface="Arial Unicode MS"/>
              </a:rPr>
              <a:t>for </a:t>
            </a:r>
            <a:r>
              <a:rPr kumimoji="0" lang="en-US" altLang="en-US" sz="2800" b="0" i="0" u="none" strike="noStrike" cap="none" normalizeH="0" baseline="0" dirty="0" err="1">
                <a:ln>
                  <a:noFill/>
                </a:ln>
                <a:solidFill>
                  <a:srgbClr val="A9B7C6"/>
                </a:solidFill>
                <a:effectLst/>
                <a:latin typeface="Arial Unicode MS"/>
              </a:rPr>
              <a:t>val</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CC7832"/>
                </a:solidFill>
                <a:effectLst/>
                <a:latin typeface="Arial Unicode MS"/>
              </a:rPr>
              <a:t>in </a:t>
            </a:r>
            <a:r>
              <a:rPr kumimoji="0" lang="en-US" altLang="en-US" sz="2800" b="0" i="0" u="none" strike="noStrike" cap="none" normalizeH="0" baseline="0" dirty="0">
                <a:ln>
                  <a:noFill/>
                </a:ln>
                <a:solidFill>
                  <a:srgbClr val="A9B7C6"/>
                </a:solidFill>
                <a:effectLst/>
                <a:latin typeface="Arial Unicode MS"/>
              </a:rPr>
              <a:t>seq:</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888C6"/>
                </a:solidFill>
                <a:effectLst/>
                <a:latin typeface="Arial Unicode MS"/>
              </a:rPr>
              <a:t>print</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err="1">
                <a:ln>
                  <a:noFill/>
                </a:ln>
                <a:solidFill>
                  <a:srgbClr val="A9B7C6"/>
                </a:solidFill>
                <a:effectLst/>
                <a:latin typeface="Arial Unicode MS"/>
              </a:rPr>
              <a:t>val</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#18,9, 24,12,27</a:t>
            </a:r>
            <a:br>
              <a:rPr kumimoji="0" lang="en-US" altLang="en-US" sz="2800" b="0" i="0" u="none" strike="noStrike" cap="none" normalizeH="0" baseline="0" dirty="0">
                <a:ln>
                  <a:noFill/>
                </a:ln>
                <a:solidFill>
                  <a:srgbClr val="808080"/>
                </a:solidFill>
                <a:effectLst/>
                <a:latin typeface="Arial Unicode MS"/>
              </a:rPr>
            </a:br>
            <a:br>
              <a:rPr kumimoji="0" lang="en-US" altLang="en-US" sz="2800" b="0" i="0" u="none" strike="noStrike" cap="none" normalizeH="0" baseline="0" dirty="0">
                <a:ln>
                  <a:noFill/>
                </a:ln>
                <a:solidFill>
                  <a:srgbClr val="808080"/>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seq = </a:t>
            </a:r>
            <a:r>
              <a:rPr kumimoji="0" lang="en-US" altLang="en-US" sz="2800" b="0" i="0" u="none" strike="noStrike" cap="none" normalizeH="0" baseline="0" dirty="0">
                <a:ln>
                  <a:noFill/>
                </a:ln>
                <a:solidFill>
                  <a:srgbClr val="8888C6"/>
                </a:solidFill>
                <a:effectLst/>
                <a:latin typeface="Arial Unicode MS"/>
              </a:rPr>
              <a:t>filter</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CC7832"/>
                </a:solidFill>
                <a:effectLst/>
                <a:latin typeface="Arial Unicode MS"/>
              </a:rPr>
              <a:t>lambda </a:t>
            </a:r>
            <a:r>
              <a:rPr kumimoji="0" lang="en-US" altLang="en-US" sz="2800" b="0" i="0" u="none" strike="noStrike" cap="none" normalizeH="0" baseline="0" dirty="0">
                <a:ln>
                  <a:noFill/>
                </a:ln>
                <a:solidFill>
                  <a:srgbClr val="A9B7C6"/>
                </a:solidFill>
                <a:effectLst/>
                <a:latin typeface="Arial Unicode MS"/>
              </a:rPr>
              <a:t>x: x &lt; </a:t>
            </a:r>
            <a:r>
              <a:rPr kumimoji="0" lang="en-US" altLang="en-US" sz="2800" b="0" i="0" u="none" strike="noStrike" cap="none" normalizeH="0" baseline="0" dirty="0">
                <a:ln>
                  <a:noFill/>
                </a:ln>
                <a:solidFill>
                  <a:srgbClr val="6897BB"/>
                </a:solidFill>
                <a:effectLst/>
                <a:latin typeface="Arial Unicode MS"/>
              </a:rPr>
              <a:t>0</a:t>
            </a:r>
            <a:r>
              <a:rPr kumimoji="0" lang="en-US" altLang="en-US" sz="2800" b="0" i="0" u="none" strike="noStrike" cap="none" normalizeH="0" baseline="0" dirty="0">
                <a:ln>
                  <a:noFill/>
                </a:ln>
                <a:solidFill>
                  <a:srgbClr val="CC7832"/>
                </a:solidFill>
                <a:effectLst/>
                <a:latin typeface="Arial Unicode MS"/>
              </a:rPr>
              <a:t>, </a:t>
            </a:r>
            <a:r>
              <a:rPr kumimoji="0" lang="en-US" altLang="en-US" sz="2800" b="0" i="0" u="none" strike="noStrike" cap="none" normalizeH="0" baseline="0" dirty="0">
                <a:ln>
                  <a:noFill/>
                </a:ln>
                <a:solidFill>
                  <a:srgbClr val="8888C6"/>
                </a:solidFill>
                <a:effectLst/>
                <a:latin typeface="Arial Unicode MS"/>
              </a:rPr>
              <a:t>range</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5</a:t>
            </a:r>
            <a:r>
              <a:rPr kumimoji="0" lang="en-US" altLang="en-US" sz="2800" b="0" i="0" u="none" strike="noStrike" cap="none" normalizeH="0" baseline="0" dirty="0">
                <a:ln>
                  <a:noFill/>
                </a:ln>
                <a:solidFill>
                  <a:srgbClr val="CC7832"/>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5</a:t>
            </a:r>
            <a:r>
              <a:rPr kumimoji="0" lang="en-US" altLang="en-US" sz="2800" b="0" i="0" u="none" strike="noStrike" cap="none" normalizeH="0" baseline="0" dirty="0">
                <a:ln>
                  <a:noFill/>
                </a:ln>
                <a:solidFill>
                  <a:srgbClr val="A9B7C6"/>
                </a:solidFill>
                <a:effectLst/>
                <a:latin typeface="Arial Unicode MS"/>
              </a:rPr>
              <a:t>))</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CC7832"/>
                </a:solidFill>
                <a:effectLst/>
                <a:latin typeface="Arial Unicode MS"/>
              </a:rPr>
              <a:t>for </a:t>
            </a:r>
            <a:r>
              <a:rPr kumimoji="0" lang="en-US" altLang="en-US" sz="2800" b="0" i="0" u="none" strike="noStrike" cap="none" normalizeH="0" baseline="0" dirty="0" err="1">
                <a:ln>
                  <a:noFill/>
                </a:ln>
                <a:solidFill>
                  <a:srgbClr val="A9B7C6"/>
                </a:solidFill>
                <a:effectLst/>
                <a:latin typeface="Arial Unicode MS"/>
              </a:rPr>
              <a:t>val</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CC7832"/>
                </a:solidFill>
                <a:effectLst/>
                <a:latin typeface="Arial Unicode MS"/>
              </a:rPr>
              <a:t>in </a:t>
            </a:r>
            <a:r>
              <a:rPr kumimoji="0" lang="en-US" altLang="en-US" sz="2800" b="0" i="0" u="none" strike="noStrike" cap="none" normalizeH="0" baseline="0" dirty="0">
                <a:ln>
                  <a:noFill/>
                </a:ln>
                <a:solidFill>
                  <a:srgbClr val="A9B7C6"/>
                </a:solidFill>
                <a:effectLst/>
                <a:latin typeface="Arial Unicode MS"/>
              </a:rPr>
              <a:t>seq:</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888C6"/>
                </a:solidFill>
                <a:effectLst/>
                <a:latin typeface="Arial Unicode MS"/>
              </a:rPr>
              <a:t>print</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err="1">
                <a:ln>
                  <a:noFill/>
                </a:ln>
                <a:solidFill>
                  <a:srgbClr val="A9B7C6"/>
                </a:solidFill>
                <a:effectLst/>
                <a:latin typeface="Arial Unicode MS"/>
              </a:rPr>
              <a:t>val</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#-5, -4, -3, -2,-1</a:t>
            </a:r>
            <a:br>
              <a:rPr kumimoji="0" lang="en-US" altLang="en-US" sz="1000" b="0" i="0" u="none" strike="noStrike" cap="none" normalizeH="0" baseline="0" dirty="0">
                <a:ln>
                  <a:noFill/>
                </a:ln>
                <a:solidFill>
                  <a:srgbClr val="808080"/>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u="none" strike="noStrike" baseline="0" dirty="0">
                <a:solidFill>
                  <a:srgbClr val="000000"/>
                </a:solidFill>
                <a:latin typeface="Arial" panose="020B0604020202020204" pitchFamily="34" charset="0"/>
              </a:rPr>
              <a:t>map function </a:t>
            </a:r>
            <a:endParaRPr lang="en-US" dirty="0"/>
          </a:p>
        </p:txBody>
      </p:sp>
      <p:sp>
        <p:nvSpPr>
          <p:cNvPr id="3" name="Content Placeholder 2"/>
          <p:cNvSpPr>
            <a:spLocks noGrp="1"/>
          </p:cNvSpPr>
          <p:nvPr>
            <p:ph idx="1"/>
          </p:nvPr>
        </p:nvSpPr>
        <p:spPr>
          <a:xfrm>
            <a:off x="838200" y="1825625"/>
            <a:ext cx="5340658" cy="4351338"/>
          </a:xfrm>
        </p:spPr>
        <p:txBody>
          <a:bodyPr>
            <a:normAutofit fontScale="70000" lnSpcReduction="20000"/>
          </a:bodyPr>
          <a:lstStyle/>
          <a:p>
            <a:pPr marL="0" indent="0">
              <a:buNone/>
            </a:pPr>
            <a:endParaRPr lang="en-US" dirty="0"/>
          </a:p>
          <a:p>
            <a:r>
              <a:rPr lang="en-US" b="1" i="0" dirty="0" err="1">
                <a:solidFill>
                  <a:srgbClr val="000000"/>
                </a:solidFill>
                <a:effectLst/>
                <a:latin typeface="Calibri" panose="020F0502020204030204" pitchFamily="34" charset="0"/>
                <a:cs typeface="Calibri" panose="020F0502020204030204" pitchFamily="34" charset="0"/>
              </a:rPr>
              <a:t>resultlter</a:t>
            </a:r>
            <a:r>
              <a:rPr lang="en-US" b="1" i="0" dirty="0">
                <a:solidFill>
                  <a:srgbClr val="000000"/>
                </a:solidFill>
                <a:effectLst/>
                <a:latin typeface="Calibri" panose="020F0502020204030204" pitchFamily="34" charset="0"/>
                <a:cs typeface="Calibri" panose="020F0502020204030204" pitchFamily="34" charset="0"/>
              </a:rPr>
              <a:t> = map(function, </a:t>
            </a:r>
            <a:r>
              <a:rPr lang="en-US" b="1" i="0" dirty="0" err="1">
                <a:solidFill>
                  <a:srgbClr val="000000"/>
                </a:solidFill>
                <a:effectLst/>
                <a:latin typeface="Calibri" panose="020F0502020204030204" pitchFamily="34" charset="0"/>
                <a:cs typeface="Calibri" panose="020F0502020204030204" pitchFamily="34" charset="0"/>
              </a:rPr>
              <a:t>iterable</a:t>
            </a:r>
            <a:r>
              <a:rPr lang="en-US" b="1" i="0" dirty="0">
                <a:solidFill>
                  <a:srgbClr val="000000"/>
                </a:solidFill>
                <a:effectLst/>
                <a:latin typeface="Calibri" panose="020F0502020204030204" pitchFamily="34" charset="0"/>
                <a:cs typeface="Calibri" panose="020F0502020204030204" pitchFamily="34" charset="0"/>
              </a:rPr>
              <a:t>, [</a:t>
            </a:r>
            <a:r>
              <a:rPr lang="en-US" b="1" i="0" dirty="0" err="1">
                <a:solidFill>
                  <a:srgbClr val="000000"/>
                </a:solidFill>
                <a:effectLst/>
                <a:latin typeface="Calibri" panose="020F0502020204030204" pitchFamily="34" charset="0"/>
                <a:cs typeface="Calibri" panose="020F0502020204030204" pitchFamily="34" charset="0"/>
              </a:rPr>
              <a:t>iterables</a:t>
            </a:r>
            <a:r>
              <a:rPr lang="en-US" b="1" i="0" dirty="0">
                <a:solidFill>
                  <a:srgbClr val="000000"/>
                </a:solidFill>
                <a:effectLst/>
                <a:latin typeface="Calibri" panose="020F0502020204030204" pitchFamily="34" charset="0"/>
                <a:cs typeface="Calibri" panose="020F0502020204030204" pitchFamily="34" charset="0"/>
              </a:rPr>
              <a:t>])</a:t>
            </a:r>
          </a:p>
          <a:p>
            <a:r>
              <a:rPr lang="en-US" b="0" i="0" dirty="0">
                <a:solidFill>
                  <a:srgbClr val="000000"/>
                </a:solidFill>
                <a:effectLst/>
                <a:latin typeface="Calibri" panose="020F0502020204030204" pitchFamily="34" charset="0"/>
                <a:cs typeface="Calibri" panose="020F0502020204030204" pitchFamily="34" charset="0"/>
              </a:rPr>
              <a:t>Return an iterator that applies function to every item of </a:t>
            </a:r>
            <a:r>
              <a:rPr lang="en-US" b="0" i="0" dirty="0" err="1">
                <a:solidFill>
                  <a:srgbClr val="000000"/>
                </a:solidFill>
                <a:effectLst/>
                <a:latin typeface="Calibri" panose="020F0502020204030204" pitchFamily="34" charset="0"/>
                <a:cs typeface="Calibri" panose="020F0502020204030204" pitchFamily="34" charset="0"/>
              </a:rPr>
              <a:t>iterable</a:t>
            </a:r>
            <a:r>
              <a:rPr lang="en-US" b="0" i="0" dirty="0">
                <a:solidFill>
                  <a:srgbClr val="000000"/>
                </a:solidFill>
                <a:effectLst/>
                <a:latin typeface="Calibri" panose="020F0502020204030204" pitchFamily="34" charset="0"/>
                <a:cs typeface="Calibri" panose="020F0502020204030204" pitchFamily="34" charset="0"/>
              </a:rPr>
              <a:t>. </a:t>
            </a:r>
          </a:p>
          <a:p>
            <a:r>
              <a:rPr lang="en-US" b="0" i="0" dirty="0">
                <a:solidFill>
                  <a:srgbClr val="000000"/>
                </a:solidFill>
                <a:effectLst/>
                <a:latin typeface="Calibri" panose="020F0502020204030204" pitchFamily="34" charset="0"/>
                <a:cs typeface="Calibri" panose="020F0502020204030204" pitchFamily="34" charset="0"/>
              </a:rPr>
              <a:t>* If additional </a:t>
            </a:r>
            <a:r>
              <a:rPr lang="en-US" b="0" i="0" dirty="0" err="1">
                <a:solidFill>
                  <a:srgbClr val="000000"/>
                </a:solidFill>
                <a:effectLst/>
                <a:latin typeface="Calibri" panose="020F0502020204030204" pitchFamily="34" charset="0"/>
                <a:cs typeface="Calibri" panose="020F0502020204030204" pitchFamily="34" charset="0"/>
              </a:rPr>
              <a:t>iterables</a:t>
            </a:r>
            <a:r>
              <a:rPr lang="en-US" b="0" i="0" dirty="0">
                <a:solidFill>
                  <a:srgbClr val="000000"/>
                </a:solidFill>
                <a:effectLst/>
                <a:latin typeface="Calibri" panose="020F0502020204030204" pitchFamily="34" charset="0"/>
                <a:cs typeface="Calibri" panose="020F0502020204030204" pitchFamily="34" charset="0"/>
              </a:rPr>
              <a:t> arguments are passed, function must take that many arguments and is applied to the items from all </a:t>
            </a:r>
            <a:r>
              <a:rPr lang="en-US" b="0" i="0" dirty="0" err="1">
                <a:solidFill>
                  <a:srgbClr val="000000"/>
                </a:solidFill>
                <a:effectLst/>
                <a:latin typeface="Calibri" panose="020F0502020204030204" pitchFamily="34" charset="0"/>
                <a:cs typeface="Calibri" panose="020F0502020204030204" pitchFamily="34" charset="0"/>
              </a:rPr>
              <a:t>iterables</a:t>
            </a:r>
            <a:r>
              <a:rPr lang="en-US" b="0" i="0" dirty="0">
                <a:solidFill>
                  <a:srgbClr val="000000"/>
                </a:solidFill>
                <a:effectLst/>
                <a:latin typeface="Calibri" panose="020F0502020204030204" pitchFamily="34" charset="0"/>
                <a:cs typeface="Calibri" panose="020F0502020204030204" pitchFamily="34" charset="0"/>
              </a:rPr>
              <a:t> corresponding </a:t>
            </a:r>
          </a:p>
          <a:p>
            <a:pPr lvl="1"/>
            <a:r>
              <a:rPr lang="en-US" b="0" i="0" dirty="0">
                <a:solidFill>
                  <a:srgbClr val="000000"/>
                </a:solidFill>
                <a:effectLst/>
                <a:latin typeface="Calibri" panose="020F0502020204030204" pitchFamily="34" charset="0"/>
                <a:cs typeface="Calibri" panose="020F0502020204030204" pitchFamily="34" charset="0"/>
              </a:rPr>
              <a:t>— If the number of items in all </a:t>
            </a:r>
            <a:r>
              <a:rPr lang="en-US" b="0" i="0" dirty="0" err="1">
                <a:solidFill>
                  <a:srgbClr val="000000"/>
                </a:solidFill>
                <a:effectLst/>
                <a:latin typeface="Calibri" panose="020F0502020204030204" pitchFamily="34" charset="0"/>
                <a:cs typeface="Calibri" panose="020F0502020204030204" pitchFamily="34" charset="0"/>
              </a:rPr>
              <a:t>iterables</a:t>
            </a:r>
            <a:r>
              <a:rPr lang="en-US" b="0" i="0" dirty="0">
                <a:solidFill>
                  <a:srgbClr val="000000"/>
                </a:solidFill>
                <a:effectLst/>
                <a:latin typeface="Calibri" panose="020F0502020204030204" pitchFamily="34" charset="0"/>
                <a:cs typeface="Calibri" panose="020F0502020204030204" pitchFamily="34" charset="0"/>
              </a:rPr>
              <a:t> is not even, the map function y will only iterate through the common items, in python 3 (the number of iterations is defined by minimal sequence length) F  </a:t>
            </a:r>
          </a:p>
          <a:p>
            <a:pPr lvl="1"/>
            <a:r>
              <a:rPr lang="en-US" b="0" i="0" dirty="0">
                <a:solidFill>
                  <a:srgbClr val="000000"/>
                </a:solidFill>
                <a:effectLst/>
                <a:latin typeface="Calibri" panose="020F0502020204030204" pitchFamily="34" charset="0"/>
                <a:cs typeface="Calibri" panose="020F0502020204030204" pitchFamily="34" charset="0"/>
              </a:rPr>
              <a:t>In python 2, the map function iterates through all items and sends | None for absent </a:t>
            </a:r>
            <a:r>
              <a:rPr lang="en-US" b="0" i="0" dirty="0" err="1">
                <a:solidFill>
                  <a:srgbClr val="000000"/>
                </a:solidFill>
                <a:effectLst/>
                <a:latin typeface="Calibri" panose="020F0502020204030204" pitchFamily="34" charset="0"/>
                <a:cs typeface="Calibri" panose="020F0502020204030204" pitchFamily="34" charset="0"/>
              </a:rPr>
              <a:t>correspondings</a:t>
            </a:r>
            <a:r>
              <a:rPr lang="en-US" b="0" i="0" dirty="0">
                <a:solidFill>
                  <a:srgbClr val="000000"/>
                </a:solidFill>
                <a:effectLst/>
                <a:latin typeface="Calibri" panose="020F0502020204030204" pitchFamily="34" charset="0"/>
                <a:cs typeface="Calibri" panose="020F0502020204030204" pitchFamily="34" charset="0"/>
              </a:rPr>
              <a:t> (the number of iterations is defined by maximal sequence length</a:t>
            </a:r>
            <a:endParaRPr lang="en-US" dirty="0">
              <a:latin typeface="Calibri" panose="020F0502020204030204" pitchFamily="34" charset="0"/>
              <a:cs typeface="Calibri" panose="020F0502020204030204" pitchFamily="34" charset="0"/>
            </a:endParaRPr>
          </a:p>
        </p:txBody>
      </p:sp>
      <p:pic>
        <p:nvPicPr>
          <p:cNvPr id="2054" name="Picture 6" descr="Exploring Map() vs. Starmap() in Python | by Indhumathy Chelliah | Better  Programming">
            <a:extLst>
              <a:ext uri="{FF2B5EF4-FFF2-40B4-BE49-F238E27FC236}">
                <a16:creationId xmlns:a16="http://schemas.microsoft.com/office/drawing/2014/main" id="{C396F45C-4EA0-48E9-89F3-A6BDF9C22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009" y="800253"/>
            <a:ext cx="7235851" cy="584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3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cs typeface="Times New Roman" pitchFamily="18" charset="0"/>
              </a:rPr>
              <a:t>Map function</a:t>
            </a:r>
            <a:endParaRPr lang="he-IL" dirty="0"/>
          </a:p>
        </p:txBody>
      </p:sp>
    </p:spTree>
    <p:extLst>
      <p:ext uri="{BB962C8B-B14F-4D97-AF65-F5344CB8AC3E}">
        <p14:creationId xmlns:p14="http://schemas.microsoft.com/office/powerpoint/2010/main" val="473738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7937</Words>
  <Application>Microsoft Office PowerPoint</Application>
  <PresentationFormat>Widescreen</PresentationFormat>
  <Paragraphs>454</Paragraphs>
  <Slides>68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Arial</vt:lpstr>
      <vt:lpstr>Arial Unicode MS</vt:lpstr>
      <vt:lpstr>Calibri</vt:lpstr>
      <vt:lpstr>Calibri Light</vt:lpstr>
      <vt:lpstr>Consolas</vt:lpstr>
      <vt:lpstr>Segoe</vt:lpstr>
      <vt:lpstr>Segoe Light</vt:lpstr>
      <vt:lpstr>Segoe UI</vt:lpstr>
      <vt:lpstr>Tahoma</vt:lpstr>
      <vt:lpstr>Office Theme</vt:lpstr>
      <vt:lpstr>Module 01 – Advanced techniques</vt:lpstr>
      <vt:lpstr>Agenda</vt:lpstr>
      <vt:lpstr>Lambda</vt:lpstr>
      <vt:lpstr>Lambda definition</vt:lpstr>
      <vt:lpstr>Filter function</vt:lpstr>
      <vt:lpstr>Filter function</vt:lpstr>
      <vt:lpstr>filter function — demo</vt:lpstr>
      <vt:lpstr>map function </vt:lpstr>
      <vt:lpstr>Map function</vt:lpstr>
      <vt:lpstr>map function – cont'd </vt:lpstr>
      <vt:lpstr>Equality (==) and is</vt:lpstr>
      <vt:lpstr>Equality (==) and is - cont’d</vt:lpstr>
      <vt:lpstr>Equality (==) and is - cont’d</vt:lpstr>
      <vt:lpstr>is and id keywords — cont'd</vt:lpstr>
      <vt:lpstr>Decorators</vt:lpstr>
      <vt:lpstr>Decorators</vt:lpstr>
      <vt:lpstr>Built in decorators - Example</vt:lpstr>
      <vt:lpstr>Composition of Decorators</vt:lpstr>
      <vt:lpstr>Composition of Decorators</vt:lpstr>
      <vt:lpstr>Composition of Decorators — cont’d</vt:lpstr>
      <vt:lpstr>Composition of Decorators — cont’d</vt:lpstr>
      <vt:lpstr>Passing arguments to decorators</vt:lpstr>
      <vt:lpstr>Special method names</vt:lpstr>
      <vt:lpstr>Overload operators -__str__</vt:lpstr>
      <vt:lpstr>Overload operators - Comparing objects</vt:lpstr>
      <vt:lpstr>Overload operators - Comparing objects — cont’d</vt:lpstr>
      <vt:lpstr>Overload operators — more examples</vt:lpstr>
      <vt:lpstr>Iterators</vt:lpstr>
      <vt:lpstr>The Iterator Protocol</vt:lpstr>
      <vt:lpstr>The Iterator Protocol — cont’d</vt:lpstr>
      <vt:lpstr>The Iterator Protocol V1</vt:lpstr>
      <vt:lpstr>Implement Iterator — Version 1</vt:lpstr>
      <vt:lpstr>Implement Iterator — Version 2</vt:lpstr>
      <vt:lpstr>Iterators consumers</vt:lpstr>
      <vt:lpstr>Itertools</vt:lpstr>
      <vt:lpstr>Itertools – cont’d</vt:lpstr>
      <vt:lpstr>Itertools – Infinite iterators</vt:lpstr>
      <vt:lpstr>Infinite iterators examples</vt:lpstr>
      <vt:lpstr>Infinite iterators examples</vt:lpstr>
      <vt:lpstr>Infinite iterators examples – cont’d</vt:lpstr>
      <vt:lpstr>Itertools – Combinatoric iterators</vt:lpstr>
      <vt:lpstr>Combinatoric iterators examples</vt:lpstr>
      <vt:lpstr>Combinatoric combinatoric iterators</vt:lpstr>
      <vt:lpstr>Combinatoric combinatoric iterators</vt:lpstr>
      <vt:lpstr>Combinatoric combinatoric iterators</vt:lpstr>
      <vt:lpstr>Itertools – Terminating iterators</vt:lpstr>
      <vt:lpstr>Terminating iterators examples</vt:lpstr>
      <vt:lpstr>Terminating iterators examples</vt:lpstr>
      <vt:lpstr>Terminating iterators examples</vt:lpstr>
      <vt:lpstr>Terminating iterators examples</vt:lpstr>
      <vt:lpstr>Terminating iterators examples</vt:lpstr>
      <vt:lpstr>Terminating iterators examples</vt:lpstr>
      <vt:lpstr>Generators</vt:lpstr>
      <vt:lpstr>Implement generator</vt:lpstr>
      <vt:lpstr>PowerPoint Presentation</vt:lpstr>
      <vt:lpstr>Generators consumers</vt:lpstr>
      <vt:lpstr>Python Garbage Collection</vt:lpstr>
      <vt:lpstr>Reference counting</vt:lpstr>
      <vt:lpstr>Reference counting — reference cycles  </vt:lpstr>
      <vt:lpstr>AGC - Automatic Garbage Collection</vt:lpstr>
      <vt:lpstr>Python gc - Manual Garbage Collection</vt:lpstr>
      <vt:lpstr>GC example</vt:lpstr>
      <vt:lpstr>gc example</vt:lpstr>
      <vt:lpstr>Random</vt:lpstr>
      <vt:lpstr>Random – cont’d</vt:lpstr>
      <vt:lpstr>Random – cont’d</vt:lpstr>
      <vt:lpstr>Lab 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198</cp:revision>
  <dcterms:created xsi:type="dcterms:W3CDTF">2021-12-06T07:55:10Z</dcterms:created>
  <dcterms:modified xsi:type="dcterms:W3CDTF">2023-07-08T15:50:26Z</dcterms:modified>
</cp:coreProperties>
</file>