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21" r:id="rId2"/>
    <p:sldId id="258" r:id="rId3"/>
    <p:sldId id="264" r:id="rId4"/>
    <p:sldId id="322" r:id="rId5"/>
    <p:sldId id="265" r:id="rId6"/>
    <p:sldId id="330" r:id="rId7"/>
    <p:sldId id="329" r:id="rId8"/>
    <p:sldId id="266" r:id="rId9"/>
    <p:sldId id="294" r:id="rId10"/>
    <p:sldId id="325" r:id="rId11"/>
    <p:sldId id="324" r:id="rId12"/>
    <p:sldId id="326" r:id="rId13"/>
    <p:sldId id="327" r:id="rId14"/>
    <p:sldId id="332" r:id="rId15"/>
    <p:sldId id="333" r:id="rId16"/>
    <p:sldId id="328" r:id="rId17"/>
    <p:sldId id="308" r:id="rId18"/>
    <p:sldId id="32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16" r:id="rId3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8" d="100"/>
          <a:sy n="108"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01372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405980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277905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28427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4049306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26553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74062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720033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421203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275757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124082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6985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80915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python.org/3/library/logging.html#logging.error" TargetMode="External"/><Relationship Id="rId3" Type="http://schemas.openxmlformats.org/officeDocument/2006/relationships/hyperlink" Target="https://docs.python.org/3/library/functions.html#print" TargetMode="External"/><Relationship Id="rId7" Type="http://schemas.openxmlformats.org/officeDocument/2006/relationships/hyperlink" Target="https://docs.python.org/3/library/logging.html#logging.w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python.org/3/library/warnings.html#warnings.warn" TargetMode="External"/><Relationship Id="rId5" Type="http://schemas.openxmlformats.org/officeDocument/2006/relationships/hyperlink" Target="https://docs.python.org/3/library/logging.html#logging.debug" TargetMode="External"/><Relationship Id="rId10" Type="http://schemas.openxmlformats.org/officeDocument/2006/relationships/hyperlink" Target="https://docs.python.org/3/library/logging.html#logging.critical" TargetMode="External"/><Relationship Id="rId4" Type="http://schemas.openxmlformats.org/officeDocument/2006/relationships/hyperlink" Target="https://docs.python.org/3/library/logging.html#logging.info" TargetMode="External"/><Relationship Id="rId9" Type="http://schemas.openxmlformats.org/officeDocument/2006/relationships/hyperlink" Target="https://docs.python.org/3/library/logging.html#logging.excep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03 – Exception handling</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Argument of an Exception</a:t>
            </a:r>
            <a:endParaRPr lang="en-US" i="0" dirty="0">
              <a:solidFill>
                <a:srgbClr val="242424"/>
              </a:solidFill>
              <a:effectLst/>
              <a:latin typeface="+mn-lt"/>
            </a:endParaRPr>
          </a:p>
        </p:txBody>
      </p:sp>
      <p:sp>
        <p:nvSpPr>
          <p:cNvPr id="3" name="Content Placeholder 2"/>
          <p:cNvSpPr>
            <a:spLocks noGrp="1"/>
          </p:cNvSpPr>
          <p:nvPr>
            <p:ph idx="1"/>
          </p:nvPr>
        </p:nvSpPr>
        <p:spPr/>
        <p:txBody>
          <a:bodyPr>
            <a:noAutofit/>
          </a:bodyPr>
          <a:lstStyle/>
          <a:p>
            <a:r>
              <a:rPr lang="en-US" sz="2400" b="0" i="0" dirty="0" err="1">
                <a:solidFill>
                  <a:srgbClr val="000000"/>
                </a:solidFill>
                <a:effectLst/>
              </a:rPr>
              <a:t>Anexception</a:t>
            </a:r>
            <a:r>
              <a:rPr lang="en-US" sz="2400" b="0" i="0" dirty="0">
                <a:solidFill>
                  <a:srgbClr val="000000"/>
                </a:solidFill>
                <a:effectLst/>
              </a:rPr>
              <a:t> can have an argument, that holds an additional information about the problem and cause of the exception </a:t>
            </a:r>
          </a:p>
          <a:p>
            <a:pPr marL="0" indent="0">
              <a:buNone/>
            </a:pPr>
            <a:endParaRPr lang="en-US" sz="2400" dirty="0">
              <a:solidFill>
                <a:srgbClr val="000000"/>
              </a:solidFill>
            </a:endParaRPr>
          </a:p>
          <a:p>
            <a:pPr marL="0" indent="0">
              <a:buNone/>
            </a:pPr>
            <a:r>
              <a:rPr lang="en-US" sz="2400" b="0" i="0" dirty="0">
                <a:solidFill>
                  <a:srgbClr val="000000"/>
                </a:solidFill>
                <a:effectLst/>
              </a:rPr>
              <a:t>	try: </a:t>
            </a:r>
          </a:p>
          <a:p>
            <a:pPr marL="0" indent="0">
              <a:buNone/>
            </a:pPr>
            <a:r>
              <a:rPr lang="en-US" sz="2400" b="0" i="0" dirty="0">
                <a:solidFill>
                  <a:srgbClr val="000000"/>
                </a:solidFill>
                <a:effectLst/>
              </a:rPr>
              <a:t>		print(</a:t>
            </a:r>
            <a:r>
              <a:rPr lang="en-US" sz="2400" b="0" i="0" dirty="0" err="1">
                <a:solidFill>
                  <a:srgbClr val="000000"/>
                </a:solidFill>
                <a:effectLst/>
              </a:rPr>
              <a:t>val</a:t>
            </a:r>
            <a:r>
              <a:rPr lang="en-US" sz="2400" b="0" i="0" dirty="0">
                <a:solidFill>
                  <a:srgbClr val="000000"/>
                </a:solidFill>
                <a:effectLst/>
              </a:rPr>
              <a:t> + 10) </a:t>
            </a:r>
          </a:p>
          <a:p>
            <a:pPr marL="0" indent="0">
              <a:buNone/>
            </a:pPr>
            <a:r>
              <a:rPr lang="en-US" sz="2400" b="0" i="0" dirty="0">
                <a:solidFill>
                  <a:srgbClr val="000000"/>
                </a:solidFill>
                <a:effectLst/>
              </a:rPr>
              <a:t>	except </a:t>
            </a:r>
            <a:r>
              <a:rPr lang="en-US" sz="2400" b="0" i="0" dirty="0" err="1">
                <a:solidFill>
                  <a:srgbClr val="000000"/>
                </a:solidFill>
                <a:effectLst/>
              </a:rPr>
              <a:t>NameError</a:t>
            </a:r>
            <a:r>
              <a:rPr lang="en-US" sz="2400" b="0" i="0" dirty="0">
                <a:solidFill>
                  <a:srgbClr val="000000"/>
                </a:solidFill>
                <a:effectLst/>
              </a:rPr>
              <a:t> as ne: </a:t>
            </a:r>
          </a:p>
          <a:p>
            <a:pPr marL="0" indent="0">
              <a:buNone/>
            </a:pPr>
            <a:r>
              <a:rPr lang="en-US" sz="2400" b="0" i="0" dirty="0">
                <a:solidFill>
                  <a:srgbClr val="000000"/>
                </a:solidFill>
                <a:effectLst/>
              </a:rPr>
              <a:t>		print(ne) </a:t>
            </a:r>
          </a:p>
          <a:p>
            <a:pPr marL="0" indent="0">
              <a:buNone/>
            </a:pPr>
            <a:endParaRPr lang="en-US" sz="2400" dirty="0">
              <a:solidFill>
                <a:srgbClr val="000000"/>
              </a:solidFill>
            </a:endParaRPr>
          </a:p>
          <a:p>
            <a:pPr marL="0" indent="0">
              <a:buNone/>
            </a:pPr>
            <a:r>
              <a:rPr lang="en-US" sz="2400" b="0" i="0" dirty="0">
                <a:solidFill>
                  <a:srgbClr val="000000"/>
                </a:solidFill>
                <a:effectLst/>
              </a:rPr>
              <a:t>	File "&lt;stdin&gt;", line 1, in &lt;module&gt; </a:t>
            </a:r>
          </a:p>
          <a:p>
            <a:pPr marL="0" indent="0">
              <a:buNone/>
            </a:pPr>
            <a:r>
              <a:rPr lang="en-US" sz="2400" b="0" i="0" dirty="0">
                <a:solidFill>
                  <a:srgbClr val="000000"/>
                </a:solidFill>
                <a:effectLst/>
              </a:rPr>
              <a:t>	</a:t>
            </a:r>
            <a:r>
              <a:rPr lang="en-US" sz="2400" b="0" i="0" dirty="0" err="1">
                <a:solidFill>
                  <a:srgbClr val="000000"/>
                </a:solidFill>
                <a:effectLst/>
              </a:rPr>
              <a:t>NameError</a:t>
            </a:r>
            <a:r>
              <a:rPr lang="en-US" sz="2400" b="0" i="0" dirty="0">
                <a:solidFill>
                  <a:srgbClr val="000000"/>
                </a:solidFill>
                <a:effectLst/>
              </a:rPr>
              <a:t>: name '‘</a:t>
            </a:r>
            <a:r>
              <a:rPr lang="en-US" sz="2400" b="0" i="0" dirty="0" err="1">
                <a:solidFill>
                  <a:srgbClr val="000000"/>
                </a:solidFill>
                <a:effectLst/>
              </a:rPr>
              <a:t>val</a:t>
            </a:r>
            <a:r>
              <a:rPr lang="en-US" sz="2400" b="0" i="0" dirty="0">
                <a:solidFill>
                  <a:srgbClr val="000000"/>
                </a:solidFill>
                <a:effectLst/>
              </a:rPr>
              <a:t>' is not defined</a:t>
            </a:r>
            <a:endParaRPr lang="en-US" sz="24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Multiple excepts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3785652"/>
          </a:xfrm>
          <a:prstGeom prst="rect">
            <a:avLst/>
          </a:prstGeom>
          <a:noFill/>
        </p:spPr>
        <p:txBody>
          <a:bodyPr wrap="square" rtlCol="0">
            <a:spAutoFit/>
          </a:bodyPr>
          <a:lstStyle/>
          <a:p>
            <a:r>
              <a:rPr lang="en-US" sz="2400" b="0" i="0" dirty="0">
                <a:solidFill>
                  <a:srgbClr val="000000"/>
                </a:solidFill>
                <a:effectLst/>
              </a:rPr>
              <a:t>try statement supports multiple excepts</a:t>
            </a:r>
          </a:p>
          <a:p>
            <a:endParaRPr lang="en-US" sz="2400" b="0" i="0" dirty="0">
              <a:solidFill>
                <a:srgbClr val="000000"/>
              </a:solidFill>
              <a:effectLst/>
            </a:endParaRPr>
          </a:p>
          <a:p>
            <a:r>
              <a:rPr lang="en-US" sz="2400" b="0" i="0" dirty="0">
                <a:solidFill>
                  <a:srgbClr val="000000"/>
                </a:solidFill>
                <a:effectLst/>
              </a:rPr>
              <a:t> try: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a:t>
            </a:r>
            <a:r>
              <a:rPr lang="en-US" sz="2400" b="0" i="0" dirty="0" err="1">
                <a:solidFill>
                  <a:srgbClr val="000000"/>
                </a:solidFill>
                <a:effectLst/>
              </a:rPr>
              <a:t>ValueError</a:t>
            </a:r>
            <a:r>
              <a:rPr lang="en-US" sz="2400" b="0" i="0" dirty="0">
                <a:solidFill>
                  <a:srgbClr val="000000"/>
                </a:solidFill>
                <a:effectLst/>
              </a:rPr>
              <a:t> as </a:t>
            </a:r>
            <a:r>
              <a:rPr lang="en-US" sz="2400" b="0" i="0" dirty="0" err="1">
                <a:solidFill>
                  <a:srgbClr val="000000"/>
                </a:solidFill>
                <a:effectLst/>
              </a:rPr>
              <a:t>ve</a:t>
            </a:r>
            <a:r>
              <a:rPr lang="en-US" sz="2400" b="0" i="0" dirty="0">
                <a:solidFill>
                  <a:srgbClr val="000000"/>
                </a:solidFill>
                <a:effectLst/>
              </a:rPr>
              <a:t>: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a:t>
            </a:r>
            <a:r>
              <a:rPr lang="en-US" sz="2400" b="0" i="0" dirty="0" err="1">
                <a:solidFill>
                  <a:srgbClr val="000000"/>
                </a:solidFill>
                <a:effectLst/>
              </a:rPr>
              <a:t>ArithmeticError</a:t>
            </a:r>
            <a:r>
              <a:rPr lang="en-US" sz="2400" b="0" i="0" dirty="0">
                <a:solidFill>
                  <a:srgbClr val="000000"/>
                </a:solidFill>
                <a:effectLst/>
              </a:rPr>
              <a:t> as ae: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Exception:</a:t>
            </a:r>
          </a:p>
          <a:p>
            <a:r>
              <a:rPr lang="en-US" sz="2400" dirty="0">
                <a:solidFill>
                  <a:srgbClr val="000000"/>
                </a:solidFill>
              </a:rPr>
              <a:t>	……</a:t>
            </a:r>
            <a:endParaRPr lang="en-US" sz="2400" b="0" i="0" dirty="0">
              <a:solidFill>
                <a:srgbClr val="000000"/>
              </a:solidFill>
              <a:effectLst/>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Try ... finally example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651933" y="1952330"/>
            <a:ext cx="10888133" cy="2554545"/>
          </a:xfrm>
          <a:prstGeom prst="rect">
            <a:avLst/>
          </a:prstGeom>
          <a:noFill/>
        </p:spPr>
        <p:txBody>
          <a:bodyPr wrap="square" rtlCol="0">
            <a:spAutoFit/>
          </a:bodyPr>
          <a:lstStyle/>
          <a:p>
            <a:r>
              <a:rPr lang="en-US" sz="3200" b="0" i="0" dirty="0" err="1">
                <a:solidFill>
                  <a:srgbClr val="000000"/>
                </a:solidFill>
                <a:effectLst/>
              </a:rPr>
              <a:t>fo</a:t>
            </a:r>
            <a:r>
              <a:rPr lang="en-US" sz="3200" b="0" i="0" dirty="0">
                <a:solidFill>
                  <a:srgbClr val="000000"/>
                </a:solidFill>
                <a:effectLst/>
              </a:rPr>
              <a:t> = open("some </a:t>
            </a:r>
            <a:r>
              <a:rPr lang="en-US" sz="3200" b="0" i="0" dirty="0" err="1">
                <a:solidFill>
                  <a:srgbClr val="000000"/>
                </a:solidFill>
                <a:effectLst/>
              </a:rPr>
              <a:t>file","r</a:t>
            </a:r>
            <a:r>
              <a:rPr lang="en-US" sz="3200" b="0" i="0" dirty="0">
                <a:solidFill>
                  <a:srgbClr val="000000"/>
                </a:solidFill>
                <a:effectLst/>
              </a:rPr>
              <a:t>") </a:t>
            </a:r>
          </a:p>
          <a:p>
            <a:r>
              <a:rPr lang="en-US" sz="3200" b="0" i="0" dirty="0">
                <a:solidFill>
                  <a:srgbClr val="000000"/>
                </a:solidFill>
                <a:effectLst/>
              </a:rPr>
              <a:t>try: </a:t>
            </a:r>
          </a:p>
          <a:p>
            <a:r>
              <a:rPr lang="en-US" sz="3200" b="0" i="0" dirty="0">
                <a:solidFill>
                  <a:srgbClr val="000000"/>
                </a:solidFill>
                <a:effectLst/>
              </a:rPr>
              <a:t>	# work with file </a:t>
            </a:r>
          </a:p>
          <a:p>
            <a:r>
              <a:rPr lang="en-US" sz="3200" b="0" i="0" dirty="0">
                <a:solidFill>
                  <a:srgbClr val="000000"/>
                </a:solidFill>
                <a:effectLst/>
              </a:rPr>
              <a:t>finally: </a:t>
            </a:r>
          </a:p>
          <a:p>
            <a:pPr lvl="1"/>
            <a:r>
              <a:rPr lang="en-US" sz="3200" b="0" i="0" dirty="0" err="1">
                <a:solidFill>
                  <a:srgbClr val="000000"/>
                </a:solidFill>
                <a:effectLst/>
              </a:rPr>
              <a:t>fo.close</a:t>
            </a:r>
            <a:r>
              <a:rPr lang="en-US" sz="3200" b="0" i="0" dirty="0">
                <a:solidFill>
                  <a:srgbClr val="000000"/>
                </a:solidFill>
                <a:effectLst/>
              </a:rPr>
              <a:t>()</a:t>
            </a:r>
            <a:endParaRPr lang="en-GB" sz="3200" dirty="0">
              <a:cs typeface="Calibri" panose="020F0502020204030204" pitchFamily="34" charset="0"/>
            </a:endParaRPr>
          </a:p>
        </p:txBody>
      </p:sp>
      <p:pic>
        <p:nvPicPr>
          <p:cNvPr id="4" name="Picture 2" descr="Exception &amp; Error Handling in Python | Tutorial by DataCamp | DataCamp">
            <a:extLst>
              <a:ext uri="{FF2B5EF4-FFF2-40B4-BE49-F238E27FC236}">
                <a16:creationId xmlns:a16="http://schemas.microsoft.com/office/drawing/2014/main" id="{804FBBB7-1B1E-4DEC-8111-4E2C5FFBD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041" y="1416897"/>
            <a:ext cx="5743759" cy="46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Raising Exceptions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4801314"/>
          </a:xfrm>
          <a:prstGeom prst="rect">
            <a:avLst/>
          </a:prstGeom>
          <a:noFill/>
        </p:spPr>
        <p:txBody>
          <a:bodyPr wrap="square" rtlCol="0">
            <a:spAutoFit/>
          </a:bodyPr>
          <a:lstStyle/>
          <a:p>
            <a:pPr marL="285750" indent="-285750">
              <a:buFont typeface="Arial" panose="020B0604020202020204" pitchFamily="34" charset="0"/>
              <a:buChar char="•"/>
            </a:pPr>
            <a:r>
              <a:rPr lang="en-US" sz="3200" b="0" i="0" dirty="0">
                <a:solidFill>
                  <a:srgbClr val="000000"/>
                </a:solidFill>
                <a:effectLst/>
              </a:rPr>
              <a:t>The raise statement allows the programmer to force a </a:t>
            </a:r>
            <a:r>
              <a:rPr lang="en-US" sz="3200" b="0" i="0" dirty="0" err="1">
                <a:solidFill>
                  <a:srgbClr val="000000"/>
                </a:solidFill>
                <a:effectLst/>
              </a:rPr>
              <a:t>specinie</a:t>
            </a:r>
            <a:r>
              <a:rPr lang="en-US" sz="3200" b="0" i="0" dirty="0">
                <a:solidFill>
                  <a:srgbClr val="000000"/>
                </a:solidFill>
                <a:effectLst/>
              </a:rPr>
              <a:t> exception to occur </a:t>
            </a:r>
          </a:p>
          <a:p>
            <a:pPr marL="285750" indent="-285750">
              <a:buFont typeface="Arial" panose="020B0604020202020204" pitchFamily="34" charset="0"/>
              <a:buChar char="•"/>
            </a:pPr>
            <a:endParaRPr lang="en-US" sz="3200" b="0" i="0" dirty="0">
              <a:solidFill>
                <a:srgbClr val="000000"/>
              </a:solidFill>
              <a:effectLst/>
            </a:endParaRPr>
          </a:p>
          <a:p>
            <a:pPr marL="285750" indent="-285750">
              <a:buFont typeface="Arial" panose="020B0604020202020204" pitchFamily="34" charset="0"/>
              <a:buChar char="•"/>
            </a:pPr>
            <a:r>
              <a:rPr lang="en-US" sz="3200" b="0" i="0" dirty="0">
                <a:solidFill>
                  <a:srgbClr val="000000"/>
                </a:solidFill>
                <a:effectLst/>
              </a:rPr>
              <a:t>raise can come with a parameter (or several parameters). The parameter is a message or any additional information about the error </a:t>
            </a:r>
          </a:p>
          <a:p>
            <a:pPr marL="285750" indent="-285750">
              <a:buFont typeface="Arial" panose="020B0604020202020204" pitchFamily="34" charset="0"/>
              <a:buChar char="•"/>
            </a:pPr>
            <a:endParaRPr lang="en-US" sz="3200" b="0" i="0" dirty="0">
              <a:solidFill>
                <a:srgbClr val="000000"/>
              </a:solidFill>
              <a:effectLst/>
            </a:endParaRPr>
          </a:p>
          <a:p>
            <a:pPr marL="285750" indent="-285750">
              <a:buFont typeface="Arial" panose="020B0604020202020204" pitchFamily="34" charset="0"/>
              <a:buChar char="•"/>
            </a:pPr>
            <a:r>
              <a:rPr lang="en-US" sz="3200" b="0" i="0" dirty="0">
                <a:solidFill>
                  <a:srgbClr val="000000"/>
                </a:solidFill>
                <a:effectLst/>
              </a:rPr>
              <a:t>raise usually placed in infrastructure methods, classes and modules.</a:t>
            </a:r>
          </a:p>
          <a:p>
            <a:r>
              <a:rPr lang="en-US" b="0" i="0" dirty="0">
                <a:solidFill>
                  <a:srgbClr val="000000"/>
                </a:solidFill>
                <a:effectLst/>
              </a:rPr>
              <a:t> </a:t>
            </a: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Raising Exceptions</a:t>
            </a:r>
            <a:endParaRPr lang="he-IL" dirty="0"/>
          </a:p>
        </p:txBody>
      </p:sp>
    </p:spTree>
    <p:extLst>
      <p:ext uri="{BB962C8B-B14F-4D97-AF65-F5344CB8AC3E}">
        <p14:creationId xmlns:p14="http://schemas.microsoft.com/office/powerpoint/2010/main" val="295169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normAutofit/>
          </a:bodyPr>
          <a:lstStyle/>
          <a:p>
            <a:r>
              <a:rPr lang="en-US" b="0" i="0" dirty="0">
                <a:solidFill>
                  <a:srgbClr val="000000"/>
                </a:solidFill>
                <a:effectLst/>
                <a:latin typeface="+mn-lt"/>
              </a:rPr>
              <a:t>Raising Exceptions</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3BE7CFDA-DDF4-41C8-B38F-AD9B5F48D896}"/>
              </a:ext>
            </a:extLst>
          </p:cNvPr>
          <p:cNvSpPr>
            <a:spLocks noChangeArrowheads="1"/>
          </p:cNvSpPr>
          <p:nvPr/>
        </p:nvSpPr>
        <p:spPr bwMode="auto">
          <a:xfrm>
            <a:off x="838200" y="2274838"/>
            <a:ext cx="9965924"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check_grade_validation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8888C6"/>
                </a:solidFill>
                <a:effectLst/>
                <a:latin typeface="Arial Unicode MS"/>
              </a:rPr>
              <a:t>type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TypeError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integer"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&lt; </a:t>
            </a:r>
            <a:r>
              <a:rPr kumimoji="0" lang="en-US" altLang="en-US" sz="2400" b="0" i="0" u="none" strike="noStrike" cap="none" normalizeH="0" baseline="0" dirty="0">
                <a:ln>
                  <a:noFill/>
                </a:ln>
                <a:solidFill>
                  <a:srgbClr val="6897BB"/>
                </a:solidFill>
                <a:effectLst/>
                <a:latin typeface="Arial Unicode MS"/>
              </a:rPr>
              <a:t>0 </a:t>
            </a:r>
            <a:r>
              <a:rPr kumimoji="0" lang="en-US" altLang="en-US" sz="2400" b="0" i="0" u="none" strike="noStrike" cap="none" normalizeH="0" baseline="0" dirty="0">
                <a:ln>
                  <a:noFill/>
                </a:ln>
                <a:solidFill>
                  <a:srgbClr val="CC7832"/>
                </a:solidFill>
                <a:effectLst/>
                <a:latin typeface="Arial Unicode MS"/>
              </a:rPr>
              <a:t>or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&gt;</a:t>
            </a:r>
            <a:r>
              <a:rPr kumimoji="0" lang="en-US" altLang="en-US" sz="2400" b="0" i="0" u="none" strike="noStrike" cap="none" normalizeH="0" baseline="0" dirty="0">
                <a:ln>
                  <a:noFill/>
                </a:ln>
                <a:solidFill>
                  <a:srgbClr val="6897BB"/>
                </a:solidFill>
                <a:effectLst/>
                <a:latin typeface="Arial Unicode MS"/>
              </a:rPr>
              <a:t>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between O — 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01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User-Defined Exceptions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031873"/>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Python has many built-in exceptions </a:t>
            </a:r>
          </a:p>
          <a:p>
            <a:pPr marL="342900" indent="-342900">
              <a:buFont typeface="Arial" panose="020B0604020202020204" pitchFamily="34" charset="0"/>
              <a:buChar char="•"/>
            </a:pPr>
            <a:r>
              <a:rPr lang="en-US" sz="3200" b="0" i="0" dirty="0">
                <a:solidFill>
                  <a:srgbClr val="000000"/>
                </a:solidFill>
                <a:effectLst/>
              </a:rPr>
              <a:t>Sometimes we may need to create a custom exceptions that serves our purpose. </a:t>
            </a:r>
          </a:p>
          <a:p>
            <a:pPr marL="342900" indent="-342900">
              <a:buFont typeface="Arial" panose="020B0604020202020204" pitchFamily="34" charset="0"/>
              <a:buChar char="•"/>
            </a:pPr>
            <a:r>
              <a:rPr lang="en-US" sz="3200" b="0" i="0" dirty="0">
                <a:solidFill>
                  <a:srgbClr val="000000"/>
                </a:solidFill>
                <a:effectLst/>
              </a:rPr>
              <a:t>Python, supports creation of a custom exception by defining a new class that derives from Exception built in class </a:t>
            </a:r>
          </a:p>
          <a:p>
            <a:pPr marL="342900" indent="-342900">
              <a:buFont typeface="Arial" panose="020B0604020202020204" pitchFamily="34" charset="0"/>
              <a:buChar char="•"/>
            </a:pPr>
            <a:r>
              <a:rPr lang="en-US" sz="3200" b="0" i="0" dirty="0">
                <a:solidFill>
                  <a:srgbClr val="000000"/>
                </a:solidFill>
                <a:effectLst/>
              </a:rPr>
              <a:t>Usually custom exceptions add some additional information</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User-Defined Exceptions</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User-Defined Exceptions</a:t>
            </a:r>
            <a:endParaRPr lang="en-US"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73159248-259F-4D15-BEC2-139A63FD626B}"/>
              </a:ext>
            </a:extLst>
          </p:cNvPr>
          <p:cNvSpPr>
            <a:spLocks noChangeArrowheads="1"/>
          </p:cNvSpPr>
          <p:nvPr/>
        </p:nvSpPr>
        <p:spPr bwMode="auto">
          <a:xfrm>
            <a:off x="838200" y="2090172"/>
            <a:ext cx="10085034"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ValidationError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 </a:t>
            </a:r>
            <a:r>
              <a:rPr kumimoji="0" lang="en-US" altLang="en-US" sz="2400" b="0" i="0" u="none" strike="noStrike" cap="none" normalizeH="0" baseline="0" dirty="0">
                <a:ln>
                  <a:noFill/>
                </a:ln>
                <a:solidFill>
                  <a:srgbClr val="808080"/>
                </a:solidFill>
                <a:effectLst/>
                <a:latin typeface="Arial Unicode MS"/>
              </a:rPr>
              <a:t># base class __</a:t>
            </a:r>
            <a:r>
              <a:rPr kumimoji="0" lang="en-US" altLang="en-US" sz="2400" b="0" i="0" u="none" strike="noStrike" cap="none" normalizeH="0" baseline="0" dirty="0" err="1">
                <a:ln>
                  <a:noFill/>
                </a:ln>
                <a:solidFill>
                  <a:srgbClr val="808080"/>
                </a:solidFill>
                <a:effectLst/>
                <a:latin typeface="Arial Unicode MS"/>
              </a:rPr>
              <a:t>init</a:t>
            </a:r>
            <a:r>
              <a:rPr kumimoji="0" lang="en-US" altLang="en-US" sz="2400" b="0" i="0" u="none" strike="noStrike" cap="none" normalizeH="0" baseline="0" dirty="0">
                <a:ln>
                  <a:noFill/>
                </a:ln>
                <a:solidFill>
                  <a:srgbClr val="808080"/>
                </a:solidFill>
                <a:effectLst/>
                <a:latin typeface="Arial Unicode MS"/>
              </a:rPr>
              <a:t>__</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.errors</a:t>
            </a:r>
            <a:r>
              <a:rPr kumimoji="0" lang="en-US" altLang="en-US" sz="2400" b="0" i="0" u="none" strike="noStrike" cap="none" normalizeH="0" baseline="0" dirty="0">
                <a:ln>
                  <a:noFill/>
                </a:ln>
                <a:solidFill>
                  <a:srgbClr val="A9B7C6"/>
                </a:solidFill>
                <a:effectLst/>
                <a:latin typeface="Arial Unicode MS"/>
              </a:rPr>
              <a:t> = 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error is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8888C6"/>
                </a:solidFill>
                <a:effectLst/>
                <a:latin typeface="Arial Unicode MS"/>
              </a:rPr>
              <a:t>Exception</a:t>
            </a:r>
            <a:r>
              <a:rPr kumimoji="0" lang="en-US" altLang="en-US" sz="2400" b="0" i="0" u="none" strike="noStrike" cap="none" normalizeH="0" baseline="0" dirty="0" err="1">
                <a:ln>
                  <a:noFill/>
                </a:ln>
                <a:solidFill>
                  <a:srgbClr val="A9B7C6"/>
                </a:solidFill>
                <a:effectLst/>
                <a:latin typeface="Arial Unicode MS"/>
              </a:rPr>
              <a:t>.</a:t>
            </a:r>
            <a:r>
              <a:rPr kumimoji="0" lang="en-US" altLang="en-US" sz="2400" b="0" i="0" u="none" strike="noStrike" cap="none" normalizeH="0" baseline="0" dirty="0" err="1">
                <a:ln>
                  <a:noFill/>
                </a:ln>
                <a:solidFill>
                  <a:srgbClr val="B200B2"/>
                </a:solidFill>
                <a:effectLst/>
                <a:latin typeface="Arial Unicode MS"/>
              </a:rPr>
              <a:t>__str</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02</a:t>
            </a:r>
            <a:endParaRPr lang="he-IL" dirty="0"/>
          </a:p>
        </p:txBody>
      </p:sp>
    </p:spTree>
    <p:extLst>
      <p:ext uri="{BB962C8B-B14F-4D97-AF65-F5344CB8AC3E}">
        <p14:creationId xmlns:p14="http://schemas.microsoft.com/office/powerpoint/2010/main" val="16577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lnSpcReduction="10000"/>
          </a:bodyPr>
          <a:lstStyle/>
          <a:p>
            <a:pPr>
              <a:lnSpc>
                <a:spcPct val="100000"/>
              </a:lnSpc>
            </a:pPr>
            <a:r>
              <a:rPr lang="en-US" b="0" i="0" dirty="0">
                <a:solidFill>
                  <a:srgbClr val="000000"/>
                </a:solidFill>
                <a:effectLst/>
                <a:latin typeface="+mn-lt"/>
              </a:rPr>
              <a:t>Exceptions Intro</a:t>
            </a:r>
          </a:p>
          <a:p>
            <a:pPr>
              <a:lnSpc>
                <a:spcPct val="100000"/>
              </a:lnSpc>
            </a:pPr>
            <a:r>
              <a:rPr lang="en-US" b="0" i="0" dirty="0">
                <a:solidFill>
                  <a:srgbClr val="000000"/>
                </a:solidFill>
                <a:effectLst/>
                <a:latin typeface="+mn-lt"/>
              </a:rPr>
              <a:t>Exceptions handling</a:t>
            </a:r>
          </a:p>
          <a:p>
            <a:pPr>
              <a:lnSpc>
                <a:spcPct val="100000"/>
              </a:lnSpc>
            </a:pPr>
            <a:r>
              <a:rPr lang="en-US" b="0" i="0" dirty="0">
                <a:solidFill>
                  <a:srgbClr val="000000"/>
                </a:solidFill>
                <a:effectLst/>
                <a:latin typeface="+mn-lt"/>
              </a:rPr>
              <a:t>Argument of an Exception</a:t>
            </a:r>
          </a:p>
          <a:p>
            <a:pPr>
              <a:lnSpc>
                <a:spcPct val="100000"/>
              </a:lnSpc>
            </a:pPr>
            <a:r>
              <a:rPr lang="en-US" b="0" i="0" dirty="0">
                <a:solidFill>
                  <a:srgbClr val="000000"/>
                </a:solidFill>
                <a:effectLst/>
                <a:latin typeface="+mn-lt"/>
              </a:rPr>
              <a:t>Raising Exceptions</a:t>
            </a:r>
          </a:p>
          <a:p>
            <a:pPr>
              <a:lnSpc>
                <a:spcPct val="100000"/>
              </a:lnSpc>
            </a:pPr>
            <a:r>
              <a:rPr lang="en-US" b="0" i="0" dirty="0">
                <a:solidFill>
                  <a:srgbClr val="000000"/>
                </a:solidFill>
                <a:effectLst/>
                <a:latin typeface="+mn-lt"/>
              </a:rPr>
              <a:t>User-Defined Exceptions</a:t>
            </a:r>
          </a:p>
          <a:p>
            <a:pPr>
              <a:lnSpc>
                <a:spcPct val="100000"/>
              </a:lnSpc>
            </a:pPr>
            <a:r>
              <a:rPr lang="en-US" dirty="0">
                <a:latin typeface="Lucida Grande"/>
              </a:rPr>
              <a:t>Logging</a:t>
            </a:r>
            <a:endParaRPr lang="en-US" b="0" i="0" dirty="0">
              <a:effectLst/>
              <a:latin typeface="+mn-lt"/>
            </a:endParaRPr>
          </a:p>
          <a:p>
            <a:pPr algn="l"/>
            <a:r>
              <a:rPr lang="en-US" b="0" i="0" dirty="0">
                <a:solidFill>
                  <a:srgbClr val="1A1A1A"/>
                </a:solidFill>
                <a:effectLst/>
                <a:latin typeface="Lucida Grande"/>
              </a:rPr>
              <a:t>Logging to a file</a:t>
            </a:r>
          </a:p>
          <a:p>
            <a:pPr algn="l"/>
            <a:r>
              <a:rPr lang="en-US" b="0" i="0" dirty="0">
                <a:solidFill>
                  <a:srgbClr val="1A1A1A"/>
                </a:solidFill>
                <a:effectLst/>
                <a:latin typeface="Lucida Grande"/>
              </a:rPr>
              <a:t>Logging from multiple modules</a:t>
            </a:r>
          </a:p>
          <a:p>
            <a:pPr>
              <a:lnSpc>
                <a:spcPct val="100000"/>
              </a:lnSpc>
            </a:pPr>
            <a:r>
              <a:rPr lang="en-US" b="0" i="0" dirty="0">
                <a:solidFill>
                  <a:srgbClr val="1A1A1A"/>
                </a:solidFill>
                <a:effectLst/>
                <a:latin typeface="Lucida Grande"/>
              </a:rPr>
              <a:t>Logging variable data</a:t>
            </a:r>
          </a:p>
          <a:p>
            <a:pPr marL="0" indent="0">
              <a:lnSpc>
                <a:spcPct val="100000"/>
              </a:lnSpc>
              <a:buNone/>
            </a:pPr>
            <a:endParaRPr lang="en-US" b="0" i="0" dirty="0">
              <a:solidFill>
                <a:srgbClr val="000000"/>
              </a:solidFill>
              <a:effectLst/>
              <a:latin typeface="+mn-lt"/>
            </a:endParaRPr>
          </a:p>
        </p:txBody>
      </p:sp>
      <p:sp>
        <p:nvSpPr>
          <p:cNvPr id="3" name="Title 2"/>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sz="2800" b="0" i="0" dirty="0">
                <a:solidFill>
                  <a:srgbClr val="000000"/>
                </a:solidFill>
                <a:effectLst/>
              </a:rPr>
              <a:t>Logging is a means of tracking events that happen when some software runs. </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The software’s developer adds logging calls to their code to indicate that certain events have occurred.</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 An event is described by a descriptive message which can optionally contain variable data (i.e. data that is potentially different for each occurrence of the event).</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 Events also have an importance which the developer ascribes to the event; the importance can also be called the level or severity.</a:t>
            </a:r>
            <a:endParaRPr lang="en-GB" sz="2800" dirty="0">
              <a:cs typeface="Calibri" panose="020F0502020204030204" pitchFamily="34" charset="0"/>
            </a:endParaRPr>
          </a:p>
        </p:txBody>
      </p:sp>
    </p:spTree>
    <p:extLst>
      <p:ext uri="{BB962C8B-B14F-4D97-AF65-F5344CB8AC3E}">
        <p14:creationId xmlns:p14="http://schemas.microsoft.com/office/powerpoint/2010/main" val="112689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1A1A1A"/>
                </a:solidFill>
                <a:effectLst/>
                <a:latin typeface="Lucida Grande"/>
              </a:rPr>
              <a:t>When to use 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523220"/>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Logging provides a set of convenience functions for simple logging usage. These are debug(), info(), warning(), error() and critical(). To determine when to use logging, see the table below, which states, for each of a set of common tasks, the best tool to use for it.</a:t>
            </a:r>
            <a:endParaRPr lang="en-GB" sz="1400" dirty="0">
              <a:cs typeface="Calibri" panose="020F0502020204030204" pitchFamily="34" charset="0"/>
            </a:endParaRPr>
          </a:p>
        </p:txBody>
      </p:sp>
      <p:graphicFrame>
        <p:nvGraphicFramePr>
          <p:cNvPr id="4" name="Table 3">
            <a:extLst>
              <a:ext uri="{FF2B5EF4-FFF2-40B4-BE49-F238E27FC236}">
                <a16:creationId xmlns:a16="http://schemas.microsoft.com/office/drawing/2014/main" id="{DC987A03-AFE8-40DB-BE16-84EBEBDDF36D}"/>
              </a:ext>
            </a:extLst>
          </p:cNvPr>
          <p:cNvGraphicFramePr>
            <a:graphicFrameLocks noGrp="1"/>
          </p:cNvGraphicFramePr>
          <p:nvPr>
            <p:extLst>
              <p:ext uri="{D42A27DB-BD31-4B8C-83A1-F6EECF244321}">
                <p14:modId xmlns:p14="http://schemas.microsoft.com/office/powerpoint/2010/main" val="2344498306"/>
              </p:ext>
            </p:extLst>
          </p:nvPr>
        </p:nvGraphicFramePr>
        <p:xfrm>
          <a:off x="956733" y="2407499"/>
          <a:ext cx="9266738" cy="4384920"/>
        </p:xfrm>
        <a:graphic>
          <a:graphicData uri="http://schemas.openxmlformats.org/drawingml/2006/table">
            <a:tbl>
              <a:tblPr/>
              <a:tblGrid>
                <a:gridCol w="4633369">
                  <a:extLst>
                    <a:ext uri="{9D8B030D-6E8A-4147-A177-3AD203B41FA5}">
                      <a16:colId xmlns:a16="http://schemas.microsoft.com/office/drawing/2014/main" val="2054366070"/>
                    </a:ext>
                  </a:extLst>
                </a:gridCol>
                <a:gridCol w="4633369">
                  <a:extLst>
                    <a:ext uri="{9D8B030D-6E8A-4147-A177-3AD203B41FA5}">
                      <a16:colId xmlns:a16="http://schemas.microsoft.com/office/drawing/2014/main" val="3586520683"/>
                    </a:ext>
                  </a:extLst>
                </a:gridCol>
              </a:tblGrid>
              <a:tr h="322321">
                <a:tc>
                  <a:txBody>
                    <a:bodyPr/>
                    <a:lstStyle/>
                    <a:p>
                      <a:pPr algn="l"/>
                      <a:r>
                        <a:rPr lang="en-US" sz="1600">
                          <a:effectLst/>
                        </a:rPr>
                        <a:t>Task you want to perform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sz="1600" dirty="0">
                          <a:effectLst/>
                        </a:rPr>
                        <a:t>The best tool for the task</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36687532"/>
                  </a:ext>
                </a:extLst>
              </a:tr>
              <a:tr h="564062">
                <a:tc>
                  <a:txBody>
                    <a:bodyPr/>
                    <a:lstStyle/>
                    <a:p>
                      <a:pPr algn="l"/>
                      <a:r>
                        <a:rPr lang="en-US" sz="1600">
                          <a:effectLst/>
                        </a:rPr>
                        <a:t>Display console output for ordinary usage of a command line script or program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a:solidFill>
                            <a:srgbClr val="0072AA"/>
                          </a:solidFill>
                          <a:effectLst/>
                          <a:hlinkClick r:id="rId3" tooltip="print"/>
                        </a:rPr>
                        <a:t>print()</a:t>
                      </a:r>
                      <a:endParaRPr lang="en-US" sz="1600" dirty="0">
                        <a:effectLst/>
                      </a:endParaRP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2595659"/>
                  </a:ext>
                </a:extLst>
              </a:tr>
              <a:tr h="805803">
                <a:tc>
                  <a:txBody>
                    <a:bodyPr/>
                    <a:lstStyle/>
                    <a:p>
                      <a:pPr algn="l"/>
                      <a:r>
                        <a:rPr lang="en-US" sz="1600">
                          <a:effectLst/>
                        </a:rPr>
                        <a:t>Report events that occur during normal operation of a program (e.g. for status monitoring or fault investigation)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hlinkClick r:id="rId4" tooltip="logging.info"/>
                        </a:rPr>
                        <a:t>logging.info()</a:t>
                      </a:r>
                      <a:r>
                        <a:rPr lang="en-US" sz="1600">
                          <a:effectLst/>
                        </a:rPr>
                        <a:t> (or </a:t>
                      </a:r>
                      <a:r>
                        <a:rPr lang="en-US" sz="1600" u="none" strike="noStrike">
                          <a:solidFill>
                            <a:srgbClr val="0072AA"/>
                          </a:solidFill>
                          <a:effectLst/>
                          <a:hlinkClick r:id="rId5" tooltip="logging.debug"/>
                        </a:rPr>
                        <a:t>logging.debug()</a:t>
                      </a:r>
                      <a:r>
                        <a:rPr lang="en-US" sz="1600">
                          <a:effectLst/>
                        </a:rPr>
                        <a:t> for very detailed output for diagnostic purposes)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098439"/>
                  </a:ext>
                </a:extLst>
              </a:tr>
              <a:tr h="1531026">
                <a:tc>
                  <a:txBody>
                    <a:bodyPr/>
                    <a:lstStyle/>
                    <a:p>
                      <a:pPr algn="l"/>
                      <a:r>
                        <a:rPr lang="en-US" sz="1600">
                          <a:effectLst/>
                        </a:rPr>
                        <a:t>Issue a warning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hlinkClick r:id="rId6" tooltip="warnings.warn"/>
                        </a:rPr>
                        <a:t>warnings.warn()</a:t>
                      </a:r>
                      <a:r>
                        <a:rPr lang="en-US" sz="1600">
                          <a:effectLst/>
                        </a:rPr>
                        <a:t> in library code if the issue is avoidable and the client application should be modified to eliminate the warning</a:t>
                      </a:r>
                    </a:p>
                    <a:p>
                      <a:pPr algn="l"/>
                      <a:r>
                        <a:rPr lang="en-US" sz="1600" u="none" strike="noStrike">
                          <a:solidFill>
                            <a:srgbClr val="0072AA"/>
                          </a:solidFill>
                          <a:effectLst/>
                          <a:hlinkClick r:id="rId7" tooltip="logging.warning"/>
                        </a:rPr>
                        <a:t>logging.warning()</a:t>
                      </a:r>
                      <a:r>
                        <a:rPr lang="en-US" sz="1600">
                          <a:effectLst/>
                        </a:rPr>
                        <a:t> if there is nothing the client application can do about the situation, but the event should still be noted</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266588"/>
                  </a:ext>
                </a:extLst>
              </a:tr>
              <a:tr h="322321">
                <a:tc>
                  <a:txBody>
                    <a:bodyPr/>
                    <a:lstStyle/>
                    <a:p>
                      <a:pPr algn="l"/>
                      <a:r>
                        <a:rPr lang="en-US" sz="1600">
                          <a:effectLst/>
                        </a:rPr>
                        <a:t>Report an error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a:effectLst/>
                        </a:rPr>
                        <a:t>Raise an exception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0767434"/>
                  </a:ext>
                </a:extLst>
              </a:tr>
              <a:tr h="805803">
                <a:tc>
                  <a:txBody>
                    <a:bodyPr/>
                    <a:lstStyle/>
                    <a:p>
                      <a:pPr algn="l"/>
                      <a:r>
                        <a:rPr lang="en-US" sz="1600">
                          <a:effectLst/>
                        </a:rPr>
                        <a:t>Report suppression of an error without raising an exception (e.g. error handler in a long-running server process)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err="1">
                          <a:solidFill>
                            <a:srgbClr val="0072AA"/>
                          </a:solidFill>
                          <a:effectLst/>
                          <a:hlinkClick r:id="rId8" tooltip="logging.error"/>
                        </a:rPr>
                        <a:t>logging.error</a:t>
                      </a:r>
                      <a:r>
                        <a:rPr lang="en-US" sz="1600" u="none" strike="noStrike" dirty="0">
                          <a:solidFill>
                            <a:srgbClr val="0072AA"/>
                          </a:solidFill>
                          <a:effectLst/>
                          <a:hlinkClick r:id="rId8" tooltip="logging.error"/>
                        </a:rPr>
                        <a:t>()</a:t>
                      </a:r>
                      <a:r>
                        <a:rPr lang="en-US" sz="1600" dirty="0">
                          <a:effectLst/>
                        </a:rPr>
                        <a:t>, </a:t>
                      </a:r>
                      <a:r>
                        <a:rPr lang="en-US" sz="1600" u="none" strike="noStrike" dirty="0" err="1">
                          <a:solidFill>
                            <a:srgbClr val="0072AA"/>
                          </a:solidFill>
                          <a:effectLst/>
                          <a:hlinkClick r:id="rId9" tooltip="logging.exception"/>
                        </a:rPr>
                        <a:t>logging.exception</a:t>
                      </a:r>
                      <a:r>
                        <a:rPr lang="en-US" sz="1600" u="none" strike="noStrike" dirty="0">
                          <a:solidFill>
                            <a:srgbClr val="0072AA"/>
                          </a:solidFill>
                          <a:effectLst/>
                          <a:hlinkClick r:id="rId9" tooltip="logging.exception"/>
                        </a:rPr>
                        <a:t>()</a:t>
                      </a:r>
                      <a:r>
                        <a:rPr lang="en-US" sz="1600" dirty="0">
                          <a:effectLst/>
                        </a:rPr>
                        <a:t> or </a:t>
                      </a:r>
                      <a:r>
                        <a:rPr lang="en-US" sz="1600" u="none" strike="noStrike" dirty="0" err="1">
                          <a:solidFill>
                            <a:srgbClr val="0072AA"/>
                          </a:solidFill>
                          <a:effectLst/>
                          <a:hlinkClick r:id="rId10" tooltip="logging.critical"/>
                        </a:rPr>
                        <a:t>logging.critical</a:t>
                      </a:r>
                      <a:r>
                        <a:rPr lang="en-US" sz="1600" u="none" strike="noStrike" dirty="0">
                          <a:solidFill>
                            <a:srgbClr val="0072AA"/>
                          </a:solidFill>
                          <a:effectLst/>
                          <a:hlinkClick r:id="rId10" tooltip="logging.critical"/>
                        </a:rPr>
                        <a:t>()</a:t>
                      </a:r>
                      <a:r>
                        <a:rPr lang="en-US" sz="1600" dirty="0">
                          <a:effectLst/>
                        </a:rPr>
                        <a:t> as appropriate for the specific error and application domain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7000818"/>
                  </a:ext>
                </a:extLst>
              </a:tr>
            </a:tbl>
          </a:graphicData>
        </a:graphic>
      </p:graphicFrame>
    </p:spTree>
    <p:extLst>
      <p:ext uri="{BB962C8B-B14F-4D97-AF65-F5344CB8AC3E}">
        <p14:creationId xmlns:p14="http://schemas.microsoft.com/office/powerpoint/2010/main" val="185039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1A1A1A"/>
                </a:solidFill>
                <a:effectLst/>
                <a:latin typeface="Lucida Grande"/>
              </a:rPr>
              <a:t>When to use 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523220"/>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The logging functions are named after the level or severity of the events they are used to track. The standard levels and their applicability are described below (in increasing order of severity):</a:t>
            </a:r>
            <a:endParaRPr lang="en-GB" sz="1400" dirty="0">
              <a:cs typeface="Calibri" panose="020F0502020204030204" pitchFamily="34" charset="0"/>
            </a:endParaRPr>
          </a:p>
        </p:txBody>
      </p:sp>
      <p:graphicFrame>
        <p:nvGraphicFramePr>
          <p:cNvPr id="3" name="Table 2">
            <a:extLst>
              <a:ext uri="{FF2B5EF4-FFF2-40B4-BE49-F238E27FC236}">
                <a16:creationId xmlns:a16="http://schemas.microsoft.com/office/drawing/2014/main" id="{A2D78285-AB4C-42C5-BA09-19BF03EF7D3C}"/>
              </a:ext>
            </a:extLst>
          </p:cNvPr>
          <p:cNvGraphicFramePr>
            <a:graphicFrameLocks noGrp="1"/>
          </p:cNvGraphicFramePr>
          <p:nvPr>
            <p:extLst>
              <p:ext uri="{D42A27DB-BD31-4B8C-83A1-F6EECF244321}">
                <p14:modId xmlns:p14="http://schemas.microsoft.com/office/powerpoint/2010/main" val="31576140"/>
              </p:ext>
            </p:extLst>
          </p:nvPr>
        </p:nvGraphicFramePr>
        <p:xfrm>
          <a:off x="719667" y="2530262"/>
          <a:ext cx="10515600" cy="3840480"/>
        </p:xfrm>
        <a:graphic>
          <a:graphicData uri="http://schemas.openxmlformats.org/drawingml/2006/table">
            <a:tbl>
              <a:tblPr/>
              <a:tblGrid>
                <a:gridCol w="5257800">
                  <a:extLst>
                    <a:ext uri="{9D8B030D-6E8A-4147-A177-3AD203B41FA5}">
                      <a16:colId xmlns:a16="http://schemas.microsoft.com/office/drawing/2014/main" val="919876001"/>
                    </a:ext>
                  </a:extLst>
                </a:gridCol>
                <a:gridCol w="5257800">
                  <a:extLst>
                    <a:ext uri="{9D8B030D-6E8A-4147-A177-3AD203B41FA5}">
                      <a16:colId xmlns:a16="http://schemas.microsoft.com/office/drawing/2014/main" val="269522368"/>
                    </a:ext>
                  </a:extLst>
                </a:gridCol>
              </a:tblGrid>
              <a:tr h="0">
                <a:tc>
                  <a:txBody>
                    <a:bodyPr/>
                    <a:lstStyle/>
                    <a:p>
                      <a:pPr algn="l"/>
                      <a:r>
                        <a:rPr lang="en-US">
                          <a:effectLst/>
                        </a:rPr>
                        <a:t>Level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When it’s used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80441598"/>
                  </a:ext>
                </a:extLst>
              </a:tr>
              <a:tr h="0">
                <a:tc>
                  <a:txBody>
                    <a:bodyPr/>
                    <a:lstStyle/>
                    <a:p>
                      <a:pPr algn="l"/>
                      <a:r>
                        <a:rPr lang="en-US">
                          <a:effectLst/>
                        </a:rPr>
                        <a:t>DEBUG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Detailed information, typically of interest only when diagnosing problems.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0644014"/>
                  </a:ext>
                </a:extLst>
              </a:tr>
              <a:tr h="0">
                <a:tc>
                  <a:txBody>
                    <a:bodyPr/>
                    <a:lstStyle/>
                    <a:p>
                      <a:pPr algn="l"/>
                      <a:r>
                        <a:rPr lang="en-US">
                          <a:effectLst/>
                        </a:rPr>
                        <a:t>INFO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Confirmation that things are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5170016"/>
                  </a:ext>
                </a:extLst>
              </a:tr>
              <a:tr h="0">
                <a:tc>
                  <a:txBody>
                    <a:bodyPr/>
                    <a:lstStyle/>
                    <a:p>
                      <a:pPr algn="l"/>
                      <a:r>
                        <a:rPr lang="en-US">
                          <a:effectLst/>
                        </a:rPr>
                        <a:t>WARNING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An indication that something unexpected happened, or indicative of some problem in the near future (e.g. ‘disk space low’). The software is still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9028073"/>
                  </a:ext>
                </a:extLst>
              </a:tr>
              <a:tr h="0">
                <a:tc>
                  <a:txBody>
                    <a:bodyPr/>
                    <a:lstStyle/>
                    <a:p>
                      <a:pPr algn="l"/>
                      <a:r>
                        <a:rPr lang="en-US">
                          <a:effectLst/>
                        </a:rPr>
                        <a:t>ERROR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Due to a more serious problem, the software has not been able to perform some function.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7774"/>
                  </a:ext>
                </a:extLst>
              </a:tr>
              <a:tr h="0">
                <a:tc>
                  <a:txBody>
                    <a:bodyPr/>
                    <a:lstStyle/>
                    <a:p>
                      <a:pPr algn="l"/>
                      <a:r>
                        <a:rPr lang="en-US">
                          <a:effectLst/>
                        </a:rPr>
                        <a:t>CRITICAL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A serious error, indicating that the program itself may be unable to continue running.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4156843"/>
                  </a:ext>
                </a:extLst>
              </a:tr>
            </a:tbl>
          </a:graphicData>
        </a:graphic>
      </p:graphicFrame>
    </p:spTree>
    <p:extLst>
      <p:ext uri="{BB962C8B-B14F-4D97-AF65-F5344CB8AC3E}">
        <p14:creationId xmlns:p14="http://schemas.microsoft.com/office/powerpoint/2010/main" val="62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Logging simple example</a:t>
            </a:r>
            <a:endParaRPr lang="he-IL" dirty="0"/>
          </a:p>
        </p:txBody>
      </p:sp>
    </p:spTree>
    <p:extLst>
      <p:ext uri="{BB962C8B-B14F-4D97-AF65-F5344CB8AC3E}">
        <p14:creationId xmlns:p14="http://schemas.microsoft.com/office/powerpoint/2010/main" val="83777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Example</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6C6C4B6A-F21D-42A6-B2F5-2E8E7F580F7F}"/>
              </a:ext>
            </a:extLst>
          </p:cNvPr>
          <p:cNvSpPr>
            <a:spLocks noChangeArrowheads="1"/>
          </p:cNvSpPr>
          <p:nvPr/>
        </p:nvSpPr>
        <p:spPr bwMode="auto">
          <a:xfrm>
            <a:off x="763480" y="1940186"/>
            <a:ext cx="785673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logging</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logging.warning</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'Watch out!'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print a message to the console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logging.info(</a:t>
            </a:r>
            <a:r>
              <a:rPr kumimoji="0" lang="en-US" altLang="en-US" sz="2000" b="0" i="0" u="none" strike="noStrike" cap="none" normalizeH="0" baseline="0" dirty="0">
                <a:ln>
                  <a:noFill/>
                </a:ln>
                <a:solidFill>
                  <a:srgbClr val="6A8759"/>
                </a:solidFill>
                <a:effectLst/>
                <a:latin typeface="Arial Unicode MS"/>
              </a:rPr>
              <a:t>'I told you so'</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not print anything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450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616648"/>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A very common situation is that of recording logging events in a file, so let’s look at that next. Be sure to try the following in a newly started Python interpreter, and don’t just continue from the session described above:</a:t>
            </a: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r>
              <a:rPr lang="en-US" sz="1400" dirty="0">
                <a:solidFill>
                  <a:srgbClr val="000000"/>
                </a:solidFill>
                <a:cs typeface="Calibri" panose="020F0502020204030204" pitchFamily="34" charset="0"/>
              </a:rPr>
              <a:t>The encoding argument was added. In earlier Python versions, or if not specified, the encoding used is the default value used by open(). While not shown in the above example, an errors argument can also now be passed, which determines how encoding errors are handled. For available values and the default, see the documentation for open().</a:t>
            </a:r>
          </a:p>
          <a:p>
            <a:endParaRPr lang="en-US" sz="1400" dirty="0">
              <a:solidFill>
                <a:srgbClr val="000000"/>
              </a:solidFill>
              <a:cs typeface="Calibri" panose="020F0502020204030204" pitchFamily="34" charset="0"/>
            </a:endParaRPr>
          </a:p>
          <a:p>
            <a:r>
              <a:rPr lang="en-US" sz="1400" dirty="0">
                <a:cs typeface="Calibri" panose="020F0502020204030204" pitchFamily="34" charset="0"/>
              </a:rPr>
              <a:t>And now if we open the file and look at what we have, we should find the log messages:</a:t>
            </a:r>
          </a:p>
          <a:p>
            <a:endParaRPr lang="en-US" sz="1400" dirty="0">
              <a:cs typeface="Calibri" panose="020F0502020204030204" pitchFamily="34" charset="0"/>
            </a:endParaRPr>
          </a:p>
          <a:p>
            <a:r>
              <a:rPr lang="en-US" sz="1400" dirty="0" err="1">
                <a:cs typeface="Calibri" panose="020F0502020204030204" pitchFamily="34" charset="0"/>
              </a:rPr>
              <a:t>DEBUG:root:This</a:t>
            </a:r>
            <a:r>
              <a:rPr lang="en-US" sz="1400" dirty="0">
                <a:cs typeface="Calibri" panose="020F0502020204030204" pitchFamily="34" charset="0"/>
              </a:rPr>
              <a:t> message should go to the log file</a:t>
            </a:r>
          </a:p>
          <a:p>
            <a:r>
              <a:rPr lang="en-US" sz="1400" dirty="0" err="1">
                <a:cs typeface="Calibri" panose="020F0502020204030204" pitchFamily="34" charset="0"/>
              </a:rPr>
              <a:t>INFO:root:So</a:t>
            </a:r>
            <a:r>
              <a:rPr lang="en-US" sz="1400" dirty="0">
                <a:cs typeface="Calibri" panose="020F0502020204030204" pitchFamily="34" charset="0"/>
              </a:rPr>
              <a:t> should this</a:t>
            </a:r>
          </a:p>
          <a:p>
            <a:r>
              <a:rPr lang="en-US" sz="1400" dirty="0" err="1">
                <a:cs typeface="Calibri" panose="020F0502020204030204" pitchFamily="34" charset="0"/>
              </a:rPr>
              <a:t>WARNING:root:And</a:t>
            </a:r>
            <a:r>
              <a:rPr lang="en-US" sz="1400" dirty="0">
                <a:cs typeface="Calibri" panose="020F0502020204030204" pitchFamily="34" charset="0"/>
              </a:rPr>
              <a:t> this, too</a:t>
            </a:r>
          </a:p>
          <a:p>
            <a:r>
              <a:rPr lang="en-US" sz="1400" dirty="0" err="1">
                <a:cs typeface="Calibri" panose="020F0502020204030204" pitchFamily="34" charset="0"/>
              </a:rPr>
              <a:t>ERROR:root:And</a:t>
            </a:r>
            <a:r>
              <a:rPr lang="en-US" sz="1400" dirty="0">
                <a:cs typeface="Calibri" panose="020F0502020204030204" pitchFamily="34" charset="0"/>
              </a:rPr>
              <a:t> non-ASCII stuff, too, like </a:t>
            </a:r>
            <a:r>
              <a:rPr lang="en-US" sz="1400" dirty="0" err="1">
                <a:cs typeface="Calibri" panose="020F0502020204030204" pitchFamily="34" charset="0"/>
              </a:rPr>
              <a:t>Øresund</a:t>
            </a:r>
            <a:r>
              <a:rPr lang="en-US" sz="1400" dirty="0">
                <a:cs typeface="Calibri" panose="020F0502020204030204" pitchFamily="34" charset="0"/>
              </a:rPr>
              <a:t> and Malmö</a:t>
            </a:r>
            <a:endParaRPr lang="en-GB" sz="1400" dirty="0">
              <a:cs typeface="Calibri" panose="020F0502020204030204" pitchFamily="34" charset="0"/>
            </a:endParaRPr>
          </a:p>
        </p:txBody>
      </p:sp>
      <p:sp>
        <p:nvSpPr>
          <p:cNvPr id="3" name="Rectangle 1">
            <a:extLst>
              <a:ext uri="{FF2B5EF4-FFF2-40B4-BE49-F238E27FC236}">
                <a16:creationId xmlns:a16="http://schemas.microsoft.com/office/drawing/2014/main" id="{F288116A-735D-47E1-B8FB-09BF26A09728}"/>
              </a:ext>
            </a:extLst>
          </p:cNvPr>
          <p:cNvSpPr>
            <a:spLocks noChangeArrowheads="1"/>
          </p:cNvSpPr>
          <p:nvPr/>
        </p:nvSpPr>
        <p:spPr bwMode="auto">
          <a:xfrm>
            <a:off x="1128944" y="2541193"/>
            <a:ext cx="9934112"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(filename=</a:t>
            </a:r>
            <a:r>
              <a:rPr kumimoji="0" lang="en-US" altLang="en-US" sz="1400" b="0" i="0" u="none" strike="noStrike" cap="none" normalizeH="0" baseline="0" dirty="0">
                <a:ln>
                  <a:noFill/>
                </a:ln>
                <a:solidFill>
                  <a:srgbClr val="6A8759"/>
                </a:solidFill>
                <a:effectLst/>
                <a:latin typeface="Arial Unicode MS"/>
              </a:rPr>
              <a:t>'example.log'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encoding=</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go to the log file'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non-ASCII stuff, too, like </a:t>
            </a:r>
            <a:r>
              <a:rPr kumimoji="0" lang="en-US" altLang="en-US" sz="1400" b="0" i="0" u="none" strike="noStrike" cap="none" normalizeH="0" baseline="0" dirty="0" err="1">
                <a:ln>
                  <a:noFill/>
                </a:ln>
                <a:solidFill>
                  <a:srgbClr val="6A8759"/>
                </a:solidFill>
                <a:effectLst/>
                <a:latin typeface="Arial Unicode MS"/>
              </a:rPr>
              <a:t>Øresund</a:t>
            </a:r>
            <a:r>
              <a:rPr kumimoji="0" lang="en-US" altLang="en-US" sz="1400" b="0" i="0" u="none" strike="noStrike" cap="none" normalizeH="0" baseline="0" dirty="0">
                <a:ln>
                  <a:noFill/>
                </a:ln>
                <a:solidFill>
                  <a:srgbClr val="6A8759"/>
                </a:solidFill>
                <a:effectLst/>
                <a:latin typeface="Arial Unicode MS"/>
              </a:rPr>
              <a:t> and Malmö'</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412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000000"/>
                </a:solidFill>
                <a:effectLst/>
              </a:rPr>
              <a:t>To get the value which you’ll pass to </a:t>
            </a:r>
            <a:r>
              <a:rPr lang="en-US" b="1" i="0" dirty="0" err="1">
                <a:solidFill>
                  <a:srgbClr val="000000"/>
                </a:solidFill>
                <a:effectLst/>
              </a:rPr>
              <a:t>basicConfig</a:t>
            </a:r>
            <a:r>
              <a:rPr lang="en-US" b="1" i="0" dirty="0">
                <a:solidFill>
                  <a:srgbClr val="000000"/>
                </a:solidFill>
                <a:effectLst/>
              </a:rPr>
              <a:t>() </a:t>
            </a:r>
            <a:r>
              <a:rPr lang="en-US" b="0" i="0" dirty="0">
                <a:solidFill>
                  <a:srgbClr val="000000"/>
                </a:solidFill>
                <a:effectLst/>
              </a:rPr>
              <a:t>via the level argument. You may want to error check any user input value, perhaps as in the following example:</a:t>
            </a: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pPr marL="285750" indent="-285750">
              <a:buFont typeface="Arial" panose="020B0604020202020204" pitchFamily="34" charset="0"/>
              <a:buChar char="•"/>
            </a:pPr>
            <a:r>
              <a:rPr lang="en-US" dirty="0">
                <a:cs typeface="Calibri" panose="020F0502020204030204" pitchFamily="34" charset="0"/>
              </a:rPr>
              <a:t>The call to </a:t>
            </a:r>
            <a:r>
              <a:rPr lang="en-US" dirty="0" err="1">
                <a:cs typeface="Calibri" panose="020F0502020204030204" pitchFamily="34" charset="0"/>
              </a:rPr>
              <a:t>basicConfig</a:t>
            </a:r>
            <a:r>
              <a:rPr lang="en-US" dirty="0">
                <a:cs typeface="Calibri" panose="020F0502020204030204" pitchFamily="34" charset="0"/>
              </a:rPr>
              <a:t>() should come before any calls to debug(), info(), etc. Otherwise, those functions will call </a:t>
            </a:r>
            <a:r>
              <a:rPr lang="en-US" dirty="0" err="1">
                <a:cs typeface="Calibri" panose="020F0502020204030204" pitchFamily="34" charset="0"/>
              </a:rPr>
              <a:t>basicConfig</a:t>
            </a:r>
            <a:r>
              <a:rPr lang="en-US" dirty="0">
                <a:cs typeface="Calibri" panose="020F0502020204030204" pitchFamily="34" charset="0"/>
              </a:rPr>
              <a:t>() for you with the default options. As it’s intended as a one-off simple configuration facility, only the first call will actually do anything: subsequent calls are effectively no-ops.</a:t>
            </a:r>
            <a:endParaRPr lang="en-GB" dirty="0">
              <a:cs typeface="Calibri" panose="020F0502020204030204" pitchFamily="34" charset="0"/>
            </a:endParaRPr>
          </a:p>
        </p:txBody>
      </p:sp>
      <p:sp>
        <p:nvSpPr>
          <p:cNvPr id="4" name="Rectangle 1">
            <a:extLst>
              <a:ext uri="{FF2B5EF4-FFF2-40B4-BE49-F238E27FC236}">
                <a16:creationId xmlns:a16="http://schemas.microsoft.com/office/drawing/2014/main" id="{56ADB0B5-FC5A-4B87-A052-DD82D8F7976A}"/>
              </a:ext>
            </a:extLst>
          </p:cNvPr>
          <p:cNvSpPr>
            <a:spLocks noChangeArrowheads="1"/>
          </p:cNvSpPr>
          <p:nvPr/>
        </p:nvSpPr>
        <p:spPr bwMode="auto">
          <a:xfrm>
            <a:off x="1278385" y="2628781"/>
            <a:ext cx="7910003"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assuming </a:t>
            </a:r>
            <a:r>
              <a:rPr kumimoji="0" lang="en-US" altLang="en-US" sz="1400" b="0" i="0" u="none" strike="noStrike" cap="none" normalizeH="0" baseline="0" dirty="0" err="1">
                <a:ln>
                  <a:noFill/>
                </a:ln>
                <a:solidFill>
                  <a:srgbClr val="808080"/>
                </a:solidFill>
                <a:effectLst/>
                <a:latin typeface="Arial Unicode MS"/>
              </a:rPr>
              <a:t>loglevel</a:t>
            </a:r>
            <a:r>
              <a:rPr kumimoji="0" lang="en-US" altLang="en-US" sz="1400" b="0" i="0" u="none" strike="noStrike" cap="none" normalizeH="0" baseline="0" dirty="0">
                <a:ln>
                  <a:noFill/>
                </a:ln>
                <a:solidFill>
                  <a:srgbClr val="808080"/>
                </a:solidFill>
                <a:effectLst/>
                <a:latin typeface="Arial Unicode MS"/>
              </a:rPr>
              <a:t> is bound to the string value obtained from the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command line argument. Convert to upper case to allow the user to</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specify --log=DEBUG or --log=debug</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8888C6"/>
                </a:solidFill>
                <a:effectLst/>
                <a:latin typeface="Arial Unicode MS"/>
              </a:rPr>
              <a:t>getattr</a:t>
            </a:r>
            <a:r>
              <a:rPr kumimoji="0" lang="en-US" altLang="en-US" sz="1400" b="0" i="0" u="none" strike="noStrike" cap="none" normalizeH="0" baseline="0" dirty="0">
                <a:ln>
                  <a:noFill/>
                </a:ln>
                <a:solidFill>
                  <a:srgbClr val="A9B7C6"/>
                </a:solidFill>
                <a:effectLst/>
                <a:latin typeface="Arial Unicode MS"/>
              </a:rPr>
              <a:t>(logging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loglevel.upper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None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not </a:t>
            </a:r>
            <a:r>
              <a:rPr kumimoji="0" lang="en-US" altLang="en-US" sz="1400" b="0" i="0" u="none" strike="noStrike" cap="none" normalizeH="0" baseline="0" dirty="0" err="1">
                <a:ln>
                  <a:noFill/>
                </a:ln>
                <a:solidFill>
                  <a:srgbClr val="8888C6"/>
                </a:solidFill>
                <a:effectLst/>
                <a:latin typeface="Arial Unicode MS"/>
              </a:rPr>
              <a:t>isinstance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ValueError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'Invalid log level: %s'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94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862322"/>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ucida Grande"/>
              </a:rPr>
              <a:t>If you run the above script several times, the messages from successive runs are appended to the file </a:t>
            </a:r>
            <a:r>
              <a:rPr lang="en-US" b="0" i="1" dirty="0">
                <a:solidFill>
                  <a:srgbClr val="222222"/>
                </a:solidFill>
                <a:effectLst/>
                <a:latin typeface="Lucida Grande"/>
              </a:rPr>
              <a:t>example.log</a:t>
            </a:r>
            <a:r>
              <a:rPr lang="en-US" b="0" i="0" dirty="0">
                <a:solidFill>
                  <a:srgbClr val="222222"/>
                </a:solidFill>
                <a:effectLst/>
                <a:latin typeface="Lucida Grande"/>
              </a:rPr>
              <a:t>. If you want each run to start afresh, not remembering the messages from earlier runs, you can specify the </a:t>
            </a:r>
            <a:r>
              <a:rPr lang="en-US" b="0" i="1" dirty="0" err="1">
                <a:solidFill>
                  <a:srgbClr val="222222"/>
                </a:solidFill>
                <a:effectLst/>
                <a:latin typeface="Lucida Grande"/>
              </a:rPr>
              <a:t>filemode</a:t>
            </a:r>
            <a:r>
              <a:rPr lang="en-US" b="0" i="0" dirty="0">
                <a:solidFill>
                  <a:srgbClr val="222222"/>
                </a:solidFill>
                <a:effectLst/>
                <a:latin typeface="Lucida Grande"/>
              </a:rPr>
              <a:t> argument, by changing the call in the above example to:</a:t>
            </a: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r>
              <a:rPr lang="en-US" dirty="0">
                <a:solidFill>
                  <a:srgbClr val="000000"/>
                </a:solidFill>
                <a:cs typeface="Calibri" panose="020F0502020204030204" pitchFamily="34" charset="0"/>
              </a:rPr>
              <a:t>The output will be the same as before, but the log file is no longer appended to, so the messages from earlier runs are lost.</a:t>
            </a:r>
            <a:endParaRPr lang="en-GB" dirty="0">
              <a:cs typeface="Calibri" panose="020F0502020204030204" pitchFamily="34" charset="0"/>
            </a:endParaRPr>
          </a:p>
        </p:txBody>
      </p:sp>
      <p:sp>
        <p:nvSpPr>
          <p:cNvPr id="3" name="Rectangle 1">
            <a:extLst>
              <a:ext uri="{FF2B5EF4-FFF2-40B4-BE49-F238E27FC236}">
                <a16:creationId xmlns:a16="http://schemas.microsoft.com/office/drawing/2014/main" id="{CB462264-BD60-451B-87B2-7FCD2930D5C3}"/>
              </a:ext>
            </a:extLst>
          </p:cNvPr>
          <p:cNvSpPr>
            <a:spLocks noChangeArrowheads="1"/>
          </p:cNvSpPr>
          <p:nvPr/>
        </p:nvSpPr>
        <p:spPr bwMode="auto">
          <a:xfrm>
            <a:off x="1207362" y="3244334"/>
            <a:ext cx="933930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logging.basicConfig</a:t>
            </a:r>
            <a:r>
              <a:rPr kumimoji="0" lang="en-US" altLang="en-US" b="0" i="0" u="none" strike="noStrike" cap="none" normalizeH="0" baseline="0" dirty="0">
                <a:ln>
                  <a:noFill/>
                </a:ln>
                <a:solidFill>
                  <a:srgbClr val="A9B7C6"/>
                </a:solidFill>
                <a:effectLst/>
                <a:latin typeface="Arial Unicode MS"/>
              </a:rPr>
              <a:t>(filename=</a:t>
            </a:r>
            <a:r>
              <a:rPr kumimoji="0" lang="en-US" altLang="en-US" b="0" i="0" u="none" strike="noStrike" cap="none" normalizeH="0" baseline="0" dirty="0">
                <a:ln>
                  <a:noFill/>
                </a:ln>
                <a:solidFill>
                  <a:srgbClr val="6A8759"/>
                </a:solidFill>
                <a:effectLst/>
                <a:latin typeface="Arial Unicode MS"/>
              </a:rPr>
              <a:t>'example.log'</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filemode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'w'</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level=</a:t>
            </a:r>
            <a:r>
              <a:rPr kumimoji="0" lang="en-US" altLang="en-US" b="0" i="0" u="none" strike="noStrike" cap="none" normalizeH="0" baseline="0" dirty="0" err="1">
                <a:ln>
                  <a:noFill/>
                </a:ln>
                <a:solidFill>
                  <a:srgbClr val="A9B7C6"/>
                </a:solidFill>
                <a:effectLst/>
                <a:latin typeface="Arial Unicode MS"/>
              </a:rPr>
              <a:t>logging.DEBUG</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63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from multiple modules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646331"/>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ucida Grande"/>
              </a:rPr>
              <a:t>If your program consists of multiple modules, here’s an example of how you could organize logging in it:</a:t>
            </a:r>
            <a:endParaRPr lang="en-GB" dirty="0">
              <a:cs typeface="Calibri" panose="020F0502020204030204" pitchFamily="34" charset="0"/>
            </a:endParaRPr>
          </a:p>
        </p:txBody>
      </p:sp>
      <p:sp>
        <p:nvSpPr>
          <p:cNvPr id="4" name="Rectangle 1">
            <a:extLst>
              <a:ext uri="{FF2B5EF4-FFF2-40B4-BE49-F238E27FC236}">
                <a16:creationId xmlns:a16="http://schemas.microsoft.com/office/drawing/2014/main" id="{DE53204B-68BF-49DF-B11C-09CEE6905734}"/>
              </a:ext>
            </a:extLst>
          </p:cNvPr>
          <p:cNvSpPr>
            <a:spLocks noChangeArrowheads="1"/>
          </p:cNvSpPr>
          <p:nvPr/>
        </p:nvSpPr>
        <p:spPr bwMode="auto">
          <a:xfrm>
            <a:off x="1251750" y="2724201"/>
            <a:ext cx="934818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myapp.py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mylib</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main():</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(filename=</a:t>
            </a:r>
            <a:r>
              <a:rPr kumimoji="0" lang="en-US" altLang="en-US" sz="1200" b="0" i="0" u="none" strike="noStrike" cap="none" normalizeH="0" baseline="0" dirty="0">
                <a:ln>
                  <a:noFill/>
                </a:ln>
                <a:solidFill>
                  <a:srgbClr val="6A8759"/>
                </a:solidFill>
                <a:effectLst/>
                <a:latin typeface="Arial Unicode MS"/>
              </a:rPr>
              <a:t>'myapp.log'</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level=logging.INFO)</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'Started'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mylib.do_something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'Finished'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__name__ == </a:t>
            </a:r>
            <a:r>
              <a:rPr kumimoji="0" lang="en-US" altLang="en-US" sz="1200" b="0" i="0" u="none" strike="noStrike" cap="none" normalizeH="0" baseline="0" dirty="0">
                <a:ln>
                  <a:noFill/>
                </a:ln>
                <a:solidFill>
                  <a:srgbClr val="6A8759"/>
                </a:solidFill>
                <a:effectLst/>
                <a:latin typeface="Arial Unicode MS"/>
              </a:rPr>
              <a:t>'__main__'</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main()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CCB474F-AF51-46C7-9A14-266B323A741F}"/>
              </a:ext>
            </a:extLst>
          </p:cNvPr>
          <p:cNvSpPr>
            <a:spLocks noChangeArrowheads="1"/>
          </p:cNvSpPr>
          <p:nvPr/>
        </p:nvSpPr>
        <p:spPr bwMode="auto">
          <a:xfrm>
            <a:off x="1251750" y="5287068"/>
            <a:ext cx="446546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mylib.py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'Doing something'</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9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from multiple modules – cont’d</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cs typeface="Calibri" panose="020F0502020204030204" pitchFamily="34" charset="0"/>
              </a:rPr>
              <a:t>If you run myapp.py, you should see this in myapp.log:</a:t>
            </a:r>
          </a:p>
          <a:p>
            <a:pPr marL="342900" indent="-342900">
              <a:buFont typeface="Arial" panose="020B0604020202020204" pitchFamily="34" charset="0"/>
              <a:buChar char="•"/>
            </a:pPr>
            <a:endParaRPr lang="en-US" sz="2400" dirty="0">
              <a:cs typeface="Calibri" panose="020F0502020204030204" pitchFamily="34" charset="0"/>
            </a:endParaRPr>
          </a:p>
          <a:p>
            <a:pPr lvl="1"/>
            <a:r>
              <a:rPr lang="en-US" sz="2400" dirty="0" err="1">
                <a:cs typeface="Calibri" panose="020F0502020204030204" pitchFamily="34" charset="0"/>
              </a:rPr>
              <a:t>INFO:root:Started</a:t>
            </a:r>
            <a:endParaRPr lang="en-US" sz="2400" dirty="0">
              <a:cs typeface="Calibri" panose="020F0502020204030204" pitchFamily="34" charset="0"/>
            </a:endParaRPr>
          </a:p>
          <a:p>
            <a:pPr lvl="1"/>
            <a:r>
              <a:rPr lang="en-US" sz="2400" dirty="0" err="1">
                <a:cs typeface="Calibri" panose="020F0502020204030204" pitchFamily="34" charset="0"/>
              </a:rPr>
              <a:t>INFO:root:Doing</a:t>
            </a:r>
            <a:r>
              <a:rPr lang="en-US" sz="2400" dirty="0">
                <a:cs typeface="Calibri" panose="020F0502020204030204" pitchFamily="34" charset="0"/>
              </a:rPr>
              <a:t> something</a:t>
            </a:r>
          </a:p>
          <a:p>
            <a:pPr lvl="1"/>
            <a:r>
              <a:rPr lang="en-US" sz="2400" dirty="0" err="1">
                <a:cs typeface="Calibri" panose="020F0502020204030204" pitchFamily="34" charset="0"/>
              </a:rPr>
              <a:t>INFO:root:Finished</a:t>
            </a:r>
            <a:endParaRPr lang="en-US" sz="2400" dirty="0">
              <a:cs typeface="Calibri" panose="020F0502020204030204" pitchFamily="34" charset="0"/>
            </a:endParaRPr>
          </a:p>
          <a:p>
            <a:pPr marL="342900" indent="-342900">
              <a:buFont typeface="Arial" panose="020B0604020202020204" pitchFamily="34" charset="0"/>
              <a:buChar char="•"/>
            </a:pPr>
            <a:endParaRPr lang="en-US" sz="2400" dirty="0">
              <a:cs typeface="Calibri" panose="020F0502020204030204" pitchFamily="34" charset="0"/>
            </a:endParaRPr>
          </a:p>
          <a:p>
            <a:pPr marL="342900" indent="-342900">
              <a:buFont typeface="Arial" panose="020B0604020202020204" pitchFamily="34" charset="0"/>
              <a:buChar char="•"/>
            </a:pPr>
            <a:r>
              <a:rPr lang="en-US" sz="2400" dirty="0">
                <a:cs typeface="Calibri" panose="020F0502020204030204" pitchFamily="34" charset="0"/>
              </a:rPr>
              <a:t>Which is hopefully what you were expecting to see. You can generalize this to multiple modules, using the pattern in mylib.py. Note that for this simple usage pattern, you won’t know, by looking in the log file, where in your application your messages came from, apart from looking at the event description.</a:t>
            </a:r>
            <a:endParaRPr lang="en-GB" sz="2400" dirty="0">
              <a:cs typeface="Calibri" panose="020F0502020204030204" pitchFamily="34" charset="0"/>
            </a:endParaRPr>
          </a:p>
        </p:txBody>
      </p:sp>
    </p:spTree>
    <p:extLst>
      <p:ext uri="{BB962C8B-B14F-4D97-AF65-F5344CB8AC3E}">
        <p14:creationId xmlns:p14="http://schemas.microsoft.com/office/powerpoint/2010/main" val="427147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Exceptions Intro</a:t>
            </a:r>
            <a:endParaRPr lang="he-IL" dirty="0">
              <a:latin typeface="+mn-lt"/>
            </a:endParaRPr>
          </a:p>
        </p:txBody>
      </p:sp>
      <p:sp>
        <p:nvSpPr>
          <p:cNvPr id="3" name="Content Placeholder 2"/>
          <p:cNvSpPr>
            <a:spLocks noGrp="1"/>
          </p:cNvSpPr>
          <p:nvPr>
            <p:ph idx="1"/>
          </p:nvPr>
        </p:nvSpPr>
        <p:spPr>
          <a:xfrm>
            <a:off x="838200" y="1690688"/>
            <a:ext cx="10515599" cy="4486275"/>
          </a:xfrm>
        </p:spPr>
        <p:txBody>
          <a:bodyPr>
            <a:normAutofit/>
          </a:bodyPr>
          <a:lstStyle/>
          <a:p>
            <a:pPr fontAlgn="base"/>
            <a:r>
              <a:rPr lang="en-US" b="0" i="0" dirty="0">
                <a:solidFill>
                  <a:srgbClr val="000000"/>
                </a:solidFill>
                <a:effectLst/>
              </a:rPr>
              <a:t>An exception is an error that happens during the execution of a program. When that error occurs, Python generates an exception that can be handled </a:t>
            </a:r>
          </a:p>
          <a:p>
            <a:pPr fontAlgn="base"/>
            <a:r>
              <a:rPr lang="en-US" b="0" i="0" dirty="0">
                <a:solidFill>
                  <a:srgbClr val="000000"/>
                </a:solidFill>
                <a:effectLst/>
              </a:rPr>
              <a:t>Unhandled exceptions cause your program to crash. </a:t>
            </a:r>
          </a:p>
          <a:p>
            <a:pPr fontAlgn="base"/>
            <a:r>
              <a:rPr lang="en-US" b="0" i="0" dirty="0">
                <a:solidFill>
                  <a:srgbClr val="000000"/>
                </a:solidFill>
                <a:effectLst/>
              </a:rPr>
              <a:t>Exceptions come in different types. Python generates an exception with type, suitable to an error </a:t>
            </a:r>
          </a:p>
          <a:p>
            <a:pPr fontAlgn="base"/>
            <a:r>
              <a:rPr lang="en-US" b="0" i="0" dirty="0">
                <a:solidFill>
                  <a:srgbClr val="000000"/>
                </a:solidFill>
                <a:effectLst/>
              </a:rPr>
              <a:t>The words "try", except" and "finally" are Python keywords that used to catch exceptions. </a:t>
            </a:r>
          </a:p>
          <a:p>
            <a:pPr fontAlgn="base"/>
            <a:r>
              <a:rPr lang="en-US" b="0" i="0" dirty="0">
                <a:solidFill>
                  <a:srgbClr val="000000"/>
                </a:solidFill>
                <a:effectLst/>
              </a:rPr>
              <a:t>Exceptions can be raised (thrown) using "raise" statement</a:t>
            </a:r>
            <a:endParaRPr lang="ru-RU"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variable data</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ucida Grande"/>
              </a:rPr>
              <a:t>To log variable data, use a format string for the event description message and append the variable data as arguments. For example:</a:t>
            </a: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r>
              <a:rPr lang="en-US" sz="2000" dirty="0">
                <a:cs typeface="Calibri" panose="020F0502020204030204" pitchFamily="34" charset="0"/>
              </a:rPr>
              <a:t>will display:</a:t>
            </a:r>
          </a:p>
          <a:p>
            <a:pPr marL="342900" indent="-342900">
              <a:buFont typeface="Arial" panose="020B0604020202020204" pitchFamily="34" charset="0"/>
              <a:buChar char="•"/>
            </a:pPr>
            <a:endParaRPr lang="en-US" sz="2000" dirty="0">
              <a:cs typeface="Calibri" panose="020F0502020204030204" pitchFamily="34" charset="0"/>
            </a:endParaRPr>
          </a:p>
          <a:p>
            <a:r>
              <a:rPr lang="en-US" sz="2000" dirty="0" err="1">
                <a:cs typeface="Calibri" panose="020F0502020204030204" pitchFamily="34" charset="0"/>
              </a:rPr>
              <a:t>WARNING:root:Look</a:t>
            </a:r>
            <a:r>
              <a:rPr lang="en-US" sz="2000" dirty="0">
                <a:cs typeface="Calibri" panose="020F0502020204030204" pitchFamily="34" charset="0"/>
              </a:rPr>
              <a:t> before you leap!</a:t>
            </a:r>
          </a:p>
          <a:p>
            <a:endParaRPr lang="en-US" sz="2000" dirty="0">
              <a:cs typeface="Calibri" panose="020F0502020204030204" pitchFamily="34" charset="0"/>
            </a:endParaRPr>
          </a:p>
          <a:p>
            <a:pPr marL="342900" indent="-342900">
              <a:buFont typeface="Arial" panose="020B0604020202020204" pitchFamily="34" charset="0"/>
              <a:buChar char="•"/>
            </a:pPr>
            <a:r>
              <a:rPr lang="en-US" sz="2000" dirty="0">
                <a:cs typeface="Calibri" panose="020F0502020204030204" pitchFamily="34" charset="0"/>
              </a:rPr>
              <a:t>As you can see, merging of variable data into the event description message uses the old, %-style of string formatting. This is for backwards compatibility: the logging package pre-dates newer formatting options such as </a:t>
            </a:r>
            <a:r>
              <a:rPr lang="en-US" sz="2000" dirty="0" err="1">
                <a:cs typeface="Calibri" panose="020F0502020204030204" pitchFamily="34" charset="0"/>
              </a:rPr>
              <a:t>str.format</a:t>
            </a:r>
            <a:r>
              <a:rPr lang="en-US" sz="2000" dirty="0">
                <a:cs typeface="Calibri" panose="020F0502020204030204" pitchFamily="34" charset="0"/>
              </a:rPr>
              <a:t>() and </a:t>
            </a:r>
            <a:r>
              <a:rPr lang="en-US" sz="2000" dirty="0" err="1">
                <a:cs typeface="Calibri" panose="020F0502020204030204" pitchFamily="34" charset="0"/>
              </a:rPr>
              <a:t>string.Template</a:t>
            </a:r>
            <a:r>
              <a:rPr lang="en-US" sz="2000" dirty="0">
                <a:cs typeface="Calibri" panose="020F0502020204030204" pitchFamily="34" charset="0"/>
              </a:rPr>
              <a:t>. </a:t>
            </a:r>
            <a:endParaRPr lang="en-GB" sz="2000" dirty="0">
              <a:cs typeface="Calibri" panose="020F0502020204030204" pitchFamily="34" charset="0"/>
            </a:endParaRPr>
          </a:p>
        </p:txBody>
      </p:sp>
      <p:sp>
        <p:nvSpPr>
          <p:cNvPr id="3" name="Rectangle 1">
            <a:extLst>
              <a:ext uri="{FF2B5EF4-FFF2-40B4-BE49-F238E27FC236}">
                <a16:creationId xmlns:a16="http://schemas.microsoft.com/office/drawing/2014/main" id="{5683738D-2C85-41EF-BF69-D0B420842C47}"/>
              </a:ext>
            </a:extLst>
          </p:cNvPr>
          <p:cNvSpPr>
            <a:spLocks noChangeArrowheads="1"/>
          </p:cNvSpPr>
          <p:nvPr/>
        </p:nvSpPr>
        <p:spPr bwMode="auto">
          <a:xfrm>
            <a:off x="1233995" y="2704681"/>
            <a:ext cx="6096000"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 before you %s'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'Look'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'leap!'</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93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0" i="0" dirty="0">
                <a:solidFill>
                  <a:srgbClr val="1A1A1A"/>
                </a:solidFill>
                <a:effectLst/>
                <a:latin typeface="Lucida Grande"/>
              </a:rPr>
              <a:t>Changing the format of displayed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ucida Grande"/>
              </a:rPr>
              <a:t>To change the format which is used to display messages, you need to specify the format you want to use:</a:t>
            </a:r>
            <a:endParaRPr lang="en-US" sz="2000" dirty="0">
              <a:solidFill>
                <a:srgbClr val="222222"/>
              </a:solidFill>
              <a:latin typeface="Lucida Grande"/>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r>
              <a:rPr lang="en-US" sz="2000" b="0" i="0" dirty="0">
                <a:effectLst/>
                <a:latin typeface="Lucida Grande"/>
              </a:rPr>
              <a:t>which would print:</a:t>
            </a:r>
          </a:p>
          <a:p>
            <a:endParaRPr lang="en-US" sz="2000" dirty="0">
              <a:cs typeface="Calibri" panose="020F0502020204030204" pitchFamily="34" charset="0"/>
            </a:endParaRPr>
          </a:p>
          <a:p>
            <a:r>
              <a:rPr lang="en-US" sz="2000" dirty="0" err="1">
                <a:cs typeface="Calibri" panose="020F0502020204030204" pitchFamily="34" charset="0"/>
              </a:rPr>
              <a:t>DEBUG:This</a:t>
            </a:r>
            <a:r>
              <a:rPr lang="en-US" sz="2000" dirty="0">
                <a:cs typeface="Calibri" panose="020F0502020204030204" pitchFamily="34" charset="0"/>
              </a:rPr>
              <a:t> message should appear on the console</a:t>
            </a:r>
          </a:p>
          <a:p>
            <a:r>
              <a:rPr lang="en-US" sz="2000" dirty="0" err="1">
                <a:cs typeface="Calibri" panose="020F0502020204030204" pitchFamily="34" charset="0"/>
              </a:rPr>
              <a:t>INFO:So</a:t>
            </a:r>
            <a:r>
              <a:rPr lang="en-US" sz="2000" dirty="0">
                <a:cs typeface="Calibri" panose="020F0502020204030204" pitchFamily="34" charset="0"/>
              </a:rPr>
              <a:t> should this</a:t>
            </a:r>
          </a:p>
          <a:p>
            <a:r>
              <a:rPr lang="en-US" sz="2000" dirty="0" err="1">
                <a:cs typeface="Calibri" panose="020F0502020204030204" pitchFamily="34" charset="0"/>
              </a:rPr>
              <a:t>WARNING:And</a:t>
            </a:r>
            <a:r>
              <a:rPr lang="en-US" sz="2000" dirty="0">
                <a:cs typeface="Calibri" panose="020F0502020204030204" pitchFamily="34" charset="0"/>
              </a:rPr>
              <a:t> this, too</a:t>
            </a:r>
            <a:endParaRPr lang="en-GB" sz="2000" dirty="0">
              <a:cs typeface="Calibri" panose="020F0502020204030204" pitchFamily="34" charset="0"/>
            </a:endParaRPr>
          </a:p>
        </p:txBody>
      </p:sp>
      <p:sp>
        <p:nvSpPr>
          <p:cNvPr id="4" name="Rectangle 1">
            <a:extLst>
              <a:ext uri="{FF2B5EF4-FFF2-40B4-BE49-F238E27FC236}">
                <a16:creationId xmlns:a16="http://schemas.microsoft.com/office/drawing/2014/main" id="{5C9998A5-76DF-4484-AA07-8E2BB2B26089}"/>
              </a:ext>
            </a:extLst>
          </p:cNvPr>
          <p:cNvSpPr>
            <a:spLocks noChangeArrowheads="1"/>
          </p:cNvSpPr>
          <p:nvPr/>
        </p:nvSpPr>
        <p:spPr bwMode="auto">
          <a:xfrm>
            <a:off x="1098776" y="2736502"/>
            <a:ext cx="6365289"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(format=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levelname</a:t>
            </a:r>
            <a:r>
              <a:rPr kumimoji="0" lang="en-US" altLang="en-US" sz="1400" b="0" i="0" u="none" strike="noStrike" cap="none" normalizeH="0" baseline="0" dirty="0">
                <a:ln>
                  <a:noFill/>
                </a:ln>
                <a:solidFill>
                  <a:srgbClr val="6A8759"/>
                </a:solidFill>
                <a:effectLst/>
                <a:latin typeface="Arial Unicode MS"/>
              </a:rPr>
              <a:t>)s:%(message)s'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appear on the console'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58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0" i="0" dirty="0">
                <a:solidFill>
                  <a:srgbClr val="1A1A1A"/>
                </a:solidFill>
                <a:effectLst/>
                <a:latin typeface="Lucida Grande"/>
              </a:rPr>
              <a:t>Displaying the date/time in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1600" b="0" i="0" dirty="0">
                <a:solidFill>
                  <a:srgbClr val="222222"/>
                </a:solidFill>
                <a:effectLst/>
                <a:latin typeface="Lucida Grande"/>
              </a:rPr>
              <a:t>To display the date and time of an event, you would place ‘%(</a:t>
            </a:r>
            <a:r>
              <a:rPr lang="en-US" sz="1600" b="0" i="0" dirty="0" err="1">
                <a:solidFill>
                  <a:srgbClr val="222222"/>
                </a:solidFill>
                <a:effectLst/>
                <a:latin typeface="Lucida Grande"/>
              </a:rPr>
              <a:t>asctime</a:t>
            </a:r>
            <a:r>
              <a:rPr lang="en-US" sz="1600" b="0" i="0" dirty="0">
                <a:solidFill>
                  <a:srgbClr val="222222"/>
                </a:solidFill>
                <a:effectLst/>
                <a:latin typeface="Lucida Grande"/>
              </a:rPr>
              <a:t>)s’ in your format string:</a:t>
            </a:r>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r>
              <a:rPr lang="en-US" sz="1600" b="0" i="0" dirty="0">
                <a:solidFill>
                  <a:srgbClr val="222222"/>
                </a:solidFill>
                <a:effectLst/>
                <a:latin typeface="Lucida Grande"/>
              </a:rPr>
              <a:t>which should print something like this:</a:t>
            </a:r>
          </a:p>
          <a:p>
            <a:endParaRPr lang="en-US" sz="1600" i="1" dirty="0">
              <a:cs typeface="Calibri" panose="020F0502020204030204" pitchFamily="34" charset="0"/>
            </a:endParaRPr>
          </a:p>
          <a:p>
            <a:r>
              <a:rPr lang="en-US" sz="1600" i="1" dirty="0">
                <a:cs typeface="Calibri" panose="020F0502020204030204" pitchFamily="34" charset="0"/>
              </a:rPr>
              <a:t>2010-12-12 11:41:42,612 is when this event was logged.</a:t>
            </a:r>
          </a:p>
          <a:p>
            <a:endParaRPr lang="en-US" sz="1600" i="1"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The default format for date/time display (shown above) is like ISO8601 or RFC 3339. If you need more control over the formatting of the date/time, provide a </a:t>
            </a:r>
            <a:r>
              <a:rPr lang="en-US" sz="1600" b="1" dirty="0" err="1">
                <a:cs typeface="Calibri" panose="020F0502020204030204" pitchFamily="34" charset="0"/>
              </a:rPr>
              <a:t>datefmt</a:t>
            </a:r>
            <a:r>
              <a:rPr lang="en-US" sz="1600" dirty="0">
                <a:cs typeface="Calibri" panose="020F0502020204030204" pitchFamily="34" charset="0"/>
              </a:rPr>
              <a:t> argument to </a:t>
            </a:r>
            <a:r>
              <a:rPr lang="en-US" sz="1600" b="1" dirty="0" err="1">
                <a:cs typeface="Calibri" panose="020F0502020204030204" pitchFamily="34" charset="0"/>
              </a:rPr>
              <a:t>basicConfig</a:t>
            </a:r>
            <a:r>
              <a:rPr lang="en-US" sz="1600" dirty="0">
                <a:cs typeface="Calibri" panose="020F0502020204030204" pitchFamily="34" charset="0"/>
              </a:rPr>
              <a:t>, as in this example:</a:t>
            </a:r>
          </a:p>
          <a:p>
            <a:endParaRPr lang="en-US" sz="1600" i="1" dirty="0">
              <a:cs typeface="Calibri" panose="020F0502020204030204" pitchFamily="34" charset="0"/>
            </a:endParaRPr>
          </a:p>
          <a:p>
            <a:endParaRPr lang="en-US" sz="1600" i="1" dirty="0">
              <a:cs typeface="Calibri" panose="020F0502020204030204" pitchFamily="34" charset="0"/>
            </a:endParaRPr>
          </a:p>
          <a:p>
            <a:endParaRPr lang="en-US" sz="1600" i="1" dirty="0">
              <a:cs typeface="Calibri" panose="020F0502020204030204" pitchFamily="34" charset="0"/>
            </a:endParaRPr>
          </a:p>
          <a:p>
            <a:endParaRPr lang="en-US" sz="1600" i="1" dirty="0">
              <a:cs typeface="Calibri" panose="020F0502020204030204" pitchFamily="34" charset="0"/>
            </a:endParaRPr>
          </a:p>
          <a:p>
            <a:r>
              <a:rPr lang="en-US" sz="1600" dirty="0">
                <a:cs typeface="Calibri" panose="020F0502020204030204" pitchFamily="34" charset="0"/>
              </a:rPr>
              <a:t>which would display something like this:</a:t>
            </a:r>
          </a:p>
          <a:p>
            <a:endParaRPr lang="en-US" sz="1600" i="1" dirty="0">
              <a:cs typeface="Calibri" panose="020F0502020204030204" pitchFamily="34" charset="0"/>
            </a:endParaRPr>
          </a:p>
          <a:p>
            <a:r>
              <a:rPr lang="en-US" sz="1600" i="1" dirty="0">
                <a:cs typeface="Calibri" panose="020F0502020204030204" pitchFamily="34" charset="0"/>
              </a:rPr>
              <a:t>12/12/2010 11:46:36 AM is when this event was logged.</a:t>
            </a:r>
            <a:endParaRPr lang="en-GB" sz="1600" i="1" dirty="0">
              <a:cs typeface="Calibri" panose="020F0502020204030204" pitchFamily="34" charset="0"/>
            </a:endParaRPr>
          </a:p>
        </p:txBody>
      </p:sp>
      <p:sp>
        <p:nvSpPr>
          <p:cNvPr id="5" name="Rectangle 2">
            <a:extLst>
              <a:ext uri="{FF2B5EF4-FFF2-40B4-BE49-F238E27FC236}">
                <a16:creationId xmlns:a16="http://schemas.microsoft.com/office/drawing/2014/main" id="{BB845C37-6859-4955-A924-A94A650363A9}"/>
              </a:ext>
            </a:extLst>
          </p:cNvPr>
          <p:cNvSpPr>
            <a:spLocks noChangeArrowheads="1"/>
          </p:cNvSpPr>
          <p:nvPr/>
        </p:nvSpPr>
        <p:spPr bwMode="auto">
          <a:xfrm>
            <a:off x="1098776" y="2322330"/>
            <a:ext cx="802541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890880-6B29-4830-9C6A-95A005BE37BC}"/>
              </a:ext>
            </a:extLst>
          </p:cNvPr>
          <p:cNvSpPr>
            <a:spLocks noChangeArrowheads="1"/>
          </p:cNvSpPr>
          <p:nvPr/>
        </p:nvSpPr>
        <p:spPr bwMode="auto">
          <a:xfrm>
            <a:off x="1098776" y="4717130"/>
            <a:ext cx="825623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A4926"/>
                </a:solidFill>
                <a:effectLst/>
                <a:latin typeface="Arial Unicode MS"/>
              </a:rPr>
              <a:t>datefmt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'%m/%d/%Y %I:%M:%S %p'</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12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 03</a:t>
            </a:r>
            <a:endParaRPr lang="he-IL" dirty="0"/>
          </a:p>
        </p:txBody>
      </p:sp>
    </p:spTree>
    <p:extLst>
      <p:ext uri="{BB962C8B-B14F-4D97-AF65-F5344CB8AC3E}">
        <p14:creationId xmlns:p14="http://schemas.microsoft.com/office/powerpoint/2010/main" val="393333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Exceptions Intro — cont’d </a:t>
            </a:r>
            <a:br>
              <a:rPr lang="en-US" dirty="0"/>
            </a:b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rPr>
              <a:t>For Example: </a:t>
            </a:r>
          </a:p>
          <a:p>
            <a:pPr marL="0" indent="0">
              <a:buNone/>
            </a:pPr>
            <a:r>
              <a:rPr lang="en-US" sz="2000" b="0" i="0" dirty="0">
                <a:solidFill>
                  <a:srgbClr val="000000"/>
                </a:solidFill>
                <a:effectLst/>
              </a:rPr>
              <a:t>try: </a:t>
            </a:r>
          </a:p>
          <a:p>
            <a:pPr marL="0" indent="0">
              <a:buNone/>
            </a:pPr>
            <a:r>
              <a:rPr lang="en-US" sz="2000" b="0" i="0" dirty="0">
                <a:solidFill>
                  <a:srgbClr val="000000"/>
                </a:solidFill>
                <a:effectLst/>
              </a:rPr>
              <a:t>	print(1/0) </a:t>
            </a:r>
          </a:p>
          <a:p>
            <a:pPr marL="0" indent="0">
              <a:buNone/>
            </a:pPr>
            <a:r>
              <a:rPr lang="en-US" sz="2000" b="0" i="0" dirty="0">
                <a:solidFill>
                  <a:srgbClr val="000000"/>
                </a:solidFill>
                <a:effectLst/>
              </a:rPr>
              <a:t>except </a:t>
            </a:r>
            <a:r>
              <a:rPr lang="en-US" sz="2000" b="0" i="0" dirty="0" err="1">
                <a:solidFill>
                  <a:srgbClr val="000000"/>
                </a:solidFill>
                <a:effectLst/>
              </a:rPr>
              <a:t>ZeroDivisionError</a:t>
            </a:r>
            <a:r>
              <a:rPr lang="en-US" sz="2000" b="0" i="0" dirty="0">
                <a:solidFill>
                  <a:srgbClr val="000000"/>
                </a:solidFill>
                <a:effectLst/>
              </a:rPr>
              <a:t>: </a:t>
            </a:r>
          </a:p>
          <a:p>
            <a:pPr marL="0" indent="0">
              <a:buNone/>
            </a:pPr>
            <a:r>
              <a:rPr lang="en-US" sz="2000" b="0" i="0" dirty="0">
                <a:solidFill>
                  <a:srgbClr val="000000"/>
                </a:solidFill>
                <a:effectLst/>
              </a:rPr>
              <a:t>	print ("You can't divide by zero")</a:t>
            </a:r>
            <a:endParaRPr lang="en-US" sz="2000" dirty="0">
              <a:solidFill>
                <a:srgbClr val="000000"/>
              </a:solidFill>
            </a:endParaRPr>
          </a:p>
        </p:txBody>
      </p:sp>
      <p:pic>
        <p:nvPicPr>
          <p:cNvPr id="1028" name="Picture 4" descr="Exception &amp; Error Handling in Python | Tutorial by DataCamp | DataCamp">
            <a:extLst>
              <a:ext uri="{FF2B5EF4-FFF2-40B4-BE49-F238E27FC236}">
                <a16:creationId xmlns:a16="http://schemas.microsoft.com/office/drawing/2014/main" id="{C6E25270-671E-474A-B0CA-AAE83604B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959" y="1203833"/>
            <a:ext cx="4995935" cy="48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Some Built-in Exception Errors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447645"/>
          </a:xfrm>
          <a:prstGeom prst="rect">
            <a:avLst/>
          </a:prstGeom>
          <a:noFill/>
        </p:spPr>
        <p:txBody>
          <a:bodyPr wrap="square" rtlCol="1">
            <a:spAutoFit/>
          </a:bodyPr>
          <a:lstStyle/>
          <a:p>
            <a:pPr marL="285750" indent="-285750">
              <a:buFont typeface="Arial" panose="020B0604020202020204" pitchFamily="34" charset="0"/>
              <a:buChar char="•"/>
            </a:pPr>
            <a:r>
              <a:rPr lang="en-US" sz="2000" b="0" i="0" dirty="0">
                <a:solidFill>
                  <a:srgbClr val="000000"/>
                </a:solidFill>
                <a:effectLst/>
              </a:rPr>
              <a:t>Below is some common exceptions errors in Python: </a:t>
            </a:r>
          </a:p>
          <a:p>
            <a:pPr marL="742950" lvl="1" indent="-285750">
              <a:buFont typeface="Arial" panose="020B0604020202020204" pitchFamily="34" charset="0"/>
              <a:buChar char="•"/>
            </a:pPr>
            <a:r>
              <a:rPr lang="en-US" sz="2000" b="1" i="0" dirty="0">
                <a:solidFill>
                  <a:srgbClr val="000000"/>
                </a:solidFill>
                <a:effectLst/>
              </a:rPr>
              <a:t>Exception</a:t>
            </a:r>
            <a:r>
              <a:rPr lang="en-US" sz="2000" b="0" i="0" dirty="0">
                <a:solidFill>
                  <a:srgbClr val="000000"/>
                </a:solidFill>
                <a:effectLst/>
              </a:rPr>
              <a:t> Base class for all exceptions </a:t>
            </a:r>
          </a:p>
          <a:p>
            <a:pPr marL="742950" lvl="1" indent="-285750">
              <a:buFont typeface="Arial" panose="020B0604020202020204" pitchFamily="34" charset="0"/>
              <a:buChar char="•"/>
            </a:pPr>
            <a:r>
              <a:rPr lang="en-US" sz="2000" b="1" i="0" dirty="0" err="1">
                <a:solidFill>
                  <a:srgbClr val="000000"/>
                </a:solidFill>
                <a:effectLst/>
              </a:rPr>
              <a:t>lOError</a:t>
            </a:r>
            <a:r>
              <a:rPr lang="en-US" sz="2000" b="0" i="0" dirty="0">
                <a:solidFill>
                  <a:srgbClr val="000000"/>
                </a:solidFill>
                <a:effectLst/>
              </a:rPr>
              <a:t> If the file cannot be opened. </a:t>
            </a:r>
          </a:p>
          <a:p>
            <a:pPr marL="742950" lvl="1" indent="-285750">
              <a:buFont typeface="Arial" panose="020B0604020202020204" pitchFamily="34" charset="0"/>
              <a:buChar char="•"/>
            </a:pPr>
            <a:r>
              <a:rPr lang="en-US" sz="2000" b="1" i="0" dirty="0" err="1">
                <a:solidFill>
                  <a:srgbClr val="000000"/>
                </a:solidFill>
                <a:effectLst/>
              </a:rPr>
              <a:t>ImportError</a:t>
            </a:r>
            <a:r>
              <a:rPr lang="en-US" sz="2000" b="0" i="0" dirty="0">
                <a:solidFill>
                  <a:srgbClr val="000000"/>
                </a:solidFill>
                <a:effectLst/>
              </a:rPr>
              <a:t> If python cannot find the module </a:t>
            </a:r>
          </a:p>
          <a:p>
            <a:pPr marL="742950" lvl="1" indent="-285750">
              <a:buFont typeface="Arial" panose="020B0604020202020204" pitchFamily="34" charset="0"/>
              <a:buChar char="•"/>
            </a:pPr>
            <a:r>
              <a:rPr lang="en-US" sz="2000" b="1" i="0" dirty="0" err="1">
                <a:solidFill>
                  <a:srgbClr val="000000"/>
                </a:solidFill>
                <a:effectLst/>
              </a:rPr>
              <a:t>ValueError</a:t>
            </a:r>
            <a:r>
              <a:rPr lang="en-US" sz="2000" b="0" i="0" dirty="0">
                <a:solidFill>
                  <a:srgbClr val="000000"/>
                </a:solidFill>
                <a:effectLst/>
              </a:rPr>
              <a:t> Raised when built-in function receives an inappropriate value </a:t>
            </a:r>
          </a:p>
          <a:p>
            <a:pPr marL="742950" lvl="1" indent="-285750">
              <a:buFont typeface="Arial" panose="020B0604020202020204" pitchFamily="34" charset="0"/>
              <a:buChar char="•"/>
            </a:pPr>
            <a:r>
              <a:rPr lang="en-US" sz="2000" b="1" i="0" dirty="0" err="1">
                <a:solidFill>
                  <a:srgbClr val="000000"/>
                </a:solidFill>
                <a:effectLst/>
              </a:rPr>
              <a:t>KeyError</a:t>
            </a:r>
            <a:r>
              <a:rPr lang="en-US" sz="2000" b="0" i="0" dirty="0">
                <a:solidFill>
                  <a:srgbClr val="000000"/>
                </a:solidFill>
                <a:effectLst/>
              </a:rPr>
              <a:t> Raised when the specified key is not found in the dictionary.</a:t>
            </a:r>
          </a:p>
          <a:p>
            <a:pPr marL="742950" lvl="1" indent="-285750">
              <a:buFont typeface="Arial" panose="020B0604020202020204" pitchFamily="34" charset="0"/>
              <a:buChar char="•"/>
            </a:pPr>
            <a:r>
              <a:rPr lang="en-US" sz="2000" b="1" i="0" dirty="0" err="1">
                <a:solidFill>
                  <a:srgbClr val="000000"/>
                </a:solidFill>
                <a:effectLst/>
              </a:rPr>
              <a:t>NameError</a:t>
            </a:r>
            <a:r>
              <a:rPr lang="en-US" sz="2000" b="0" i="0" dirty="0">
                <a:solidFill>
                  <a:srgbClr val="000000"/>
                </a:solidFill>
                <a:effectLst/>
              </a:rPr>
              <a:t> Raised when an identifier is not found in the local or global namespace. </a:t>
            </a:r>
          </a:p>
          <a:p>
            <a:pPr marL="742950" lvl="1" indent="-285750">
              <a:buFont typeface="Arial" panose="020B0604020202020204" pitchFamily="34" charset="0"/>
              <a:buChar char="•"/>
            </a:pPr>
            <a:r>
              <a:rPr lang="en-US" sz="2000" b="1" i="0" dirty="0" err="1">
                <a:solidFill>
                  <a:srgbClr val="000000"/>
                </a:solidFill>
                <a:effectLst/>
              </a:rPr>
              <a:t>EOFError</a:t>
            </a:r>
            <a:r>
              <a:rPr lang="en-US" sz="2000" b="0" i="0" dirty="0">
                <a:solidFill>
                  <a:srgbClr val="000000"/>
                </a:solidFill>
                <a:effectLst/>
              </a:rPr>
              <a:t> Raised when one of the built-in functions (input() or </a:t>
            </a:r>
            <a:r>
              <a:rPr lang="en-US" sz="2000" b="0" i="0" dirty="0" err="1">
                <a:solidFill>
                  <a:srgbClr val="000000"/>
                </a:solidFill>
                <a:effectLst/>
              </a:rPr>
              <a:t>raw_input</a:t>
            </a:r>
            <a:r>
              <a:rPr lang="en-US" sz="2000" b="0" i="0" dirty="0">
                <a:solidFill>
                  <a:srgbClr val="000000"/>
                </a:solidFill>
                <a:effectLst/>
              </a:rPr>
              <a:t>()) hits an end-of-file condition (EOF) without reading any data </a:t>
            </a:r>
          </a:p>
          <a:p>
            <a:pPr marL="742950" lvl="1" indent="-285750">
              <a:buFont typeface="Arial" panose="020B0604020202020204" pitchFamily="34" charset="0"/>
              <a:buChar char="•"/>
            </a:pPr>
            <a:r>
              <a:rPr lang="en-US" sz="2000" b="1" i="0" dirty="0" err="1">
                <a:solidFill>
                  <a:srgbClr val="000000"/>
                </a:solidFill>
                <a:effectLst/>
              </a:rPr>
              <a:t>ArithmeticError</a:t>
            </a:r>
            <a:r>
              <a:rPr lang="en-US" sz="2000" b="0" i="0" dirty="0">
                <a:solidFill>
                  <a:srgbClr val="000000"/>
                </a:solidFill>
                <a:effectLst/>
              </a:rPr>
              <a:t> The base exceptions for various arithmetic errors: </a:t>
            </a:r>
            <a:r>
              <a:rPr lang="en-US" sz="2000" b="0" i="0" dirty="0" err="1">
                <a:solidFill>
                  <a:srgbClr val="000000"/>
                </a:solidFill>
                <a:effectLst/>
              </a:rPr>
              <a:t>OverflowError</a:t>
            </a:r>
            <a:r>
              <a:rPr lang="en-US" sz="2000" b="0" i="0" dirty="0">
                <a:solidFill>
                  <a:srgbClr val="000000"/>
                </a:solidFill>
                <a:effectLst/>
              </a:rPr>
              <a:t>, </a:t>
            </a:r>
            <a:r>
              <a:rPr lang="en-US" sz="2000" b="0" i="0" dirty="0" err="1">
                <a:solidFill>
                  <a:srgbClr val="000000"/>
                </a:solidFill>
                <a:effectLst/>
              </a:rPr>
              <a:t>ZeroDivisionError</a:t>
            </a:r>
            <a:r>
              <a:rPr lang="en-US" sz="2000" b="0" i="0" dirty="0">
                <a:solidFill>
                  <a:srgbClr val="000000"/>
                </a:solidFill>
                <a:effectLst/>
              </a:rPr>
              <a:t>, </a:t>
            </a:r>
            <a:r>
              <a:rPr lang="en-US" sz="2000" b="0" i="0" dirty="0" err="1">
                <a:solidFill>
                  <a:srgbClr val="000000"/>
                </a:solidFill>
                <a:effectLst/>
              </a:rPr>
              <a:t>FloatingPointError</a:t>
            </a:r>
            <a:r>
              <a:rPr lang="en-US" sz="2000" b="0" i="0" dirty="0">
                <a:solidFill>
                  <a:srgbClr val="000000"/>
                </a:solidFill>
                <a:effectLst/>
              </a:rPr>
              <a:t> </a:t>
            </a:r>
          </a:p>
          <a:p>
            <a:pPr marL="742950" lvl="1" indent="-285750">
              <a:buFont typeface="Arial" panose="020B0604020202020204" pitchFamily="34" charset="0"/>
              <a:buChar char="•"/>
            </a:pPr>
            <a:r>
              <a:rPr lang="en-US" sz="2000" b="1" i="0" dirty="0" err="1">
                <a:solidFill>
                  <a:srgbClr val="000000"/>
                </a:solidFill>
                <a:effectLst/>
              </a:rPr>
              <a:t>SyntaxError</a:t>
            </a:r>
            <a:r>
              <a:rPr lang="en-US" sz="2000" b="0" i="0" dirty="0">
                <a:solidFill>
                  <a:srgbClr val="000000"/>
                </a:solidFill>
                <a:effectLst/>
              </a:rPr>
              <a:t> Raised when the syntax is incorrect</a:t>
            </a:r>
            <a:endParaRPr lang="en-US"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Exception handling example</a:t>
            </a:r>
            <a:endParaRPr lang="he-IL" dirty="0"/>
          </a:p>
        </p:txBody>
      </p:sp>
    </p:spTree>
    <p:extLst>
      <p:ext uri="{BB962C8B-B14F-4D97-AF65-F5344CB8AC3E}">
        <p14:creationId xmlns:p14="http://schemas.microsoft.com/office/powerpoint/2010/main" val="339497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pPr marL="0" indent="0">
              <a:buNone/>
            </a:pPr>
            <a:r>
              <a:rPr lang="en-US" b="0" i="0" dirty="0">
                <a:solidFill>
                  <a:srgbClr val="000000"/>
                </a:solidFill>
                <a:effectLst/>
              </a:rPr>
              <a:t>Version 1: </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r>
              <a:rPr lang="en-US" b="0" i="0" dirty="0">
                <a:solidFill>
                  <a:srgbClr val="000000"/>
                </a:solidFill>
                <a:effectLst/>
              </a:rPr>
              <a:t>If the input is not numeric, "67a" for example, the code — raises exception: </a:t>
            </a:r>
          </a:p>
          <a:p>
            <a:pPr marL="0" indent="0">
              <a:buNone/>
            </a:pPr>
            <a:r>
              <a:rPr lang="en-US" b="0" i="0" dirty="0">
                <a:solidFill>
                  <a:srgbClr val="000000"/>
                </a:solidFill>
                <a:effectLst/>
              </a:rPr>
              <a:t>	</a:t>
            </a:r>
            <a:r>
              <a:rPr lang="en-US" b="0" i="1" dirty="0" err="1">
                <a:solidFill>
                  <a:srgbClr val="000000"/>
                </a:solidFill>
                <a:effectLst/>
              </a:rPr>
              <a:t>ValueError</a:t>
            </a:r>
            <a:r>
              <a:rPr lang="en-US" b="0" i="1" dirty="0">
                <a:solidFill>
                  <a:srgbClr val="000000"/>
                </a:solidFill>
                <a:effectLst/>
              </a:rPr>
              <a:t>: invalid literal for int() with base 10: ‘67a’</a:t>
            </a:r>
            <a:endParaRPr lang="he-IL" i="1" dirty="0">
              <a:cs typeface="Calibri" panose="020F0502020204030204" pitchFamily="34" charset="0"/>
            </a:endParaRPr>
          </a:p>
        </p:txBody>
      </p:sp>
      <p:sp>
        <p:nvSpPr>
          <p:cNvPr id="3" name="Rectangle 1">
            <a:extLst>
              <a:ext uri="{FF2B5EF4-FFF2-40B4-BE49-F238E27FC236}">
                <a16:creationId xmlns:a16="http://schemas.microsoft.com/office/drawing/2014/main" id="{778E6857-F8B4-4BCE-98AB-C75DA8D3E804}"/>
              </a:ext>
            </a:extLst>
          </p:cNvPr>
          <p:cNvSpPr>
            <a:spLocks noChangeArrowheads="1"/>
          </p:cNvSpPr>
          <p:nvPr/>
        </p:nvSpPr>
        <p:spPr bwMode="auto">
          <a:xfrm>
            <a:off x="730486" y="1669088"/>
            <a:ext cx="725305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input(</a:t>
            </a:r>
            <a:r>
              <a:rPr kumimoji="0" lang="en-US" altLang="en-US" sz="2400" b="0" i="0" u="none" strike="noStrike" cap="none" normalizeH="0" baseline="0" dirty="0">
                <a:ln>
                  <a:noFill/>
                </a:ln>
                <a:solidFill>
                  <a:srgbClr val="6A8759"/>
                </a:solidFill>
                <a:effectLst/>
                <a:latin typeface="Arial Unicode MS"/>
              </a:rPr>
              <a:t>"Enter a number between 1 - 10"</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int(s)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0" i="0" dirty="0">
                <a:solidFill>
                  <a:srgbClr val="000000"/>
                </a:solidFill>
                <a:effectLst/>
              </a:rPr>
              <a:t>Version 2: </a:t>
            </a:r>
          </a:p>
        </p:txBody>
      </p:sp>
      <p:sp>
        <p:nvSpPr>
          <p:cNvPr id="3" name="Content Placeholder 2"/>
          <p:cNvSpPr>
            <a:spLocks noGrp="1"/>
          </p:cNvSpPr>
          <p:nvPr>
            <p:ph idx="1"/>
          </p:nvPr>
        </p:nvSpPr>
        <p:spPr/>
        <p:txBody>
          <a:bodyPr>
            <a:normAutofit lnSpcReduction="10000"/>
          </a:bodyPr>
          <a:lstStyle/>
          <a:p>
            <a:pPr marL="0" indent="0">
              <a:buNone/>
            </a:pPr>
            <a:endParaRPr lang="en-US" b="0" i="0" dirty="0">
              <a:solidFill>
                <a:srgbClr val="000000"/>
              </a:solidFill>
              <a:effectLst/>
            </a:endParaRPr>
          </a:p>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r>
              <a:rPr lang="en-US" b="0" i="0" dirty="0">
                <a:solidFill>
                  <a:srgbClr val="000000"/>
                </a:solidFill>
                <a:effectLst/>
              </a:rPr>
              <a:t>The program will continue running whether the input is correct or not.</a:t>
            </a:r>
            <a:endParaRPr lang="en-US" dirty="0">
              <a:cs typeface="Calibri" panose="020F0502020204030204" pitchFamily="34" charset="0"/>
            </a:endParaRPr>
          </a:p>
        </p:txBody>
      </p:sp>
      <p:sp>
        <p:nvSpPr>
          <p:cNvPr id="4" name="Rectangle 1">
            <a:extLst>
              <a:ext uri="{FF2B5EF4-FFF2-40B4-BE49-F238E27FC236}">
                <a16:creationId xmlns:a16="http://schemas.microsoft.com/office/drawing/2014/main" id="{3D050B68-A652-40C5-B202-7F07C7DA6DDB}"/>
              </a:ext>
            </a:extLst>
          </p:cNvPr>
          <p:cNvSpPr>
            <a:spLocks noChangeArrowheads="1"/>
          </p:cNvSpPr>
          <p:nvPr/>
        </p:nvSpPr>
        <p:spPr bwMode="auto">
          <a:xfrm>
            <a:off x="838200" y="1825625"/>
            <a:ext cx="940145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number =</a:t>
            </a:r>
            <a:r>
              <a:rPr kumimoji="0" lang="en-US" altLang="en-US" sz="2400" b="0" i="0" u="none" strike="noStrike" cap="none" normalizeH="0" baseline="0" dirty="0">
                <a:ln>
                  <a:noFill/>
                </a:ln>
                <a:solidFill>
                  <a:srgbClr val="6897BB"/>
                </a:solidFill>
                <a:effectLst/>
                <a:latin typeface="Arial Unicode MS"/>
              </a:rPr>
              <a:t>5 </a:t>
            </a: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try</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s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"Enter a number between 1-10, 5 is         default"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except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value is incorrect, default value is set"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5212</Words>
  <Application>Microsoft Office PowerPoint</Application>
  <PresentationFormat>Widescreen</PresentationFormat>
  <Paragraphs>451</Paragraphs>
  <Slides>34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Unicode MS</vt:lpstr>
      <vt:lpstr>Calibri</vt:lpstr>
      <vt:lpstr>Calibri Light</vt:lpstr>
      <vt:lpstr>Lucida Grande</vt:lpstr>
      <vt:lpstr>Segoe</vt:lpstr>
      <vt:lpstr>Segoe Light</vt:lpstr>
      <vt:lpstr>Tahoma</vt:lpstr>
      <vt:lpstr>Office Theme</vt:lpstr>
      <vt:lpstr>Module 03 – Exception handling</vt:lpstr>
      <vt:lpstr>Agenda</vt:lpstr>
      <vt:lpstr>Exceptions Intro</vt:lpstr>
      <vt:lpstr>Exceptions Intro — cont’d  </vt:lpstr>
      <vt:lpstr>Some Built-in Exception Errors</vt:lpstr>
      <vt:lpstr>Exception handling example</vt:lpstr>
      <vt:lpstr>Version 1: </vt:lpstr>
      <vt:lpstr>Version 2: </vt:lpstr>
      <vt:lpstr>Lab 01</vt:lpstr>
      <vt:lpstr>Argument of an Exception</vt:lpstr>
      <vt:lpstr>Multiple excepts</vt:lpstr>
      <vt:lpstr>Try ... finally example</vt:lpstr>
      <vt:lpstr>Raising Exceptions</vt:lpstr>
      <vt:lpstr>Raising Exceptions</vt:lpstr>
      <vt:lpstr>Raising Exceptions</vt:lpstr>
      <vt:lpstr>User-Defined Exceptions</vt:lpstr>
      <vt:lpstr>User-Defined Exceptions</vt:lpstr>
      <vt:lpstr>User-Defined Exceptions</vt:lpstr>
      <vt:lpstr>Lab 02</vt:lpstr>
      <vt:lpstr>Logging</vt:lpstr>
      <vt:lpstr>When to use logging?</vt:lpstr>
      <vt:lpstr>When to use logging?</vt:lpstr>
      <vt:lpstr>Logging simple example</vt:lpstr>
      <vt:lpstr>Example</vt:lpstr>
      <vt:lpstr>Logging to a file</vt:lpstr>
      <vt:lpstr>Logging to a file – cont’d</vt:lpstr>
      <vt:lpstr>Logging to a file – cont’d</vt:lpstr>
      <vt:lpstr>Logging from multiple modules</vt:lpstr>
      <vt:lpstr>Logging from multiple modules – cont’d</vt:lpstr>
      <vt:lpstr>Logging variable data</vt:lpstr>
      <vt:lpstr>Changing the format of displayed messages</vt:lpstr>
      <vt:lpstr>Displaying the date/time in messages</vt:lpstr>
      <vt:lpstr>Lab 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201</cp:revision>
  <dcterms:created xsi:type="dcterms:W3CDTF">2021-12-06T07:55:10Z</dcterms:created>
  <dcterms:modified xsi:type="dcterms:W3CDTF">2023-07-09T10:36:32Z</dcterms:modified>
</cp:coreProperties>
</file>