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21" r:id="rId2"/>
    <p:sldId id="264" r:id="rId3"/>
    <p:sldId id="322" r:id="rId4"/>
    <p:sldId id="265" r:id="rId5"/>
    <p:sldId id="320" r:id="rId6"/>
    <p:sldId id="266" r:id="rId7"/>
    <p:sldId id="325" r:id="rId8"/>
    <p:sldId id="324" r:id="rId9"/>
    <p:sldId id="326" r:id="rId10"/>
    <p:sldId id="329" r:id="rId11"/>
    <p:sldId id="327" r:id="rId12"/>
    <p:sldId id="323" r:id="rId13"/>
    <p:sldId id="267" r:id="rId14"/>
    <p:sldId id="270" r:id="rId15"/>
    <p:sldId id="271" r:id="rId16"/>
    <p:sldId id="294" r:id="rId17"/>
    <p:sldId id="316" r:id="rId1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ichai Gez" initials="AG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18D72-659F-BC1B-1C5D-4788DBEB738E}" v="21" dt="2022-01-19T08:30:43.553"/>
    <p1510:client id="{1DC4A7C7-CE4F-3205-974E-8156ED17CB91}" v="2" dt="2022-01-16T14:59:56.065"/>
    <p1510:client id="{D330ABF8-AE4D-B4F8-FC89-666F486D5107}" v="22" dt="2022-01-16T12:14:58.1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er Avishar" userId="S::tomerav@sela.co.il::6f99e47e-5b46-447c-a55a-283bba137982" providerId="AD" clId="Web-{18518D72-659F-BC1B-1C5D-4788DBEB738E}"/>
    <pc:docChg chg="modSld">
      <pc:chgData name="Tomer Avishar" userId="S::tomerav@sela.co.il::6f99e47e-5b46-447c-a55a-283bba137982" providerId="AD" clId="Web-{18518D72-659F-BC1B-1C5D-4788DBEB738E}" dt="2022-01-19T08:46:13.847" v="1228"/>
      <pc:docMkLst>
        <pc:docMk/>
      </pc:docMkLst>
      <pc:sldChg chg="modNotes">
        <pc:chgData name="Tomer Avishar" userId="S::tomerav@sela.co.il::6f99e47e-5b46-447c-a55a-283bba137982" providerId="AD" clId="Web-{18518D72-659F-BC1B-1C5D-4788DBEB738E}" dt="2022-01-19T07:42:32.329" v="152"/>
        <pc:sldMkLst>
          <pc:docMk/>
          <pc:sldMk cId="89284741" sldId="264"/>
        </pc:sldMkLst>
      </pc:sldChg>
      <pc:sldChg chg="modNotes">
        <pc:chgData name="Tomer Avishar" userId="S::tomerav@sela.co.il::6f99e47e-5b46-447c-a55a-283bba137982" providerId="AD" clId="Web-{18518D72-659F-BC1B-1C5D-4788DBEB738E}" dt="2022-01-19T07:49:45.668" v="311"/>
        <pc:sldMkLst>
          <pc:docMk/>
          <pc:sldMk cId="2304337233" sldId="266"/>
        </pc:sldMkLst>
      </pc:sldChg>
      <pc:sldChg chg="modNotes">
        <pc:chgData name="Tomer Avishar" userId="S::tomerav@sela.co.il::6f99e47e-5b46-447c-a55a-283bba137982" providerId="AD" clId="Web-{18518D72-659F-BC1B-1C5D-4788DBEB738E}" dt="2022-01-19T07:50:05.028" v="314"/>
        <pc:sldMkLst>
          <pc:docMk/>
          <pc:sldMk cId="715340640" sldId="267"/>
        </pc:sldMkLst>
      </pc:sldChg>
      <pc:sldChg chg="modSp modNotes">
        <pc:chgData name="Tomer Avishar" userId="S::tomerav@sela.co.il::6f99e47e-5b46-447c-a55a-283bba137982" providerId="AD" clId="Web-{18518D72-659F-BC1B-1C5D-4788DBEB738E}" dt="2022-01-19T07:50:33.622" v="316" actId="14100"/>
        <pc:sldMkLst>
          <pc:docMk/>
          <pc:sldMk cId="2689029024" sldId="270"/>
        </pc:sldMkLst>
        <pc:picChg chg="mod">
          <ac:chgData name="Tomer Avishar" userId="S::tomerav@sela.co.il::6f99e47e-5b46-447c-a55a-283bba137982" providerId="AD" clId="Web-{18518D72-659F-BC1B-1C5D-4788DBEB738E}" dt="2022-01-19T07:50:33.622" v="316" actId="14100"/>
          <ac:picMkLst>
            <pc:docMk/>
            <pc:sldMk cId="2689029024" sldId="270"/>
            <ac:picMk id="5" creationId="{CB94E144-CDD6-4E31-BD08-A4728824C2AC}"/>
          </ac:picMkLst>
        </pc:picChg>
      </pc:sldChg>
      <pc:sldChg chg="modNotes">
        <pc:chgData name="Tomer Avishar" userId="S::tomerav@sela.co.il::6f99e47e-5b46-447c-a55a-283bba137982" providerId="AD" clId="Web-{18518D72-659F-BC1B-1C5D-4788DBEB738E}" dt="2022-01-19T08:00:08.652" v="659"/>
        <pc:sldMkLst>
          <pc:docMk/>
          <pc:sldMk cId="3214580080" sldId="271"/>
        </pc:sldMkLst>
      </pc:sldChg>
      <pc:sldChg chg="modSp modNotes">
        <pc:chgData name="Tomer Avishar" userId="S::tomerav@sela.co.il::6f99e47e-5b46-447c-a55a-283bba137982" providerId="AD" clId="Web-{18518D72-659F-BC1B-1C5D-4788DBEB738E}" dt="2022-01-19T08:35:01.101" v="983"/>
        <pc:sldMkLst>
          <pc:docMk/>
          <pc:sldMk cId="836256761" sldId="273"/>
        </pc:sldMkLst>
        <pc:spChg chg="mod">
          <ac:chgData name="Tomer Avishar" userId="S::tomerav@sela.co.il::6f99e47e-5b46-447c-a55a-283bba137982" providerId="AD" clId="Web-{18518D72-659F-BC1B-1C5D-4788DBEB738E}" dt="2022-01-19T08:29:33.221" v="665" actId="1076"/>
          <ac:spMkLst>
            <pc:docMk/>
            <pc:sldMk cId="836256761" sldId="273"/>
            <ac:spMk id="33" creationId="{D02A888E-5FC8-4540-8F3B-D8914D030D17}"/>
          </ac:spMkLst>
        </pc:spChg>
        <pc:spChg chg="mod">
          <ac:chgData name="Tomer Avishar" userId="S::tomerav@sela.co.il::6f99e47e-5b46-447c-a55a-283bba137982" providerId="AD" clId="Web-{18518D72-659F-BC1B-1C5D-4788DBEB738E}" dt="2022-01-19T08:30:39.835" v="678" actId="1076"/>
          <ac:spMkLst>
            <pc:docMk/>
            <pc:sldMk cId="836256761" sldId="273"/>
            <ac:spMk id="47" creationId="{00000000-0000-0000-0000-000000000000}"/>
          </ac:spMkLst>
        </pc:spChg>
        <pc:spChg chg="mod">
          <ac:chgData name="Tomer Avishar" userId="S::tomerav@sela.co.il::6f99e47e-5b46-447c-a55a-283bba137982" providerId="AD" clId="Web-{18518D72-659F-BC1B-1C5D-4788DBEB738E}" dt="2022-01-19T08:30:23.974" v="674" actId="14100"/>
          <ac:spMkLst>
            <pc:docMk/>
            <pc:sldMk cId="836256761" sldId="273"/>
            <ac:spMk id="48" creationId="{00000000-0000-0000-0000-000000000000}"/>
          </ac:spMkLst>
        </pc:spChg>
        <pc:spChg chg="mod">
          <ac:chgData name="Tomer Avishar" userId="S::tomerav@sela.co.il::6f99e47e-5b46-447c-a55a-283bba137982" providerId="AD" clId="Web-{18518D72-659F-BC1B-1C5D-4788DBEB738E}" dt="2022-01-19T08:29:50.034" v="667" actId="1076"/>
          <ac:spMkLst>
            <pc:docMk/>
            <pc:sldMk cId="836256761" sldId="273"/>
            <ac:spMk id="51" creationId="{00000000-0000-0000-0000-000000000000}"/>
          </ac:spMkLst>
        </pc:spChg>
        <pc:spChg chg="mod">
          <ac:chgData name="Tomer Avishar" userId="S::tomerav@sela.co.il::6f99e47e-5b46-447c-a55a-283bba137982" providerId="AD" clId="Web-{18518D72-659F-BC1B-1C5D-4788DBEB738E}" dt="2022-01-19T08:30:32.162" v="676" actId="1076"/>
          <ac:spMkLst>
            <pc:docMk/>
            <pc:sldMk cId="836256761" sldId="273"/>
            <ac:spMk id="52" creationId="{00000000-0000-0000-0000-000000000000}"/>
          </ac:spMkLst>
        </pc:spChg>
        <pc:grpChg chg="mod">
          <ac:chgData name="Tomer Avishar" userId="S::tomerav@sela.co.il::6f99e47e-5b46-447c-a55a-283bba137982" providerId="AD" clId="Web-{18518D72-659F-BC1B-1C5D-4788DBEB738E}" dt="2022-01-19T08:29:45.753" v="666" actId="1076"/>
          <ac:grpSpMkLst>
            <pc:docMk/>
            <pc:sldMk cId="836256761" sldId="273"/>
            <ac:grpSpMk id="61" creationId="{00000000-0000-0000-0000-000000000000}"/>
          </ac:grpSpMkLst>
        </pc:grpChg>
        <pc:picChg chg="mod">
          <ac:chgData name="Tomer Avishar" userId="S::tomerav@sela.co.il::6f99e47e-5b46-447c-a55a-283bba137982" providerId="AD" clId="Web-{18518D72-659F-BC1B-1C5D-4788DBEB738E}" dt="2022-01-19T08:29:17.782" v="662" actId="14100"/>
          <ac:picMkLst>
            <pc:docMk/>
            <pc:sldMk cId="836256761" sldId="273"/>
            <ac:picMk id="5" creationId="{EB4C8E04-D222-424F-B1D9-E4EFBA7C804A}"/>
          </ac:picMkLst>
        </pc:picChg>
        <pc:cxnChg chg="mod">
          <ac:chgData name="Tomer Avishar" userId="S::tomerav@sela.co.il::6f99e47e-5b46-447c-a55a-283bba137982" providerId="AD" clId="Web-{18518D72-659F-BC1B-1C5D-4788DBEB738E}" dt="2022-01-19T08:29:33.221" v="665" actId="1076"/>
          <ac:cxnSpMkLst>
            <pc:docMk/>
            <pc:sldMk cId="836256761" sldId="273"/>
            <ac:cxnSpMk id="34" creationId="{630AC0C4-7B96-4287-9C2B-D0D3666BB022}"/>
          </ac:cxnSpMkLst>
        </pc:cxnChg>
        <pc:cxnChg chg="mod">
          <ac:chgData name="Tomer Avishar" userId="S::tomerav@sela.co.il::6f99e47e-5b46-447c-a55a-283bba137982" providerId="AD" clId="Web-{18518D72-659F-BC1B-1C5D-4788DBEB738E}" dt="2022-01-19T08:29:58.582" v="669" actId="14100"/>
          <ac:cxnSpMkLst>
            <pc:docMk/>
            <pc:sldMk cId="836256761" sldId="273"/>
            <ac:cxnSpMk id="55" creationId="{00000000-0000-0000-0000-000000000000}"/>
          </ac:cxnSpMkLst>
        </pc:cxnChg>
        <pc:cxnChg chg="mod">
          <ac:chgData name="Tomer Avishar" userId="S::tomerav@sela.co.il::6f99e47e-5b46-447c-a55a-283bba137982" providerId="AD" clId="Web-{18518D72-659F-BC1B-1C5D-4788DBEB738E}" dt="2022-01-19T08:30:35.412" v="677" actId="14100"/>
          <ac:cxnSpMkLst>
            <pc:docMk/>
            <pc:sldMk cId="836256761" sldId="273"/>
            <ac:cxnSpMk id="56" creationId="{00000000-0000-0000-0000-000000000000}"/>
          </ac:cxnSpMkLst>
        </pc:cxnChg>
        <pc:cxnChg chg="mod">
          <ac:chgData name="Tomer Avishar" userId="S::tomerav@sela.co.il::6f99e47e-5b46-447c-a55a-283bba137982" providerId="AD" clId="Web-{18518D72-659F-BC1B-1C5D-4788DBEB738E}" dt="2022-01-19T08:30:28.865" v="675" actId="14100"/>
          <ac:cxnSpMkLst>
            <pc:docMk/>
            <pc:sldMk cId="836256761" sldId="273"/>
            <ac:cxnSpMk id="57" creationId="{00000000-0000-0000-0000-000000000000}"/>
          </ac:cxnSpMkLst>
        </pc:cxnChg>
        <pc:cxnChg chg="mod">
          <ac:chgData name="Tomer Avishar" userId="S::tomerav@sela.co.il::6f99e47e-5b46-447c-a55a-283bba137982" providerId="AD" clId="Web-{18518D72-659F-BC1B-1C5D-4788DBEB738E}" dt="2022-01-19T08:30:43.553" v="679" actId="14100"/>
          <ac:cxnSpMkLst>
            <pc:docMk/>
            <pc:sldMk cId="836256761" sldId="273"/>
            <ac:cxnSpMk id="60" creationId="{00000000-0000-0000-0000-000000000000}"/>
          </ac:cxnSpMkLst>
        </pc:cxnChg>
      </pc:sldChg>
      <pc:sldChg chg="modNotes">
        <pc:chgData name="Tomer Avishar" userId="S::tomerav@sela.co.il::6f99e47e-5b46-447c-a55a-283bba137982" providerId="AD" clId="Web-{18518D72-659F-BC1B-1C5D-4788DBEB738E}" dt="2022-01-19T08:46:13.847" v="1228"/>
        <pc:sldMkLst>
          <pc:docMk/>
          <pc:sldMk cId="1380134214" sldId="309"/>
        </pc:sldMkLst>
      </pc:sldChg>
    </pc:docChg>
  </pc:docChgLst>
  <pc:docChgLst>
    <pc:chgData name="Tomer Avishar" userId="S::tomerav@sela.co.il::6f99e47e-5b46-447c-a55a-283bba137982" providerId="AD" clId="Web-{1DC4A7C7-CE4F-3205-974E-8156ED17CB91}"/>
    <pc:docChg chg="modSld">
      <pc:chgData name="Tomer Avishar" userId="S::tomerav@sela.co.il::6f99e47e-5b46-447c-a55a-283bba137982" providerId="AD" clId="Web-{1DC4A7C7-CE4F-3205-974E-8156ED17CB91}" dt="2022-01-16T14:59:56.065" v="0"/>
      <pc:docMkLst>
        <pc:docMk/>
      </pc:docMkLst>
      <pc:sldChg chg="addSp">
        <pc:chgData name="Tomer Avishar" userId="S::tomerav@sela.co.il::6f99e47e-5b46-447c-a55a-283bba137982" providerId="AD" clId="Web-{1DC4A7C7-CE4F-3205-974E-8156ED17CB91}" dt="2022-01-16T14:59:56.065" v="0"/>
        <pc:sldMkLst>
          <pc:docMk/>
          <pc:sldMk cId="715340640" sldId="267"/>
        </pc:sldMkLst>
        <pc:spChg chg="add">
          <ac:chgData name="Tomer Avishar" userId="S::tomerav@sela.co.il::6f99e47e-5b46-447c-a55a-283bba137982" providerId="AD" clId="Web-{1DC4A7C7-CE4F-3205-974E-8156ED17CB91}" dt="2022-01-16T14:59:56.065" v="0"/>
          <ac:spMkLst>
            <pc:docMk/>
            <pc:sldMk cId="715340640" sldId="267"/>
            <ac:spMk id="4" creationId="{BB2FB569-B4F9-42D8-84FB-8F12F35F05FF}"/>
          </ac:spMkLst>
        </pc:spChg>
      </pc:sldChg>
    </pc:docChg>
  </pc:docChgLst>
  <pc:docChgLst>
    <pc:chgData name="Tomer Avishar" userId="S::tomerav@sela.co.il::6f99e47e-5b46-447c-a55a-283bba137982" providerId="AD" clId="Web-{D330ABF8-AE4D-B4F8-FC89-666F486D5107}"/>
    <pc:docChg chg="delSld modSld">
      <pc:chgData name="Tomer Avishar" userId="S::tomerav@sela.co.il::6f99e47e-5b46-447c-a55a-283bba137982" providerId="AD" clId="Web-{D330ABF8-AE4D-B4F8-FC89-666F486D5107}" dt="2022-01-16T12:14:55.699" v="13" actId="20577"/>
      <pc:docMkLst>
        <pc:docMk/>
      </pc:docMkLst>
      <pc:sldChg chg="modSp">
        <pc:chgData name="Tomer Avishar" userId="S::tomerav@sela.co.il::6f99e47e-5b46-447c-a55a-283bba137982" providerId="AD" clId="Web-{D330ABF8-AE4D-B4F8-FC89-666F486D5107}" dt="2022-01-16T12:13:38.369" v="0" actId="14100"/>
        <pc:sldMkLst>
          <pc:docMk/>
          <pc:sldMk cId="2492001281" sldId="280"/>
        </pc:sldMkLst>
        <pc:spChg chg="mod">
          <ac:chgData name="Tomer Avishar" userId="S::tomerav@sela.co.il::6f99e47e-5b46-447c-a55a-283bba137982" providerId="AD" clId="Web-{D330ABF8-AE4D-B4F8-FC89-666F486D5107}" dt="2022-01-16T12:13:38.369" v="0" actId="14100"/>
          <ac:spMkLst>
            <pc:docMk/>
            <pc:sldMk cId="2492001281" sldId="280"/>
            <ac:spMk id="13" creationId="{F3BD2BD0-202C-40FC-8573-610EE63FC528}"/>
          </ac:spMkLst>
        </pc:spChg>
      </pc:sldChg>
      <pc:sldChg chg="delCm">
        <pc:chgData name="Tomer Avishar" userId="S::tomerav@sela.co.il::6f99e47e-5b46-447c-a55a-283bba137982" providerId="AD" clId="Web-{D330ABF8-AE4D-B4F8-FC89-666F486D5107}" dt="2022-01-16T12:13:49.713" v="1"/>
        <pc:sldMkLst>
          <pc:docMk/>
          <pc:sldMk cId="2767821557" sldId="294"/>
        </pc:sldMkLst>
      </pc:sldChg>
      <pc:sldChg chg="del delCm">
        <pc:chgData name="Tomer Avishar" userId="S::tomerav@sela.co.il::6f99e47e-5b46-447c-a55a-283bba137982" providerId="AD" clId="Web-{D330ABF8-AE4D-B4F8-FC89-666F486D5107}" dt="2022-01-16T12:14:14.089" v="3"/>
        <pc:sldMkLst>
          <pc:docMk/>
          <pc:sldMk cId="2746262724" sldId="295"/>
        </pc:sldMkLst>
      </pc:sldChg>
      <pc:sldChg chg="modSp">
        <pc:chgData name="Tomer Avishar" userId="S::tomerav@sela.co.il::6f99e47e-5b46-447c-a55a-283bba137982" providerId="AD" clId="Web-{D330ABF8-AE4D-B4F8-FC89-666F486D5107}" dt="2022-01-16T12:14:55.699" v="13" actId="20577"/>
        <pc:sldMkLst>
          <pc:docMk/>
          <pc:sldMk cId="1380134214" sldId="309"/>
        </pc:sldMkLst>
        <pc:spChg chg="mod">
          <ac:chgData name="Tomer Avishar" userId="S::tomerav@sela.co.il::6f99e47e-5b46-447c-a55a-283bba137982" providerId="AD" clId="Web-{D330ABF8-AE4D-B4F8-FC89-666F486D5107}" dt="2022-01-16T12:14:55.699" v="13" actId="20577"/>
          <ac:spMkLst>
            <pc:docMk/>
            <pc:sldMk cId="1380134214" sldId="309"/>
            <ac:spMk id="6" creationId="{74F98662-678E-4B15-8F4B-F2B687111016}"/>
          </ac:spMkLst>
        </pc:spChg>
      </pc:sldChg>
    </pc:docChg>
  </pc:docChgLst>
  <pc:docChgLst>
    <pc:chgData clId="Web-{1DC4A7C7-CE4F-3205-974E-8156ED17CB91}"/>
    <pc:docChg chg="modSld">
      <pc:chgData name="" userId="" providerId="" clId="Web-{1DC4A7C7-CE4F-3205-974E-8156ED17CB91}" dt="2022-01-16T14:59:31.361" v="0"/>
      <pc:docMkLst>
        <pc:docMk/>
      </pc:docMkLst>
      <pc:sldChg chg="addSp">
        <pc:chgData name="" userId="" providerId="" clId="Web-{1DC4A7C7-CE4F-3205-974E-8156ED17CB91}" dt="2022-01-16T14:59:31.361" v="0"/>
        <pc:sldMkLst>
          <pc:docMk/>
          <pc:sldMk cId="1629193451" sldId="257"/>
        </pc:sldMkLst>
        <pc:spChg chg="add">
          <ac:chgData name="" userId="" providerId="" clId="Web-{1DC4A7C7-CE4F-3205-974E-8156ED17CB91}" dt="2022-01-16T14:59:31.361" v="0"/>
          <ac:spMkLst>
            <pc:docMk/>
            <pc:sldMk cId="1629193451" sldId="257"/>
            <ac:spMk id="3" creationId="{14FB7C35-71DA-4678-A4BC-B36886A75D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81043921-7569-41A3-B947-8944ED878C50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0EA4576-0967-4CCD-84A0-45D5E7B768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938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 is dynamically-typed and garbage-collected. It supports multiple programming paradigms, including structured (particularly, procedural), object-oriented and functional programming.</a:t>
            </a:r>
          </a:p>
          <a:p>
            <a:endParaRPr lang="en-US" sz="1200" dirty="0">
              <a:cs typeface="Calibri"/>
            </a:endParaRPr>
          </a:p>
          <a:p>
            <a:r>
              <a:rPr lang="en-US" dirty="0">
                <a:cs typeface="Calibri"/>
              </a:rPr>
              <a:t>It was built to be as readable as possible, and is </a:t>
            </a:r>
            <a:r>
              <a:rPr lang="en-US" dirty="0"/>
              <a:t>significant indentation driven (Off-side rule).</a:t>
            </a:r>
            <a:endParaRPr lang="en-US" dirty="0">
              <a:cs typeface="Calibri"/>
            </a:endParaRPr>
          </a:p>
          <a:p>
            <a:pPr algn="l" rtl="0" eaLnBrk="1" hangingPunct="1"/>
            <a:endParaRPr lang="en-US"/>
          </a:p>
          <a:p>
            <a:r>
              <a:rPr lang="en-US" dirty="0"/>
              <a:t>The language's core philosophy is summarized in the document </a:t>
            </a:r>
            <a:r>
              <a:rPr lang="en-US" i="1" dirty="0"/>
              <a:t>The Zen of Python</a:t>
            </a:r>
            <a:r>
              <a:rPr lang="en-US" dirty="0"/>
              <a:t> (</a:t>
            </a:r>
            <a:r>
              <a:rPr lang="en-US" i="1" dirty="0"/>
              <a:t>PEP 20</a:t>
            </a:r>
            <a:r>
              <a:rPr lang="en-US" dirty="0"/>
              <a:t>), which includes aphorisms such as: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Beautiful is better than ugly.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Explicit is better than implicit.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Simple is better than complex.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Complex is better than complicated.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Readability counts.</a:t>
            </a:r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  <a:p>
            <a:endParaRPr lang="en-US" u="sng"/>
          </a:p>
          <a:p>
            <a:pPr algn="l" rtl="0" eaLnBrk="1" hangingPunct="1"/>
            <a:r>
              <a:rPr lang="en-US" u="sng" dirty="0"/>
              <a:t>For further reading:</a:t>
            </a:r>
          </a:p>
          <a:p>
            <a:r>
              <a:rPr lang="en-US" dirty="0">
                <a:hlinkClick r:id="rId3"/>
              </a:rPr>
              <a:t>Python (programming language) - Wikipedia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53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66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Calibri"/>
              </a:rPr>
              <a:t>This is the main screen for opening a new project, all project are "of the same type" but not really.</a:t>
            </a:r>
          </a:p>
          <a:p>
            <a:pPr>
              <a:defRPr/>
            </a:pPr>
            <a:r>
              <a:rPr lang="en-US" dirty="0">
                <a:cs typeface="+mn-lt"/>
              </a:rPr>
              <a:t>We can choose our projects name by changing the last section of the  location box</a:t>
            </a:r>
          </a:p>
          <a:p>
            <a:pPr>
              <a:defRPr/>
            </a:pPr>
            <a:br>
              <a:rPr lang="en-US" dirty="0">
                <a:cs typeface="+mn-lt"/>
              </a:rPr>
            </a:br>
            <a:r>
              <a:rPr lang="en-US" dirty="0">
                <a:cs typeface="Calibri"/>
              </a:rPr>
              <a:t>We can choose different environments like Virtualenv(the base one here), or Conda.</a:t>
            </a:r>
            <a:endParaRPr lang="en-US" dirty="0"/>
          </a:p>
          <a:p>
            <a:pPr>
              <a:defRPr/>
            </a:pPr>
            <a:endParaRPr lang="en-US" dirty="0">
              <a:cs typeface="Calibri"/>
            </a:endParaRPr>
          </a:p>
          <a:p>
            <a:pPr>
              <a:defRPr/>
            </a:pPr>
            <a:r>
              <a:rPr lang="en-US" dirty="0">
                <a:cs typeface="Calibri"/>
              </a:rPr>
              <a:t>Also, we can use a new (base) interpreter or just pick one of our previously used ones if we choose so.</a:t>
            </a:r>
            <a:br>
              <a:rPr lang="en-US" dirty="0">
                <a:cs typeface="+mn-lt"/>
              </a:rPr>
            </a:br>
            <a:br>
              <a:rPr lang="en-US" dirty="0">
                <a:cs typeface="+mn-lt"/>
              </a:rPr>
            </a:br>
            <a:r>
              <a:rPr lang="en-US" dirty="0">
                <a:cs typeface="Calibri"/>
              </a:rPr>
              <a:t>For beginners this is all we need to know, we want a new interpreter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87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 is dynamically-typed and garbage-collected. It supports multiple programming paradigms, including structured (particularly, procedural), object-oriented and functional programming.</a:t>
            </a:r>
          </a:p>
          <a:p>
            <a:endParaRPr lang="en-US" sz="1200" dirty="0">
              <a:cs typeface="Calibri"/>
            </a:endParaRPr>
          </a:p>
          <a:p>
            <a:r>
              <a:rPr lang="en-US" dirty="0">
                <a:cs typeface="Calibri"/>
              </a:rPr>
              <a:t>It was built to be as readable as possible, and is </a:t>
            </a:r>
            <a:r>
              <a:rPr lang="en-US" dirty="0"/>
              <a:t>significant indentation driven (Off-side rule).</a:t>
            </a:r>
            <a:endParaRPr lang="en-US" dirty="0">
              <a:cs typeface="Calibri"/>
            </a:endParaRPr>
          </a:p>
          <a:p>
            <a:pPr algn="l" rtl="0" eaLnBrk="1" hangingPunct="1"/>
            <a:endParaRPr lang="en-US"/>
          </a:p>
          <a:p>
            <a:r>
              <a:rPr lang="en-US" dirty="0"/>
              <a:t>The language's core philosophy is summarized in the document </a:t>
            </a:r>
            <a:r>
              <a:rPr lang="en-US" i="1" dirty="0"/>
              <a:t>The Zen of Python</a:t>
            </a:r>
            <a:r>
              <a:rPr lang="en-US" dirty="0"/>
              <a:t> (</a:t>
            </a:r>
            <a:r>
              <a:rPr lang="en-US" i="1" dirty="0"/>
              <a:t>PEP 20</a:t>
            </a:r>
            <a:r>
              <a:rPr lang="en-US" dirty="0"/>
              <a:t>), which includes aphorisms such as: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Beautiful is better than ugly.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Explicit is better than implicit.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Simple is better than complex.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Complex is better than complicated.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Readability counts.</a:t>
            </a:r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  <a:p>
            <a:endParaRPr lang="en-US" u="sng"/>
          </a:p>
          <a:p>
            <a:pPr algn="l" rtl="0" eaLnBrk="1" hangingPunct="1"/>
            <a:r>
              <a:rPr lang="en-US" u="sng" dirty="0"/>
              <a:t>For further reading:</a:t>
            </a:r>
          </a:p>
          <a:p>
            <a:r>
              <a:rPr lang="en-US" dirty="0">
                <a:hlinkClick r:id="rId3"/>
              </a:rPr>
              <a:t>Python (programming language) - Wikipedia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85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86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48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67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29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13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71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88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8825-ECA0-499D-AD00-C61559AEF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D2D23-A7BD-4DDA-A00C-46041A879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A3659-781D-4EF8-97A9-C7A0A81F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CB84F-AB2F-4868-9D31-4D39A51E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26798-6D0F-4ED2-BBBD-83AA7C30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84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59F9-B2D0-4ADD-A93C-1532E60A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9B198-34E1-46F8-BF21-A88ADD6FD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10FD3-C032-4B28-8680-585FD1FD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AE6CC-EE90-424C-90E0-9AE289ED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57E58-14D0-40DB-B6A1-460C1E1E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979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B23E9-9879-4D8A-B24C-AD4A17966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0B421-B905-48B3-B8D6-87420655E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866DD-4102-4014-AA0A-C0BC5A88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DD69A-62C5-4FD6-9BA7-F1AE1D6F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7265A-8BDD-4F8F-ACDD-93204EE0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964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049" y="1340768"/>
            <a:ext cx="9850763" cy="1085850"/>
          </a:xfrm>
        </p:spPr>
        <p:txBody>
          <a:bodyPr vert="horz" lIns="0" tIns="45720" rIns="91440" bIns="45720" rtlCol="0" anchor="t" anchorCtr="0">
            <a:normAutofit/>
          </a:bodyPr>
          <a:lstStyle>
            <a:lvl1pPr>
              <a:defRPr lang="en-US" sz="3200" dirty="0">
                <a:ln w="3175">
                  <a:noFill/>
                </a:ln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74050" y="6362070"/>
            <a:ext cx="10506527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en-US"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Copyright © SELA Software &amp; Education Labs, Ltd. | 14-18 Baruch Hirsch St., </a:t>
            </a:r>
            <a:r>
              <a:rPr lang="en-US" sz="1100" kern="1200" err="1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Bnei</a:t>
            </a:r>
            <a:r>
              <a:rPr lang="en-US"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 </a:t>
            </a:r>
            <a:r>
              <a:rPr lang="en-US" sz="1100" kern="1200" err="1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Brak</a:t>
            </a:r>
            <a:r>
              <a:rPr lang="en-US"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 51202, Israel | www.selagroup.com</a:t>
            </a:r>
            <a:endParaRPr lang="en-US" sz="800">
              <a:solidFill>
                <a:schemeClr val="tx1">
                  <a:lumMod val="85000"/>
                  <a:lumOff val="15000"/>
                </a:schemeClr>
              </a:solidFill>
              <a:latin typeface="Segoe" panose="020B05020405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50" y="534798"/>
            <a:ext cx="3509932" cy="48390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74701" y="2427289"/>
            <a:ext cx="9850967" cy="1362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E89636"/>
                </a:solidFill>
              </a:defRPr>
            </a:lvl1pPr>
            <a:lvl2pPr marL="457200" indent="0" algn="l" rtl="0">
              <a:buFontTx/>
              <a:buNone/>
              <a:defRPr/>
            </a:lvl2pPr>
            <a:lvl3pPr marL="914400" indent="0" algn="l" rtl="0">
              <a:buFontTx/>
              <a:buNone/>
              <a:defRPr/>
            </a:lvl3pPr>
            <a:lvl4pPr marL="1371600" indent="0" algn="l" rtl="0">
              <a:buFontTx/>
              <a:buNone/>
              <a:defRPr/>
            </a:lvl4pPr>
            <a:lvl5pPr marL="1828800" indent="0" algn="l" rtl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7336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9">
          <p15:clr>
            <a:srgbClr val="FBAE40"/>
          </p15:clr>
        </p15:guide>
        <p15:guide id="2" pos="61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15413" y="1492161"/>
            <a:ext cx="10657184" cy="4648200"/>
          </a:xfrm>
          <a:prstGeom prst="rect">
            <a:avLst/>
          </a:prstGeom>
        </p:spPr>
        <p:txBody>
          <a:bodyPr lIns="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marL="16002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15413" y="548680"/>
            <a:ext cx="10657184" cy="720000"/>
          </a:xfrm>
        </p:spPr>
        <p:txBody>
          <a:bodyPr vert="horz" lIns="0" tIns="0" rIns="91440" bIns="45720" rtlCol="0" anchor="b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199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17" y="1124745"/>
            <a:ext cx="5510328" cy="444361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3" name="TextBox 12"/>
          <p:cNvSpPr txBox="1"/>
          <p:nvPr userDrawn="1"/>
        </p:nvSpPr>
        <p:spPr>
          <a:xfrm>
            <a:off x="1967541" y="2492896"/>
            <a:ext cx="34708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4349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14" y="2420889"/>
            <a:ext cx="4934263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2" name="TextBox 11"/>
          <p:cNvSpPr txBox="1"/>
          <p:nvPr userDrawn="1"/>
        </p:nvSpPr>
        <p:spPr>
          <a:xfrm>
            <a:off x="1967542" y="2492896"/>
            <a:ext cx="212590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346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871531" y="2492896"/>
            <a:ext cx="55370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Questions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947" y="1988841"/>
            <a:ext cx="2043387" cy="2844235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883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E412-2588-41D4-83A0-F0CCE893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5D0A3-656C-4560-ABF4-23856F08A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F3A74-207C-4E68-B776-F596ECEE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D2C9A-8F24-4250-AEFF-AE8D0CED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7947F-2057-4E26-9E35-3F851766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663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1456-D132-45CC-BD54-133A3D13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AF78C-BAED-4A93-A820-7075E33F6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BA80A-ED56-492B-A7D7-6E7FD648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3558B-BA12-492B-8B13-9B9C1ECB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4D99C-4D7E-421A-837F-F63921DA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937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1D4D-650C-4C32-9D3E-4F13A85B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1F53B-EFF4-452F-83A8-A9EE5BC78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4EEAD-EAF3-42D8-B09F-70B6BB0B8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94282-4E16-40D3-9E0B-D62AFF5D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66184-9CFF-4F47-9868-8017BD7E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35592-A5E7-4421-9364-C224EBD1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11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FC13-32C4-447E-8C7C-C2B30B0C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866F3-0EC7-4ADE-A15F-3FE01A293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C95F7-1419-40F9-97E3-054A2840D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A8005-FDB6-4179-98B9-2703D44A1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758DE-5184-4614-A5E8-EC1C62E61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1AFD1-4897-4CCB-AA53-F2A9096B9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5981A-8A03-41A9-910A-6B01E33D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49752-C46D-4DD9-8363-799E629B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837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82B1-9E7F-476A-8256-9E7952E7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F5399-0209-49D7-B385-36C3D634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DDF89-3622-4F6D-BBE5-9276A366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6FC28-F71A-4997-81FC-B9FF26DF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455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5190D1-7F61-45D6-A22E-6C52BA9BE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3AE86-BFF9-40C7-90A4-5816CD7D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B49B8-32CD-43CE-BE2E-DDB7F427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752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1BDE-798A-42C4-AD3C-990F0719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F851-F4EC-43FA-96EE-22D0E2E6B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C1E38-E472-4431-BBF1-A553049A3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288E2-1551-4AED-BF90-E2ED40C4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85702-D73F-4DF0-A953-A4FD519A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56AFB-1E4C-407F-81B8-285B3DFB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277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919D-17DA-4FF6-92C3-ED76A611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A5540-46D2-4506-BB0A-6F1FF7A63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E6B8-89F7-47FA-9804-F03EE703F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ECD54-7BF8-4484-9F86-916C0CA5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E8C91-6B98-4CCB-853F-25471555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E6192-1F73-4413-8EE1-49DB5022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526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3446F-F68A-4A4D-9C3D-7D859CFD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D5250-99A5-4212-8FF3-4E346BAE5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15EDC-6411-49FD-9800-3CD08205B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9E05D-A177-4E2D-ADF0-EDA05F331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C1EAD-5110-4612-80D5-7CFAA4A24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672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65" r:id="rId14"/>
    <p:sldLayoutId id="2147483667" r:id="rId15"/>
    <p:sldLayoutId id="2147483670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560" y="1700808"/>
            <a:ext cx="7388072" cy="1085850"/>
          </a:xfrm>
        </p:spPr>
        <p:txBody>
          <a:bodyPr>
            <a:normAutofit/>
          </a:bodyPr>
          <a:lstStyle/>
          <a:p>
            <a:r>
              <a:rPr lang="en-US" dirty="0"/>
              <a:t>Module 04 – Interop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4462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+mn-lt"/>
              </a:rPr>
              <a:t>TestDIl.dil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Example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2170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B7F2F101-8967-4252-A57D-38F3EEFA8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47" y="335845"/>
            <a:ext cx="7430611" cy="61863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#include &lt;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stdio.h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#include &lt;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stdlib.h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typedef struct Point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x;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y;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 Point;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extern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__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declspec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dllexport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double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double_func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(double d)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++d;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__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declspec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dllexport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char*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str_func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(char*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str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__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declspec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dllexport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void swap(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* p1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* p2) {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temp = *p1;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*p1 = *p2;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*p2 = temp;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__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declspec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dllexport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float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pointer_func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float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{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float*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ptr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float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*)malloc(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sizeof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(float));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*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ptr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;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ptr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;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__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declspec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dllexport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Point*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struct_func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(Point p) {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Point* cp = (Point*)malloc(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sizeof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(Point));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cp-&gt;x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p.x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;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cp-&gt;y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p.y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;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cp;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234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Python Code </a:t>
            </a:r>
            <a:br>
              <a:rPr lang="en-US" dirty="0"/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00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When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dll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is loaded python has access to its functions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functions within the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dll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has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restype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property that helps define return value type 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B5430D-6E64-4E4B-AEEA-12DF8FFB1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42757"/>
            <a:ext cx="5495278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ctypes.cdill.LoadLibrary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r"C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:\...\TestDII"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par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ctypes.c_double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12.3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d.double_func.restype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ctypes.c_double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 = d.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double_func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(par)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(res)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#13.3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39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Python Code - cont’d</a:t>
            </a:r>
            <a:endParaRPr lang="he-IL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7230"/>
            <a:ext cx="10515600" cy="49180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ctypes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has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byref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function for integration with C functions that receives arguments by reference </a:t>
            </a:r>
          </a:p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byref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works with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ctypes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types only 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 </a:t>
            </a:r>
            <a:endParaRPr lang="he-IL" sz="2400" dirty="0"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C927B8-3A37-418D-9E19-6CD53C13C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14331"/>
            <a:ext cx="5624744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par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ctypes.c_char_p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/(‘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hiall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’)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d.str_func.restype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ctypes.c_char_p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d.str_func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(par))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hi all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CAD2B7-76BC-4E14-B091-222F1DAA6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116154"/>
            <a:ext cx="5935462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ctypes.c_int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); b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ctypes.c_int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"before swap a = {}, b = {}"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.format(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a.value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b.value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#2,5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d.swap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ctypes.byref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(a)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ctypes.byref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(b))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"after swap a = {}, b = {}"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.format((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a.value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b.value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#5,2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340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Python Code - cont’d</a:t>
            </a:r>
            <a:endParaRPr lang="he-IL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9790D9-081C-4343-820C-B9C2A4EAF4DD}"/>
              </a:ext>
            </a:extLst>
          </p:cNvPr>
          <p:cNvSpPr txBox="1"/>
          <p:nvPr/>
        </p:nvSpPr>
        <p:spPr>
          <a:xfrm>
            <a:off x="815413" y="1268680"/>
            <a:ext cx="10657184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000000"/>
                </a:solidFill>
                <a:effectLst/>
              </a:rPr>
              <a:t>ctypes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module also has POINTER type for integrating C pointers d.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pointer_func.restype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ctypes.POINTER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ctypes.c_float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) res=d.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pointer_func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ctypes.c_float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(15))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print (res) 				#&lt;__main__.LP_c_float object at 0x01E98260&gt;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print (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res.contents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) 			#c_float(-15.0)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print (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res.contents.value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) 		#15.0</a:t>
            </a:r>
            <a:endParaRPr lang="he-IL" sz="2400" dirty="0">
              <a:cs typeface="Calibri" panose="020F050202020403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B9666C6-4385-495F-985D-3584F904A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13" y="4394941"/>
            <a:ext cx="6400800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(res)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#&lt;__main__.LP_c_float object at 0x01E98260&gt;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res.contents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#c_float(-15.0)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res.contents.value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#15.0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029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Python Code - cont’d</a:t>
            </a:r>
            <a:endParaRPr lang="he-IL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E44CC53-F67F-4D11-983F-C6BB0D475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13" y="1780296"/>
            <a:ext cx="8327254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PointClass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ctypes.Structure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_fields_ = [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"x"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ctypes.c_int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"y"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ctypes.c_int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d.struct_func.restype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ctypes.POINTER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PointClass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PointClass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d.struct_func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(res)              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&lt;__main__.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LP_PointClass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object at 0x01E982B&gt;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res.contents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&lt;__main__.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PointClass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object at 0x01E98210&gt;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res.contents.x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res.contents.y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100 200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580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01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7821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85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Python C interoperability</a:t>
            </a:r>
            <a:endParaRPr lang="he-IL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fontAlgn="base"/>
            <a:r>
              <a:rPr lang="en-US" sz="2400" b="0" i="0" dirty="0">
                <a:solidFill>
                  <a:srgbClr val="000000"/>
                </a:solidFill>
                <a:effectLst/>
              </a:rPr>
              <a:t>There a various tools which make it easier to bridge the gap between Python and C/C++ </a:t>
            </a:r>
          </a:p>
          <a:p>
            <a:pPr fontAlgn="base"/>
            <a:r>
              <a:rPr lang="en-US" sz="2400" b="1" i="0" dirty="0" err="1">
                <a:solidFill>
                  <a:srgbClr val="000000"/>
                </a:solidFill>
                <a:effectLst/>
              </a:rPr>
              <a:t>Cython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- programming language, a superset of Python with a foreign function interface for invoking C/C++ routines. It is actually a Python and C source code translator that integrates on a low level. </a:t>
            </a:r>
          </a:p>
          <a:p>
            <a:pPr fontAlgn="base"/>
            <a:r>
              <a:rPr lang="en-US" sz="2400" b="1" i="0" dirty="0" err="1">
                <a:solidFill>
                  <a:srgbClr val="000000"/>
                </a:solidFill>
                <a:effectLst/>
              </a:rPr>
              <a:t>ctypes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is a Python module allowing to create and manipulate G data types in Python. These can then be passed to C-functions loaded from dynamic link libraries. </a:t>
            </a:r>
          </a:p>
          <a:p>
            <a:pPr fontAlgn="base"/>
            <a:r>
              <a:rPr lang="en-US" sz="2400" b="1" i="0" dirty="0" err="1">
                <a:solidFill>
                  <a:srgbClr val="000000"/>
                </a:solidFill>
                <a:effectLst/>
              </a:rPr>
              <a:t>elmer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- compile and run python code from C, as if it was written in C</a:t>
            </a:r>
          </a:p>
          <a:p>
            <a:pPr fontAlgn="base"/>
            <a:r>
              <a:rPr lang="en-US" sz="2400" b="1" i="0" dirty="0">
                <a:solidFill>
                  <a:srgbClr val="000000"/>
                </a:solidFill>
                <a:effectLst/>
              </a:rPr>
              <a:t>weave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- include C code lines in Python program </a:t>
            </a:r>
          </a:p>
          <a:p>
            <a:pPr fontAlgn="base"/>
            <a:r>
              <a:rPr lang="en-US" sz="2400" b="0" i="0" dirty="0" err="1">
                <a:solidFill>
                  <a:srgbClr val="000000"/>
                </a:solidFill>
                <a:effectLst/>
              </a:rPr>
              <a:t>etc</a:t>
            </a:r>
            <a:endParaRPr lang="ru-RU" sz="24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28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+mn-lt"/>
              </a:rPr>
              <a:t>ctypes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introduction</a:t>
            </a:r>
            <a:endParaRPr lang="he-IL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000000"/>
                </a:solidFill>
                <a:effectLst/>
              </a:rPr>
              <a:t>ctypes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is a foreign function library for Python.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It provides C compatible data types and allows calling functions in DLLs or shared libraries. </a:t>
            </a:r>
          </a:p>
          <a:p>
            <a:r>
              <a:rPr lang="en-US" b="1" i="0" dirty="0" err="1">
                <a:solidFill>
                  <a:srgbClr val="000000"/>
                </a:solidFill>
                <a:effectLst/>
              </a:rPr>
              <a:t>ctypes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exports the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cdl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/ class for loading dynamic link libraries.</a:t>
            </a:r>
          </a:p>
          <a:p>
            <a:r>
              <a:rPr lang="en-US" b="1" i="0" dirty="0" err="1">
                <a:solidFill>
                  <a:srgbClr val="000000"/>
                </a:solidFill>
                <a:effectLst/>
              </a:rPr>
              <a:t>cdll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loads libraries which export functions using the standard C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decl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calling convention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The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LoadLibrary</a:t>
            </a:r>
            <a:r>
              <a:rPr lang="en-US" b="1" i="0" dirty="0">
                <a:solidFill>
                  <a:srgbClr val="000000"/>
                </a:solidFill>
                <a:effectLst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method used to load the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dll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Lets start with simple example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8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37" y="29115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C Test.dll Example</a:t>
            </a:r>
            <a:endParaRPr lang="he-IL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E8B18-012B-4322-8484-47CA00D4C0F1}"/>
              </a:ext>
            </a:extLst>
          </p:cNvPr>
          <p:cNvSpPr txBox="1"/>
          <p:nvPr/>
        </p:nvSpPr>
        <p:spPr>
          <a:xfrm>
            <a:off x="136238" y="1616718"/>
            <a:ext cx="11734029" cy="60631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First, lets create C simple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dll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named Test </a:t>
            </a: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</a:rPr>
              <a:t>— Win32-&gt;Win32 project </a:t>
            </a: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</a:rPr>
              <a:t>— Pick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dll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type, choose Empty project </a:t>
            </a:r>
          </a:p>
          <a:p>
            <a:pPr lvl="1"/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Lets write some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#include &lt;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stdio.h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&gt; </a:t>
            </a:r>
          </a:p>
          <a:p>
            <a:endParaRPr lang="en-US" sz="2000" b="0" i="0" dirty="0">
              <a:solidFill>
                <a:srgbClr val="000000"/>
              </a:solidFill>
              <a:effectLst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extern "C" { </a:t>
            </a: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</a:rPr>
              <a:t>__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declspec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(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dllexport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) void Print() { </a:t>
            </a:r>
          </a:p>
          <a:p>
            <a:pPr lvl="1"/>
            <a:r>
              <a:rPr lang="en-US" sz="2000" b="0" i="0" dirty="0" err="1">
                <a:solidFill>
                  <a:srgbClr val="000000"/>
                </a:solidFill>
                <a:effectLst/>
              </a:rPr>
              <a:t>printf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("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declspecl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say hello"); } </a:t>
            </a:r>
          </a:p>
          <a:p>
            <a:pPr lvl="1"/>
            <a:endParaRPr lang="en-US" sz="2000" dirty="0">
              <a:solidFill>
                <a:srgbClr val="000000"/>
              </a:solidFill>
            </a:endParaRP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</a:rPr>
              <a:t>__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declspec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(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dllexport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) int Add(int a, int b) {</a:t>
            </a: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</a:rPr>
              <a:t> return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a+b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; 	}</a:t>
            </a:r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5189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C4D0-94A6-43AA-B3FB-91CB74529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486" y="15276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Python code Example</a:t>
            </a:r>
            <a:endParaRPr lang="he-IL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AF8E9-DC67-4D8D-8B85-681B629C4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486" y="1473779"/>
            <a:ext cx="10784181" cy="435133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First step for interoperability is to load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dll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library.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Python loads C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dlls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with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LoadLibrary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function placed in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cdll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</a:rPr>
              <a:t>LoadLibrary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dll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path) -&gt; loaded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dll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object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—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dll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path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doen’t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have to have .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dll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exctension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 Loaded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dll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object now has access to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dll’s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functions </a:t>
            </a:r>
          </a:p>
          <a:p>
            <a:endParaRPr lang="en-US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81A4D06-4837-4DBE-9FA1-ACA45F829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86" y="4272036"/>
            <a:ext cx="7812350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loaded_dIl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ctypes.cdll.LoadLibrary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r"C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:\...\TestDII"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loaded_dIl.Add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(res)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95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+mn-lt"/>
              </a:rPr>
              <a:t>ctype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types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int is the default parameter type or return value type and the only type python can work with without casting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Lets see C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dll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function simple example: __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declspec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(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dllexport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) double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double_func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(double d)</a:t>
            </a:r>
          </a:p>
          <a:p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{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return ++d; 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}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487236-B496-4FCA-A3E9-11C6E959D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976634"/>
            <a:ext cx="6640497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ctypes.cdll.LoadLibrary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r"C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:\...\TestDII"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d.double_func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1.23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(res)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33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+mn-lt"/>
              </a:rPr>
              <a:t>ctype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types - cont’d</a:t>
            </a:r>
            <a:endParaRPr lang="en-US" i="0" dirty="0">
              <a:solidFill>
                <a:srgbClr val="242424"/>
              </a:solidFill>
              <a:effectLst/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We get the fallowing result when trying to run the python program: </a:t>
            </a:r>
          </a:p>
          <a:p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Traceback (most recent call last):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	File "C:\Python27\ctypes.py", line 7, in &lt;module&gt;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		res =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d.double_func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(1.23)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ctypes.ArgumentError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: argument 1: &lt;type '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exceptions.TypeError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’&gt;: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	Don't know how to convert parameter 1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We need a types conversion table</a:t>
            </a:r>
            <a:endParaRPr lang="en-US" sz="24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1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Types conversion table</a:t>
            </a:r>
            <a:endParaRPr lang="en-US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97A8A4-177D-4E9C-BA15-7E47D950F550}"/>
              </a:ext>
            </a:extLst>
          </p:cNvPr>
          <p:cNvSpPr txBox="1"/>
          <p:nvPr/>
        </p:nvSpPr>
        <p:spPr>
          <a:xfrm>
            <a:off x="838200" y="1910820"/>
            <a:ext cx="106934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u="sng" dirty="0" err="1">
                <a:solidFill>
                  <a:srgbClr val="000000"/>
                </a:solidFill>
                <a:effectLst/>
              </a:rPr>
              <a:t>ctypestype</a:t>
            </a:r>
            <a:r>
              <a:rPr lang="en-US" sz="1600" b="1" i="0" u="sng" dirty="0">
                <a:solidFill>
                  <a:srgbClr val="000000"/>
                </a:solidFill>
                <a:effectLst/>
              </a:rPr>
              <a:t> 		</a:t>
            </a:r>
            <a:r>
              <a:rPr lang="en-US" sz="1600" b="1" i="0" u="sng" dirty="0" err="1">
                <a:solidFill>
                  <a:srgbClr val="000000"/>
                </a:solidFill>
                <a:effectLst/>
              </a:rPr>
              <a:t>Ctype</a:t>
            </a:r>
            <a:r>
              <a:rPr lang="en-US" sz="1600" b="1" i="0" u="sng" dirty="0">
                <a:solidFill>
                  <a:srgbClr val="000000"/>
                </a:solidFill>
                <a:effectLst/>
              </a:rPr>
              <a:t> 					Python type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i="0" dirty="0" err="1">
                <a:solidFill>
                  <a:srgbClr val="000000"/>
                </a:solidFill>
                <a:effectLst/>
              </a:rPr>
              <a:t>c_char</a:t>
            </a:r>
            <a:r>
              <a:rPr lang="en-US" sz="1600" i="0" dirty="0">
                <a:solidFill>
                  <a:srgbClr val="000000"/>
                </a:solidFill>
                <a:effectLst/>
              </a:rPr>
              <a:t> 		char 					1-character string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i="0" dirty="0" err="1">
                <a:solidFill>
                  <a:srgbClr val="000000"/>
                </a:solidFill>
                <a:effectLst/>
              </a:rPr>
              <a:t>c_wchar</a:t>
            </a:r>
            <a:r>
              <a:rPr lang="en-US" sz="1600" i="0" dirty="0">
                <a:solidFill>
                  <a:srgbClr val="000000"/>
                </a:solidFill>
                <a:effectLst/>
              </a:rPr>
              <a:t> 		</a:t>
            </a:r>
            <a:r>
              <a:rPr lang="en-US" sz="1600" i="0" dirty="0" err="1">
                <a:solidFill>
                  <a:srgbClr val="000000"/>
                </a:solidFill>
                <a:effectLst/>
              </a:rPr>
              <a:t>wchar_t</a:t>
            </a:r>
            <a:r>
              <a:rPr lang="en-US" sz="1600" i="0" dirty="0">
                <a:solidFill>
                  <a:srgbClr val="000000"/>
                </a:solidFill>
                <a:effectLst/>
              </a:rPr>
              <a:t> 					1-character </a:t>
            </a:r>
            <a:r>
              <a:rPr lang="en-US" sz="1600" i="0" dirty="0" err="1">
                <a:solidFill>
                  <a:srgbClr val="000000"/>
                </a:solidFill>
                <a:effectLst/>
              </a:rPr>
              <a:t>unicode</a:t>
            </a:r>
            <a:r>
              <a:rPr lang="en-US" sz="1600" i="0" dirty="0">
                <a:solidFill>
                  <a:srgbClr val="000000"/>
                </a:solidFill>
                <a:effectLst/>
              </a:rPr>
              <a:t> string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i="0" dirty="0" err="1">
                <a:solidFill>
                  <a:srgbClr val="000000"/>
                </a:solidFill>
                <a:effectLst/>
              </a:rPr>
              <a:t>c_byte</a:t>
            </a:r>
            <a:r>
              <a:rPr lang="en-US" sz="1600" i="0" dirty="0">
                <a:solidFill>
                  <a:srgbClr val="000000"/>
                </a:solidFill>
                <a:effectLst/>
              </a:rPr>
              <a:t>		char 					int/long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i="0" dirty="0" err="1">
                <a:solidFill>
                  <a:srgbClr val="000000"/>
                </a:solidFill>
                <a:effectLst/>
              </a:rPr>
              <a:t>c_ubyte</a:t>
            </a:r>
            <a:r>
              <a:rPr lang="en-US" sz="1600" i="0" dirty="0">
                <a:solidFill>
                  <a:srgbClr val="000000"/>
                </a:solidFill>
                <a:effectLst/>
              </a:rPr>
              <a:t> 		unsigned char  				int/long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i="0" dirty="0" err="1">
                <a:solidFill>
                  <a:srgbClr val="000000"/>
                </a:solidFill>
                <a:effectLst/>
              </a:rPr>
              <a:t>c_short</a:t>
            </a:r>
            <a:r>
              <a:rPr lang="en-US" sz="1600" i="0" dirty="0">
                <a:solidFill>
                  <a:srgbClr val="000000"/>
                </a:solidFill>
                <a:effectLst/>
              </a:rPr>
              <a:t> 		short 					int/long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i="0" dirty="0" err="1">
                <a:solidFill>
                  <a:srgbClr val="000000"/>
                </a:solidFill>
                <a:effectLst/>
              </a:rPr>
              <a:t>c_ushort</a:t>
            </a:r>
            <a:r>
              <a:rPr lang="en-US" sz="1600" i="0" dirty="0">
                <a:solidFill>
                  <a:srgbClr val="000000"/>
                </a:solidFill>
                <a:effectLst/>
              </a:rPr>
              <a:t> 		unsigned short 				int/long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i="0" dirty="0" err="1">
                <a:solidFill>
                  <a:srgbClr val="000000"/>
                </a:solidFill>
                <a:effectLst/>
              </a:rPr>
              <a:t>c_int</a:t>
            </a:r>
            <a:r>
              <a:rPr lang="en-US" sz="1600" i="0" dirty="0">
                <a:solidFill>
                  <a:srgbClr val="000000"/>
                </a:solidFill>
                <a:effectLst/>
              </a:rPr>
              <a:t> 			int 					int/long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i="0" dirty="0" err="1">
                <a:solidFill>
                  <a:srgbClr val="000000"/>
                </a:solidFill>
                <a:effectLst/>
              </a:rPr>
              <a:t>c_uint</a:t>
            </a:r>
            <a:r>
              <a:rPr lang="en-US" sz="1600" i="0" dirty="0">
                <a:solidFill>
                  <a:srgbClr val="000000"/>
                </a:solidFill>
                <a:effectLst/>
              </a:rPr>
              <a:t> 		unsigned int 				int/long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i="0" dirty="0" err="1">
                <a:solidFill>
                  <a:srgbClr val="000000"/>
                </a:solidFill>
                <a:effectLst/>
              </a:rPr>
              <a:t>c_long</a:t>
            </a:r>
            <a:r>
              <a:rPr lang="en-US" sz="1600" i="0" dirty="0">
                <a:solidFill>
                  <a:srgbClr val="000000"/>
                </a:solidFill>
                <a:effectLst/>
              </a:rPr>
              <a:t> 		long 					int/long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i="0" dirty="0" err="1">
                <a:solidFill>
                  <a:srgbClr val="000000"/>
                </a:solidFill>
                <a:effectLst/>
              </a:rPr>
              <a:t>c_ulong</a:t>
            </a:r>
            <a:r>
              <a:rPr lang="en-US" sz="1600" i="0" dirty="0">
                <a:solidFill>
                  <a:srgbClr val="000000"/>
                </a:solidFill>
                <a:effectLst/>
              </a:rPr>
              <a:t> 		unsigned long 				int/long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i="0" dirty="0" err="1">
                <a:solidFill>
                  <a:srgbClr val="000000"/>
                </a:solidFill>
                <a:effectLst/>
              </a:rPr>
              <a:t>c_longlong</a:t>
            </a:r>
            <a:r>
              <a:rPr lang="en-US" sz="1600" i="0" dirty="0">
                <a:solidFill>
                  <a:srgbClr val="000000"/>
                </a:solidFill>
                <a:effectLst/>
              </a:rPr>
              <a:t> 		__int64 or long </a:t>
            </a:r>
            <a:r>
              <a:rPr lang="en-US" sz="1600" i="0" dirty="0" err="1">
                <a:solidFill>
                  <a:srgbClr val="000000"/>
                </a:solidFill>
                <a:effectLst/>
              </a:rPr>
              <a:t>long</a:t>
            </a:r>
            <a:r>
              <a:rPr lang="en-US" sz="1600" i="0" dirty="0">
                <a:solidFill>
                  <a:srgbClr val="000000"/>
                </a:solidFill>
                <a:effectLst/>
              </a:rPr>
              <a:t> 				int/long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rgbClr val="000000"/>
                </a:solidFill>
                <a:effectLst/>
              </a:rPr>
              <a:t>c_ulonglong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		unsigned __int64 or unsigned long 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long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		int/long</a:t>
            </a:r>
            <a:endParaRPr lang="en-GB" sz="16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03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Types conversion table — cont’d</a:t>
            </a:r>
            <a:endParaRPr lang="en-US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97A8A4-177D-4E9C-BA15-7E47D950F550}"/>
              </a:ext>
            </a:extLst>
          </p:cNvPr>
          <p:cNvSpPr txBox="1"/>
          <p:nvPr/>
        </p:nvSpPr>
        <p:spPr>
          <a:xfrm>
            <a:off x="761999" y="1868486"/>
            <a:ext cx="108881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sng" dirty="0" err="1">
                <a:solidFill>
                  <a:srgbClr val="000000"/>
                </a:solidFill>
                <a:effectLst/>
              </a:rPr>
              <a:t>ctypes</a:t>
            </a:r>
            <a:r>
              <a:rPr lang="en-US" sz="2000" b="1" i="0" u="sng" dirty="0">
                <a:solidFill>
                  <a:srgbClr val="000000"/>
                </a:solidFill>
                <a:effectLst/>
              </a:rPr>
              <a:t> type 		C type 		Python type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00000"/>
                </a:solidFill>
                <a:effectLst/>
              </a:rPr>
              <a:t>c_float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		float 		float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00000"/>
                </a:solidFill>
                <a:effectLst/>
              </a:rPr>
              <a:t>c_double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		double 		float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00000"/>
                </a:solidFill>
                <a:effectLst/>
              </a:rPr>
              <a:t>c_longdouble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	long double 	float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00000"/>
                </a:solidFill>
                <a:effectLst/>
              </a:rPr>
              <a:t>c_char_p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		char * (NUL terminated) string or None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00000"/>
                </a:solidFill>
                <a:effectLst/>
              </a:rPr>
              <a:t>c_void_p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		void * 		int/long or None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An example of python code: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90DBDC9-90F1-4B8A-A6D7-75E76FAE0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600829"/>
            <a:ext cx="7173158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ctypes.c_double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11.22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c_double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(11.22)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val.value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#11.22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30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2680</Words>
  <Application>Microsoft Office PowerPoint</Application>
  <PresentationFormat>Widescreen</PresentationFormat>
  <Paragraphs>202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Unicode MS</vt:lpstr>
      <vt:lpstr>Calibri</vt:lpstr>
      <vt:lpstr>Calibri Light</vt:lpstr>
      <vt:lpstr>Courier New</vt:lpstr>
      <vt:lpstr>Segoe</vt:lpstr>
      <vt:lpstr>Segoe Light</vt:lpstr>
      <vt:lpstr>Tahoma</vt:lpstr>
      <vt:lpstr>Office Theme</vt:lpstr>
      <vt:lpstr>Module 04 – Interop</vt:lpstr>
      <vt:lpstr>Python C interoperability</vt:lpstr>
      <vt:lpstr>ctypes introduction</vt:lpstr>
      <vt:lpstr>C Test.dll Example</vt:lpstr>
      <vt:lpstr>Python code Example</vt:lpstr>
      <vt:lpstr>ctype types</vt:lpstr>
      <vt:lpstr>ctype types - cont’d</vt:lpstr>
      <vt:lpstr>Types conversion table</vt:lpstr>
      <vt:lpstr>Types conversion table — cont’d</vt:lpstr>
      <vt:lpstr>TestDIl.dil Example</vt:lpstr>
      <vt:lpstr>PowerPoint Presentation</vt:lpstr>
      <vt:lpstr>Python Code  </vt:lpstr>
      <vt:lpstr>Python Code - cont’d</vt:lpstr>
      <vt:lpstr>Python Code - cont’d</vt:lpstr>
      <vt:lpstr>Python Code - cont’d</vt:lpstr>
      <vt:lpstr>Lab 01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02: Getting Started</dc:title>
  <dc:creator>Tomer Avishar</dc:creator>
  <cp:lastModifiedBy>Alexandr Gotlib</cp:lastModifiedBy>
  <cp:revision>198</cp:revision>
  <dcterms:created xsi:type="dcterms:W3CDTF">2021-12-06T07:55:10Z</dcterms:created>
  <dcterms:modified xsi:type="dcterms:W3CDTF">2023-07-09T10:39:36Z</dcterms:modified>
</cp:coreProperties>
</file>