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1" r:id="rId2"/>
    <p:sldId id="264" r:id="rId3"/>
    <p:sldId id="322" r:id="rId4"/>
    <p:sldId id="265" r:id="rId5"/>
    <p:sldId id="308" r:id="rId6"/>
    <p:sldId id="320" r:id="rId7"/>
    <p:sldId id="266" r:id="rId8"/>
    <p:sldId id="325" r:id="rId9"/>
    <p:sldId id="324" r:id="rId10"/>
    <p:sldId id="326" r:id="rId11"/>
    <p:sldId id="334" r:id="rId12"/>
    <p:sldId id="327" r:id="rId13"/>
    <p:sldId id="328" r:id="rId14"/>
    <p:sldId id="335" r:id="rId15"/>
    <p:sldId id="323" r:id="rId16"/>
    <p:sldId id="267" r:id="rId17"/>
    <p:sldId id="271" r:id="rId18"/>
    <p:sldId id="333" r:id="rId19"/>
    <p:sldId id="273" r:id="rId20"/>
    <p:sldId id="329" r:id="rId21"/>
    <p:sldId id="330" r:id="rId22"/>
    <p:sldId id="332" r:id="rId23"/>
    <p:sldId id="331" r:id="rId24"/>
    <p:sldId id="294" r:id="rId25"/>
    <p:sldId id="316" r:id="rId2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05 – Processes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Queue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416320"/>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rPr>
              <a:t>Multiprocessing Queue main functions: </a:t>
            </a:r>
          </a:p>
          <a:p>
            <a:pPr lvl="1"/>
            <a:r>
              <a:rPr lang="en-US" sz="3600" b="0" i="0" dirty="0">
                <a:solidFill>
                  <a:srgbClr val="000000"/>
                </a:solidFill>
                <a:effectLst/>
              </a:rPr>
              <a:t>— put </a:t>
            </a:r>
          </a:p>
          <a:p>
            <a:pPr lvl="1"/>
            <a:r>
              <a:rPr lang="en-US" sz="3600" b="0" i="0" dirty="0">
                <a:solidFill>
                  <a:srgbClr val="000000"/>
                </a:solidFill>
                <a:effectLst/>
              </a:rPr>
              <a:t>— </a:t>
            </a:r>
            <a:r>
              <a:rPr lang="en-US" sz="3600" b="0" i="0" dirty="0" err="1">
                <a:solidFill>
                  <a:srgbClr val="000000"/>
                </a:solidFill>
                <a:effectLst/>
              </a:rPr>
              <a:t>put_nowait</a:t>
            </a:r>
            <a:r>
              <a:rPr lang="en-US" sz="3600" b="0" i="0" dirty="0">
                <a:solidFill>
                  <a:srgbClr val="000000"/>
                </a:solidFill>
                <a:effectLst/>
              </a:rPr>
              <a:t> </a:t>
            </a:r>
          </a:p>
          <a:p>
            <a:pPr lvl="1"/>
            <a:r>
              <a:rPr lang="en-US" sz="3600" b="0" i="0" dirty="0">
                <a:solidFill>
                  <a:srgbClr val="000000"/>
                </a:solidFill>
                <a:effectLst/>
              </a:rPr>
              <a:t>— get </a:t>
            </a:r>
          </a:p>
          <a:p>
            <a:pPr lvl="1"/>
            <a:r>
              <a:rPr lang="en-US" sz="3600" b="0" i="0" dirty="0">
                <a:solidFill>
                  <a:srgbClr val="000000"/>
                </a:solidFill>
                <a:effectLst/>
              </a:rPr>
              <a:t>— </a:t>
            </a:r>
            <a:r>
              <a:rPr lang="en-US" sz="3600" b="0" i="0" dirty="0" err="1">
                <a:solidFill>
                  <a:srgbClr val="000000"/>
                </a:solidFill>
                <a:effectLst/>
              </a:rPr>
              <a:t>get_nowait</a:t>
            </a:r>
            <a:r>
              <a:rPr lang="en-US" sz="3600" b="0" i="0" dirty="0">
                <a:solidFill>
                  <a:srgbClr val="000000"/>
                </a:solidFill>
                <a:effectLst/>
              </a:rPr>
              <a:t> </a:t>
            </a:r>
          </a:p>
          <a:p>
            <a:pPr lvl="1"/>
            <a:r>
              <a:rPr lang="en-US" sz="3600" b="0" i="0" dirty="0">
                <a:solidFill>
                  <a:srgbClr val="000000"/>
                </a:solidFill>
                <a:effectLst/>
              </a:rPr>
              <a:t>— empty / full</a:t>
            </a:r>
            <a:endParaRPr lang="en-GB" sz="3600" dirty="0">
              <a:cs typeface="Calibri" panose="020F0502020204030204" pitchFamily="34" charset="0"/>
            </a:endParaRPr>
          </a:p>
        </p:txBody>
      </p:sp>
      <p:pic>
        <p:nvPicPr>
          <p:cNvPr id="2050" name="Picture 2" descr="PyLessons">
            <a:extLst>
              <a:ext uri="{FF2B5EF4-FFF2-40B4-BE49-F238E27FC236}">
                <a16:creationId xmlns:a16="http://schemas.microsoft.com/office/drawing/2014/main" id="{0CA2CDC6-45CE-4065-857D-01199CDB0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384" y="2868124"/>
            <a:ext cx="6716748" cy="324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Process - Queue</a:t>
            </a:r>
            <a:endParaRPr lang="he-IL" dirty="0"/>
          </a:p>
        </p:txBody>
      </p:sp>
    </p:spTree>
    <p:extLst>
      <p:ext uri="{BB962C8B-B14F-4D97-AF65-F5344CB8AC3E}">
        <p14:creationId xmlns:p14="http://schemas.microsoft.com/office/powerpoint/2010/main" val="247733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Queue</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5DD42D71-81C1-4BB4-8A74-CA0C4587763F}"/>
              </a:ext>
            </a:extLst>
          </p:cNvPr>
          <p:cNvSpPr>
            <a:spLocks noChangeArrowheads="1"/>
          </p:cNvSpPr>
          <p:nvPr/>
        </p:nvSpPr>
        <p:spPr bwMode="auto">
          <a:xfrm>
            <a:off x="838200" y="2017646"/>
            <a:ext cx="935706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Process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Queue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A9B7C6"/>
                </a:solidFill>
                <a:effectLst/>
                <a:latin typeface="Arial Unicode MS"/>
              </a:rPr>
              <a:t>f(q):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q.put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"one"</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"two"</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q = Queue()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 = Process(target=f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=(q</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p.start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a:t>
            </a:r>
            <a:r>
              <a:rPr kumimoji="0" lang="en-US" altLang="en-US" b="0" i="0" u="none" strike="noStrike" cap="none" normalizeH="0" baseline="0" dirty="0" err="1">
                <a:ln>
                  <a:noFill/>
                </a:ln>
                <a:solidFill>
                  <a:srgbClr val="A9B7C6"/>
                </a:solidFill>
                <a:effectLst/>
                <a:latin typeface="Arial Unicode MS"/>
              </a:rPr>
              <a:t>q.get</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#prints (["one", "two",3] </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p.join</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q.close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Pipe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55454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Pipe() returns a pair of connection objects connected by a pipe which by default is duplex (two-way) </a:t>
            </a:r>
          </a:p>
          <a:p>
            <a:pPr lvl="1"/>
            <a:r>
              <a:rPr lang="en-US" sz="3200" b="0" i="0" dirty="0">
                <a:solidFill>
                  <a:srgbClr val="000000"/>
                </a:solidFill>
                <a:effectLst/>
              </a:rPr>
              <a:t>- Each connection object has send() and </a:t>
            </a:r>
            <a:r>
              <a:rPr lang="en-US" sz="3200" b="0" i="0" dirty="0" err="1">
                <a:solidFill>
                  <a:srgbClr val="000000"/>
                </a:solidFill>
                <a:effectLst/>
              </a:rPr>
              <a:t>recv</a:t>
            </a:r>
            <a:r>
              <a:rPr lang="en-US" sz="3200" b="0" i="0" dirty="0">
                <a:solidFill>
                  <a:srgbClr val="000000"/>
                </a:solidFill>
                <a:effectLst/>
              </a:rPr>
              <a:t>() methods </a:t>
            </a:r>
          </a:p>
          <a:p>
            <a:pPr marL="342900" indent="-342900">
              <a:buFont typeface="Arial" panose="020B0604020202020204" pitchFamily="34" charset="0"/>
              <a:buChar char="•"/>
            </a:pPr>
            <a:r>
              <a:rPr lang="en-US" sz="3200" b="0" i="0" dirty="0">
                <a:solidFill>
                  <a:srgbClr val="000000"/>
                </a:solidFill>
                <a:effectLst/>
              </a:rPr>
              <a:t>A Pipe can only have two endpoints </a:t>
            </a:r>
          </a:p>
          <a:p>
            <a:pPr marL="342900" indent="-342900">
              <a:buFont typeface="Arial" panose="020B0604020202020204" pitchFamily="34" charset="0"/>
              <a:buChar char="•"/>
            </a:pPr>
            <a:r>
              <a:rPr lang="en-US" sz="3200" b="0" i="0" dirty="0">
                <a:solidFill>
                  <a:srgbClr val="000000"/>
                </a:solidFill>
                <a:effectLst/>
              </a:rPr>
              <a:t>A Pipe is much faster</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Process - Pipe</a:t>
            </a:r>
            <a:endParaRPr lang="he-IL" dirty="0"/>
          </a:p>
        </p:txBody>
      </p:sp>
    </p:spTree>
    <p:extLst>
      <p:ext uri="{BB962C8B-B14F-4D97-AF65-F5344CB8AC3E}">
        <p14:creationId xmlns:p14="http://schemas.microsoft.com/office/powerpoint/2010/main" val="20973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 -— Pipe</a:t>
            </a:r>
            <a:endParaRPr lang="en-US" dirty="0">
              <a:latin typeface="+mn-lt"/>
              <a:cs typeface="Calibri" panose="020F0502020204030204" pitchFamily="34" charset="0"/>
            </a:endParaRPr>
          </a:p>
        </p:txBody>
      </p:sp>
      <p:sp>
        <p:nvSpPr>
          <p:cNvPr id="6" name="Rectangle 1">
            <a:extLst>
              <a:ext uri="{FF2B5EF4-FFF2-40B4-BE49-F238E27FC236}">
                <a16:creationId xmlns:a16="http://schemas.microsoft.com/office/drawing/2014/main" id="{41903443-EA45-4068-9F4D-A88CDF918F8A}"/>
              </a:ext>
            </a:extLst>
          </p:cNvPr>
          <p:cNvSpPr>
            <a:spLocks noChangeArrowheads="1"/>
          </p:cNvSpPr>
          <p:nvPr/>
        </p:nvSpPr>
        <p:spPr bwMode="auto">
          <a:xfrm>
            <a:off x="838200" y="2021188"/>
            <a:ext cx="1018564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Process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Pipe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A9B7C6"/>
                </a:solidFill>
                <a:effectLst/>
                <a:latin typeface="Arial Unicode MS"/>
              </a:rPr>
              <a:t>f(conn):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conn.send</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'hello'</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'world'</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conn.close</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 </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parent_conn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child_conn</a:t>
            </a:r>
            <a:r>
              <a:rPr kumimoji="0" lang="en-US" altLang="en-US" b="0" i="0" u="none" strike="noStrike" cap="none" normalizeH="0" baseline="0" dirty="0">
                <a:ln>
                  <a:noFill/>
                </a:ln>
                <a:solidFill>
                  <a:srgbClr val="A9B7C6"/>
                </a:solidFill>
                <a:effectLst/>
                <a:latin typeface="Arial Unicode MS"/>
              </a:rPr>
              <a:t> = Pipe()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 = Process(target=f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child_conn</a:t>
            </a:r>
            <a:r>
              <a:rPr kumimoji="0" lang="en-US" altLang="en-US" b="0" i="0" u="none" strike="noStrike" cap="none" normalizeH="0" baseline="0" dirty="0">
                <a:ln>
                  <a:noFill/>
                </a:ln>
                <a:solidFill>
                  <a:srgbClr val="CC7832"/>
                </a:solidFill>
                <a:effectLst/>
                <a:latin typeface="Arial Unicode MS"/>
              </a:rPr>
              <a: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p.start</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print(</a:t>
            </a:r>
            <a:r>
              <a:rPr kumimoji="0" lang="en-US" altLang="en-US" b="0" i="0" u="none" strike="noStrike" cap="none" normalizeH="0" baseline="0" dirty="0" err="1">
                <a:ln>
                  <a:noFill/>
                </a:ln>
                <a:solidFill>
                  <a:srgbClr val="A9B7C6"/>
                </a:solidFill>
                <a:effectLst/>
                <a:latin typeface="Arial Unicode MS"/>
              </a:rPr>
              <a:t>parent_conn.recv</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 ['hello’, 'world’] </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808080"/>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p.join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Synchronization between processes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815841" y="1494902"/>
            <a:ext cx="10515600" cy="467064"/>
          </a:xfrm>
        </p:spPr>
        <p:txBody>
          <a:bodyPr>
            <a:noAutofit/>
          </a:bodyPr>
          <a:lstStyle/>
          <a:p>
            <a:pPr>
              <a:lnSpc>
                <a:spcPct val="100000"/>
              </a:lnSpc>
            </a:pPr>
            <a:r>
              <a:rPr lang="en-US" sz="1800" b="0" i="0" dirty="0">
                <a:solidFill>
                  <a:srgbClr val="000000"/>
                </a:solidFill>
                <a:effectLst/>
              </a:rPr>
              <a:t>Take a look at the following program: </a:t>
            </a:r>
          </a:p>
          <a:p>
            <a:pPr marL="0" indent="0">
              <a:lnSpc>
                <a:spcPct val="100000"/>
              </a:lnSpc>
              <a:buNone/>
            </a:pPr>
            <a:endParaRPr lang="en-US" sz="1800" dirty="0">
              <a:solidFill>
                <a:srgbClr val="000000"/>
              </a:solidFill>
            </a:endParaRPr>
          </a:p>
        </p:txBody>
      </p:sp>
      <p:sp>
        <p:nvSpPr>
          <p:cNvPr id="4" name="Rectangle 1">
            <a:extLst>
              <a:ext uri="{FF2B5EF4-FFF2-40B4-BE49-F238E27FC236}">
                <a16:creationId xmlns:a16="http://schemas.microsoft.com/office/drawing/2014/main" id="{803C8CEB-2C4D-4C16-9943-0F7C7B64E9CB}"/>
              </a:ext>
            </a:extLst>
          </p:cNvPr>
          <p:cNvSpPr>
            <a:spLocks noChangeArrowheads="1"/>
          </p:cNvSpPr>
          <p:nvPr/>
        </p:nvSpPr>
        <p:spPr bwMode="auto">
          <a:xfrm>
            <a:off x="838200" y="2063783"/>
            <a:ext cx="10040645" cy="458587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multiprocessing </a:t>
            </a:r>
            <a:r>
              <a:rPr kumimoji="0" lang="en-US" altLang="en-US" sz="1200" b="0" i="0" u="none" strike="noStrike" cap="none" normalizeH="0" baseline="0" dirty="0">
                <a:ln>
                  <a:noFill/>
                </a:ln>
                <a:solidFill>
                  <a:srgbClr val="CC7832"/>
                </a:solidFill>
                <a:effectLst/>
                <a:latin typeface="Arial Unicode MS"/>
              </a:rPr>
              <a:t>as </a:t>
            </a:r>
            <a:r>
              <a:rPr kumimoji="0" lang="en-US" altLang="en-US" sz="1200" b="0" i="0" u="none" strike="noStrike" cap="none" normalizeH="0" baseline="0" dirty="0">
                <a:ln>
                  <a:noFill/>
                </a:ln>
                <a:solidFill>
                  <a:srgbClr val="A9B7C6"/>
                </a:solidFill>
                <a:effectLst/>
                <a:latin typeface="Arial Unicode MS"/>
              </a:rPr>
              <a:t>MP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sys </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loop():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400</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(str(</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"in process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MP.current_process</a:t>
            </a:r>
            <a:r>
              <a:rPr kumimoji="0" lang="en-US" altLang="en-US" sz="1200" b="0" i="0" u="none" strike="noStrike" cap="none" normalizeH="0" baseline="0" dirty="0">
                <a:ln>
                  <a:noFill/>
                </a:ln>
                <a:solidFill>
                  <a:srgbClr val="A9B7C6"/>
                </a:solidFill>
                <a:effectLst/>
                <a:latin typeface="Arial Unicode MS"/>
              </a:rPr>
              <a:t>().name+ </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\n</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__name__ == </a:t>
            </a:r>
            <a:r>
              <a:rPr kumimoji="0" lang="en-US" altLang="en-US" sz="1200" b="0" i="0" u="none" strike="noStrike" cap="none" normalizeH="0" baseline="0" dirty="0">
                <a:ln>
                  <a:noFill/>
                </a:ln>
                <a:solidFill>
                  <a:srgbClr val="6A8759"/>
                </a:solidFill>
                <a:effectLst/>
                <a:latin typeface="Arial Unicode MS"/>
              </a:rPr>
              <a:t>"__ main__"</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MP.Process</a:t>
            </a:r>
            <a:r>
              <a:rPr kumimoji="0" lang="en-US" altLang="en-US" sz="1200" b="0" i="0" u="none" strike="noStrike" cap="none" normalizeH="0" baseline="0" dirty="0">
                <a:ln>
                  <a:noFill/>
                </a:ln>
                <a:solidFill>
                  <a:srgbClr val="A9B7C6"/>
                </a:solidFill>
                <a:effectLst/>
                <a:latin typeface="Arial Unicode MS"/>
              </a:rPr>
              <a:t>(target=loop</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name=</a:t>
            </a:r>
            <a:r>
              <a:rPr kumimoji="0" lang="en-US" altLang="en-US" sz="1200" b="0" i="0" u="none" strike="noStrike" cap="none" normalizeH="0" baseline="0" dirty="0">
                <a:ln>
                  <a:noFill/>
                </a:ln>
                <a:solidFill>
                  <a:srgbClr val="6A8759"/>
                </a:solidFill>
                <a:effectLst/>
                <a:latin typeface="Arial Unicode MS"/>
              </a:rPr>
              <a:t>"child1"</a:t>
            </a:r>
            <a:r>
              <a:rPr kumimoji="0" lang="en-US" altLang="en-US" sz="1200" b="0" i="0" u="none" strike="noStrike" cap="none" normalizeH="0" baseline="0" dirty="0">
                <a:ln>
                  <a:noFill/>
                </a:ln>
                <a:solidFill>
                  <a:srgbClr val="A9B7C6"/>
                </a:solidFill>
                <a:effectLst/>
                <a:latin typeface="Arial Unicode MS"/>
              </a:rPr>
              <a:t>).start()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MP.Process</a:t>
            </a:r>
            <a:r>
              <a:rPr kumimoji="0" lang="en-US" altLang="en-US" sz="1200" b="0" i="0" u="none" strike="noStrike" cap="none" normalizeH="0" baseline="0" dirty="0">
                <a:ln>
                  <a:noFill/>
                </a:ln>
                <a:solidFill>
                  <a:srgbClr val="A9B7C6"/>
                </a:solidFill>
                <a:effectLst/>
                <a:latin typeface="Arial Unicode MS"/>
              </a:rPr>
              <a:t>(target=loop</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name=</a:t>
            </a:r>
            <a:r>
              <a:rPr kumimoji="0" lang="en-US" altLang="en-US" sz="1200" b="0" i="0" u="none" strike="noStrike" cap="none" normalizeH="0" baseline="0" dirty="0">
                <a:ln>
                  <a:noFill/>
                </a:ln>
                <a:solidFill>
                  <a:srgbClr val="6A8759"/>
                </a:solidFill>
                <a:effectLst/>
                <a:latin typeface="Arial Unicode MS"/>
              </a:rPr>
              <a:t>"child2"</a:t>
            </a:r>
            <a:r>
              <a:rPr kumimoji="0" lang="en-US" altLang="en-US" sz="1200" b="0" i="0" u="none" strike="noStrike" cap="none" normalizeH="0" baseline="0" dirty="0">
                <a:ln>
                  <a:noFill/>
                </a:ln>
                <a:solidFill>
                  <a:srgbClr val="A9B7C6"/>
                </a:solidFill>
                <a:effectLst/>
                <a:latin typeface="Arial Unicode MS"/>
              </a:rPr>
              <a:t>).start()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a:ln>
                  <a:noFill/>
                </a:ln>
                <a:solidFill>
                  <a:srgbClr val="A9B7C6"/>
                </a:solidFill>
                <a:effectLst/>
                <a:latin typeface="Arial Unicode MS"/>
              </a:rPr>
              <a:t>range(</a:t>
            </a:r>
            <a:r>
              <a:rPr kumimoji="0" lang="en-US" altLang="en-US" sz="1200" b="0" i="0" u="none" strike="noStrike" cap="none" normalizeH="0" baseline="0" dirty="0">
                <a:ln>
                  <a:noFill/>
                </a:ln>
                <a:solidFill>
                  <a:srgbClr val="6897BB"/>
                </a:solidFill>
                <a:effectLst/>
                <a:latin typeface="Arial Unicode MS"/>
              </a:rPr>
              <a:t>400</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(str(</a:t>
            </a:r>
            <a:r>
              <a:rPr kumimoji="0" lang="en-US" altLang="en-US" sz="1200" b="0" i="0" u="none" strike="noStrike" cap="none" normalizeH="0" baseline="0" dirty="0" err="1">
                <a:ln>
                  <a:noFill/>
                </a:ln>
                <a:solidFill>
                  <a:srgbClr val="A9B7C6"/>
                </a:solidFill>
                <a:effectLst/>
                <a:latin typeface="Arial Unicode MS"/>
              </a:rPr>
              <a:t>i</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"in process "</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sys.stdout.write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MP.current_process</a:t>
            </a:r>
            <a:r>
              <a:rPr kumimoji="0" lang="en-US" altLang="en-US" sz="1200" b="0" i="0" u="none" strike="noStrike" cap="none" normalizeH="0" baseline="0" dirty="0">
                <a:ln>
                  <a:noFill/>
                </a:ln>
                <a:solidFill>
                  <a:srgbClr val="A9B7C6"/>
                </a:solidFill>
                <a:effectLst/>
                <a:latin typeface="Arial Unicode MS"/>
              </a:rPr>
              <a:t>().name+ </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\n</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sys.stdout.flush</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Synchronization between processes-cont’d</a:t>
            </a:r>
            <a:endParaRPr lang="he-IL" dirty="0">
              <a:latin typeface="+mn-lt"/>
              <a:cs typeface="Calibri" panose="020F0502020204030204" pitchFamily="34" charset="0"/>
            </a:endParaRPr>
          </a:p>
        </p:txBody>
      </p:sp>
      <p:sp>
        <p:nvSpPr>
          <p:cNvPr id="4" name="TextBox 3">
            <a:extLst>
              <a:ext uri="{FF2B5EF4-FFF2-40B4-BE49-F238E27FC236}">
                <a16:creationId xmlns:a16="http://schemas.microsoft.com/office/drawing/2014/main" id="{4EB97233-A4A5-4F49-A9D0-EDDFF40EF87C}"/>
              </a:ext>
            </a:extLst>
          </p:cNvPr>
          <p:cNvSpPr txBox="1"/>
          <p:nvPr/>
        </p:nvSpPr>
        <p:spPr>
          <a:xfrm>
            <a:off x="586813" y="1642534"/>
            <a:ext cx="10657184"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multiprocessing module has 3 classes for process synchronization: </a:t>
            </a:r>
          </a:p>
          <a:p>
            <a:pPr marL="742950" lvl="1" indent="-285750">
              <a:buFont typeface="Arial" panose="020B0604020202020204" pitchFamily="34" charset="0"/>
              <a:buChar char="•"/>
            </a:pPr>
            <a:r>
              <a:rPr lang="en-US" b="0" i="0" dirty="0">
                <a:solidFill>
                  <a:srgbClr val="000000"/>
                </a:solidFill>
                <a:effectLst/>
              </a:rPr>
              <a:t>Lock - non-recursive lock object </a:t>
            </a:r>
          </a:p>
          <a:p>
            <a:pPr marL="742950" lvl="1" indent="-285750">
              <a:buFont typeface="Arial" panose="020B0604020202020204" pitchFamily="34" charset="0"/>
              <a:buChar char="•"/>
            </a:pPr>
            <a:r>
              <a:rPr lang="en-US" b="0" i="0" dirty="0" err="1">
                <a:solidFill>
                  <a:srgbClr val="000000"/>
                </a:solidFill>
                <a:effectLst/>
              </a:rPr>
              <a:t>Rlock</a:t>
            </a:r>
            <a:r>
              <a:rPr lang="en-US" b="0" i="0" dirty="0">
                <a:solidFill>
                  <a:srgbClr val="000000"/>
                </a:solidFill>
                <a:effectLst/>
              </a:rPr>
              <a:t> - recursive lock object </a:t>
            </a:r>
          </a:p>
          <a:p>
            <a:pPr marL="742950" lvl="1" indent="-285750">
              <a:buFont typeface="Arial" panose="020B0604020202020204" pitchFamily="34" charset="0"/>
              <a:buChar char="•"/>
            </a:pPr>
            <a:r>
              <a:rPr lang="en-US" b="0" i="0" dirty="0">
                <a:solidFill>
                  <a:srgbClr val="000000"/>
                </a:solidFill>
                <a:effectLst/>
              </a:rPr>
              <a:t>Semaphore — created with internal counter and can be acquired </a:t>
            </a:r>
            <a:r>
              <a:rPr lang="en-US" b="0" i="0" dirty="0" err="1">
                <a:solidFill>
                  <a:srgbClr val="000000"/>
                </a:solidFill>
                <a:effectLst/>
              </a:rPr>
              <a:t>countertimes</a:t>
            </a:r>
            <a:r>
              <a:rPr lang="en-US" b="0" i="0" dirty="0">
                <a:solidFill>
                  <a:srgbClr val="000000"/>
                </a:solidFill>
                <a:effectLst/>
              </a:rPr>
              <a:t> before released </a:t>
            </a:r>
          </a:p>
          <a:p>
            <a:pPr marL="285750" indent="-285750">
              <a:buFont typeface="Arial" panose="020B0604020202020204" pitchFamily="34" charset="0"/>
              <a:buChar char="•"/>
            </a:pPr>
            <a:r>
              <a:rPr lang="en-US" b="0" i="0" dirty="0">
                <a:solidFill>
                  <a:srgbClr val="000000"/>
                </a:solidFill>
                <a:effectLst/>
              </a:rPr>
              <a:t>They all support context manages and can be used with </a:t>
            </a:r>
            <a:r>
              <a:rPr lang="en-US" b="0" i="0" dirty="0" err="1">
                <a:solidFill>
                  <a:srgbClr val="000000"/>
                </a:solidFill>
                <a:effectLst/>
              </a:rPr>
              <a:t>with</a:t>
            </a:r>
            <a:r>
              <a:rPr lang="en-US" b="0" i="0" dirty="0">
                <a:solidFill>
                  <a:srgbClr val="000000"/>
                </a:solidFill>
                <a:effectLst/>
              </a:rPr>
              <a:t> statement </a:t>
            </a:r>
          </a:p>
          <a:p>
            <a:pPr marL="285750" indent="-285750">
              <a:buFont typeface="Arial" panose="020B0604020202020204" pitchFamily="34" charset="0"/>
              <a:buChar char="•"/>
            </a:pPr>
            <a:r>
              <a:rPr lang="en-US" b="0" i="0" dirty="0">
                <a:solidFill>
                  <a:srgbClr val="000000"/>
                </a:solidFill>
                <a:effectLst/>
              </a:rPr>
              <a:t>They all have the following function: </a:t>
            </a:r>
          </a:p>
          <a:p>
            <a:r>
              <a:rPr lang="en-US" b="0" i="0" dirty="0">
                <a:solidFill>
                  <a:srgbClr val="000000"/>
                </a:solidFill>
                <a:effectLst/>
              </a:rPr>
              <a:t>	— acquire(blocking=True, timeout=-1) </a:t>
            </a:r>
          </a:p>
          <a:p>
            <a:pPr marL="1200150" lvl="2" indent="-285750">
              <a:buFont typeface="Arial" panose="020B0604020202020204" pitchFamily="34" charset="0"/>
              <a:buChar char="•"/>
            </a:pPr>
            <a:r>
              <a:rPr lang="en-US" b="0" i="0" dirty="0">
                <a:solidFill>
                  <a:srgbClr val="000000"/>
                </a:solidFill>
                <a:effectLst/>
              </a:rPr>
              <a:t>acquire returns True if the locking were successful and False; otherwise al </a:t>
            </a:r>
          </a:p>
          <a:p>
            <a:pPr lvl="1"/>
            <a:r>
              <a:rPr lang="en-US" b="0" i="0" dirty="0">
                <a:solidFill>
                  <a:srgbClr val="000000"/>
                </a:solidFill>
                <a:effectLst/>
              </a:rPr>
              <a:t>— release()</a:t>
            </a:r>
            <a:endParaRPr lang="en-US" dirty="0">
              <a:cs typeface="Calibri" panose="020F050202020403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Multiprocessing Lock</a:t>
            </a:r>
            <a:endParaRPr lang="he-IL" dirty="0"/>
          </a:p>
        </p:txBody>
      </p:sp>
    </p:spTree>
    <p:extLst>
      <p:ext uri="{BB962C8B-B14F-4D97-AF65-F5344CB8AC3E}">
        <p14:creationId xmlns:p14="http://schemas.microsoft.com/office/powerpoint/2010/main" val="119667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Multiprocessing Lock example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69F1CE1D-DD17-474D-ACF9-8B35C69498C2}"/>
              </a:ext>
            </a:extLst>
          </p:cNvPr>
          <p:cNvSpPr>
            <a:spLocks noChangeArrowheads="1"/>
          </p:cNvSpPr>
          <p:nvPr/>
        </p:nvSpPr>
        <p:spPr bwMode="auto">
          <a:xfrm>
            <a:off x="815413" y="1785005"/>
            <a:ext cx="8806648"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as </a:t>
            </a:r>
            <a:r>
              <a:rPr kumimoji="0" lang="en-US" altLang="en-US" b="0" i="0" u="none" strike="noStrike" cap="none" normalizeH="0" baseline="0" dirty="0" err="1">
                <a:ln>
                  <a:noFill/>
                </a:ln>
                <a:solidFill>
                  <a:srgbClr val="A9B7C6"/>
                </a:solidFill>
                <a:effectLst/>
                <a:latin typeface="Arial Unicode MS"/>
              </a:rPr>
              <a:t>mp</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sys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loop</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8888C6"/>
                </a:solidFill>
                <a:effectLst/>
                <a:latin typeface="Arial Unicode MS"/>
              </a:rPr>
              <a:t>range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400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with </a:t>
            </a:r>
            <a:r>
              <a:rPr kumimoji="0" lang="en-US" altLang="en-US" b="0" i="0" u="none" strike="noStrike" cap="none" normalizeH="0" baseline="0" dirty="0">
                <a:ln>
                  <a:noFill/>
                </a:ln>
                <a:solidFill>
                  <a:srgbClr val="A9B7C6"/>
                </a:solidFill>
                <a:effectLst/>
                <a:latin typeface="Arial Unicode MS"/>
              </a:rPr>
              <a:t>lock:</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8888C6"/>
                </a:solidFill>
                <a:effectLst/>
                <a:latin typeface="Arial Unicode MS"/>
              </a:rPr>
              <a:t>str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lock = </a:t>
            </a:r>
            <a:r>
              <a:rPr kumimoji="0" lang="en-US" altLang="en-US" b="0" i="0" u="none" strike="noStrike" cap="none" normalizeH="0" baseline="0" dirty="0" err="1">
                <a:ln>
                  <a:noFill/>
                </a:ln>
                <a:solidFill>
                  <a:srgbClr val="A9B7C6"/>
                </a:solidFill>
                <a:effectLst/>
                <a:latin typeface="Arial Unicode MS"/>
              </a:rPr>
              <a:t>mp.Lock</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 process "</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sys.stdout.write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mp.current_process</a:t>
            </a:r>
            <a:r>
              <a:rPr kumimoji="0" lang="en-US" altLang="en-US" b="0" i="0" u="none" strike="noStrike" cap="none" normalizeH="0" baseline="0" dirty="0">
                <a:ln>
                  <a:noFill/>
                </a:ln>
                <a:solidFill>
                  <a:srgbClr val="A9B7C6"/>
                </a:solidFill>
                <a:effectLst/>
                <a:latin typeface="Arial Unicode MS"/>
              </a:rPr>
              <a:t>().name + </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CC7832"/>
                </a:solidFill>
                <a:effectLst/>
                <a:latin typeface="Arial Unicode MS"/>
              </a:rPr>
              <a:t>\n</a:t>
            </a:r>
            <a:r>
              <a:rPr kumimoji="0" lang="en-US" altLang="en-US" b="0" i="0" u="none" strike="noStrike" cap="none" normalizeH="0" baseline="0" dirty="0">
                <a:ln>
                  <a:noFill/>
                </a:ln>
                <a:solidFill>
                  <a:srgbClr val="6A8759"/>
                </a:solidFill>
                <a:effectLst/>
                <a:latin typeface="Arial Unicode MS"/>
              </a:rPr>
              <a: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sys.stdout.flush</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loop(lock)</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multiprocessing</a:t>
            </a:r>
            <a:endParaRPr lang="he-IL" dirty="0">
              <a:latin typeface="+mn-lt"/>
            </a:endParaRPr>
          </a:p>
        </p:txBody>
      </p:sp>
      <p:sp>
        <p:nvSpPr>
          <p:cNvPr id="3" name="Content Placeholder 2"/>
          <p:cNvSpPr>
            <a:spLocks noGrp="1"/>
          </p:cNvSpPr>
          <p:nvPr>
            <p:ph idx="1"/>
          </p:nvPr>
        </p:nvSpPr>
        <p:spPr>
          <a:xfrm>
            <a:off x="838199" y="1690688"/>
            <a:ext cx="6512511" cy="4486275"/>
          </a:xfrm>
        </p:spPr>
        <p:txBody>
          <a:bodyPr>
            <a:normAutofit/>
          </a:bodyPr>
          <a:lstStyle/>
          <a:p>
            <a:pPr fontAlgn="base"/>
            <a:r>
              <a:rPr lang="en-US" sz="2000" b="0" i="0" dirty="0">
                <a:solidFill>
                  <a:srgbClr val="000000"/>
                </a:solidFill>
                <a:effectLst/>
              </a:rPr>
              <a:t>multiprocessing module is responsible for processes creation and management</a:t>
            </a:r>
          </a:p>
          <a:p>
            <a:pPr fontAlgn="base"/>
            <a:endParaRPr lang="en-US" sz="2000" b="0" i="0" dirty="0">
              <a:solidFill>
                <a:srgbClr val="000000"/>
              </a:solidFill>
              <a:effectLst/>
            </a:endParaRPr>
          </a:p>
          <a:p>
            <a:pPr fontAlgn="base"/>
            <a:r>
              <a:rPr lang="en-US" sz="2000" b="0" i="0" dirty="0">
                <a:solidFill>
                  <a:srgbClr val="000000"/>
                </a:solidFill>
                <a:effectLst/>
              </a:rPr>
              <a:t>multiprocessing API is similar to threading API and it extends the threading module functionality </a:t>
            </a:r>
          </a:p>
          <a:p>
            <a:pPr fontAlgn="base"/>
            <a:endParaRPr lang="en-US" sz="2000" b="0" i="0" dirty="0">
              <a:solidFill>
                <a:srgbClr val="000000"/>
              </a:solidFill>
              <a:effectLst/>
            </a:endParaRPr>
          </a:p>
          <a:p>
            <a:pPr fontAlgn="base"/>
            <a:r>
              <a:rPr lang="en-US" sz="2000" b="0" i="0" dirty="0">
                <a:solidFill>
                  <a:srgbClr val="000000"/>
                </a:solidFill>
                <a:effectLst/>
              </a:rPr>
              <a:t>Python processes avoid the Global Interpreter Lock (GIL)and take full advantages of multiple processors on a machine </a:t>
            </a:r>
          </a:p>
          <a:p>
            <a:pPr fontAlgn="base"/>
            <a:endParaRPr lang="en-US" sz="2000" b="0" i="0" dirty="0">
              <a:solidFill>
                <a:srgbClr val="000000"/>
              </a:solidFill>
              <a:effectLst/>
            </a:endParaRPr>
          </a:p>
          <a:p>
            <a:pPr fontAlgn="base"/>
            <a:r>
              <a:rPr lang="en-US" sz="2000" b="0" i="0" dirty="0">
                <a:solidFill>
                  <a:srgbClr val="000000"/>
                </a:solidFill>
                <a:effectLst/>
              </a:rPr>
              <a:t>multiprocessing module includes a lot of useful classes for — processes creation, synchronization and IPC</a:t>
            </a:r>
            <a:endParaRPr lang="ru-RU" sz="2000" b="0" i="0" dirty="0">
              <a:solidFill>
                <a:srgbClr val="000000"/>
              </a:solidFill>
              <a:effectLst/>
            </a:endParaRPr>
          </a:p>
        </p:txBody>
      </p:sp>
      <p:pic>
        <p:nvPicPr>
          <p:cNvPr id="1028" name="Picture 4" descr="Multiprocessing in Python">
            <a:extLst>
              <a:ext uri="{FF2B5EF4-FFF2-40B4-BE49-F238E27FC236}">
                <a16:creationId xmlns:a16="http://schemas.microsoft.com/office/drawing/2014/main" id="{AC93F076-7A56-4B1B-959E-2A0E46FEF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705" y="2006353"/>
            <a:ext cx="5786474" cy="263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Lock example — cont’d</a:t>
            </a:r>
            <a:endParaRPr lang="he-IL" dirty="0">
              <a:latin typeface="+mn-lt"/>
            </a:endParaRPr>
          </a:p>
        </p:txBody>
      </p:sp>
      <p:sp>
        <p:nvSpPr>
          <p:cNvPr id="4" name="Rectangle 1">
            <a:extLst>
              <a:ext uri="{FF2B5EF4-FFF2-40B4-BE49-F238E27FC236}">
                <a16:creationId xmlns:a16="http://schemas.microsoft.com/office/drawing/2014/main" id="{CC6AA48B-534B-4AB7-B40B-E30F6EB337C3}"/>
              </a:ext>
            </a:extLst>
          </p:cNvPr>
          <p:cNvSpPr>
            <a:spLocks noChangeArrowheads="1"/>
          </p:cNvSpPr>
          <p:nvPr/>
        </p:nvSpPr>
        <p:spPr bwMode="auto">
          <a:xfrm>
            <a:off x="815413" y="2070920"/>
            <a:ext cx="7457243"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__name__ == </a:t>
            </a:r>
            <a:r>
              <a:rPr kumimoji="0" lang="en-US" altLang="en-US" sz="1600" b="0" i="0" u="none" strike="noStrike" cap="none" normalizeH="0" baseline="0" dirty="0">
                <a:ln>
                  <a:noFill/>
                </a:ln>
                <a:solidFill>
                  <a:srgbClr val="6A8759"/>
                </a:solidFill>
                <a:effectLst/>
                <a:latin typeface="Arial Unicode MS"/>
              </a:rPr>
              <a:t>"__main__"</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lock = </a:t>
            </a:r>
            <a:r>
              <a:rPr kumimoji="0" lang="en-US" altLang="en-US" sz="1600" b="0" i="0" u="none" strike="noStrike" cap="none" normalizeH="0" baseline="0" dirty="0" err="1">
                <a:ln>
                  <a:noFill/>
                </a:ln>
                <a:solidFill>
                  <a:srgbClr val="A9B7C6"/>
                </a:solidFill>
                <a:effectLst/>
                <a:latin typeface="Arial Unicode MS"/>
              </a:rPr>
              <a:t>MP.Lock</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MP.Process</a:t>
            </a:r>
            <a:r>
              <a:rPr kumimoji="0" lang="en-US" altLang="en-US" sz="1600" b="0" i="0" u="none" strike="noStrike" cap="none" normalizeH="0" baseline="0" dirty="0">
                <a:ln>
                  <a:noFill/>
                </a:ln>
                <a:solidFill>
                  <a:srgbClr val="A9B7C6"/>
                </a:solidFill>
                <a:effectLst/>
                <a:latin typeface="Arial Unicode MS"/>
              </a:rPr>
              <a:t>(target=loop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name=</a:t>
            </a:r>
            <a:r>
              <a:rPr kumimoji="0" lang="en-US" altLang="en-US" sz="1600" b="0" i="0" u="none" strike="noStrike" cap="none" normalizeH="0" baseline="0" dirty="0">
                <a:ln>
                  <a:noFill/>
                </a:ln>
                <a:solidFill>
                  <a:srgbClr val="6A8759"/>
                </a:solidFill>
                <a:effectLst/>
                <a:latin typeface="Arial Unicode MS"/>
              </a:rPr>
              <a:t>"child2"</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args</a:t>
            </a:r>
            <a:r>
              <a:rPr kumimoji="0" lang="en-US" altLang="en-US" sz="1600" b="0" i="0" u="none" strike="noStrike" cap="none" normalizeH="0" baseline="0" dirty="0">
                <a:ln>
                  <a:noFill/>
                </a:ln>
                <a:solidFill>
                  <a:srgbClr val="A9B7C6"/>
                </a:solidFill>
                <a:effectLst/>
                <a:latin typeface="Arial Unicode MS"/>
              </a:rPr>
              <a:t>=(lock</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)).start()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range(</a:t>
            </a:r>
            <a:r>
              <a:rPr kumimoji="0" lang="en-US" altLang="en-US" sz="1600" b="0" i="0" u="none" strike="noStrike" cap="none" normalizeH="0" baseline="0" dirty="0">
                <a:ln>
                  <a:noFill/>
                </a:ln>
                <a:solidFill>
                  <a:srgbClr val="6897BB"/>
                </a:solidFill>
                <a:effectLst/>
                <a:latin typeface="Arial Unicode MS"/>
              </a:rPr>
              <a:t>400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(str(</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process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sys.stdout.write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MP.current_process</a:t>
            </a:r>
            <a:r>
              <a:rPr kumimoji="0" lang="en-US" altLang="en-US" sz="1600" b="0" i="0" u="none" strike="noStrike" cap="none" normalizeH="0" baseline="0" dirty="0">
                <a:ln>
                  <a:noFill/>
                </a:ln>
                <a:solidFill>
                  <a:srgbClr val="A9B7C6"/>
                </a:solidFill>
                <a:effectLst/>
                <a:latin typeface="Arial Unicode MS"/>
              </a:rPr>
              <a:t>().name +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\n</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sys.stdout.flush</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Pool</a:t>
            </a: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2554545"/>
          </a:xfrm>
          <a:prstGeom prst="rect">
            <a:avLst/>
          </a:prstGeom>
          <a:noFill/>
        </p:spPr>
        <p:txBody>
          <a:bodyPr wrap="square" rtlCol="0">
            <a:spAutoFit/>
          </a:bodyPr>
          <a:lstStyle/>
          <a:p>
            <a:pPr marL="171450" indent="-171450" defTabSz="360000">
              <a:buFont typeface="Arial" panose="020B0604020202020204" pitchFamily="34" charset="0"/>
              <a:buChar char="•"/>
            </a:pPr>
            <a:r>
              <a:rPr lang="en-US" sz="1600" b="0" i="0" dirty="0">
                <a:solidFill>
                  <a:srgbClr val="000000"/>
                </a:solidFill>
                <a:effectLst/>
              </a:rPr>
              <a:t>Multiprocessing module contains (among others) a Pool class that can be used for parallelize executing a function across multiple inputs. </a:t>
            </a:r>
          </a:p>
          <a:p>
            <a:pPr marL="171450" indent="-171450" defTabSz="360000">
              <a:buFont typeface="Arial" panose="020B0604020202020204" pitchFamily="34" charset="0"/>
              <a:buChar char="•"/>
            </a:pPr>
            <a:endParaRPr lang="en-US" sz="1600" b="0" i="0" dirty="0">
              <a:solidFill>
                <a:srgbClr val="000000"/>
              </a:solidFill>
              <a:effectLst/>
            </a:endParaRPr>
          </a:p>
          <a:p>
            <a:pPr marL="171450" indent="-171450" defTabSz="360000">
              <a:buFont typeface="Arial" panose="020B0604020202020204" pitchFamily="34" charset="0"/>
              <a:buChar char="•"/>
            </a:pPr>
            <a:r>
              <a:rPr lang="en-US" sz="1600" b="0" i="0" dirty="0">
                <a:solidFill>
                  <a:srgbClr val="000000"/>
                </a:solidFill>
                <a:effectLst/>
              </a:rPr>
              <a:t>Using a Poo! can be a convenient approach for simple parallel processing tasks. Some of Pool tasks are: </a:t>
            </a:r>
          </a:p>
          <a:p>
            <a:pPr lvl="1" defTabSz="360000"/>
            <a:r>
              <a:rPr lang="en-US" sz="1600" b="0" i="0" dirty="0">
                <a:solidFill>
                  <a:srgbClr val="000000"/>
                </a:solidFill>
                <a:effectLst/>
              </a:rPr>
              <a:t>— </a:t>
            </a:r>
            <a:r>
              <a:rPr lang="en-US" sz="1600" b="0" i="0" dirty="0" err="1">
                <a:solidFill>
                  <a:srgbClr val="000000"/>
                </a:solidFill>
                <a:effectLst/>
              </a:rPr>
              <a:t>pool.map</a:t>
            </a:r>
            <a:endParaRPr lang="en-US" sz="1600" b="0" i="0" dirty="0">
              <a:solidFill>
                <a:srgbClr val="000000"/>
              </a:solidFill>
              <a:effectLst/>
            </a:endParaRPr>
          </a:p>
          <a:p>
            <a:pPr lvl="1" defTabSz="360000"/>
            <a:r>
              <a:rPr lang="en-US" sz="1600" b="0" i="0" dirty="0">
                <a:solidFill>
                  <a:srgbClr val="000000"/>
                </a:solidFill>
                <a:effectLst/>
              </a:rPr>
              <a:t>— </a:t>
            </a:r>
            <a:r>
              <a:rPr lang="en-US" sz="1600" b="0" i="0" dirty="0" err="1">
                <a:solidFill>
                  <a:srgbClr val="000000"/>
                </a:solidFill>
                <a:effectLst/>
              </a:rPr>
              <a:t>pool.map_unordered</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pool.imap</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pool.map_async</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pool.apply</a:t>
            </a:r>
            <a:r>
              <a:rPr lang="en-US" sz="1600" b="0" i="0" dirty="0">
                <a:solidFill>
                  <a:srgbClr val="000000"/>
                </a:solidFill>
                <a:effectLst/>
              </a:rPr>
              <a:t> </a:t>
            </a:r>
          </a:p>
          <a:p>
            <a:pPr lvl="1" defTabSz="360000"/>
            <a:r>
              <a:rPr lang="en-US" sz="1600" b="0" i="0" dirty="0">
                <a:solidFill>
                  <a:srgbClr val="000000"/>
                </a:solidFill>
                <a:effectLst/>
              </a:rPr>
              <a:t>— </a:t>
            </a:r>
            <a:r>
              <a:rPr lang="en-US" sz="1600" b="0" i="0" dirty="0" err="1">
                <a:solidFill>
                  <a:srgbClr val="000000"/>
                </a:solidFill>
                <a:effectLst/>
              </a:rPr>
              <a:t>etc</a:t>
            </a:r>
            <a:endParaRPr lang="en-US" sz="1600" dirty="0">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Multiprocessing Pool</a:t>
            </a:r>
            <a:endParaRPr lang="he-IL" dirty="0"/>
          </a:p>
        </p:txBody>
      </p:sp>
    </p:spTree>
    <p:extLst>
      <p:ext uri="{BB962C8B-B14F-4D97-AF65-F5344CB8AC3E}">
        <p14:creationId xmlns:p14="http://schemas.microsoft.com/office/powerpoint/2010/main" val="13271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Multiprocessing Pool —- example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58E392C9-B6C3-4B33-B197-EDDEFB9CB6AA}"/>
              </a:ext>
            </a:extLst>
          </p:cNvPr>
          <p:cNvSpPr>
            <a:spLocks noChangeArrowheads="1"/>
          </p:cNvSpPr>
          <p:nvPr/>
        </p:nvSpPr>
        <p:spPr bwMode="auto">
          <a:xfrm>
            <a:off x="815413" y="2233097"/>
            <a:ext cx="8513686"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from </a:t>
            </a:r>
            <a:r>
              <a:rPr kumimoji="0" lang="en-US" altLang="en-US" b="0" i="0" u="none" strike="noStrike" cap="none" normalizeH="0" baseline="0" dirty="0">
                <a:ln>
                  <a:noFill/>
                </a:ln>
                <a:solidFill>
                  <a:srgbClr val="A9B7C6"/>
                </a:solidFill>
                <a:effectLst/>
                <a:latin typeface="Arial Unicode MS"/>
              </a:rPr>
              <a:t>multiprocessing </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Pool</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FFC66D"/>
                </a:solidFill>
                <a:effectLst/>
                <a:latin typeface="Arial Unicode MS"/>
              </a:rPr>
              <a:t>increment</a:t>
            </a:r>
            <a:r>
              <a:rPr kumimoji="0" lang="en-US" altLang="en-US" b="0" i="0" u="none" strike="noStrike" cap="none" normalizeH="0" baseline="0" dirty="0">
                <a:ln>
                  <a:noFill/>
                </a:ln>
                <a:solidFill>
                  <a:srgbClr val="A9B7C6"/>
                </a:solidFill>
                <a:effectLst/>
                <a:latin typeface="Arial Unicode MS"/>
              </a:rPr>
              <a: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__name__ == </a:t>
            </a:r>
            <a:r>
              <a:rPr kumimoji="0" lang="en-US" altLang="en-US" b="0" i="0" u="none" strike="noStrike" cap="none" normalizeH="0" baseline="0" dirty="0">
                <a:ln>
                  <a:noFill/>
                </a:ln>
                <a:solidFill>
                  <a:srgbClr val="6A8759"/>
                </a:solidFill>
                <a:effectLst/>
                <a:latin typeface="Arial Unicode MS"/>
              </a:rPr>
              <a:t>"__main__"</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numbers = [</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6</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7</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8</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9</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10</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pool = Pool(</a:t>
            </a:r>
            <a:r>
              <a:rPr kumimoji="0" lang="en-US" altLang="en-US" b="0" i="0" u="none" strike="noStrike" cap="none" normalizeH="0" baseline="0" dirty="0">
                <a:ln>
                  <a:noFill/>
                </a:ln>
                <a:solidFill>
                  <a:srgbClr val="AA4926"/>
                </a:solidFill>
                <a:effectLst/>
                <a:latin typeface="Arial Unicode MS"/>
              </a:rPr>
              <a:t>processes</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pool.map</a:t>
            </a:r>
            <a:r>
              <a:rPr kumimoji="0" lang="en-US" altLang="en-US" b="0" i="0" u="none" strike="noStrike" cap="none" normalizeH="0" baseline="0" dirty="0">
                <a:ln>
                  <a:noFill/>
                </a:ln>
                <a:solidFill>
                  <a:srgbClr val="A9B7C6"/>
                </a:solidFill>
                <a:effectLst/>
                <a:latin typeface="Arial Unicode MS"/>
              </a:rPr>
              <a:t>(increment</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numbers)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incremented_list</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08080"/>
                </a:solidFill>
                <a:effectLst/>
                <a:latin typeface="Arial Unicode MS"/>
              </a:rPr>
              <a:t># [2, 3, 4, 5, 6, 7, 8, 9, 10, 11]</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829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01</a:t>
            </a:r>
            <a:endParaRPr lang="he-IL" dirty="0"/>
          </a:p>
        </p:txBody>
      </p:sp>
    </p:spTree>
    <p:extLst>
      <p:ext uri="{BB962C8B-B14F-4D97-AF65-F5344CB8AC3E}">
        <p14:creationId xmlns:p14="http://schemas.microsoft.com/office/powerpoint/2010/main" val="2767821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a:t>
            </a:r>
            <a:r>
              <a:rPr lang="en-US" b="0" i="0" dirty="0" err="1">
                <a:solidFill>
                  <a:srgbClr val="000000"/>
                </a:solidFill>
                <a:effectLst/>
                <a:latin typeface="+mn-lt"/>
              </a:rPr>
              <a:t>multiprocessing.Process</a:t>
            </a:r>
            <a:r>
              <a:rPr lang="en-US" b="0" i="0" dirty="0">
                <a:solidFill>
                  <a:srgbClr val="000000"/>
                </a:solidFill>
                <a:effectLst/>
                <a:latin typeface="+mn-lt"/>
              </a:rPr>
              <a:t> class </a:t>
            </a:r>
            <a:br>
              <a:rPr lang="en-US" dirty="0">
                <a:latin typeface="+mn-lt"/>
              </a:rPr>
            </a:b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algn="l" rtl="0" fontAlgn="base"/>
            <a:r>
              <a:rPr lang="en-US" sz="3200" b="0" i="0" dirty="0">
                <a:solidFill>
                  <a:srgbClr val="000000"/>
                </a:solidFill>
                <a:effectLst/>
              </a:rPr>
              <a:t>We can use the Process class to create a process object </a:t>
            </a:r>
          </a:p>
          <a:p>
            <a:pPr algn="l" rtl="0" fontAlgn="base"/>
            <a:r>
              <a:rPr lang="en-US" sz="3200" b="0" i="0" dirty="0">
                <a:solidFill>
                  <a:srgbClr val="000000"/>
                </a:solidFill>
                <a:effectLst/>
              </a:rPr>
              <a:t>Process(group=None, target=None, name=None, </a:t>
            </a:r>
            <a:r>
              <a:rPr lang="en-US" sz="3200" b="0" i="0" dirty="0" err="1">
                <a:solidFill>
                  <a:srgbClr val="000000"/>
                </a:solidFill>
                <a:effectLst/>
              </a:rPr>
              <a:t>args</a:t>
            </a:r>
            <a:r>
              <a:rPr lang="en-US" sz="3200" b="0" i="0" dirty="0">
                <a:solidFill>
                  <a:srgbClr val="000000"/>
                </a:solidFill>
                <a:effectLst/>
              </a:rPr>
              <a:t>=()) </a:t>
            </a:r>
          </a:p>
          <a:p>
            <a:pPr marL="457200" lvl="1" indent="0" fontAlgn="base">
              <a:buNone/>
            </a:pPr>
            <a:r>
              <a:rPr lang="en-US" sz="3200" b="0" i="0" dirty="0">
                <a:solidFill>
                  <a:srgbClr val="000000"/>
                </a:solidFill>
                <a:effectLst/>
              </a:rPr>
              <a:t>— target is the callable object to be invoked by the Process </a:t>
            </a:r>
          </a:p>
          <a:p>
            <a:pPr marL="457200" lvl="1" indent="0" fontAlgn="base">
              <a:buNone/>
            </a:pPr>
            <a:r>
              <a:rPr lang="en-US" sz="3200" b="0" i="0" dirty="0">
                <a:solidFill>
                  <a:srgbClr val="000000"/>
                </a:solidFill>
                <a:effectLst/>
              </a:rPr>
              <a:t>— name is the process name </a:t>
            </a:r>
          </a:p>
          <a:p>
            <a:pPr marL="457200" lvl="1" indent="0" fontAlgn="base">
              <a:buNone/>
            </a:pPr>
            <a:r>
              <a:rPr lang="en-US" sz="3200" b="0" i="0" dirty="0">
                <a:solidFill>
                  <a:srgbClr val="000000"/>
                </a:solidFill>
                <a:effectLst/>
              </a:rPr>
              <a:t>— </a:t>
            </a:r>
            <a:r>
              <a:rPr lang="en-US" sz="3200" b="0" i="0" dirty="0" err="1">
                <a:solidFill>
                  <a:srgbClr val="000000"/>
                </a:solidFill>
                <a:effectLst/>
              </a:rPr>
              <a:t>args</a:t>
            </a:r>
            <a:r>
              <a:rPr lang="en-US" sz="3200" b="0" i="0" dirty="0">
                <a:solidFill>
                  <a:srgbClr val="000000"/>
                </a:solidFill>
                <a:effectLst/>
              </a:rPr>
              <a:t> is the argument tuple for the target invocation. </a:t>
            </a:r>
          </a:p>
          <a:p>
            <a:pPr marL="457200" lvl="1" indent="0" fontAlgn="base">
              <a:buNone/>
            </a:pPr>
            <a:r>
              <a:rPr lang="en-US" sz="3200" b="0" i="0" dirty="0">
                <a:solidFill>
                  <a:srgbClr val="000000"/>
                </a:solidFill>
                <a:effectLst/>
              </a:rPr>
              <a:t>— group — should be always be None</a:t>
            </a:r>
            <a:endParaRPr lang="en-US" sz="32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Process start and join functions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632311"/>
          </a:xfrm>
          <a:prstGeom prst="rect">
            <a:avLst/>
          </a:prstGeom>
          <a:noFill/>
        </p:spPr>
        <p:txBody>
          <a:bodyPr wrap="square" rtlCol="1">
            <a:spAutoFit/>
          </a:bodyPr>
          <a:lstStyle/>
          <a:p>
            <a:pPr marL="285750" indent="-285750">
              <a:buFont typeface="Arial" panose="020B0604020202020204" pitchFamily="34" charset="0"/>
              <a:buChar char="•"/>
            </a:pPr>
            <a:r>
              <a:rPr lang="en-US" sz="2800" b="0" i="0" dirty="0">
                <a:solidFill>
                  <a:srgbClr val="000000"/>
                </a:solidFill>
                <a:effectLst/>
              </a:rPr>
              <a:t>start() - Starts the process’s activity. </a:t>
            </a:r>
          </a:p>
          <a:p>
            <a:pPr marL="285750" indent="-285750">
              <a:buFont typeface="Arial" panose="020B0604020202020204" pitchFamily="34" charset="0"/>
              <a:buChar char="•"/>
            </a:pPr>
            <a:endParaRPr lang="en-US" sz="2800" dirty="0">
              <a:solidFill>
                <a:srgbClr val="000000"/>
              </a:solidFill>
            </a:endParaRPr>
          </a:p>
          <a:p>
            <a:pPr marL="285750" indent="-285750">
              <a:buFont typeface="Arial" panose="020B0604020202020204" pitchFamily="34" charset="0"/>
              <a:buChar char="•"/>
            </a:pPr>
            <a:r>
              <a:rPr lang="en-US" sz="2800" b="0" i="0" dirty="0">
                <a:solidFill>
                  <a:srgbClr val="000000"/>
                </a:solidFill>
                <a:effectLst/>
              </a:rPr>
              <a:t>join([timeout]) </a:t>
            </a:r>
          </a:p>
          <a:p>
            <a:pPr lvl="1"/>
            <a:r>
              <a:rPr lang="en-US" sz="2800" b="0" i="0" dirty="0">
                <a:solidFill>
                  <a:srgbClr val="000000"/>
                </a:solidFill>
                <a:effectLst/>
              </a:rPr>
              <a:t>— Block the calling method until the process whose join() method is called terminates or until the optional timeout occurs. </a:t>
            </a:r>
          </a:p>
          <a:p>
            <a:pPr lvl="1"/>
            <a:endParaRPr lang="en-US" sz="2800" b="0" i="0" dirty="0">
              <a:solidFill>
                <a:srgbClr val="000000"/>
              </a:solidFill>
              <a:effectLst/>
            </a:endParaRPr>
          </a:p>
          <a:p>
            <a:pPr lvl="1"/>
            <a:r>
              <a:rPr lang="en-US" sz="2800" b="0" i="0" dirty="0">
                <a:solidFill>
                  <a:srgbClr val="000000"/>
                </a:solidFill>
                <a:effectLst/>
              </a:rPr>
              <a:t>— If timeout parameter specified the calling method will be blocked up to timeout seconds. The </a:t>
            </a:r>
            <a:r>
              <a:rPr lang="en-US" sz="2800" b="0" i="0" dirty="0" err="1">
                <a:solidFill>
                  <a:srgbClr val="000000"/>
                </a:solidFill>
                <a:effectLst/>
              </a:rPr>
              <a:t>exitcode</a:t>
            </a:r>
            <a:r>
              <a:rPr lang="en-US" sz="2800" b="0" i="0" dirty="0">
                <a:solidFill>
                  <a:srgbClr val="000000"/>
                </a:solidFill>
                <a:effectLst/>
              </a:rPr>
              <a:t> will stays None until the process is actually finishes (Will be discussed later)”</a:t>
            </a:r>
            <a:endParaRPr lang="en-US" sz="2800"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The Process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The Process example</a:t>
            </a:r>
            <a:endParaRPr lang="he-IL"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9AE50FB3-DC02-4BDB-BC89-CB90E9020ED6}"/>
              </a:ext>
            </a:extLst>
          </p:cNvPr>
          <p:cNvSpPr>
            <a:spLocks noChangeArrowheads="1"/>
          </p:cNvSpPr>
          <p:nvPr/>
        </p:nvSpPr>
        <p:spPr bwMode="auto">
          <a:xfrm>
            <a:off x="730486" y="1728809"/>
            <a:ext cx="9161755"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from </a:t>
            </a:r>
            <a:r>
              <a:rPr kumimoji="0" lang="en-US" altLang="en-US" sz="2400" b="0" i="0" u="none" strike="noStrike" cap="none" normalizeH="0" baseline="0" dirty="0">
                <a:ln>
                  <a:noFill/>
                </a:ln>
                <a:solidFill>
                  <a:srgbClr val="A9B7C6"/>
                </a:solidFill>
                <a:effectLst/>
                <a:latin typeface="Arial Unicode MS"/>
              </a:rPr>
              <a:t>multiprocessing </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Process</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current_process</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FFC66D"/>
                </a:solidFill>
                <a:effectLst/>
                <a:latin typeface="Arial Unicode MS"/>
              </a:rPr>
              <a:t>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cp = </a:t>
            </a:r>
            <a:r>
              <a:rPr kumimoji="0" lang="en-US" altLang="en-US" sz="2400" b="0" i="0" u="none" strike="noStrike" cap="none" normalizeH="0" baseline="0" dirty="0" err="1">
                <a:ln>
                  <a:noFill/>
                </a:ln>
                <a:solidFill>
                  <a:srgbClr val="A9B7C6"/>
                </a:solidFill>
                <a:effectLst/>
                <a:latin typeface="Arial Unicode MS"/>
              </a:rPr>
              <a:t>current_process</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 child process: name={}, </a:t>
            </a:r>
            <a:r>
              <a:rPr kumimoji="0" lang="en-US" altLang="en-US" sz="2400" b="0" i="0" u="none" strike="noStrike" cap="none" normalizeH="0" baseline="0" dirty="0" err="1">
                <a:ln>
                  <a:noFill/>
                </a:ln>
                <a:solidFill>
                  <a:srgbClr val="6A8759"/>
                </a:solidFill>
                <a:effectLst/>
                <a:latin typeface="Arial Unicode MS"/>
              </a:rPr>
              <a:t>pid</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err="1">
                <a:ln>
                  <a:noFill/>
                </a:ln>
                <a:solidFill>
                  <a:srgbClr val="6A8759"/>
                </a:solidFill>
                <a:effectLst/>
                <a:latin typeface="Arial Unicode MS"/>
              </a:rPr>
              <a:t>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.format(cp.name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cp.pid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val</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A9B7C6"/>
                </a:solidFill>
                <a:effectLst/>
                <a:latin typeface="Arial Unicode MS"/>
              </a:rPr>
              <a:t>__name__ == </a:t>
            </a:r>
            <a:r>
              <a:rPr kumimoji="0" lang="en-US" altLang="en-US" sz="2400" b="0" i="0" u="none" strike="noStrike" cap="none" normalizeH="0" baseline="0" dirty="0">
                <a:ln>
                  <a:noFill/>
                </a:ln>
                <a:solidFill>
                  <a:srgbClr val="6A8759"/>
                </a:solidFill>
                <a:effectLst/>
                <a:latin typeface="Arial Unicode MS"/>
              </a:rPr>
              <a:t>'__main__'</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 = Process(</a:t>
            </a:r>
            <a:r>
              <a:rPr kumimoji="0" lang="en-US" altLang="en-US" sz="2400" b="0" i="0" u="none" strike="noStrike" cap="none" normalizeH="0" baseline="0" dirty="0">
                <a:ln>
                  <a:noFill/>
                </a:ln>
                <a:solidFill>
                  <a:srgbClr val="AA4926"/>
                </a:solidFill>
                <a:effectLst/>
                <a:latin typeface="Arial Unicode MS"/>
              </a:rPr>
              <a:t>target</a:t>
            </a:r>
            <a:r>
              <a:rPr kumimoji="0" lang="en-US" altLang="en-US" sz="2400" b="0" i="0" u="none" strike="noStrike" cap="none" normalizeH="0" baseline="0" dirty="0">
                <a:ln>
                  <a:noFill/>
                </a:ln>
                <a:solidFill>
                  <a:srgbClr val="A9B7C6"/>
                </a:solidFill>
                <a:effectLst/>
                <a:latin typeface="Arial Unicode MS"/>
              </a:rPr>
              <a:t>=f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A4926"/>
                </a:solidFill>
                <a:effectLst/>
                <a:latin typeface="Arial Unicode MS"/>
              </a:rPr>
              <a:t>args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param_val</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p.start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p.join</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Process example — cont’d</a:t>
            </a:r>
            <a:endParaRPr lang="en-US" dirty="0">
              <a:latin typeface="+mn-lt"/>
            </a:endParaRPr>
          </a:p>
        </p:txBody>
      </p:sp>
      <p:sp>
        <p:nvSpPr>
          <p:cNvPr id="3" name="Content Placeholder 2"/>
          <p:cNvSpPr>
            <a:spLocks noGrp="1"/>
          </p:cNvSpPr>
          <p:nvPr>
            <p:ph idx="1"/>
          </p:nvPr>
        </p:nvSpPr>
        <p:spPr/>
        <p:txBody>
          <a:bodyPr>
            <a:normAutofit/>
          </a:bodyPr>
          <a:lstStyle/>
          <a:p>
            <a:pPr marL="0" indent="0">
              <a:buNone/>
            </a:pPr>
            <a:endParaRPr lang="en-US" dirty="0"/>
          </a:p>
          <a:p>
            <a:r>
              <a:rPr lang="en-US" b="0" i="0" dirty="0">
                <a:solidFill>
                  <a:srgbClr val="000000"/>
                </a:solidFill>
                <a:effectLst/>
              </a:rPr>
              <a:t>In some platform, like windows, the child process goes through the main space before executing the target function. This is why the creation of child process must be ' f under the: if __name__==“__main__’’</a:t>
            </a:r>
          </a:p>
          <a:p>
            <a:endParaRPr lang="en-US" dirty="0">
              <a:solidFill>
                <a:srgbClr val="000000"/>
              </a:solidFill>
            </a:endParaRPr>
          </a:p>
          <a:p>
            <a:r>
              <a:rPr lang="en-US" b="0" i="0" dirty="0">
                <a:solidFill>
                  <a:srgbClr val="000000"/>
                </a:solidFill>
                <a:effectLst/>
              </a:rPr>
              <a:t> Single-item tuples require a trailing comma: </a:t>
            </a:r>
          </a:p>
          <a:p>
            <a:pPr lvl="1"/>
            <a:r>
              <a:rPr lang="en-US" b="0" i="0" dirty="0" err="1">
                <a:solidFill>
                  <a:srgbClr val="000000"/>
                </a:solidFill>
                <a:effectLst/>
              </a:rPr>
              <a:t>tpl</a:t>
            </a:r>
            <a:r>
              <a:rPr lang="en-US" b="0" i="0" dirty="0">
                <a:solidFill>
                  <a:srgbClr val="000000"/>
                </a:solidFill>
                <a:effectLst/>
              </a:rPr>
              <a:t> = (1,)</a:t>
            </a:r>
            <a:endParaRPr lang="en-US" dirty="0">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join with timeout example</a:t>
            </a:r>
            <a:endParaRPr lang="en-US" i="0" dirty="0">
              <a:solidFill>
                <a:srgbClr val="242424"/>
              </a:solidFill>
              <a:effectLst/>
              <a:latin typeface="+mn-lt"/>
            </a:endParaRPr>
          </a:p>
        </p:txBody>
      </p:sp>
      <p:sp>
        <p:nvSpPr>
          <p:cNvPr id="3" name="Content Placeholder 2"/>
          <p:cNvSpPr>
            <a:spLocks noGrp="1"/>
          </p:cNvSpPr>
          <p:nvPr>
            <p:ph idx="1"/>
          </p:nvPr>
        </p:nvSpPr>
        <p:spPr/>
        <p:txBody>
          <a:bodyPr>
            <a:noAutofit/>
          </a:bodyPr>
          <a:lstStyle/>
          <a:p>
            <a:pPr marL="0" indent="0">
              <a:lnSpc>
                <a:spcPct val="50000"/>
              </a:lnSpc>
              <a:buNone/>
            </a:pPr>
            <a:r>
              <a:rPr lang="en-US" sz="2000" b="0" i="0" dirty="0">
                <a:solidFill>
                  <a:srgbClr val="000000"/>
                </a:solidFill>
                <a:effectLst/>
              </a:rPr>
              <a:t>import multiprocessing as MP </a:t>
            </a:r>
          </a:p>
          <a:p>
            <a:pPr marL="0" indent="0">
              <a:lnSpc>
                <a:spcPct val="50000"/>
              </a:lnSpc>
              <a:buNone/>
            </a:pPr>
            <a:r>
              <a:rPr lang="en-US" sz="2000" b="0" i="0" dirty="0">
                <a:solidFill>
                  <a:srgbClr val="000000"/>
                </a:solidFill>
                <a:effectLst/>
              </a:rPr>
              <a:t>import time </a:t>
            </a:r>
          </a:p>
          <a:p>
            <a:pPr marL="0" indent="0">
              <a:lnSpc>
                <a:spcPct val="50000"/>
              </a:lnSpc>
              <a:buNone/>
            </a:pPr>
            <a:r>
              <a:rPr lang="en-US" sz="2000" b="0" i="0" dirty="0">
                <a:solidFill>
                  <a:srgbClr val="000000"/>
                </a:solidFill>
                <a:effectLst/>
              </a:rPr>
              <a:t>def </a:t>
            </a:r>
            <a:r>
              <a:rPr lang="en-US" sz="2000" b="0" i="0" dirty="0" err="1">
                <a:solidFill>
                  <a:srgbClr val="000000"/>
                </a:solidFill>
                <a:effectLst/>
              </a:rPr>
              <a:t>func</a:t>
            </a:r>
            <a:r>
              <a:rPr lang="en-US" sz="2000" b="0" i="0" dirty="0">
                <a:solidFill>
                  <a:srgbClr val="000000"/>
                </a:solidFill>
                <a:effectLst/>
              </a:rPr>
              <a:t>():</a:t>
            </a:r>
          </a:p>
          <a:p>
            <a:pPr marL="0" indent="0">
              <a:lnSpc>
                <a:spcPct val="50000"/>
              </a:lnSpc>
              <a:buNone/>
            </a:pPr>
            <a:r>
              <a:rPr lang="en-US" sz="2000" b="0" i="0" dirty="0">
                <a:solidFill>
                  <a:srgbClr val="000000"/>
                </a:solidFill>
                <a:effectLst/>
              </a:rPr>
              <a:t> 	for n in range(100000000): </a:t>
            </a:r>
          </a:p>
          <a:p>
            <a:pPr marL="0" indent="0">
              <a:lnSpc>
                <a:spcPct val="50000"/>
              </a:lnSpc>
              <a:buNone/>
            </a:pPr>
            <a:r>
              <a:rPr lang="en-US" sz="2000" b="0" i="0" dirty="0">
                <a:solidFill>
                  <a:srgbClr val="000000"/>
                </a:solidFill>
                <a:effectLst/>
              </a:rPr>
              <a:t>		pass </a:t>
            </a:r>
          </a:p>
          <a:p>
            <a:pPr marL="0" indent="0">
              <a:lnSpc>
                <a:spcPct val="50000"/>
              </a:lnSpc>
              <a:buNone/>
            </a:pPr>
            <a:endParaRPr lang="en-US" sz="2000" dirty="0">
              <a:solidFill>
                <a:srgbClr val="000000"/>
              </a:solidFill>
            </a:endParaRPr>
          </a:p>
          <a:p>
            <a:pPr marL="0" indent="0">
              <a:lnSpc>
                <a:spcPct val="50000"/>
              </a:lnSpc>
              <a:buNone/>
            </a:pPr>
            <a:r>
              <a:rPr lang="en-US" sz="2000" b="0" i="0" dirty="0">
                <a:solidFill>
                  <a:srgbClr val="000000"/>
                </a:solidFill>
                <a:effectLst/>
              </a:rPr>
              <a:t>if __name__ == "__main__": </a:t>
            </a:r>
          </a:p>
          <a:p>
            <a:pPr marL="0" indent="0">
              <a:lnSpc>
                <a:spcPct val="50000"/>
              </a:lnSpc>
              <a:buNone/>
            </a:pPr>
            <a:r>
              <a:rPr lang="en-US" sz="2000" b="0" i="0" dirty="0">
                <a:solidFill>
                  <a:srgbClr val="000000"/>
                </a:solidFill>
                <a:effectLst/>
              </a:rPr>
              <a:t>	p = </a:t>
            </a:r>
            <a:r>
              <a:rPr lang="en-US" sz="2000" b="0" i="0" dirty="0" err="1">
                <a:solidFill>
                  <a:srgbClr val="000000"/>
                </a:solidFill>
                <a:effectLst/>
              </a:rPr>
              <a:t>MP.Process</a:t>
            </a:r>
            <a:r>
              <a:rPr lang="en-US" sz="2000" b="0" i="0" dirty="0">
                <a:solidFill>
                  <a:srgbClr val="000000"/>
                </a:solidFill>
                <a:effectLst/>
              </a:rPr>
              <a:t>(target=</a:t>
            </a:r>
            <a:r>
              <a:rPr lang="en-US" sz="2000" b="0" i="0" dirty="0" err="1">
                <a:solidFill>
                  <a:srgbClr val="000000"/>
                </a:solidFill>
                <a:effectLst/>
              </a:rPr>
              <a:t>func</a:t>
            </a:r>
            <a:r>
              <a:rPr lang="en-US" sz="2000" b="0" i="0" dirty="0">
                <a:solidFill>
                  <a:srgbClr val="000000"/>
                </a:solidFill>
                <a:effectLst/>
              </a:rPr>
              <a:t>)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p.start</a:t>
            </a:r>
            <a:r>
              <a:rPr lang="en-US" sz="2000" b="0" i="0" dirty="0">
                <a:solidFill>
                  <a:srgbClr val="000000"/>
                </a:solidFill>
                <a:effectLst/>
              </a:rPr>
              <a:t>() 				The output: </a:t>
            </a:r>
          </a:p>
          <a:p>
            <a:pPr marL="0" indent="0">
              <a:lnSpc>
                <a:spcPct val="50000"/>
              </a:lnSpc>
              <a:buNone/>
            </a:pPr>
            <a:endParaRPr lang="en-US" sz="2000" dirty="0">
              <a:solidFill>
                <a:srgbClr val="000000"/>
              </a:solidFill>
            </a:endParaRPr>
          </a:p>
          <a:p>
            <a:pPr marL="0" indent="0">
              <a:lnSpc>
                <a:spcPct val="50000"/>
              </a:lnSpc>
              <a:buNone/>
            </a:pPr>
            <a:r>
              <a:rPr lang="en-US" sz="2000" b="0" i="0" dirty="0">
                <a:solidFill>
                  <a:srgbClr val="000000"/>
                </a:solidFill>
                <a:effectLst/>
              </a:rPr>
              <a:t>	</a:t>
            </a:r>
            <a:r>
              <a:rPr lang="en-US" sz="2000" b="0" i="0" dirty="0" err="1">
                <a:solidFill>
                  <a:srgbClr val="000000"/>
                </a:solidFill>
                <a:effectLst/>
              </a:rPr>
              <a:t>p.join</a:t>
            </a:r>
            <a:r>
              <a:rPr lang="en-US" sz="2000" b="0" i="0" dirty="0">
                <a:solidFill>
                  <a:srgbClr val="000000"/>
                </a:solidFill>
                <a:effectLst/>
              </a:rPr>
              <a:t>(1) 				</a:t>
            </a:r>
          </a:p>
          <a:p>
            <a:pPr marL="0" indent="0">
              <a:lnSpc>
                <a:spcPct val="50000"/>
              </a:lnSpc>
              <a:buNone/>
            </a:pPr>
            <a:r>
              <a:rPr lang="en-US" sz="2000" b="0" i="0" dirty="0">
                <a:solidFill>
                  <a:srgbClr val="000000"/>
                </a:solidFill>
                <a:effectLst/>
              </a:rPr>
              <a:t>	while </a:t>
            </a:r>
            <a:r>
              <a:rPr lang="en-US" sz="2000" b="0" i="0" dirty="0" err="1">
                <a:solidFill>
                  <a:srgbClr val="000000"/>
                </a:solidFill>
                <a:effectLst/>
              </a:rPr>
              <a:t>p.exitcode</a:t>
            </a:r>
            <a:r>
              <a:rPr lang="en-US" sz="2000" b="0" i="0" dirty="0">
                <a:solidFill>
                  <a:srgbClr val="000000"/>
                </a:solidFill>
                <a:effectLst/>
              </a:rPr>
              <a:t> is None: 		In loop </a:t>
            </a:r>
          </a:p>
          <a:p>
            <a:pPr marL="0" indent="0">
              <a:lnSpc>
                <a:spcPct val="50000"/>
              </a:lnSpc>
              <a:buNone/>
            </a:pPr>
            <a:r>
              <a:rPr lang="en-US" sz="2000" b="0" i="0" dirty="0">
                <a:solidFill>
                  <a:srgbClr val="000000"/>
                </a:solidFill>
                <a:effectLst/>
              </a:rPr>
              <a:t>	print("in loop") 			In loop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p.join</a:t>
            </a:r>
            <a:r>
              <a:rPr lang="en-US" sz="2000" b="0" i="0" dirty="0">
                <a:solidFill>
                  <a:srgbClr val="000000"/>
                </a:solidFill>
                <a:effectLst/>
              </a:rPr>
              <a:t>(1) 			In loop </a:t>
            </a:r>
          </a:p>
          <a:p>
            <a:pPr marL="0" indent="0">
              <a:lnSpc>
                <a:spcPct val="50000"/>
              </a:lnSpc>
              <a:buNone/>
            </a:pPr>
            <a:r>
              <a:rPr lang="en-US" sz="2000" b="0" i="0" dirty="0">
                <a:solidFill>
                  <a:srgbClr val="000000"/>
                </a:solidFill>
                <a:effectLst/>
              </a:rPr>
              <a:t>	</a:t>
            </a:r>
            <a:r>
              <a:rPr lang="en-US" sz="2000" b="0" i="0" dirty="0" err="1">
                <a:solidFill>
                  <a:srgbClr val="000000"/>
                </a:solidFill>
                <a:effectLst/>
              </a:rPr>
              <a:t>time.sleep</a:t>
            </a:r>
            <a:r>
              <a:rPr lang="en-US" sz="2000" b="0" i="0" dirty="0">
                <a:solidFill>
                  <a:srgbClr val="000000"/>
                </a:solidFill>
                <a:effectLst/>
              </a:rPr>
              <a:t>(1)			In loop </a:t>
            </a:r>
            <a:endParaRPr lang="en-US" sz="20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Exchanging data between processes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rPr>
              <a:t>When it comes to communicating between processes, the multiprocessing modules has two primary methods: </a:t>
            </a:r>
          </a:p>
          <a:p>
            <a:r>
              <a:rPr lang="en-US" sz="3200" b="0" i="0" dirty="0">
                <a:solidFill>
                  <a:srgbClr val="000000"/>
                </a:solidFill>
                <a:effectLst/>
              </a:rPr>
              <a:t>	— Queues </a:t>
            </a:r>
          </a:p>
          <a:p>
            <a:r>
              <a:rPr lang="en-US" sz="3200" b="0" i="0" dirty="0">
                <a:solidFill>
                  <a:srgbClr val="000000"/>
                </a:solidFill>
                <a:effectLst/>
              </a:rPr>
              <a:t>	— Pipes</a:t>
            </a:r>
            <a:endParaRPr lang="en-GB" sz="3200" dirty="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3137</Words>
  <Application>Microsoft Office PowerPoint</Application>
  <PresentationFormat>Widescreen</PresentationFormat>
  <Paragraphs>230</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Unicode MS</vt:lpstr>
      <vt:lpstr>Calibri</vt:lpstr>
      <vt:lpstr>Calibri Light</vt:lpstr>
      <vt:lpstr>Segoe</vt:lpstr>
      <vt:lpstr>Segoe Light</vt:lpstr>
      <vt:lpstr>Tahoma</vt:lpstr>
      <vt:lpstr>Office Theme</vt:lpstr>
      <vt:lpstr>Module 05 – Processes</vt:lpstr>
      <vt:lpstr>multiprocessing</vt:lpstr>
      <vt:lpstr>The multiprocessing.Process class  </vt:lpstr>
      <vt:lpstr>Process start and join functions</vt:lpstr>
      <vt:lpstr>The Process example</vt:lpstr>
      <vt:lpstr>The Process example</vt:lpstr>
      <vt:lpstr>The Process example — cont’d</vt:lpstr>
      <vt:lpstr>join with timeout example</vt:lpstr>
      <vt:lpstr>Exchanging data between processes</vt:lpstr>
      <vt:lpstr>Exchanging data between processes — Queue</vt:lpstr>
      <vt:lpstr>The Process - Queue</vt:lpstr>
      <vt:lpstr>Exchanging data between processes — Queue</vt:lpstr>
      <vt:lpstr>Exchanging data between processes -— Pipe</vt:lpstr>
      <vt:lpstr>The Process - Pipe</vt:lpstr>
      <vt:lpstr>Exchanging data between processes -— Pipe</vt:lpstr>
      <vt:lpstr>Synchronization between processes</vt:lpstr>
      <vt:lpstr>Synchronization between processes-cont’d</vt:lpstr>
      <vt:lpstr>Multiprocessing Lock</vt:lpstr>
      <vt:lpstr>Multiprocessing Lock example</vt:lpstr>
      <vt:lpstr>Multiprocessing Lock example — cont’d</vt:lpstr>
      <vt:lpstr>Multiprocessing Pool</vt:lpstr>
      <vt:lpstr>Multiprocessing Pool</vt:lpstr>
      <vt:lpstr>Multiprocessing Pool —- example</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198</cp:revision>
  <dcterms:created xsi:type="dcterms:W3CDTF">2021-12-06T07:55:10Z</dcterms:created>
  <dcterms:modified xsi:type="dcterms:W3CDTF">2023-07-09T11:28:41Z</dcterms:modified>
</cp:coreProperties>
</file>