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1" r:id="rId2"/>
    <p:sldId id="264" r:id="rId3"/>
    <p:sldId id="322" r:id="rId4"/>
    <p:sldId id="330" r:id="rId5"/>
    <p:sldId id="265" r:id="rId6"/>
    <p:sldId id="320" r:id="rId7"/>
    <p:sldId id="266" r:id="rId8"/>
    <p:sldId id="294" r:id="rId9"/>
    <p:sldId id="325" r:id="rId10"/>
    <p:sldId id="324" r:id="rId11"/>
    <p:sldId id="328" r:id="rId12"/>
    <p:sldId id="326" r:id="rId13"/>
    <p:sldId id="327" r:id="rId14"/>
    <p:sldId id="329" r:id="rId15"/>
    <p:sldId id="316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2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49" y="1340768"/>
            <a:ext cx="9850763" cy="1085850"/>
          </a:xfrm>
        </p:spPr>
        <p:txBody>
          <a:bodyPr vert="horz" lIns="0" tIns="45720" rIns="91440" bIns="45720" rtlCol="0" anchor="t" anchorCtr="0">
            <a:normAutofit/>
          </a:bodyPr>
          <a:lstStyle>
            <a:lvl1pPr>
              <a:defRPr lang="en-US" sz="3200" dirty="0">
                <a:ln w="3175">
                  <a:noFill/>
                </a:ln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050" y="6362070"/>
            <a:ext cx="1050652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Copyright © SELA Software &amp; Education Labs, Ltd. | 14-18 Baruch Hirsch St.,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Bnei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</a:t>
            </a:r>
            <a:r>
              <a:rPr lang="en-US" sz="1100" kern="1200" err="1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Brak</a:t>
            </a:r>
            <a:r>
              <a:rPr lang="en-US"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" panose="020B0502040504020203" pitchFamily="34" charset="0"/>
                <a:ea typeface="+mn-ea"/>
                <a:cs typeface="+mn-cs"/>
              </a:rPr>
              <a:t> 51202, Israel | www.selagroup.com</a:t>
            </a:r>
            <a:endParaRPr lang="en-US" sz="800">
              <a:solidFill>
                <a:schemeClr val="tx1">
                  <a:lumMod val="85000"/>
                  <a:lumOff val="15000"/>
                </a:schemeClr>
              </a:solidFill>
              <a:latin typeface="Segoe" panose="020B05020405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0" y="534798"/>
            <a:ext cx="3509932" cy="48390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74701" y="2427289"/>
            <a:ext cx="9850967" cy="136207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E89636"/>
                </a:solidFill>
              </a:defRPr>
            </a:lvl1pPr>
            <a:lvl2pPr marL="457200" indent="0" algn="l" rtl="0">
              <a:buFontTx/>
              <a:buNone/>
              <a:defRPr/>
            </a:lvl2pPr>
            <a:lvl3pPr marL="914400" indent="0" algn="l" rtl="0">
              <a:buFontTx/>
              <a:buNone/>
              <a:defRPr/>
            </a:lvl3pPr>
            <a:lvl4pPr marL="1371600" indent="0" algn="l" rtl="0">
              <a:buFontTx/>
              <a:buNone/>
              <a:defRPr/>
            </a:lvl4pPr>
            <a:lvl5pPr marL="1828800" indent="0" algn="l" rtl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336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89">
          <p15:clr>
            <a:srgbClr val="FBAE40"/>
          </p15:clr>
        </p15:guide>
        <p15:guide id="2" pos="6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כ'/תמוז/תשפ"ג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7" r:id="rId14"/>
    <p:sldLayoutId id="2147483670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560" y="1700808"/>
            <a:ext cx="7388072" cy="1085850"/>
          </a:xfrm>
        </p:spPr>
        <p:txBody>
          <a:bodyPr>
            <a:normAutofit/>
          </a:bodyPr>
          <a:lstStyle/>
          <a:p>
            <a:r>
              <a:rPr lang="en-US"/>
              <a:t>Module 07 </a:t>
            </a:r>
            <a:r>
              <a:rPr lang="en-US" dirty="0"/>
              <a:t>– subprocess – Work with additional processes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4620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class — cont’d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762000" y="1868486"/>
            <a:ext cx="10693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The most common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constructor arguments (like in call and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check_output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functions) are: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shell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</a:rPr>
              <a:t>— stdin,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stdout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, stderr: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Existing file descriptor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PIPE - indicates that a new pipe to the child will be created</a:t>
            </a:r>
            <a:endParaRPr lang="en-GB" sz="3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3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0811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example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2620F4-4180-4AC2-95AE-71A613BB7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6018"/>
            <a:ext cx="7918882" cy="34470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r.returncode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probably None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r.returncode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probably None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time.sleep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r.returncode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probably 0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30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with PIPE example</a:t>
            </a:r>
            <a:endParaRPr lang="en-US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B83FE2-914E-4D85-A5E0-9BC807AB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94598"/>
            <a:ext cx="9721048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stderr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'communicate()' instead of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()'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output bytes and print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error bytes and print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SP.Popen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nodir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stderr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=SP.PIPE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r.communicate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'communicate()' instead of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rcommunicate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()'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output bytes and print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error.decode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Decode the error bytes and print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076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subprocess module </a:t>
            </a:r>
            <a:br>
              <a:rPr lang="en-US" dirty="0">
                <a:latin typeface="+mn-lt"/>
              </a:rPr>
            </a:b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4736977" cy="4486275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</a:rPr>
              <a:t>The subprocess module provides a consistent interface to creating and working with additional processes. </a:t>
            </a:r>
          </a:p>
          <a:p>
            <a:pPr fontAlgn="base"/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</a:rPr>
              <a:t>The subprocess module has a wide functionality for running additional processes, controlling their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lO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, including shell feathers like wildcards, pipes, redirections</a:t>
            </a:r>
          </a:p>
          <a:p>
            <a:pPr fontAlgn="base"/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US" sz="3200" b="0" i="0" dirty="0">
                <a:solidFill>
                  <a:srgbClr val="000000"/>
                </a:solidFill>
                <a:effectLst/>
              </a:rPr>
              <a:t> The subprocess module is an updated module for old and | [ deprecated functionality with the same purpose like: -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os.system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(),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os.spawn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*(),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os.popen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*() ...</a:t>
            </a:r>
            <a:endParaRPr lang="ru-RU" sz="32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1026" name="Picture 2" descr="Subprocesses / Parallel | Documentation | WorkflowEngine">
            <a:extLst>
              <a:ext uri="{FF2B5EF4-FFF2-40B4-BE49-F238E27FC236}">
                <a16:creationId xmlns:a16="http://schemas.microsoft.com/office/drawing/2014/main" id="{0BCECCD7-CAD3-4E52-AF39-E0AC7E60B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260" y="1690688"/>
            <a:ext cx="7257845" cy="514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call function</a:t>
            </a:r>
            <a:endParaRPr lang="he-IL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4000" b="0" i="0" dirty="0" err="1">
                <a:solidFill>
                  <a:srgbClr val="000000"/>
                </a:solidFill>
                <a:effectLst/>
              </a:rPr>
              <a:t>subprocess.call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, stdin=None, 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stdout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=None, stderr=None, shell=False, 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cwd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=None, timeout=None) </a:t>
            </a:r>
          </a:p>
          <a:p>
            <a:endParaRPr lang="en-US" sz="4000" dirty="0">
              <a:solidFill>
                <a:srgbClr val="000000"/>
              </a:solidFill>
            </a:endParaRPr>
          </a:p>
          <a:p>
            <a:r>
              <a:rPr lang="en-US" sz="4000" b="0" i="0" dirty="0">
                <a:solidFill>
                  <a:srgbClr val="000000"/>
                </a:solidFill>
                <a:effectLst/>
              </a:rPr>
              <a:t>Run the command described by 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. Wait for command to complete, then return the </a:t>
            </a:r>
            <a:r>
              <a:rPr lang="en-US" sz="4000" b="0" i="0" dirty="0" err="1">
                <a:solidFill>
                  <a:srgbClr val="000000"/>
                </a:solidFill>
                <a:effectLst/>
              </a:rPr>
              <a:t>returncode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call function example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810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7" y="29115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call function example</a:t>
            </a:r>
            <a:endParaRPr lang="he-IL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68DB89-8FBA-4F02-9639-3D7AEA3B8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79" y="1972676"/>
            <a:ext cx="11579441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*.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the list and directly pass the command as a string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([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:\Python27\test.py"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shell=True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"calc.exe"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the list and directly pass the command as a string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with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open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r"C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:/Test/out.txt"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"w"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'with' statement to automatically close the file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 "/p"'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shell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True,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stdout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=f)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Remove the extra quotation marks around /p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"end"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C4D0-94A6-43AA-B3FB-91CB7452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86" y="15276"/>
            <a:ext cx="10515600" cy="1325563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check_output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function</a:t>
            </a:r>
            <a:endParaRPr lang="he-IL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F8E9-DC67-4D8D-8B85-681B629C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86" y="1473779"/>
            <a:ext cx="10784181" cy="4351338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</a:rPr>
              <a:t>subprocess.check_output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stdin=None, stderr=None, shell =False,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cwd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=None, timeout=None)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Run command with arguments and return its output.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If the return code was non-zero it raises a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CalledProcessError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endParaRPr lang="he-IL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5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check_output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function example</a:t>
            </a:r>
            <a:endParaRPr lang="en-US" dirty="0"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584C98-47B2-4C1B-9CFF-5DF46EEF8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43950"/>
            <a:ext cx="11153312" cy="31700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def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get_command_output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output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subprocess.check_output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</a:rPr>
              <a:t>cwd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"C:\someDir"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Use `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cwd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` instead of `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`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True,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except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subprocess.CalledProcessError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return False, None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isOk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output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get_command_output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01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33" y="382880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+mn-lt"/>
              </a:rPr>
              <a:t>Popen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 class</a:t>
            </a:r>
            <a:endParaRPr lang="en-US" i="0" dirty="0">
              <a:solidFill>
                <a:srgbClr val="242424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class offers a lot of flexibility to handle the common and the less common cases not covered by the convenience functions.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</a:rPr>
              <a:t>To support a wide variety of use cases, the </a:t>
            </a:r>
            <a:r>
              <a:rPr lang="en-US" sz="3200" b="1" i="0" dirty="0" err="1">
                <a:solidFill>
                  <a:srgbClr val="000000"/>
                </a:solidFill>
                <a:effectLst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accept a large number of optional arguments (in most cases, most of the arguments can stay with their default value)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b="1" i="0" dirty="0" err="1">
                <a:solidFill>
                  <a:srgbClr val="000000"/>
                </a:solidFill>
                <a:effectLst/>
              </a:rPr>
              <a:t>Popen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3200" b="0" i="0" dirty="0" err="1">
                <a:solidFill>
                  <a:srgbClr val="000000"/>
                </a:solidFill>
                <a:effectLst/>
              </a:rPr>
              <a:t>doen’t</a:t>
            </a:r>
            <a:r>
              <a:rPr lang="en-US" sz="3200" b="0" i="0" dirty="0">
                <a:solidFill>
                  <a:srgbClr val="000000"/>
                </a:solidFill>
                <a:effectLst/>
              </a:rPr>
              <a:t> block the calling function</a:t>
            </a:r>
            <a:endParaRPr lang="en-US" sz="32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1620</Words>
  <Application>Microsoft Office PowerPoint</Application>
  <PresentationFormat>Widescreen</PresentationFormat>
  <Paragraphs>117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Segoe</vt:lpstr>
      <vt:lpstr>Segoe Light</vt:lpstr>
      <vt:lpstr>Tahoma</vt:lpstr>
      <vt:lpstr>Office Theme</vt:lpstr>
      <vt:lpstr>Module 07 – subprocess – Work with additional processes</vt:lpstr>
      <vt:lpstr>The subprocess module  </vt:lpstr>
      <vt:lpstr>The call function</vt:lpstr>
      <vt:lpstr>The call function example</vt:lpstr>
      <vt:lpstr>The call function example</vt:lpstr>
      <vt:lpstr>The check_output function</vt:lpstr>
      <vt:lpstr>The check_output function example</vt:lpstr>
      <vt:lpstr>Lab 01</vt:lpstr>
      <vt:lpstr>Popen class</vt:lpstr>
      <vt:lpstr>Popen class — cont’d</vt:lpstr>
      <vt:lpstr>Popen class</vt:lpstr>
      <vt:lpstr>Popen example</vt:lpstr>
      <vt:lpstr>Popen with PIPE example</vt:lpstr>
      <vt:lpstr>Lab 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197</cp:revision>
  <dcterms:created xsi:type="dcterms:W3CDTF">2021-12-06T07:55:10Z</dcterms:created>
  <dcterms:modified xsi:type="dcterms:W3CDTF">2023-07-09T11:46:34Z</dcterms:modified>
</cp:coreProperties>
</file>