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21" r:id="rId2"/>
    <p:sldId id="264" r:id="rId3"/>
    <p:sldId id="322" r:id="rId4"/>
    <p:sldId id="265" r:id="rId5"/>
    <p:sldId id="320" r:id="rId6"/>
    <p:sldId id="266" r:id="rId7"/>
    <p:sldId id="325" r:id="rId8"/>
    <p:sldId id="324" r:id="rId9"/>
    <p:sldId id="326" r:id="rId10"/>
    <p:sldId id="327" r:id="rId11"/>
    <p:sldId id="328" r:id="rId12"/>
    <p:sldId id="323" r:id="rId13"/>
    <p:sldId id="267" r:id="rId14"/>
    <p:sldId id="308" r:id="rId15"/>
    <p:sldId id="270" r:id="rId16"/>
    <p:sldId id="271" r:id="rId17"/>
    <p:sldId id="273" r:id="rId18"/>
    <p:sldId id="329" r:id="rId19"/>
    <p:sldId id="330" r:id="rId20"/>
    <p:sldId id="294" r:id="rId21"/>
    <p:sldId id="316" r:id="rId2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3896666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This is the main screen for opening a new project, all project are "of the same type" but not really.</a:t>
            </a:r>
          </a:p>
          <a:p>
            <a:pPr>
              <a:defRPr/>
            </a:pPr>
            <a:r>
              <a:rPr lang="en-US" dirty="0">
                <a:cs typeface="+mn-lt"/>
              </a:rPr>
              <a:t>We can choose our projects name by changing the last section of the  location box</a:t>
            </a:r>
          </a:p>
          <a:p>
            <a:pPr>
              <a:defRPr/>
            </a:pPr>
            <a:br>
              <a:rPr lang="en-US" dirty="0">
                <a:cs typeface="+mn-lt"/>
              </a:rPr>
            </a:br>
            <a:r>
              <a:rPr lang="en-US" dirty="0">
                <a:cs typeface="Calibri"/>
              </a:rPr>
              <a:t>We can choose different environments like Virtualenv(the base one here), or Conda.</a:t>
            </a:r>
            <a:endParaRPr lang="en-US" dirty="0"/>
          </a:p>
          <a:p>
            <a:pPr>
              <a:defRPr/>
            </a:pPr>
            <a:endParaRPr lang="en-US" dirty="0">
              <a:cs typeface="Calibri"/>
            </a:endParaRPr>
          </a:p>
          <a:p>
            <a:pPr>
              <a:defRPr/>
            </a:pPr>
            <a:r>
              <a:rPr lang="en-US" dirty="0">
                <a:cs typeface="Calibri"/>
              </a:rPr>
              <a:t>Also, we can use a new (base) interpreter or just pick one of our previously used ones if we choose so.</a:t>
            </a:r>
            <a:br>
              <a:rPr lang="en-US" dirty="0">
                <a:cs typeface="+mn-lt"/>
              </a:rPr>
            </a:br>
            <a:br>
              <a:rPr lang="en-US" dirty="0">
                <a:cs typeface="+mn-lt"/>
              </a:rPr>
            </a:br>
            <a:r>
              <a:rPr lang="en-US" dirty="0">
                <a:cs typeface="Calibri"/>
              </a:rPr>
              <a:t>For beginners this is all we need to know, we want a new interpreter </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3949587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236865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2292869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15045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89710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92547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mpty Page">
    <p:spTree>
      <p:nvGrpSpPr>
        <p:cNvPr id="1" name=""/>
        <p:cNvGrpSpPr/>
        <p:nvPr/>
      </p:nvGrpSpPr>
      <p:grpSpPr>
        <a:xfrm>
          <a:off x="0" y="0"/>
          <a:ext cx="0" cy="0"/>
          <a:chOff x="0" y="0"/>
          <a:chExt cx="0" cy="0"/>
        </a:xfrm>
      </p:grpSpPr>
      <p:sp>
        <p:nvSpPr>
          <p:cNvPr id="2" name="Content Placeholder 2"/>
          <p:cNvSpPr>
            <a:spLocks noGrp="1"/>
          </p:cNvSpPr>
          <p:nvPr>
            <p:ph idx="1"/>
          </p:nvPr>
        </p:nvSpPr>
        <p:spPr>
          <a:xfrm>
            <a:off x="815413" y="1492161"/>
            <a:ext cx="10657184"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3" name="Title 1"/>
          <p:cNvSpPr>
            <a:spLocks noGrp="1"/>
          </p:cNvSpPr>
          <p:nvPr>
            <p:ph type="title"/>
          </p:nvPr>
        </p:nvSpPr>
        <p:spPr>
          <a:xfrm>
            <a:off x="815413" y="548680"/>
            <a:ext cx="10657184" cy="720000"/>
          </a:xfrm>
        </p:spPr>
        <p:txBody>
          <a:bodyPr vert="horz" lIns="0" tIns="0" rIns="91440" bIns="45720" rtlCol="0" anchor="b" anchorCtr="0">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34199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5" r:id="rId14"/>
    <p:sldLayoutId id="2147483667" r:id="rId15"/>
    <p:sldLayoutId id="214748367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a:bodyPr>
          <a:lstStyle/>
          <a:p>
            <a:r>
              <a:rPr lang="en-US" dirty="0"/>
              <a:t>Module 08 – Sockets</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Listen for connections on a socket </a:t>
            </a:r>
            <a:br>
              <a:rPr lang="en-US" dirty="0">
                <a:latin typeface="+mn-lt"/>
              </a:rPr>
            </a:b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591800" cy="3970318"/>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rgbClr val="000000"/>
                </a:solidFill>
                <a:effectLst/>
              </a:rPr>
              <a:t>After binding a socket to an address the server must create a queue for clients wanting to connect to the server. A connect request from a client is queued until the server accepts the connection. </a:t>
            </a:r>
          </a:p>
          <a:p>
            <a:pPr marL="285750" indent="-285750">
              <a:buFont typeface="Arial" panose="020B0604020202020204" pitchFamily="34" charset="0"/>
              <a:buChar char="•"/>
            </a:pPr>
            <a:endParaRPr lang="en-US" sz="2800" b="0" i="0" dirty="0">
              <a:solidFill>
                <a:srgbClr val="000000"/>
              </a:solidFill>
              <a:effectLst/>
            </a:endParaRPr>
          </a:p>
          <a:p>
            <a:pPr marL="285750" indent="-285750">
              <a:buFont typeface="Arial" panose="020B0604020202020204" pitchFamily="34" charset="0"/>
              <a:buChar char="•"/>
            </a:pPr>
            <a:r>
              <a:rPr lang="en-US" sz="2800" b="1" i="0" dirty="0" err="1">
                <a:solidFill>
                  <a:srgbClr val="000000"/>
                </a:solidFill>
                <a:effectLst/>
              </a:rPr>
              <a:t>socket.listen</a:t>
            </a:r>
            <a:r>
              <a:rPr lang="en-US" sz="2800" b="1" i="0" dirty="0">
                <a:solidFill>
                  <a:srgbClr val="000000"/>
                </a:solidFill>
                <a:effectLst/>
              </a:rPr>
              <a:t>(backlog) </a:t>
            </a:r>
          </a:p>
          <a:p>
            <a:pPr marL="742950" lvl="1" indent="-285750">
              <a:buFont typeface="Arial" panose="020B0604020202020204" pitchFamily="34" charset="0"/>
              <a:buChar char="•"/>
            </a:pPr>
            <a:r>
              <a:rPr lang="en-US" sz="2800" b="0" i="0" dirty="0">
                <a:solidFill>
                  <a:srgbClr val="000000"/>
                </a:solidFill>
                <a:effectLst/>
              </a:rPr>
              <a:t>— The backlog argument specifies the maximum number of queued connections </a:t>
            </a:r>
          </a:p>
          <a:p>
            <a:pPr marL="742950" lvl="1" indent="-285750">
              <a:buFont typeface="Arial" panose="020B0604020202020204" pitchFamily="34" charset="0"/>
              <a:buChar char="•"/>
            </a:pPr>
            <a:r>
              <a:rPr lang="en-US" sz="2800" b="0" i="0" dirty="0">
                <a:solidFill>
                  <a:srgbClr val="000000"/>
                </a:solidFill>
                <a:effectLst/>
              </a:rPr>
              <a:t>— The maximum value is system-dependent (usually 5), the minimum value is forced to 0. </a:t>
            </a:r>
            <a:endParaRPr lang="en-GB" sz="2800" dirty="0">
              <a:cs typeface="Calibri" panose="020F050202020403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Accepting Connections </a:t>
            </a:r>
            <a:br>
              <a:rPr lang="en-US" dirty="0">
                <a:latin typeface="+mn-lt"/>
              </a:rPr>
            </a:b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4524315"/>
          </a:xfrm>
          <a:prstGeom prst="rect">
            <a:avLst/>
          </a:prstGeom>
          <a:noFill/>
        </p:spPr>
        <p:txBody>
          <a:bodyPr wrap="square" rtlCol="0">
            <a:spAutoFit/>
          </a:bodyPr>
          <a:lstStyle/>
          <a:p>
            <a:pPr marL="342900" indent="-342900">
              <a:buFont typeface="Arial" panose="020B0604020202020204" pitchFamily="34" charset="0"/>
              <a:buChar char="•"/>
            </a:pPr>
            <a:r>
              <a:rPr lang="en-US" sz="3200" b="0" i="0" dirty="0">
                <a:solidFill>
                  <a:srgbClr val="000000"/>
                </a:solidFill>
                <a:effectLst/>
              </a:rPr>
              <a:t>The server, having created, bound socket and created a queue for the clients, can now accept requests from clients</a:t>
            </a:r>
          </a:p>
          <a:p>
            <a:pPr marL="342900" indent="-342900">
              <a:buFont typeface="Arial" panose="020B0604020202020204" pitchFamily="34" charset="0"/>
              <a:buChar char="•"/>
            </a:pPr>
            <a:r>
              <a:rPr lang="en-US" sz="3200" b="1" i="0" dirty="0">
                <a:solidFill>
                  <a:srgbClr val="000000"/>
                </a:solidFill>
                <a:effectLst/>
              </a:rPr>
              <a:t> </a:t>
            </a:r>
            <a:r>
              <a:rPr lang="en-US" sz="3200" b="1" i="0" dirty="0" err="1">
                <a:solidFill>
                  <a:srgbClr val="000000"/>
                </a:solidFill>
                <a:effectLst/>
              </a:rPr>
              <a:t>socket.accept</a:t>
            </a:r>
            <a:r>
              <a:rPr lang="en-US" sz="3200" b="1" i="0" dirty="0">
                <a:solidFill>
                  <a:srgbClr val="000000"/>
                </a:solidFill>
                <a:effectLst/>
              </a:rPr>
              <a:t>() </a:t>
            </a:r>
          </a:p>
          <a:p>
            <a:r>
              <a:rPr lang="en-US" sz="3200" b="0" i="0" dirty="0">
                <a:solidFill>
                  <a:srgbClr val="000000"/>
                </a:solidFill>
                <a:effectLst/>
              </a:rPr>
              <a:t>	— The return value is a pair (conn, address) where </a:t>
            </a:r>
          </a:p>
          <a:p>
            <a:pPr marL="1257300" lvl="2" indent="-342900">
              <a:buFont typeface="Arial" panose="020B0604020202020204" pitchFamily="34" charset="0"/>
              <a:buChar char="•"/>
            </a:pPr>
            <a:r>
              <a:rPr lang="en-US" sz="3200" b="0" i="0" dirty="0" err="1">
                <a:solidFill>
                  <a:srgbClr val="000000"/>
                </a:solidFill>
                <a:effectLst/>
              </a:rPr>
              <a:t>connis</a:t>
            </a:r>
            <a:r>
              <a:rPr lang="en-US" sz="3200" b="0" i="0" dirty="0">
                <a:solidFill>
                  <a:srgbClr val="000000"/>
                </a:solidFill>
                <a:effectLst/>
              </a:rPr>
              <a:t> anew socket object usable to send and receive data </a:t>
            </a:r>
          </a:p>
          <a:p>
            <a:pPr marL="1257300" lvl="2" indent="-342900">
              <a:buFont typeface="Arial" panose="020B0604020202020204" pitchFamily="34" charset="0"/>
              <a:buChar char="•"/>
            </a:pPr>
            <a:r>
              <a:rPr lang="en-US" sz="3200" b="0" i="0" dirty="0">
                <a:solidFill>
                  <a:srgbClr val="000000"/>
                </a:solidFill>
                <a:effectLst/>
              </a:rPr>
              <a:t> address is the address bound to the client </a:t>
            </a:r>
          </a:p>
          <a:p>
            <a:pPr marL="342900" indent="-342900">
              <a:buFont typeface="Arial" panose="020B0604020202020204" pitchFamily="34" charset="0"/>
              <a:buChar char="•"/>
            </a:pPr>
            <a:r>
              <a:rPr lang="en-US" sz="3200" b="0" i="0" dirty="0">
                <a:solidFill>
                  <a:srgbClr val="000000"/>
                </a:solidFill>
                <a:effectLst/>
              </a:rPr>
              <a:t>accept blocks the calling process until a connection is present.</a:t>
            </a:r>
            <a:endParaRPr lang="en-GB" sz="3200" dirty="0">
              <a:cs typeface="Calibri" panose="020F050202020403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Closing Down The Connection</a:t>
            </a:r>
            <a:endParaRPr lang="en-US" dirty="0">
              <a:latin typeface="+mn-lt"/>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b="0" i="0" dirty="0">
                <a:solidFill>
                  <a:srgbClr val="000000"/>
                </a:solidFill>
                <a:effectLst/>
              </a:rPr>
              <a:t>The socket can be closed using </a:t>
            </a:r>
          </a:p>
          <a:p>
            <a:pPr marL="457200" lvl="1" indent="0">
              <a:buNone/>
            </a:pPr>
            <a:r>
              <a:rPr lang="en-US" b="0" i="0" dirty="0">
                <a:solidFill>
                  <a:srgbClr val="000000"/>
                </a:solidFill>
                <a:effectLst/>
              </a:rPr>
              <a:t>— close </a:t>
            </a:r>
          </a:p>
          <a:p>
            <a:pPr marL="457200" lvl="1" indent="0">
              <a:buNone/>
            </a:pPr>
            <a:r>
              <a:rPr lang="en-US" b="0" i="0" dirty="0">
                <a:solidFill>
                  <a:srgbClr val="000000"/>
                </a:solidFill>
                <a:effectLst/>
              </a:rPr>
              <a:t>— shutdown </a:t>
            </a:r>
          </a:p>
          <a:p>
            <a:r>
              <a:rPr lang="en-US" sz="2400" b="1" i="0" dirty="0" err="1">
                <a:solidFill>
                  <a:srgbClr val="000000"/>
                </a:solidFill>
                <a:effectLst/>
              </a:rPr>
              <a:t>socket.close</a:t>
            </a:r>
            <a:r>
              <a:rPr lang="en-US" sz="2400" b="1" i="0" dirty="0">
                <a:solidFill>
                  <a:srgbClr val="000000"/>
                </a:solidFill>
                <a:effectLst/>
              </a:rPr>
              <a:t>()- </a:t>
            </a:r>
            <a:r>
              <a:rPr lang="en-US" sz="2400" b="0" i="0" dirty="0">
                <a:solidFill>
                  <a:srgbClr val="000000"/>
                </a:solidFill>
                <a:effectLst/>
              </a:rPr>
              <a:t>close the socket. </a:t>
            </a:r>
          </a:p>
          <a:p>
            <a:pPr lvl="1"/>
            <a:r>
              <a:rPr lang="en-US" sz="1600" b="0" i="0" dirty="0">
                <a:solidFill>
                  <a:srgbClr val="000000"/>
                </a:solidFill>
                <a:effectLst/>
              </a:rPr>
              <a:t> All future operations on the socket object will fail. </a:t>
            </a:r>
          </a:p>
          <a:p>
            <a:pPr lvl="1"/>
            <a:r>
              <a:rPr lang="en-US" sz="1600" b="0" i="0" dirty="0">
                <a:solidFill>
                  <a:srgbClr val="000000"/>
                </a:solidFill>
                <a:effectLst/>
              </a:rPr>
              <a:t>This function actually destroy the socket </a:t>
            </a:r>
          </a:p>
          <a:p>
            <a:r>
              <a:rPr lang="en-US" sz="2000" b="1" i="0" dirty="0" err="1">
                <a:solidFill>
                  <a:srgbClr val="000000"/>
                </a:solidFill>
                <a:effectLst/>
              </a:rPr>
              <a:t>socket.shutdown</a:t>
            </a:r>
            <a:r>
              <a:rPr lang="en-US" sz="2000" b="1" i="0" dirty="0">
                <a:solidFill>
                  <a:srgbClr val="000000"/>
                </a:solidFill>
                <a:effectLst/>
              </a:rPr>
              <a:t>(how) </a:t>
            </a:r>
            <a:r>
              <a:rPr lang="en-US" sz="2000" b="0" i="0" dirty="0">
                <a:solidFill>
                  <a:srgbClr val="000000"/>
                </a:solidFill>
                <a:effectLst/>
              </a:rPr>
              <a:t>– shut down one or both halves of the connection.</a:t>
            </a:r>
          </a:p>
          <a:p>
            <a:pPr marL="457200" lvl="1" indent="0">
              <a:buNone/>
            </a:pPr>
            <a:r>
              <a:rPr lang="en-US" sz="2000" b="0" i="0" dirty="0">
                <a:solidFill>
                  <a:srgbClr val="000000"/>
                </a:solidFill>
                <a:effectLst/>
              </a:rPr>
              <a:t> — If how is SHUT_RD, further receives are disallowed. </a:t>
            </a:r>
          </a:p>
          <a:p>
            <a:pPr marL="457200" lvl="1" indent="0">
              <a:buNone/>
            </a:pPr>
            <a:r>
              <a:rPr lang="en-US" sz="2000" b="0" i="0" dirty="0">
                <a:solidFill>
                  <a:srgbClr val="000000"/>
                </a:solidFill>
                <a:effectLst/>
              </a:rPr>
              <a:t>— If how is SHUT_WR, further sends are disallowed. </a:t>
            </a:r>
          </a:p>
          <a:p>
            <a:pPr marL="457200" lvl="1" indent="0">
              <a:buNone/>
            </a:pPr>
            <a:r>
              <a:rPr lang="en-US" sz="2000" b="0" i="0" dirty="0">
                <a:solidFill>
                  <a:srgbClr val="000000"/>
                </a:solidFill>
                <a:effectLst/>
              </a:rPr>
              <a:t>— If how is SHUT_RDWR, further sends and receives are disallowed. The socket will still be able to receive pending data that already sent</a:t>
            </a:r>
            <a:r>
              <a:rPr lang="en-US" sz="2000" b="0" i="0" dirty="0">
                <a:solidFill>
                  <a:srgbClr val="000000"/>
                </a:solidFill>
                <a:effectLst/>
                <a:cs typeface="Calibri" panose="020F0502020204030204" pitchFamily="34" charset="0"/>
              </a:rPr>
              <a:t>.</a:t>
            </a:r>
            <a:endParaRPr lang="en-US" sz="2000" dirty="0">
              <a:cs typeface="Calibri" panose="020F0502020204030204" pitchFamily="34" charset="0"/>
            </a:endParaRPr>
          </a:p>
          <a:p>
            <a:endParaRPr lang="en-US" sz="2400" b="0" i="0" dirty="0">
              <a:solidFill>
                <a:srgbClr val="000000"/>
              </a:solidFill>
              <a:effectLst/>
            </a:endParaRPr>
          </a:p>
        </p:txBody>
      </p:sp>
    </p:spTree>
    <p:extLst>
      <p:ext uri="{BB962C8B-B14F-4D97-AF65-F5344CB8AC3E}">
        <p14:creationId xmlns:p14="http://schemas.microsoft.com/office/powerpoint/2010/main" val="9573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The client</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a:lnSpc>
                <a:spcPct val="100000"/>
              </a:lnSpc>
            </a:pPr>
            <a:r>
              <a:rPr lang="en-US" sz="2400" b="0" i="0" dirty="0">
                <a:solidFill>
                  <a:srgbClr val="000000"/>
                </a:solidFill>
                <a:effectLst/>
              </a:rPr>
              <a:t> There is no difference between the client and the server as far as creating the socket is concerned. </a:t>
            </a:r>
          </a:p>
          <a:p>
            <a:pPr>
              <a:lnSpc>
                <a:spcPct val="100000"/>
              </a:lnSpc>
            </a:pPr>
            <a:r>
              <a:rPr lang="en-US" sz="2400" b="1" i="0" dirty="0" err="1">
                <a:solidFill>
                  <a:srgbClr val="000000"/>
                </a:solidFill>
                <a:effectLst/>
              </a:rPr>
              <a:t>socket.connect</a:t>
            </a:r>
            <a:r>
              <a:rPr lang="en-US" sz="2400" b="1" i="0" dirty="0">
                <a:solidFill>
                  <a:srgbClr val="000000"/>
                </a:solidFill>
                <a:effectLst/>
              </a:rPr>
              <a:t>(</a:t>
            </a:r>
            <a:r>
              <a:rPr lang="en-US" sz="2400" b="1" i="0" dirty="0" err="1">
                <a:solidFill>
                  <a:srgbClr val="000000"/>
                </a:solidFill>
                <a:effectLst/>
              </a:rPr>
              <a:t>addr</a:t>
            </a:r>
            <a:r>
              <a:rPr lang="en-US" sz="2400" b="1" i="0" dirty="0">
                <a:solidFill>
                  <a:srgbClr val="000000"/>
                </a:solidFill>
                <a:effectLst/>
              </a:rPr>
              <a:t>) </a:t>
            </a:r>
            <a:r>
              <a:rPr lang="en-US" sz="2400" b="0" i="0" dirty="0">
                <a:solidFill>
                  <a:srgbClr val="000000"/>
                </a:solidFill>
                <a:effectLst/>
              </a:rPr>
              <a:t>— connect to remote socket at address - </a:t>
            </a:r>
            <a:r>
              <a:rPr lang="en-US" sz="2400" b="0" i="0" dirty="0" err="1">
                <a:solidFill>
                  <a:srgbClr val="000000"/>
                </a:solidFill>
                <a:effectLst/>
              </a:rPr>
              <a:t>addr</a:t>
            </a:r>
            <a:endParaRPr lang="he-IL" sz="2400" dirty="0">
              <a:cs typeface="Calibri" panose="020F050202020403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Socket example</a:t>
            </a:r>
            <a:endParaRPr lang="he-IL" dirty="0"/>
          </a:p>
        </p:txBody>
      </p:sp>
    </p:spTree>
    <p:extLst>
      <p:ext uri="{BB962C8B-B14F-4D97-AF65-F5344CB8AC3E}">
        <p14:creationId xmlns:p14="http://schemas.microsoft.com/office/powerpoint/2010/main" val="3816041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mn-lt"/>
              </a:rPr>
              <a:t>Socket Example — server side</a:t>
            </a:r>
            <a:endParaRPr lang="he-IL" dirty="0">
              <a:latin typeface="+mn-lt"/>
              <a:cs typeface="Calibri" panose="020F0502020204030204" pitchFamily="34" charset="0"/>
            </a:endParaRPr>
          </a:p>
        </p:txBody>
      </p:sp>
      <p:sp>
        <p:nvSpPr>
          <p:cNvPr id="4" name="Rectangle 1">
            <a:extLst>
              <a:ext uri="{FF2B5EF4-FFF2-40B4-BE49-F238E27FC236}">
                <a16:creationId xmlns:a16="http://schemas.microsoft.com/office/drawing/2014/main" id="{D91997D1-1FB5-45C8-B0A1-BFC44C9C808A}"/>
              </a:ext>
            </a:extLst>
          </p:cNvPr>
          <p:cNvSpPr>
            <a:spLocks noChangeArrowheads="1"/>
          </p:cNvSpPr>
          <p:nvPr/>
        </p:nvSpPr>
        <p:spPr bwMode="auto">
          <a:xfrm>
            <a:off x="815413" y="1561898"/>
            <a:ext cx="9783194"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a:ln>
                  <a:noFill/>
                </a:ln>
                <a:solidFill>
                  <a:srgbClr val="A9B7C6"/>
                </a:solidFill>
                <a:effectLst/>
                <a:latin typeface="Arial Unicode MS"/>
              </a:rPr>
              <a:t>socket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HOST = </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Set the host IP address or leave it empty for localhost</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PORT = </a:t>
            </a:r>
            <a:r>
              <a:rPr kumimoji="0" lang="en-US" altLang="en-US" sz="1600" b="0" i="0" u="none" strike="noStrike" cap="none" normalizeH="0" baseline="0" dirty="0">
                <a:ln>
                  <a:noFill/>
                </a:ln>
                <a:solidFill>
                  <a:srgbClr val="6897BB"/>
                </a:solidFill>
                <a:effectLst/>
                <a:latin typeface="Arial Unicode MS"/>
              </a:rPr>
              <a:t>50007</a:t>
            </a: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s = </a:t>
            </a:r>
            <a:r>
              <a:rPr kumimoji="0" lang="en-US" altLang="en-US" sz="1600" b="0" i="0" u="none" strike="noStrike" cap="none" normalizeH="0" baseline="0" dirty="0" err="1">
                <a:ln>
                  <a:noFill/>
                </a:ln>
                <a:solidFill>
                  <a:srgbClr val="A9B7C6"/>
                </a:solidFill>
                <a:effectLst/>
                <a:latin typeface="Arial Unicode MS"/>
              </a:rPr>
              <a:t>socket.socket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socket.AF_INET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socket.SOCK_STREAM</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s.bind</a:t>
            </a:r>
            <a:r>
              <a:rPr kumimoji="0" lang="en-US" altLang="en-US" sz="1600" b="0" i="0" u="none" strike="noStrike" cap="none" normalizeH="0" baseline="0" dirty="0">
                <a:ln>
                  <a:noFill/>
                </a:ln>
                <a:solidFill>
                  <a:srgbClr val="A9B7C6"/>
                </a:solidFill>
                <a:effectLst/>
                <a:latin typeface="Arial Unicode MS"/>
              </a:rPr>
              <a:t>((HOST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PORT))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s.listen</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conn</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addr</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s.accept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"Connected by {}"</a:t>
            </a:r>
            <a:r>
              <a:rPr kumimoji="0" lang="en-US" altLang="en-US" sz="1600" b="0" i="0" u="none" strike="noStrike" cap="none" normalizeH="0" baseline="0" dirty="0">
                <a:ln>
                  <a:noFill/>
                </a:ln>
                <a:solidFill>
                  <a:srgbClr val="A9B7C6"/>
                </a:solidFill>
                <a:effectLst/>
                <a:latin typeface="Arial Unicode MS"/>
              </a:rPr>
              <a:t>.format(</a:t>
            </a:r>
            <a:r>
              <a:rPr kumimoji="0" lang="en-US" altLang="en-US" sz="1600" b="0" i="0" u="none" strike="noStrike" cap="none" normalizeH="0" baseline="0" dirty="0" err="1">
                <a:ln>
                  <a:noFill/>
                </a:ln>
                <a:solidFill>
                  <a:srgbClr val="A9B7C6"/>
                </a:solidFill>
                <a:effectLst/>
                <a:latin typeface="Arial Unicode MS"/>
              </a:rPr>
              <a:t>addr</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while True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data = </a:t>
            </a:r>
            <a:r>
              <a:rPr kumimoji="0" lang="en-US" altLang="en-US" sz="1600" b="0" i="0" u="none" strike="noStrike" cap="none" normalizeH="0" baseline="0" dirty="0" err="1">
                <a:ln>
                  <a:noFill/>
                </a:ln>
                <a:solidFill>
                  <a:srgbClr val="A9B7C6"/>
                </a:solidFill>
                <a:effectLst/>
                <a:latin typeface="Arial Unicode MS"/>
              </a:rPr>
              <a:t>conn.recv</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1024</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if not </a:t>
            </a:r>
            <a:r>
              <a:rPr kumimoji="0" lang="en-US" altLang="en-US" sz="1600" b="0" i="0" u="none" strike="noStrike" cap="none" normalizeH="0" baseline="0" dirty="0">
                <a:ln>
                  <a:noFill/>
                </a:ln>
                <a:solidFill>
                  <a:srgbClr val="A9B7C6"/>
                </a:solidFill>
                <a:effectLst/>
                <a:latin typeface="Arial Unicode MS"/>
              </a:rPr>
              <a:t>data:</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break</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conn.sendall</a:t>
            </a:r>
            <a:r>
              <a:rPr kumimoji="0" lang="en-US" altLang="en-US" sz="1600" b="0" i="0" u="none" strike="noStrike" cap="none" normalizeH="0" baseline="0" dirty="0">
                <a:ln>
                  <a:noFill/>
                </a:ln>
                <a:solidFill>
                  <a:srgbClr val="A9B7C6"/>
                </a:solidFill>
                <a:effectLst/>
                <a:latin typeface="Arial Unicode MS"/>
              </a:rPr>
              <a:t>(data)</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conn.close</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029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547E02A-2D38-40F5-A4EA-6D679132F1CC}"/>
              </a:ext>
            </a:extLst>
          </p:cNvPr>
          <p:cNvSpPr>
            <a:spLocks noChangeArrowheads="1"/>
          </p:cNvSpPr>
          <p:nvPr/>
        </p:nvSpPr>
        <p:spPr bwMode="auto">
          <a:xfrm>
            <a:off x="612560" y="1166842"/>
            <a:ext cx="9942990"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socket</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HOSTNAME = </a:t>
            </a:r>
            <a:r>
              <a:rPr kumimoji="0" lang="en-US" altLang="en-US" sz="2400" b="0" i="0" u="none" strike="noStrike" cap="none" normalizeH="0" baseline="0" dirty="0">
                <a:ln>
                  <a:noFill/>
                </a:ln>
                <a:solidFill>
                  <a:srgbClr val="6A8759"/>
                </a:solidFill>
                <a:effectLst/>
                <a:latin typeface="Arial Unicode MS"/>
              </a:rPr>
              <a:t>'mydomain.com'</a:t>
            </a:r>
            <a:br>
              <a:rPr kumimoji="0" lang="en-US" altLang="en-US" sz="2400" b="0" i="0" u="none" strike="noStrike" cap="none" normalizeH="0" baseline="0" dirty="0">
                <a:ln>
                  <a:noFill/>
                </a:ln>
                <a:solidFill>
                  <a:srgbClr val="6A8759"/>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HOST = </a:t>
            </a:r>
            <a:r>
              <a:rPr kumimoji="0" lang="en-US" altLang="en-US" sz="2400" b="0" i="0" u="none" strike="noStrike" cap="none" normalizeH="0" baseline="0" dirty="0" err="1">
                <a:ln>
                  <a:noFill/>
                </a:ln>
                <a:solidFill>
                  <a:srgbClr val="A9B7C6"/>
                </a:solidFill>
                <a:effectLst/>
                <a:latin typeface="Arial Unicode MS"/>
              </a:rPr>
              <a:t>socket.gethostbyname</a:t>
            </a:r>
            <a:r>
              <a:rPr kumimoji="0" lang="en-US" altLang="en-US" sz="2400" b="0" i="0" u="none" strike="noStrike" cap="none" normalizeH="0" baseline="0" dirty="0">
                <a:ln>
                  <a:noFill/>
                </a:ln>
                <a:solidFill>
                  <a:srgbClr val="A9B7C6"/>
                </a:solidFill>
                <a:effectLst/>
                <a:latin typeface="Arial Unicode MS"/>
              </a:rPr>
              <a:t>(HOSTNAME)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PORT = </a:t>
            </a:r>
            <a:r>
              <a:rPr kumimoji="0" lang="en-US" altLang="en-US" sz="2400" b="0" i="0" u="none" strike="noStrike" cap="none" normalizeH="0" baseline="0" dirty="0">
                <a:ln>
                  <a:noFill/>
                </a:ln>
                <a:solidFill>
                  <a:srgbClr val="6897BB"/>
                </a:solidFill>
                <a:effectLst/>
                <a:latin typeface="Arial Unicode MS"/>
              </a:rPr>
              <a:t>50007</a:t>
            </a:r>
            <a:br>
              <a:rPr kumimoji="0" lang="en-US" altLang="en-US" sz="2400" b="0" i="0" u="none" strike="noStrike" cap="none" normalizeH="0" baseline="0" dirty="0">
                <a:ln>
                  <a:noFill/>
                </a:ln>
                <a:solidFill>
                  <a:srgbClr val="6897BB"/>
                </a:solidFill>
                <a:effectLst/>
                <a:latin typeface="Arial Unicode MS"/>
              </a:rPr>
            </a:br>
            <a:br>
              <a:rPr kumimoji="0" lang="en-US" altLang="en-US" sz="2400" b="0" i="0" u="none" strike="noStrike" cap="none" normalizeH="0" baseline="0" dirty="0">
                <a:ln>
                  <a:noFill/>
                </a:ln>
                <a:solidFill>
                  <a:srgbClr val="6897BB"/>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s = </a:t>
            </a:r>
            <a:r>
              <a:rPr kumimoji="0" lang="en-US" altLang="en-US" sz="2400" b="0" i="0" u="none" strike="noStrike" cap="none" normalizeH="0" baseline="0" dirty="0" err="1">
                <a:ln>
                  <a:noFill/>
                </a:ln>
                <a:solidFill>
                  <a:srgbClr val="A9B7C6"/>
                </a:solidFill>
                <a:effectLst/>
                <a:latin typeface="Arial Unicode MS"/>
              </a:rPr>
              <a:t>socket.socket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socket.AF_INET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socket.SOCK_STREAM</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s.connect</a:t>
            </a:r>
            <a:r>
              <a:rPr kumimoji="0" lang="en-US" altLang="en-US" sz="2400" b="0" i="0" u="none" strike="noStrike" cap="none" normalizeH="0" baseline="0" dirty="0">
                <a:ln>
                  <a:noFill/>
                </a:ln>
                <a:solidFill>
                  <a:srgbClr val="A9B7C6"/>
                </a:solidFill>
                <a:effectLst/>
                <a:latin typeface="Arial Unicode MS"/>
              </a:rPr>
              <a:t>((HOST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PORT))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s.sendall</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5C261"/>
                </a:solidFill>
                <a:effectLst/>
                <a:latin typeface="Arial Unicode MS"/>
              </a:rPr>
              <a:t>b'Hello</a:t>
            </a:r>
            <a:r>
              <a:rPr kumimoji="0" lang="en-US" altLang="en-US" sz="2400" b="0" i="0" u="none" strike="noStrike" cap="none" normalizeH="0" baseline="0" dirty="0">
                <a:ln>
                  <a:noFill/>
                </a:ln>
                <a:solidFill>
                  <a:srgbClr val="A5C261"/>
                </a:solidFill>
                <a:effectLst/>
                <a:latin typeface="Arial Unicode MS"/>
              </a:rPr>
              <a:t>, world'</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data = </a:t>
            </a:r>
            <a:r>
              <a:rPr kumimoji="0" lang="en-US" altLang="en-US" sz="2400" b="0" i="0" u="none" strike="noStrike" cap="none" normalizeH="0" baseline="0" dirty="0" err="1">
                <a:ln>
                  <a:noFill/>
                </a:ln>
                <a:solidFill>
                  <a:srgbClr val="A9B7C6"/>
                </a:solidFill>
                <a:effectLst/>
                <a:latin typeface="Arial Unicode MS"/>
              </a:rPr>
              <a:t>s.recv</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1024</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s.close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'Received: {}'</a:t>
            </a:r>
            <a:r>
              <a:rPr kumimoji="0" lang="en-US" altLang="en-US" sz="2400" b="0" i="0" u="none" strike="noStrike" cap="none" normalizeH="0" baseline="0" dirty="0">
                <a:ln>
                  <a:noFill/>
                </a:ln>
                <a:solidFill>
                  <a:srgbClr val="A9B7C6"/>
                </a:solidFill>
                <a:effectLst/>
                <a:latin typeface="Arial Unicode MS"/>
              </a:rPr>
              <a:t>.format(</a:t>
            </a:r>
            <a:r>
              <a:rPr kumimoji="0" lang="en-US" altLang="en-US" sz="2400" b="0" i="0" u="none" strike="noStrike" cap="none" normalizeH="0" baseline="0" dirty="0" err="1">
                <a:ln>
                  <a:noFill/>
                </a:ln>
                <a:solidFill>
                  <a:srgbClr val="A9B7C6"/>
                </a:solidFill>
                <a:effectLst/>
                <a:latin typeface="Arial Unicode MS"/>
              </a:rPr>
              <a:t>data.decode</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458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0" i="0" dirty="0">
                <a:solidFill>
                  <a:srgbClr val="000000"/>
                </a:solidFill>
                <a:effectLst/>
                <a:latin typeface="+mn-lt"/>
              </a:rPr>
              <a:t>Receive data from the socket</a:t>
            </a:r>
            <a:endParaRPr lang="he-IL" dirty="0">
              <a:latin typeface="+mn-lt"/>
              <a:cs typeface="Calibri" panose="020F0502020204030204" pitchFamily="34" charset="0"/>
            </a:endParaRPr>
          </a:p>
        </p:txBody>
      </p:sp>
      <p:sp>
        <p:nvSpPr>
          <p:cNvPr id="3" name="TextBox 2">
            <a:extLst>
              <a:ext uri="{FF2B5EF4-FFF2-40B4-BE49-F238E27FC236}">
                <a16:creationId xmlns:a16="http://schemas.microsoft.com/office/drawing/2014/main" id="{7CB2FEE3-A6D3-4C4D-B1BF-6953D2384796}"/>
              </a:ext>
            </a:extLst>
          </p:cNvPr>
          <p:cNvSpPr txBox="1"/>
          <p:nvPr/>
        </p:nvSpPr>
        <p:spPr>
          <a:xfrm>
            <a:off x="406400" y="1761066"/>
            <a:ext cx="10871200" cy="3108543"/>
          </a:xfrm>
          <a:prstGeom prst="rect">
            <a:avLst/>
          </a:prstGeom>
          <a:noFill/>
        </p:spPr>
        <p:txBody>
          <a:bodyPr wrap="square" rtlCol="0">
            <a:spAutoFit/>
          </a:bodyPr>
          <a:lstStyle/>
          <a:p>
            <a:pPr marL="285750" indent="-285750">
              <a:buFont typeface="Arial" panose="020B0604020202020204" pitchFamily="34" charset="0"/>
              <a:buChar char="•"/>
            </a:pPr>
            <a:r>
              <a:rPr lang="en-US" sz="2800" b="1" i="0" dirty="0" err="1">
                <a:solidFill>
                  <a:srgbClr val="000000"/>
                </a:solidFill>
                <a:effectLst/>
              </a:rPr>
              <a:t>socket.recv</a:t>
            </a:r>
            <a:r>
              <a:rPr lang="en-US" sz="2800" b="1" i="0" dirty="0">
                <a:solidFill>
                  <a:srgbClr val="000000"/>
                </a:solidFill>
                <a:effectLst/>
              </a:rPr>
              <a:t>(</a:t>
            </a:r>
            <a:r>
              <a:rPr lang="en-US" sz="2800" b="1" i="0" dirty="0" err="1">
                <a:solidFill>
                  <a:srgbClr val="000000"/>
                </a:solidFill>
                <a:effectLst/>
              </a:rPr>
              <a:t>bufsize</a:t>
            </a:r>
            <a:r>
              <a:rPr lang="en-US" sz="2800" b="1" i="0" dirty="0">
                <a:solidFill>
                  <a:srgbClr val="000000"/>
                </a:solidFill>
                <a:effectLst/>
              </a:rPr>
              <a:t>) </a:t>
            </a:r>
            <a:r>
              <a:rPr lang="en-US" sz="2800" b="0" i="0" dirty="0">
                <a:solidFill>
                  <a:srgbClr val="000000"/>
                </a:solidFill>
                <a:effectLst/>
              </a:rPr>
              <a:t>- receive data from the socket.</a:t>
            </a:r>
          </a:p>
          <a:p>
            <a:r>
              <a:rPr lang="en-US" sz="2800" b="0" i="0" dirty="0">
                <a:solidFill>
                  <a:srgbClr val="000000"/>
                </a:solidFill>
                <a:effectLst/>
              </a:rPr>
              <a:t> </a:t>
            </a:r>
          </a:p>
          <a:p>
            <a:pPr marL="285750" indent="-285750">
              <a:buFont typeface="Arial" panose="020B0604020202020204" pitchFamily="34" charset="0"/>
              <a:buChar char="•"/>
            </a:pPr>
            <a:r>
              <a:rPr lang="en-US" sz="2800" b="0" i="0" dirty="0">
                <a:solidFill>
                  <a:srgbClr val="000000"/>
                </a:solidFill>
                <a:effectLst/>
              </a:rPr>
              <a:t>The return value is a string representing the data received. The maximum amount of data to be received at once is specified by </a:t>
            </a:r>
            <a:r>
              <a:rPr lang="en-US" sz="2800" b="0" i="1" dirty="0" err="1">
                <a:solidFill>
                  <a:srgbClr val="000000"/>
                </a:solidFill>
                <a:effectLst/>
              </a:rPr>
              <a:t>bufsize</a:t>
            </a:r>
            <a:r>
              <a:rPr lang="en-US" sz="2800" b="0" i="0" dirty="0">
                <a:solidFill>
                  <a:srgbClr val="000000"/>
                </a:solidFill>
                <a:effectLst/>
              </a:rPr>
              <a:t>. </a:t>
            </a:r>
          </a:p>
          <a:p>
            <a:pPr marL="285750" indent="-285750">
              <a:buFont typeface="Arial" panose="020B0604020202020204" pitchFamily="34" charset="0"/>
              <a:buChar char="•"/>
            </a:pPr>
            <a:endParaRPr lang="en-US" sz="2800" b="0" i="0" dirty="0">
              <a:solidFill>
                <a:srgbClr val="000000"/>
              </a:solidFill>
              <a:effectLst/>
            </a:endParaRPr>
          </a:p>
          <a:p>
            <a:pPr marL="285750" indent="-285750">
              <a:buFont typeface="Arial" panose="020B0604020202020204" pitchFamily="34" charset="0"/>
              <a:buChar char="•"/>
            </a:pPr>
            <a:r>
              <a:rPr lang="en-US" sz="2800" b="0" i="0" dirty="0">
                <a:solidFill>
                  <a:srgbClr val="000000"/>
                </a:solidFill>
                <a:effectLst/>
              </a:rPr>
              <a:t>The best </a:t>
            </a:r>
            <a:r>
              <a:rPr lang="en-US" sz="2800" b="0" i="0" dirty="0" err="1">
                <a:solidFill>
                  <a:srgbClr val="000000"/>
                </a:solidFill>
                <a:effectLst/>
              </a:rPr>
              <a:t>bufsize</a:t>
            </a:r>
            <a:r>
              <a:rPr lang="en-US" sz="2800" b="0" i="0" dirty="0">
                <a:solidFill>
                  <a:srgbClr val="000000"/>
                </a:solidFill>
                <a:effectLst/>
              </a:rPr>
              <a:t> match with hardware and network realities should be a relatively small power of 2, for example - 1024</a:t>
            </a:r>
            <a:endParaRPr lang="en-US" sz="2800" dirty="0">
              <a:cs typeface="Calibri" panose="020F0502020204030204" pitchFamily="34" charset="0"/>
            </a:endParaRPr>
          </a:p>
        </p:txBody>
      </p:sp>
    </p:spTree>
    <p:extLst>
      <p:ext uri="{BB962C8B-B14F-4D97-AF65-F5344CB8AC3E}">
        <p14:creationId xmlns:p14="http://schemas.microsoft.com/office/powerpoint/2010/main" val="836256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a:solidFill>
                  <a:srgbClr val="000000"/>
                </a:solidFill>
                <a:effectLst/>
                <a:latin typeface="+mn-lt"/>
              </a:rPr>
              <a:t>Send data to the socket </a:t>
            </a:r>
            <a:br>
              <a:rPr lang="en-US" dirty="0">
                <a:latin typeface="+mn-lt"/>
              </a:rPr>
            </a:br>
            <a:endParaRPr lang="he-IL" dirty="0">
              <a:latin typeface="+mn-lt"/>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441805"/>
            <a:ext cx="10301320" cy="4468916"/>
          </a:xfrm>
          <a:prstGeom prst="rect">
            <a:avLst/>
          </a:prstGeom>
          <a:noFill/>
        </p:spPr>
        <p:txBody>
          <a:bodyPr wrap="square" rtlCol="0">
            <a:spAutoFit/>
          </a:bodyPr>
          <a:lstStyle/>
          <a:p>
            <a:pPr marL="285750" indent="-285750" defTabSz="360000">
              <a:lnSpc>
                <a:spcPct val="160000"/>
              </a:lnSpc>
              <a:buFont typeface="Arial" panose="020B0604020202020204" pitchFamily="34" charset="0"/>
              <a:buChar char="•"/>
            </a:pPr>
            <a:r>
              <a:rPr lang="en-US" sz="2000" b="1" i="0" dirty="0" err="1">
                <a:solidFill>
                  <a:srgbClr val="000000"/>
                </a:solidFill>
                <a:effectLst/>
              </a:rPr>
              <a:t>socket.send</a:t>
            </a:r>
            <a:r>
              <a:rPr lang="en-US" sz="2000" b="1" i="0" dirty="0">
                <a:solidFill>
                  <a:srgbClr val="000000"/>
                </a:solidFill>
                <a:effectLst/>
              </a:rPr>
              <a:t>(string) </a:t>
            </a:r>
            <a:r>
              <a:rPr lang="en-US" sz="2000" b="0" i="0" dirty="0">
                <a:solidFill>
                  <a:srgbClr val="000000"/>
                </a:solidFill>
                <a:effectLst/>
              </a:rPr>
              <a:t>- send data to the socket. </a:t>
            </a:r>
          </a:p>
          <a:p>
            <a:pPr defTabSz="360000">
              <a:lnSpc>
                <a:spcPct val="160000"/>
              </a:lnSpc>
            </a:pPr>
            <a:r>
              <a:rPr lang="en-US" sz="2000" b="0" i="0" dirty="0">
                <a:solidFill>
                  <a:srgbClr val="000000"/>
                </a:solidFill>
                <a:effectLst/>
              </a:rPr>
              <a:t>	— Returns the number of bytes sent. </a:t>
            </a:r>
          </a:p>
          <a:p>
            <a:pPr marL="285750" indent="-285750" defTabSz="360000">
              <a:lnSpc>
                <a:spcPct val="160000"/>
              </a:lnSpc>
              <a:buFont typeface="Arial" panose="020B0604020202020204" pitchFamily="34" charset="0"/>
              <a:buChar char="•"/>
            </a:pPr>
            <a:endParaRPr lang="en-US" sz="2000" dirty="0">
              <a:solidFill>
                <a:srgbClr val="000000"/>
              </a:solidFill>
            </a:endParaRPr>
          </a:p>
          <a:p>
            <a:pPr marL="285750" indent="-285750" defTabSz="360000">
              <a:lnSpc>
                <a:spcPct val="160000"/>
              </a:lnSpc>
              <a:buFont typeface="Arial" panose="020B0604020202020204" pitchFamily="34" charset="0"/>
              <a:buChar char="•"/>
            </a:pPr>
            <a:r>
              <a:rPr lang="en-US" sz="2000" b="1" i="0" dirty="0" err="1">
                <a:solidFill>
                  <a:srgbClr val="000000"/>
                </a:solidFill>
                <a:effectLst/>
              </a:rPr>
              <a:t>socket.sendall</a:t>
            </a:r>
            <a:r>
              <a:rPr lang="en-US" sz="2000" b="1" i="0" dirty="0">
                <a:solidFill>
                  <a:srgbClr val="000000"/>
                </a:solidFill>
                <a:effectLst/>
              </a:rPr>
              <a:t>(string) </a:t>
            </a:r>
            <a:r>
              <a:rPr lang="en-US" sz="2000" b="0" i="0" dirty="0">
                <a:solidFill>
                  <a:srgbClr val="000000"/>
                </a:solidFill>
                <a:effectLst/>
              </a:rPr>
              <a:t>- send data to the socket. Unlike send(), this method continues to send data from string until either all data has been sent or an error occurs. </a:t>
            </a:r>
          </a:p>
          <a:p>
            <a:pPr lvl="1" defTabSz="360000">
              <a:lnSpc>
                <a:spcPct val="160000"/>
              </a:lnSpc>
            </a:pPr>
            <a:r>
              <a:rPr lang="en-US" sz="2000" b="0" i="0" dirty="0">
                <a:solidFill>
                  <a:srgbClr val="000000"/>
                </a:solidFill>
                <a:effectLst/>
              </a:rPr>
              <a:t>— None is returned on success. </a:t>
            </a:r>
          </a:p>
          <a:p>
            <a:pPr lvl="1" defTabSz="360000">
              <a:lnSpc>
                <a:spcPct val="160000"/>
              </a:lnSpc>
            </a:pPr>
            <a:r>
              <a:rPr lang="en-US" sz="2000" b="0" i="0" dirty="0">
                <a:solidFill>
                  <a:srgbClr val="000000"/>
                </a:solidFill>
                <a:effectLst/>
              </a:rPr>
              <a:t>— </a:t>
            </a:r>
            <a:r>
              <a:rPr lang="en-US" sz="2000" b="0" i="0" dirty="0" err="1">
                <a:solidFill>
                  <a:srgbClr val="000000"/>
                </a:solidFill>
                <a:effectLst/>
              </a:rPr>
              <a:t>Anexception</a:t>
            </a:r>
            <a:r>
              <a:rPr lang="en-US" sz="2000" b="0" i="0" dirty="0">
                <a:solidFill>
                  <a:srgbClr val="000000"/>
                </a:solidFill>
                <a:effectLst/>
              </a:rPr>
              <a:t> is raised on error. </a:t>
            </a:r>
          </a:p>
          <a:p>
            <a:pPr lvl="1" defTabSz="360000">
              <a:lnSpc>
                <a:spcPct val="160000"/>
              </a:lnSpc>
            </a:pPr>
            <a:r>
              <a:rPr lang="en-US" sz="2000" b="0" i="0" dirty="0">
                <a:solidFill>
                  <a:srgbClr val="000000"/>
                </a:solidFill>
                <a:effectLst/>
              </a:rPr>
              <a:t>— In case of error, there is no way to determine how much data, + if any, was successfully sent.</a:t>
            </a:r>
            <a:endParaRPr lang="en-US" sz="2000" dirty="0">
              <a:cs typeface="Calibri" panose="020F0502020204030204" pitchFamily="34" charset="0"/>
            </a:endParaRPr>
          </a:p>
        </p:txBody>
      </p:sp>
    </p:spTree>
    <p:extLst>
      <p:ext uri="{BB962C8B-B14F-4D97-AF65-F5344CB8AC3E}">
        <p14:creationId xmlns:p14="http://schemas.microsoft.com/office/powerpoint/2010/main" val="2140523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a:solidFill>
                  <a:srgbClr val="000000"/>
                </a:solidFill>
                <a:effectLst/>
                <a:latin typeface="+mn-lt"/>
              </a:rPr>
              <a:t>Getting host by name </a:t>
            </a:r>
            <a:br>
              <a:rPr lang="en-US" dirty="0">
                <a:latin typeface="+mn-lt"/>
              </a:rPr>
            </a:br>
            <a:endParaRPr lang="he-IL" dirty="0">
              <a:latin typeface="+mn-lt"/>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44134"/>
            <a:ext cx="10301320" cy="4216539"/>
          </a:xfrm>
          <a:prstGeom prst="rect">
            <a:avLst/>
          </a:prstGeom>
          <a:noFill/>
        </p:spPr>
        <p:txBody>
          <a:bodyPr wrap="square" rtlCol="0">
            <a:spAutoFit/>
          </a:bodyPr>
          <a:lstStyle/>
          <a:p>
            <a:pPr marL="171450" indent="-171450" defTabSz="360000">
              <a:buFont typeface="Arial" panose="020B0604020202020204" pitchFamily="34" charset="0"/>
              <a:buChar char="•"/>
            </a:pPr>
            <a:r>
              <a:rPr lang="en-US" sz="2800" b="0" i="0" dirty="0">
                <a:solidFill>
                  <a:srgbClr val="000000"/>
                </a:solidFill>
                <a:effectLst/>
              </a:rPr>
              <a:t>* </a:t>
            </a:r>
            <a:r>
              <a:rPr lang="en-US" sz="2800" b="1" i="0" dirty="0" err="1">
                <a:solidFill>
                  <a:srgbClr val="000000"/>
                </a:solidFill>
                <a:effectLst/>
              </a:rPr>
              <a:t>socket.gethostbyname</a:t>
            </a:r>
            <a:r>
              <a:rPr lang="en-US" sz="2800" b="1" i="0" dirty="0">
                <a:solidFill>
                  <a:srgbClr val="000000"/>
                </a:solidFill>
                <a:effectLst/>
              </a:rPr>
              <a:t>(hostname) </a:t>
            </a:r>
            <a:r>
              <a:rPr lang="en-US" sz="2800" b="0" i="0" dirty="0">
                <a:solidFill>
                  <a:srgbClr val="000000"/>
                </a:solidFill>
                <a:effectLst/>
              </a:rPr>
              <a:t>- translate a host name to IPv4 address format. </a:t>
            </a:r>
          </a:p>
          <a:p>
            <a:pPr marL="171450" indent="-171450" defTabSz="360000">
              <a:buFont typeface="Arial" panose="020B0604020202020204" pitchFamily="34" charset="0"/>
              <a:buChar char="•"/>
            </a:pPr>
            <a:endParaRPr lang="en-US" sz="2800" b="0" i="0" dirty="0">
              <a:solidFill>
                <a:srgbClr val="000000"/>
              </a:solidFill>
              <a:effectLst/>
            </a:endParaRPr>
          </a:p>
          <a:p>
            <a:pPr marL="171450" indent="-171450" defTabSz="360000">
              <a:buFont typeface="Arial" panose="020B0604020202020204" pitchFamily="34" charset="0"/>
              <a:buChar char="•"/>
            </a:pPr>
            <a:r>
              <a:rPr lang="en-US" sz="2800" b="0" i="0" dirty="0">
                <a:solidFill>
                  <a:srgbClr val="000000"/>
                </a:solidFill>
                <a:effectLst/>
              </a:rPr>
              <a:t> The IPv4 address is returned as a string, such as '100.50.200.5’. </a:t>
            </a:r>
          </a:p>
          <a:p>
            <a:pPr marL="171450" indent="-171450" defTabSz="360000">
              <a:buFont typeface="Arial" panose="020B0604020202020204" pitchFamily="34" charset="0"/>
              <a:buChar char="•"/>
            </a:pPr>
            <a:endParaRPr lang="en-US" sz="2800" b="0" i="0" dirty="0">
              <a:solidFill>
                <a:srgbClr val="000000"/>
              </a:solidFill>
              <a:effectLst/>
            </a:endParaRPr>
          </a:p>
          <a:p>
            <a:pPr marL="171450" indent="-171450" defTabSz="360000">
              <a:buFont typeface="Arial" panose="020B0604020202020204" pitchFamily="34" charset="0"/>
              <a:buChar char="•"/>
            </a:pPr>
            <a:r>
              <a:rPr lang="en-US" sz="2800" b="0" i="0" dirty="0">
                <a:solidFill>
                  <a:srgbClr val="000000"/>
                </a:solidFill>
                <a:effectLst/>
              </a:rPr>
              <a:t>If the host name is an IPv4 address itself it is returned unchanged. </a:t>
            </a:r>
          </a:p>
          <a:p>
            <a:pPr marL="171450" indent="-171450" defTabSz="360000">
              <a:buFont typeface="Arial" panose="020B0604020202020204" pitchFamily="34" charset="0"/>
              <a:buChar char="•"/>
            </a:pPr>
            <a:endParaRPr lang="en-US" sz="2800" b="0" i="0" dirty="0">
              <a:solidFill>
                <a:srgbClr val="000000"/>
              </a:solidFill>
              <a:effectLst/>
            </a:endParaRPr>
          </a:p>
          <a:p>
            <a:pPr marL="171450" indent="-171450" defTabSz="360000">
              <a:buFont typeface="Arial" panose="020B0604020202020204" pitchFamily="34" charset="0"/>
              <a:buChar char="•"/>
            </a:pPr>
            <a:r>
              <a:rPr lang="en-US" sz="2800" b="0" i="0" dirty="0">
                <a:solidFill>
                  <a:srgbClr val="000000"/>
                </a:solidFill>
                <a:effectLst/>
              </a:rPr>
              <a:t> </a:t>
            </a:r>
            <a:r>
              <a:rPr lang="en-US" sz="2800" b="1" i="0" dirty="0" err="1">
                <a:solidFill>
                  <a:srgbClr val="000000"/>
                </a:solidFill>
                <a:effectLst/>
              </a:rPr>
              <a:t>gethostbyname</a:t>
            </a:r>
            <a:r>
              <a:rPr lang="en-US" sz="2800" b="1" i="0" dirty="0">
                <a:solidFill>
                  <a:srgbClr val="000000"/>
                </a:solidFill>
                <a:effectLst/>
              </a:rPr>
              <a:t>() </a:t>
            </a:r>
            <a:r>
              <a:rPr lang="en-US" sz="2800" b="0" i="0" dirty="0">
                <a:solidFill>
                  <a:srgbClr val="000000"/>
                </a:solidFill>
                <a:effectLst/>
              </a:rPr>
              <a:t>does not support IPv6 name resolution. Use </a:t>
            </a:r>
            <a:r>
              <a:rPr lang="en-US" sz="2800" b="0" i="0" dirty="0" err="1">
                <a:solidFill>
                  <a:srgbClr val="000000"/>
                </a:solidFill>
                <a:effectLst/>
              </a:rPr>
              <a:t>getaddrinfo</a:t>
            </a:r>
            <a:r>
              <a:rPr lang="en-US" sz="2800" b="0" i="0" dirty="0">
                <a:solidFill>
                  <a:srgbClr val="000000"/>
                </a:solidFill>
                <a:effectLst/>
              </a:rPr>
              <a:t>() instead for  </a:t>
            </a:r>
            <a:br>
              <a:rPr lang="en-US" sz="1600" dirty="0"/>
            </a:br>
            <a:endParaRPr lang="en-US" sz="1600" dirty="0">
              <a:cs typeface="Calibri" panose="020F0502020204030204" pitchFamily="34" charset="0"/>
            </a:endParaRPr>
          </a:p>
        </p:txBody>
      </p:sp>
    </p:spTree>
    <p:extLst>
      <p:ext uri="{BB962C8B-B14F-4D97-AF65-F5344CB8AC3E}">
        <p14:creationId xmlns:p14="http://schemas.microsoft.com/office/powerpoint/2010/main" val="347976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mn-lt"/>
              </a:rPr>
              <a:t>What Is A Socket? </a:t>
            </a:r>
            <a:br>
              <a:rPr lang="en-US" dirty="0">
                <a:latin typeface="+mn-lt"/>
              </a:rPr>
            </a:br>
            <a:endParaRPr lang="he-IL" dirty="0">
              <a:latin typeface="+mn-lt"/>
            </a:endParaRPr>
          </a:p>
        </p:txBody>
      </p:sp>
      <p:sp>
        <p:nvSpPr>
          <p:cNvPr id="3" name="Content Placeholder 2"/>
          <p:cNvSpPr>
            <a:spLocks noGrp="1"/>
          </p:cNvSpPr>
          <p:nvPr>
            <p:ph idx="1"/>
          </p:nvPr>
        </p:nvSpPr>
        <p:spPr>
          <a:xfrm>
            <a:off x="838200" y="1690688"/>
            <a:ext cx="6681186" cy="4486275"/>
          </a:xfrm>
        </p:spPr>
        <p:txBody>
          <a:bodyPr>
            <a:normAutofit fontScale="92500" lnSpcReduction="10000"/>
          </a:bodyPr>
          <a:lstStyle/>
          <a:p>
            <a:pPr fontAlgn="base"/>
            <a:r>
              <a:rPr lang="en-US" sz="2400" dirty="0">
                <a:solidFill>
                  <a:srgbClr val="000000"/>
                </a:solidFill>
              </a:rPr>
              <a:t>S</a:t>
            </a:r>
            <a:r>
              <a:rPr lang="en-US" sz="2400" b="0" i="0" dirty="0">
                <a:solidFill>
                  <a:srgbClr val="000000"/>
                </a:solidFill>
                <a:effectLst/>
              </a:rPr>
              <a:t>ocket is an endpoint for communicating processes across a network. The socket mechanism is versatile, supporting both connection oriented communications (stream sockets) providing point to point communications, and connectionless communications (datagram sockets) providing the ability to broadcast information. </a:t>
            </a:r>
          </a:p>
          <a:p>
            <a:pPr fontAlgn="base"/>
            <a:endParaRPr lang="en-US" sz="2400" b="0" i="0" dirty="0">
              <a:solidFill>
                <a:srgbClr val="000000"/>
              </a:solidFill>
              <a:effectLst/>
            </a:endParaRPr>
          </a:p>
          <a:p>
            <a:pPr fontAlgn="base"/>
            <a:r>
              <a:rPr lang="en-US" sz="2400" b="0" i="0" dirty="0">
                <a:solidFill>
                  <a:srgbClr val="000000"/>
                </a:solidFill>
                <a:effectLst/>
              </a:rPr>
              <a:t>An applications plugs in to the network, sending and receiving data, through a socket. </a:t>
            </a:r>
          </a:p>
          <a:p>
            <a:pPr fontAlgn="base"/>
            <a:endParaRPr lang="en-US" sz="2400" b="0" i="0" dirty="0">
              <a:solidFill>
                <a:srgbClr val="000000"/>
              </a:solidFill>
              <a:effectLst/>
            </a:endParaRPr>
          </a:p>
          <a:p>
            <a:pPr fontAlgn="base"/>
            <a:r>
              <a:rPr lang="en-US" sz="2400" b="0" i="0" dirty="0">
                <a:solidFill>
                  <a:srgbClr val="000000"/>
                </a:solidFill>
                <a:effectLst/>
              </a:rPr>
              <a:t>The socket mechanism allows the programmer full control over virtually every aspect of the programming. Which protocol transport the data, the domain, etc.</a:t>
            </a:r>
            <a:endParaRPr lang="ru-RU" sz="2400" b="0" i="0" dirty="0">
              <a:solidFill>
                <a:srgbClr val="000000"/>
              </a:solidFill>
              <a:effectLst/>
            </a:endParaRPr>
          </a:p>
        </p:txBody>
      </p:sp>
      <p:pic>
        <p:nvPicPr>
          <p:cNvPr id="1026" name="Picture 2" descr="Socket Programming in Python (Guide) – Real Python">
            <a:extLst>
              <a:ext uri="{FF2B5EF4-FFF2-40B4-BE49-F238E27FC236}">
                <a16:creationId xmlns:a16="http://schemas.microsoft.com/office/drawing/2014/main" id="{5DFFFE46-E30D-4385-BEA8-EED93DCB5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9386" y="1356388"/>
            <a:ext cx="4280492" cy="482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84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01</a:t>
            </a:r>
            <a:endParaRPr lang="he-IL"/>
          </a:p>
        </p:txBody>
      </p:sp>
    </p:spTree>
    <p:extLst>
      <p:ext uri="{BB962C8B-B14F-4D97-AF65-F5344CB8AC3E}">
        <p14:creationId xmlns:p14="http://schemas.microsoft.com/office/powerpoint/2010/main" val="276782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Protocols types - TCP</a:t>
            </a:r>
            <a:endParaRPr lang="he-IL" dirty="0">
              <a:latin typeface="+mn-lt"/>
            </a:endParaRPr>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2000" b="0" i="0" dirty="0">
                <a:solidFill>
                  <a:srgbClr val="000000"/>
                </a:solidFill>
                <a:effectLst/>
              </a:rPr>
              <a:t>Connection Oriented Communications — TCP: </a:t>
            </a:r>
          </a:p>
          <a:p>
            <a:pPr marL="0" indent="0">
              <a:buNone/>
            </a:pPr>
            <a:r>
              <a:rPr lang="en-US" sz="2000" b="0" i="0" dirty="0">
                <a:solidFill>
                  <a:srgbClr val="000000"/>
                </a:solidFill>
                <a:effectLst/>
              </a:rPr>
              <a:t>	— The Transmission Control Protocol, better known as TCP, is one of the widely used 	protocols. </a:t>
            </a:r>
          </a:p>
          <a:p>
            <a:pPr marL="0" indent="0">
              <a:buNone/>
            </a:pPr>
            <a:r>
              <a:rPr lang="en-US" sz="2000" b="0" i="0" dirty="0">
                <a:solidFill>
                  <a:srgbClr val="000000"/>
                </a:solidFill>
                <a:effectLst/>
              </a:rPr>
              <a:t>	— Applications using this protocol will connect to each and then pass information, just like 	when you use the phone. </a:t>
            </a:r>
          </a:p>
          <a:p>
            <a:pPr marL="0" indent="0">
              <a:buNone/>
            </a:pPr>
            <a:r>
              <a:rPr lang="en-US" sz="2000" b="0" i="0" dirty="0">
                <a:solidFill>
                  <a:srgbClr val="000000"/>
                </a:solidFill>
                <a:effectLst/>
              </a:rPr>
              <a:t>	— The protocol make the data to be received safely: </a:t>
            </a:r>
          </a:p>
          <a:p>
            <a:pPr marL="0" indent="0">
              <a:buNone/>
            </a:pPr>
            <a:r>
              <a:rPr lang="en-US" sz="2000" b="0" i="0" dirty="0">
                <a:solidFill>
                  <a:srgbClr val="000000"/>
                </a:solidFill>
                <a:effectLst/>
              </a:rPr>
              <a:t>		- In order</a:t>
            </a:r>
          </a:p>
          <a:p>
            <a:pPr marL="0" indent="0">
              <a:buNone/>
            </a:pPr>
            <a:r>
              <a:rPr lang="en-US" sz="2000" dirty="0">
                <a:solidFill>
                  <a:srgbClr val="000000"/>
                </a:solidFill>
              </a:rPr>
              <a:t>		- Without errors</a:t>
            </a:r>
          </a:p>
          <a:p>
            <a:pPr marL="0" indent="0">
              <a:buNone/>
            </a:pPr>
            <a:r>
              <a:rPr lang="en-US" sz="2000" b="0" i="0" dirty="0">
                <a:solidFill>
                  <a:srgbClr val="000000"/>
                </a:solidFill>
                <a:effectLst/>
              </a:rPr>
              <a:t>		- </a:t>
            </a:r>
            <a:r>
              <a:rPr lang="en-US" sz="2000" b="0" i="0" dirty="0" err="1">
                <a:solidFill>
                  <a:srgbClr val="000000"/>
                </a:solidFill>
                <a:effectLst/>
              </a:rPr>
              <a:t>etc</a:t>
            </a:r>
            <a:endParaRPr lang="en-US" sz="2000" b="0" i="0" dirty="0">
              <a:solidFill>
                <a:srgbClr val="000000"/>
              </a:solidFill>
              <a:effectLst/>
            </a:endParaRPr>
          </a:p>
        </p:txBody>
      </p:sp>
      <p:pic>
        <p:nvPicPr>
          <p:cNvPr id="2050" name="Picture 2" descr="Socket Programming in Python: Client, Server, Peer | PubNub">
            <a:extLst>
              <a:ext uri="{FF2B5EF4-FFF2-40B4-BE49-F238E27FC236}">
                <a16:creationId xmlns:a16="http://schemas.microsoft.com/office/drawing/2014/main" id="{5D5F2672-9DE5-4E1A-9E31-BC6112B64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819556"/>
            <a:ext cx="5660625" cy="2673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58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0" i="0" dirty="0">
                <a:solidFill>
                  <a:srgbClr val="000000"/>
                </a:solidFill>
                <a:effectLst/>
                <a:latin typeface="+mn-lt"/>
              </a:rPr>
              <a:t>Protocols types - UDP</a:t>
            </a:r>
            <a:endParaRPr lang="he-IL" dirty="0">
              <a:latin typeface="+mn-lt"/>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136240" y="1616718"/>
            <a:ext cx="11715450" cy="2246769"/>
          </a:xfrm>
          <a:prstGeom prst="rect">
            <a:avLst/>
          </a:prstGeom>
          <a:noFill/>
        </p:spPr>
        <p:txBody>
          <a:bodyPr wrap="square" rtlCol="1">
            <a:spAutoFit/>
          </a:bodyPr>
          <a:lstStyle/>
          <a:p>
            <a:pPr marL="285750" indent="-285750">
              <a:buFont typeface="Arial" panose="020B0604020202020204" pitchFamily="34" charset="0"/>
              <a:buChar char="•"/>
            </a:pPr>
            <a:r>
              <a:rPr lang="en-US" sz="2000" b="0" i="0" dirty="0">
                <a:solidFill>
                  <a:srgbClr val="000000"/>
                </a:solidFill>
                <a:effectLst/>
              </a:rPr>
              <a:t>Connectionless Communications And UDP </a:t>
            </a:r>
          </a:p>
          <a:p>
            <a:pPr marL="285750" indent="-285750">
              <a:buFont typeface="Arial" panose="020B0604020202020204" pitchFamily="34" charset="0"/>
              <a:buChar char="•"/>
            </a:pPr>
            <a:endParaRPr lang="en-US" sz="2000" b="0" i="0" dirty="0">
              <a:solidFill>
                <a:srgbClr val="000000"/>
              </a:solidFill>
              <a:effectLst/>
            </a:endParaRPr>
          </a:p>
          <a:p>
            <a:r>
              <a:rPr lang="en-US" sz="2000" b="0" i="0" dirty="0">
                <a:solidFill>
                  <a:srgbClr val="000000"/>
                </a:solidFill>
                <a:effectLst/>
              </a:rPr>
              <a:t>— Applications need not be “connected” in order to communicate. Just as mail can be sent to your home address, data can be sent, in messages called datagrams. </a:t>
            </a:r>
          </a:p>
          <a:p>
            <a:endParaRPr lang="en-US" sz="2000" b="0" i="0" dirty="0">
              <a:solidFill>
                <a:srgbClr val="000000"/>
              </a:solidFill>
              <a:effectLst/>
            </a:endParaRPr>
          </a:p>
          <a:p>
            <a:r>
              <a:rPr lang="en-US" sz="2000" b="0" i="0" dirty="0">
                <a:solidFill>
                  <a:srgbClr val="000000"/>
                </a:solidFill>
                <a:effectLst/>
              </a:rPr>
              <a:t>— The User Datagram Protocol, better known as UDP, is the messenger protocol for this type of communication. This protocol allows directed datagrams and broadcasting. </a:t>
            </a:r>
          </a:p>
        </p:txBody>
      </p:sp>
      <p:pic>
        <p:nvPicPr>
          <p:cNvPr id="3076" name="Picture 4" descr="Differences between TCP and UDP - GeeksforGeeks">
            <a:extLst>
              <a:ext uri="{FF2B5EF4-FFF2-40B4-BE49-F238E27FC236}">
                <a16:creationId xmlns:a16="http://schemas.microsoft.com/office/drawing/2014/main" id="{BBC56953-EA24-4859-B431-28794C38B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7420" y="3863487"/>
            <a:ext cx="5511183" cy="2590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A38638-AB5B-42CB-AADB-11DC9BFA4580}"/>
              </a:ext>
            </a:extLst>
          </p:cNvPr>
          <p:cNvSpPr txBox="1"/>
          <p:nvPr/>
        </p:nvSpPr>
        <p:spPr>
          <a:xfrm>
            <a:off x="136237" y="4145420"/>
            <a:ext cx="5511183" cy="2308324"/>
          </a:xfrm>
          <a:prstGeom prst="rect">
            <a:avLst/>
          </a:prstGeom>
          <a:noFill/>
        </p:spPr>
        <p:txBody>
          <a:bodyPr wrap="square" rtlCol="0">
            <a:spAutoFit/>
          </a:bodyPr>
          <a:lstStyle/>
          <a:p>
            <a:r>
              <a:rPr lang="en-US" b="0" i="0" dirty="0">
                <a:solidFill>
                  <a:srgbClr val="000000"/>
                </a:solidFill>
                <a:effectLst/>
              </a:rPr>
              <a:t>— Connectionless communications is generally considered to be less reliable. </a:t>
            </a:r>
          </a:p>
          <a:p>
            <a:pPr marL="742950" lvl="1" indent="-285750">
              <a:buFont typeface="Arial" panose="020B0604020202020204" pitchFamily="34" charset="0"/>
              <a:buChar char="•"/>
            </a:pPr>
            <a:r>
              <a:rPr lang="en-US" b="0" i="0" dirty="0">
                <a:solidFill>
                  <a:srgbClr val="000000"/>
                </a:solidFill>
                <a:effectLst/>
              </a:rPr>
              <a:t>An application might broadcast on a network that is a temporarily down or send a message to a host that is not running. </a:t>
            </a:r>
          </a:p>
          <a:p>
            <a:pPr marL="742950" lvl="1" indent="-285750">
              <a:buFont typeface="Arial" panose="020B0604020202020204" pitchFamily="34" charset="0"/>
              <a:buChar char="•"/>
            </a:pPr>
            <a:r>
              <a:rPr lang="en-US" b="0" i="0" dirty="0">
                <a:solidFill>
                  <a:srgbClr val="000000"/>
                </a:solidFill>
                <a:effectLst/>
              </a:rPr>
              <a:t>There is no way for the sender to verify that the data has been received on the other side, in order and without errors</a:t>
            </a:r>
            <a:endParaRPr lang="en-US" sz="2400" dirty="0"/>
          </a:p>
        </p:txBody>
      </p:sp>
    </p:spTree>
    <p:extLst>
      <p:ext uri="{BB962C8B-B14F-4D97-AF65-F5344CB8AC3E}">
        <p14:creationId xmlns:p14="http://schemas.microsoft.com/office/powerpoint/2010/main" val="65189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0" i="0" dirty="0">
                <a:solidFill>
                  <a:srgbClr val="000000"/>
                </a:solidFill>
                <a:effectLst/>
                <a:latin typeface="+mn-lt"/>
              </a:rPr>
              <a:t>Sockets protocols - Stream Sockets</a:t>
            </a:r>
            <a:endParaRPr lang="he-IL" dirty="0">
              <a:latin typeface="+mn-lt"/>
              <a:cs typeface="Calibri" panose="020F0502020204030204" pitchFamily="34" charset="0"/>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784181" cy="4351338"/>
          </a:xfrm>
        </p:spPr>
        <p:txBody>
          <a:bodyPr>
            <a:normAutofit fontScale="92500" lnSpcReduction="20000"/>
          </a:bodyPr>
          <a:lstStyle/>
          <a:p>
            <a:r>
              <a:rPr lang="en-US" b="0" i="0" dirty="0">
                <a:solidFill>
                  <a:srgbClr val="000000"/>
                </a:solidFill>
                <a:effectLst/>
              </a:rPr>
              <a:t>Sockets come in two main flavors, one of them being the stream socket. </a:t>
            </a:r>
          </a:p>
          <a:p>
            <a:r>
              <a:rPr lang="en-US" b="0" i="0" dirty="0">
                <a:solidFill>
                  <a:srgbClr val="000000"/>
                </a:solidFill>
                <a:effectLst/>
              </a:rPr>
              <a:t>Stream socket is full duplex byte stream implementing the connection oriented model. </a:t>
            </a:r>
          </a:p>
          <a:p>
            <a:pPr marL="457200" lvl="1" indent="0">
              <a:buNone/>
            </a:pPr>
            <a:r>
              <a:rPr lang="en-US" b="0" i="0" dirty="0">
                <a:solidFill>
                  <a:srgbClr val="000000"/>
                </a:solidFill>
                <a:effectLst/>
              </a:rPr>
              <a:t>— Server sets up a socket with a well known address.</a:t>
            </a:r>
          </a:p>
          <a:p>
            <a:pPr marL="457200" lvl="1" indent="0">
              <a:buNone/>
            </a:pPr>
            <a:r>
              <a:rPr lang="en-US" b="0" i="0" dirty="0">
                <a:solidFill>
                  <a:srgbClr val="000000"/>
                </a:solidFill>
                <a:effectLst/>
              </a:rPr>
              <a:t>— Clients connect to the server and data is passed on this open connection. </a:t>
            </a:r>
          </a:p>
          <a:p>
            <a:pPr marL="457200" lvl="1" indent="0">
              <a:buNone/>
            </a:pPr>
            <a:r>
              <a:rPr lang="en-US" b="0" i="0" dirty="0">
                <a:solidFill>
                  <a:srgbClr val="000000"/>
                </a:solidFill>
                <a:effectLst/>
              </a:rPr>
              <a:t>— When the client and or server are done the connection is terminated. The socket mechanism provides an API for each step on the client and the server. The minimal steps required are: </a:t>
            </a:r>
          </a:p>
          <a:p>
            <a:pPr marL="0" indent="0">
              <a:buNone/>
            </a:pPr>
            <a:r>
              <a:rPr lang="en-US" b="0" i="0" dirty="0">
                <a:solidFill>
                  <a:srgbClr val="000000"/>
                </a:solidFill>
                <a:effectLst/>
              </a:rPr>
              <a:t>— Server side:			 — Client side: </a:t>
            </a:r>
          </a:p>
          <a:p>
            <a:pPr lvl="1"/>
            <a:r>
              <a:rPr lang="en-US" b="0" i="0" dirty="0">
                <a:solidFill>
                  <a:srgbClr val="000000"/>
                </a:solidFill>
                <a:effectLst/>
              </a:rPr>
              <a:t>socket() 					socket() </a:t>
            </a:r>
          </a:p>
          <a:p>
            <a:pPr lvl="1"/>
            <a:r>
              <a:rPr lang="en-US" b="0" i="0" dirty="0">
                <a:solidFill>
                  <a:srgbClr val="000000"/>
                </a:solidFill>
                <a:effectLst/>
              </a:rPr>
              <a:t>bind() 					connect() </a:t>
            </a:r>
          </a:p>
          <a:p>
            <a:pPr lvl="1"/>
            <a:r>
              <a:rPr lang="en-US" b="0" i="0" dirty="0">
                <a:solidFill>
                  <a:srgbClr val="000000"/>
                </a:solidFill>
                <a:effectLst/>
              </a:rPr>
              <a:t>listen() </a:t>
            </a:r>
          </a:p>
          <a:p>
            <a:pPr lvl="1"/>
            <a:r>
              <a:rPr lang="en-US" b="0" i="0" dirty="0">
                <a:solidFill>
                  <a:srgbClr val="000000"/>
                </a:solidFill>
                <a:effectLst/>
              </a:rPr>
              <a:t>accept() (possibly repeating the accept())</a:t>
            </a:r>
            <a:endParaRPr lang="he-IL" dirty="0">
              <a:cs typeface="Calibri" panose="020F0502020204030204" pitchFamily="34" charset="0"/>
            </a:endParaRPr>
          </a:p>
        </p:txBody>
      </p:sp>
    </p:spTree>
    <p:extLst>
      <p:ext uri="{BB962C8B-B14F-4D97-AF65-F5344CB8AC3E}">
        <p14:creationId xmlns:p14="http://schemas.microsoft.com/office/powerpoint/2010/main" val="407295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Creating sockets</a:t>
            </a:r>
            <a:endParaRPr lang="en-US" dirty="0">
              <a:latin typeface="+mn-lt"/>
            </a:endParaRPr>
          </a:p>
        </p:txBody>
      </p:sp>
      <p:sp>
        <p:nvSpPr>
          <p:cNvPr id="3" name="Content Placeholder 2"/>
          <p:cNvSpPr>
            <a:spLocks noGrp="1"/>
          </p:cNvSpPr>
          <p:nvPr>
            <p:ph idx="1"/>
          </p:nvPr>
        </p:nvSpPr>
        <p:spPr/>
        <p:txBody>
          <a:bodyPr>
            <a:normAutofit fontScale="85000" lnSpcReduction="20000"/>
          </a:bodyPr>
          <a:lstStyle/>
          <a:p>
            <a:r>
              <a:rPr lang="en-US" b="0" i="0" dirty="0">
                <a:solidFill>
                  <a:srgbClr val="000000"/>
                </a:solidFill>
                <a:effectLst/>
              </a:rPr>
              <a:t>Sockets are used nearly everywhere. Sockets mechanism in python placed in socket module. </a:t>
            </a:r>
          </a:p>
          <a:p>
            <a:endParaRPr lang="en-US" b="0" i="0" dirty="0">
              <a:solidFill>
                <a:srgbClr val="000000"/>
              </a:solidFill>
              <a:effectLst/>
            </a:endParaRPr>
          </a:p>
          <a:p>
            <a:r>
              <a:rPr lang="en-US" b="0" i="0" dirty="0">
                <a:solidFill>
                  <a:srgbClr val="000000"/>
                </a:solidFill>
                <a:effectLst/>
              </a:rPr>
              <a:t>The first step is to create an endpoint, a socket, with socket function:</a:t>
            </a:r>
          </a:p>
          <a:p>
            <a:pPr marL="0" indent="0">
              <a:buNone/>
            </a:pPr>
            <a:r>
              <a:rPr lang="en-US" b="0" i="0" dirty="0">
                <a:solidFill>
                  <a:srgbClr val="000000"/>
                </a:solidFill>
                <a:effectLst/>
              </a:rPr>
              <a:t>socket(family=AF_INET, type= SOCK_STREAM, proto=0) </a:t>
            </a:r>
            <a:r>
              <a:rPr lang="en-US" b="0" i="0" dirty="0" err="1">
                <a:solidFill>
                  <a:srgbClr val="000000"/>
                </a:solidFill>
                <a:effectLst/>
              </a:rPr>
              <a:t>Create’a</a:t>
            </a:r>
            <a:r>
              <a:rPr lang="en-US" b="0" i="0" dirty="0">
                <a:solidFill>
                  <a:srgbClr val="000000"/>
                </a:solidFill>
                <a:effectLst/>
              </a:rPr>
              <a:t> new socket using the given address family, socket type and protocol number.</a:t>
            </a:r>
          </a:p>
          <a:p>
            <a:pPr marL="0" indent="0">
              <a:buNone/>
            </a:pPr>
            <a:r>
              <a:rPr lang="en-US" b="0" i="0" dirty="0">
                <a:solidFill>
                  <a:srgbClr val="000000"/>
                </a:solidFill>
                <a:effectLst/>
              </a:rPr>
              <a:t> </a:t>
            </a:r>
          </a:p>
          <a:p>
            <a:pPr marL="0" indent="0">
              <a:buNone/>
            </a:pPr>
            <a:r>
              <a:rPr lang="en-US" b="0" i="0" dirty="0">
                <a:solidFill>
                  <a:srgbClr val="000000"/>
                </a:solidFill>
                <a:effectLst/>
              </a:rPr>
              <a:t>— The address (and protocol) family can be: </a:t>
            </a:r>
          </a:p>
          <a:p>
            <a:r>
              <a:rPr lang="en-US" b="0" i="0" dirty="0">
                <a:solidFill>
                  <a:srgbClr val="000000"/>
                </a:solidFill>
                <a:effectLst/>
              </a:rPr>
              <a:t> </a:t>
            </a:r>
            <a:r>
              <a:rPr lang="en-US" b="0" i="0" dirty="0" err="1">
                <a:solidFill>
                  <a:srgbClr val="000000"/>
                </a:solidFill>
                <a:effectLst/>
              </a:rPr>
              <a:t>socket.AF_INET</a:t>
            </a:r>
            <a:r>
              <a:rPr lang="en-US" b="0" i="0" dirty="0">
                <a:solidFill>
                  <a:srgbClr val="000000"/>
                </a:solidFill>
                <a:effectLst/>
              </a:rPr>
              <a:t>-— for internet sockets ipv4 </a:t>
            </a:r>
          </a:p>
          <a:p>
            <a:r>
              <a:rPr lang="en-US" b="0" i="0" dirty="0">
                <a:solidFill>
                  <a:srgbClr val="000000"/>
                </a:solidFill>
                <a:effectLst/>
              </a:rPr>
              <a:t> socket.AF_INET6 — for internet sockets ipv6 </a:t>
            </a:r>
          </a:p>
          <a:p>
            <a:r>
              <a:rPr lang="en-US" b="0" i="0" dirty="0">
                <a:solidFill>
                  <a:srgbClr val="000000"/>
                </a:solidFill>
                <a:effectLst/>
              </a:rPr>
              <a:t> </a:t>
            </a:r>
            <a:r>
              <a:rPr lang="en-US" b="0" i="0" dirty="0" err="1">
                <a:solidFill>
                  <a:srgbClr val="000000"/>
                </a:solidFill>
                <a:effectLst/>
              </a:rPr>
              <a:t>socket.AF_UNIX</a:t>
            </a:r>
            <a:r>
              <a:rPr lang="en-US" b="0" i="0" dirty="0">
                <a:solidFill>
                  <a:srgbClr val="000000"/>
                </a:solidFill>
                <a:effectLst/>
              </a:rPr>
              <a:t>— </a:t>
            </a:r>
            <a:r>
              <a:rPr lang="en-US" b="0" i="0" dirty="0" err="1">
                <a:solidFill>
                  <a:srgbClr val="000000"/>
                </a:solidFill>
                <a:effectLst/>
              </a:rPr>
              <a:t>unix</a:t>
            </a:r>
            <a:r>
              <a:rPr lang="en-US" b="0" i="0" dirty="0">
                <a:solidFill>
                  <a:srgbClr val="000000"/>
                </a:solidFill>
                <a:effectLst/>
              </a:rPr>
              <a:t> domain sockets (UNIX IPC), not supported on all platforms</a:t>
            </a:r>
            <a:endParaRPr lang="en-US" dirty="0">
              <a:cs typeface="Calibri" panose="020F050202020403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Creating sockets — cont’d</a:t>
            </a:r>
            <a:endParaRPr lang="en-US" i="0" dirty="0">
              <a:solidFill>
                <a:srgbClr val="242424"/>
              </a:solidFill>
              <a:effectLst/>
              <a:latin typeface="+mn-lt"/>
            </a:endParaRPr>
          </a:p>
        </p:txBody>
      </p:sp>
      <p:sp>
        <p:nvSpPr>
          <p:cNvPr id="3" name="Content Placeholder 2"/>
          <p:cNvSpPr>
            <a:spLocks noGrp="1"/>
          </p:cNvSpPr>
          <p:nvPr>
            <p:ph idx="1"/>
          </p:nvPr>
        </p:nvSpPr>
        <p:spPr/>
        <p:txBody>
          <a:bodyPr>
            <a:normAutofit/>
          </a:bodyPr>
          <a:lstStyle/>
          <a:p>
            <a:pPr marL="0" indent="0">
              <a:buNone/>
            </a:pPr>
            <a:r>
              <a:rPr lang="en-US" sz="1800" b="0" i="0" dirty="0">
                <a:solidFill>
                  <a:srgbClr val="000000"/>
                </a:solidFill>
                <a:effectLst/>
              </a:rPr>
              <a:t>Socket type: </a:t>
            </a:r>
          </a:p>
          <a:p>
            <a:pPr marL="457200" lvl="1" indent="0">
              <a:buNone/>
            </a:pPr>
            <a:r>
              <a:rPr lang="en-US" sz="1800" b="1" dirty="0">
                <a:solidFill>
                  <a:srgbClr val="000000"/>
                </a:solidFill>
              </a:rPr>
              <a:t>-</a:t>
            </a:r>
            <a:r>
              <a:rPr lang="en-US" sz="1800" b="1" i="0" dirty="0" err="1">
                <a:solidFill>
                  <a:srgbClr val="000000"/>
                </a:solidFill>
                <a:effectLst/>
              </a:rPr>
              <a:t>socket.SOCK_STREAM</a:t>
            </a:r>
            <a:r>
              <a:rPr lang="en-US" sz="1800" b="1" i="0" dirty="0">
                <a:solidFill>
                  <a:srgbClr val="000000"/>
                </a:solidFill>
                <a:effectLst/>
              </a:rPr>
              <a:t> </a:t>
            </a:r>
          </a:p>
          <a:p>
            <a:pPr marL="457200" lvl="1" indent="0">
              <a:buNone/>
            </a:pPr>
            <a:r>
              <a:rPr lang="en-US" sz="1800" b="1" dirty="0">
                <a:solidFill>
                  <a:srgbClr val="000000"/>
                </a:solidFill>
              </a:rPr>
              <a:t>-</a:t>
            </a:r>
            <a:r>
              <a:rPr lang="en-US" sz="1800" b="1" i="0" dirty="0" err="1">
                <a:solidFill>
                  <a:srgbClr val="000000"/>
                </a:solidFill>
                <a:effectLst/>
              </a:rPr>
              <a:t>socket.SOCK_DGRAM</a:t>
            </a:r>
            <a:r>
              <a:rPr lang="en-US" sz="1800" b="1" i="0" dirty="0">
                <a:solidFill>
                  <a:srgbClr val="000000"/>
                </a:solidFill>
                <a:effectLst/>
              </a:rPr>
              <a:t> </a:t>
            </a:r>
          </a:p>
          <a:p>
            <a:pPr marL="457200" lvl="1" indent="0">
              <a:buNone/>
            </a:pPr>
            <a:r>
              <a:rPr lang="en-US" sz="1800" b="1" dirty="0">
                <a:solidFill>
                  <a:srgbClr val="000000"/>
                </a:solidFill>
              </a:rPr>
              <a:t>-</a:t>
            </a:r>
            <a:r>
              <a:rPr lang="en-US" sz="1800" b="1" i="0" dirty="0" err="1">
                <a:solidFill>
                  <a:srgbClr val="000000"/>
                </a:solidFill>
                <a:effectLst/>
              </a:rPr>
              <a:t>socket.SOCK_RAW</a:t>
            </a:r>
            <a:r>
              <a:rPr lang="en-US" sz="1800" b="1" i="0" dirty="0">
                <a:solidFill>
                  <a:srgbClr val="000000"/>
                </a:solidFill>
                <a:effectLst/>
              </a:rPr>
              <a:t> </a:t>
            </a:r>
          </a:p>
          <a:p>
            <a:pPr marL="457200" lvl="1" indent="0">
              <a:buNone/>
            </a:pPr>
            <a:r>
              <a:rPr lang="en-US" sz="1800" b="1" dirty="0">
                <a:solidFill>
                  <a:srgbClr val="000000"/>
                </a:solidFill>
              </a:rPr>
              <a:t>-</a:t>
            </a:r>
            <a:r>
              <a:rPr lang="en-US" sz="1800" b="1" i="0" dirty="0" err="1">
                <a:solidFill>
                  <a:srgbClr val="000000"/>
                </a:solidFill>
                <a:effectLst/>
              </a:rPr>
              <a:t>socket.SOCK_RDM</a:t>
            </a:r>
            <a:r>
              <a:rPr lang="en-US" sz="1800" b="1" i="0" dirty="0">
                <a:solidFill>
                  <a:srgbClr val="000000"/>
                </a:solidFill>
                <a:effectLst/>
              </a:rPr>
              <a:t> </a:t>
            </a:r>
          </a:p>
          <a:p>
            <a:pPr marL="457200" lvl="1" indent="0">
              <a:buNone/>
            </a:pPr>
            <a:r>
              <a:rPr lang="en-US" sz="1800" b="1" dirty="0">
                <a:solidFill>
                  <a:srgbClr val="000000"/>
                </a:solidFill>
              </a:rPr>
              <a:t>-</a:t>
            </a:r>
            <a:r>
              <a:rPr lang="en-US" sz="1800" b="1" i="0" dirty="0" err="1">
                <a:solidFill>
                  <a:srgbClr val="000000"/>
                </a:solidFill>
                <a:effectLst/>
              </a:rPr>
              <a:t>socket.SOCK_SEQPACKET</a:t>
            </a:r>
            <a:r>
              <a:rPr lang="en-US" sz="1800" b="1" i="0" dirty="0">
                <a:solidFill>
                  <a:srgbClr val="000000"/>
                </a:solidFill>
                <a:effectLst/>
              </a:rPr>
              <a:t> </a:t>
            </a:r>
          </a:p>
          <a:p>
            <a:r>
              <a:rPr lang="en-US" sz="1800" b="0" i="0" dirty="0">
                <a:solidFill>
                  <a:srgbClr val="000000"/>
                </a:solidFill>
                <a:effectLst/>
              </a:rPr>
              <a:t>Only </a:t>
            </a:r>
            <a:r>
              <a:rPr lang="en-US" sz="1800" b="0" i="0" dirty="0" err="1">
                <a:solidFill>
                  <a:srgbClr val="000000"/>
                </a:solidFill>
                <a:effectLst/>
              </a:rPr>
              <a:t>sock_stream</a:t>
            </a:r>
            <a:r>
              <a:rPr lang="en-US" sz="1800" b="0" i="0" dirty="0">
                <a:solidFill>
                  <a:srgbClr val="000000"/>
                </a:solidFill>
                <a:effectLst/>
              </a:rPr>
              <a:t> and </a:t>
            </a:r>
            <a:r>
              <a:rPr lang="en-US" sz="1800" b="0" i="0" dirty="0" err="1">
                <a:solidFill>
                  <a:srgbClr val="000000"/>
                </a:solidFill>
                <a:effectLst/>
              </a:rPr>
              <a:t>sock_dgram</a:t>
            </a:r>
            <a:r>
              <a:rPr lang="en-US" sz="1800" b="0" i="0" dirty="0">
                <a:solidFill>
                  <a:srgbClr val="000000"/>
                </a:solidFill>
                <a:effectLst/>
              </a:rPr>
              <a:t> appear to be generally useful </a:t>
            </a:r>
          </a:p>
          <a:p>
            <a:r>
              <a:rPr lang="en-US" sz="1800" b="0" i="0" dirty="0">
                <a:solidFill>
                  <a:srgbClr val="000000"/>
                </a:solidFill>
                <a:effectLst/>
              </a:rPr>
              <a:t>The proto argument - this parameter specifies a particular protocol to be used with the socket </a:t>
            </a:r>
          </a:p>
          <a:p>
            <a:r>
              <a:rPr lang="en-US" sz="1800" b="0" i="0" dirty="0">
                <a:solidFill>
                  <a:srgbClr val="000000"/>
                </a:solidFill>
                <a:effectLst/>
              </a:rPr>
              <a:t>Normally only a single protocol exists to support socket type within a given protocol family. In this case, proto stays default (zero) </a:t>
            </a:r>
          </a:p>
          <a:p>
            <a:pPr marL="0" indent="0">
              <a:buNone/>
            </a:pPr>
            <a:r>
              <a:rPr lang="en-US" sz="1800" b="0" i="0" dirty="0">
                <a:solidFill>
                  <a:srgbClr val="000000"/>
                </a:solidFill>
                <a:effectLst/>
              </a:rPr>
              <a:t>— TCP for stream sockets and UDP for datagram sockets </a:t>
            </a:r>
          </a:p>
          <a:p>
            <a:r>
              <a:rPr lang="en-US" sz="1800" b="0" i="0" dirty="0">
                <a:solidFill>
                  <a:srgbClr val="000000"/>
                </a:solidFill>
                <a:effectLst/>
              </a:rPr>
              <a:t>However, it is possible that many protocols may exist, in which case a particular protocol (protocol number) must be specified</a:t>
            </a:r>
            <a:endParaRPr lang="en-US" sz="1800" dirty="0">
              <a:cs typeface="Calibri" panose="020F0502020204030204" pitchFamily="34" charset="0"/>
            </a:endParaRPr>
          </a:p>
        </p:txBody>
      </p:sp>
    </p:spTree>
    <p:extLst>
      <p:ext uri="{BB962C8B-B14F-4D97-AF65-F5344CB8AC3E}">
        <p14:creationId xmlns:p14="http://schemas.microsoft.com/office/powerpoint/2010/main" val="184821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Binding The Socket</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693400" cy="4154984"/>
          </a:xfrm>
          <a:prstGeom prst="rect">
            <a:avLst/>
          </a:prstGeom>
          <a:noFill/>
        </p:spPr>
        <p:txBody>
          <a:bodyPr wrap="square" rtlCol="0">
            <a:spAutoFit/>
          </a:bodyPr>
          <a:lstStyle/>
          <a:p>
            <a:pPr marL="457200" indent="-457200">
              <a:buFont typeface="Arial" panose="020B0604020202020204" pitchFamily="34" charset="0"/>
              <a:buChar char="•"/>
            </a:pPr>
            <a:r>
              <a:rPr lang="en-US" sz="2400" b="0" i="0" dirty="0">
                <a:solidFill>
                  <a:srgbClr val="000000"/>
                </a:solidFill>
                <a:effectLst/>
              </a:rPr>
              <a:t>The server now has to “bind” the socket </a:t>
            </a:r>
          </a:p>
          <a:p>
            <a:pPr marL="457200" indent="-457200">
              <a:buFont typeface="Arial" panose="020B0604020202020204" pitchFamily="34" charset="0"/>
              <a:buChar char="•"/>
            </a:pPr>
            <a:r>
              <a:rPr lang="en-US" sz="2400" b="0" i="0" dirty="0" err="1">
                <a:solidFill>
                  <a:srgbClr val="000000"/>
                </a:solidFill>
                <a:effectLst/>
              </a:rPr>
              <a:t>socket.bind</a:t>
            </a:r>
            <a:r>
              <a:rPr lang="en-US" sz="2400" b="0" i="0" dirty="0">
                <a:solidFill>
                  <a:srgbClr val="000000"/>
                </a:solidFill>
                <a:effectLst/>
              </a:rPr>
              <a:t>(address) - bind the socket to address, so that clients can connect to it </a:t>
            </a:r>
          </a:p>
          <a:p>
            <a:pPr marL="457200" indent="-457200">
              <a:buFont typeface="Arial" panose="020B0604020202020204" pitchFamily="34" charset="0"/>
              <a:buChar char="•"/>
            </a:pPr>
            <a:r>
              <a:rPr lang="en-US" sz="2400" b="0" i="0" dirty="0">
                <a:solidFill>
                  <a:srgbClr val="000000"/>
                </a:solidFill>
                <a:effectLst/>
              </a:rPr>
              <a:t>The socket must not already be bound. </a:t>
            </a:r>
          </a:p>
          <a:p>
            <a:pPr marL="457200" indent="-457200">
              <a:buFont typeface="Arial" panose="020B0604020202020204" pitchFamily="34" charset="0"/>
              <a:buChar char="•"/>
            </a:pPr>
            <a:r>
              <a:rPr lang="en-US" sz="2400" b="0" i="0" dirty="0">
                <a:solidFill>
                  <a:srgbClr val="000000"/>
                </a:solidFill>
                <a:effectLst/>
              </a:rPr>
              <a:t>The format of address depends on the address family: </a:t>
            </a:r>
          </a:p>
          <a:p>
            <a:pPr lvl="2"/>
            <a:r>
              <a:rPr lang="en-US" sz="2400" b="0" i="0" dirty="0">
                <a:solidFill>
                  <a:srgbClr val="000000"/>
                </a:solidFill>
                <a:effectLst/>
              </a:rPr>
              <a:t>— In INET and INET6 address family, the address should be a tuple of </a:t>
            </a:r>
            <a:r>
              <a:rPr lang="en-US" sz="2400" b="0" i="0" dirty="0" err="1">
                <a:solidFill>
                  <a:srgbClr val="000000"/>
                </a:solidFill>
                <a:effectLst/>
              </a:rPr>
              <a:t>ip</a:t>
            </a:r>
            <a:r>
              <a:rPr lang="en-US" sz="2400" b="0" i="0" dirty="0">
                <a:solidFill>
                  <a:srgbClr val="000000"/>
                </a:solidFill>
                <a:effectLst/>
              </a:rPr>
              <a:t> and port </a:t>
            </a:r>
          </a:p>
          <a:p>
            <a:pPr lvl="2"/>
            <a:r>
              <a:rPr lang="en-US" sz="2400" b="0" i="0" dirty="0">
                <a:solidFill>
                  <a:srgbClr val="000000"/>
                </a:solidFill>
                <a:effectLst/>
              </a:rPr>
              <a:t>— In UNIX address family, the address should be a file system path </a:t>
            </a:r>
          </a:p>
          <a:p>
            <a:pPr marL="457200" indent="-457200">
              <a:buFont typeface="Arial" panose="020B0604020202020204" pitchFamily="34" charset="0"/>
              <a:buChar char="•"/>
            </a:pPr>
            <a:endParaRPr lang="en-US" sz="2400" dirty="0">
              <a:solidFill>
                <a:srgbClr val="000000"/>
              </a:solidFill>
            </a:endParaRPr>
          </a:p>
          <a:p>
            <a:pPr marL="457200" indent="-457200">
              <a:buFont typeface="Arial" panose="020B0604020202020204" pitchFamily="34" charset="0"/>
              <a:buChar char="•"/>
            </a:pPr>
            <a:r>
              <a:rPr lang="en-US" sz="2400" b="0" i="0" dirty="0">
                <a:solidFill>
                  <a:srgbClr val="000000"/>
                </a:solidFill>
                <a:effectLst/>
              </a:rPr>
              <a:t>For Example: </a:t>
            </a:r>
          </a:p>
          <a:p>
            <a:pPr lvl="1"/>
            <a:r>
              <a:rPr lang="en-US" sz="2400" b="0" i="0" dirty="0">
                <a:solidFill>
                  <a:srgbClr val="000000"/>
                </a:solidFill>
                <a:effectLst/>
              </a:rPr>
              <a:t>— </a:t>
            </a:r>
            <a:r>
              <a:rPr lang="en-US" sz="2400" b="0" i="0" dirty="0" err="1">
                <a:solidFill>
                  <a:srgbClr val="000000"/>
                </a:solidFill>
                <a:effectLst/>
              </a:rPr>
              <a:t>s.bind</a:t>
            </a:r>
            <a:r>
              <a:rPr lang="en-US" sz="2400" b="0" i="0" dirty="0">
                <a:solidFill>
                  <a:srgbClr val="000000"/>
                </a:solidFill>
                <a:effectLst/>
              </a:rPr>
              <a:t>((</a:t>
            </a:r>
            <a:r>
              <a:rPr lang="en-US" sz="2400" b="0" i="0" dirty="0" err="1">
                <a:solidFill>
                  <a:srgbClr val="000000"/>
                </a:solidFill>
                <a:effectLst/>
              </a:rPr>
              <a:t>socket.gethostname</a:t>
            </a:r>
            <a:r>
              <a:rPr lang="en-US" sz="2400" b="0" i="0" dirty="0">
                <a:solidFill>
                  <a:srgbClr val="000000"/>
                </a:solidFill>
                <a:effectLst/>
              </a:rPr>
              <a:t>(), 8765)) </a:t>
            </a:r>
          </a:p>
          <a:p>
            <a:pPr lvl="1"/>
            <a:r>
              <a:rPr lang="en-US" sz="2400" b="0" i="0" dirty="0">
                <a:solidFill>
                  <a:srgbClr val="000000"/>
                </a:solidFill>
                <a:effectLst/>
              </a:rPr>
              <a:t>— </a:t>
            </a:r>
            <a:r>
              <a:rPr lang="en-US" sz="2400" b="0" i="0" dirty="0" err="1">
                <a:solidFill>
                  <a:srgbClr val="000000"/>
                </a:solidFill>
                <a:effectLst/>
              </a:rPr>
              <a:t>s.bind</a:t>
            </a:r>
            <a:r>
              <a:rPr lang="en-US" sz="2400" b="0" i="0" dirty="0">
                <a:solidFill>
                  <a:srgbClr val="000000"/>
                </a:solidFill>
                <a:effectLst/>
              </a:rPr>
              <a:t>((‘localhost', 8765))</a:t>
            </a:r>
            <a:endParaRPr lang="en-GB" sz="2400" dirty="0">
              <a:cs typeface="Calibri" panose="020F0502020204030204" pitchFamily="34" charset="0"/>
            </a:endParaRPr>
          </a:p>
        </p:txBody>
      </p:sp>
    </p:spTree>
    <p:extLst>
      <p:ext uri="{BB962C8B-B14F-4D97-AF65-F5344CB8AC3E}">
        <p14:creationId xmlns:p14="http://schemas.microsoft.com/office/powerpoint/2010/main" val="129403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Binding Internet Socket</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10888133" cy="4524315"/>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000000"/>
                </a:solidFill>
                <a:effectLst/>
              </a:rPr>
              <a:t>The IP </a:t>
            </a:r>
          </a:p>
          <a:p>
            <a:r>
              <a:rPr lang="en-US" sz="2400" b="0" i="0" dirty="0">
                <a:solidFill>
                  <a:srgbClr val="000000"/>
                </a:solidFill>
                <a:effectLst/>
              </a:rPr>
              <a:t>— Server application can use </a:t>
            </a:r>
            <a:r>
              <a:rPr lang="en-US" sz="2400" b="0" i="0" dirty="0" err="1">
                <a:solidFill>
                  <a:srgbClr val="000000"/>
                </a:solidFill>
                <a:effectLst/>
              </a:rPr>
              <a:t>socket.gethostname</a:t>
            </a:r>
            <a:r>
              <a:rPr lang="en-US" sz="2400" b="0" i="0" dirty="0">
                <a:solidFill>
                  <a:srgbClr val="000000"/>
                </a:solidFill>
                <a:effectLst/>
              </a:rPr>
              <a:t>()so that the socket would be visible to the outside world. </a:t>
            </a:r>
          </a:p>
          <a:p>
            <a:r>
              <a:rPr lang="en-US" sz="2400" b="0" i="0" dirty="0">
                <a:solidFill>
                  <a:srgbClr val="000000"/>
                </a:solidFill>
                <a:effectLst/>
              </a:rPr>
              <a:t>— Using ‘localhost’ or '127.0.0.1' the socket will be only visible within the same machine. </a:t>
            </a:r>
          </a:p>
          <a:p>
            <a:r>
              <a:rPr lang="en-US" sz="2400" b="0" i="0" dirty="0">
                <a:solidFill>
                  <a:srgbClr val="000000"/>
                </a:solidFill>
                <a:effectLst/>
              </a:rPr>
              <a:t>— Empty sting (") specifies that the socket is reachable </a:t>
            </a:r>
            <a:r>
              <a:rPr lang="en-US" sz="2400" b="0" i="0" dirty="0" err="1">
                <a:solidFill>
                  <a:srgbClr val="000000"/>
                </a:solidFill>
                <a:effectLst/>
              </a:rPr>
              <a:t>by.any</a:t>
            </a:r>
            <a:r>
              <a:rPr lang="en-US" sz="2400" b="0" i="0" dirty="0">
                <a:solidFill>
                  <a:srgbClr val="000000"/>
                </a:solidFill>
                <a:effectLst/>
              </a:rPr>
              <a:t> address the machine happens to have.</a:t>
            </a:r>
          </a:p>
          <a:p>
            <a:r>
              <a:rPr lang="en-US" sz="2400" b="0" i="0" dirty="0">
                <a:solidFill>
                  <a:srgbClr val="000000"/>
                </a:solidFill>
                <a:effectLst/>
              </a:rPr>
              <a:t> </a:t>
            </a:r>
          </a:p>
          <a:p>
            <a:pPr marL="342900" indent="-342900">
              <a:buFont typeface="Arial" panose="020B0604020202020204" pitchFamily="34" charset="0"/>
              <a:buChar char="•"/>
            </a:pPr>
            <a:r>
              <a:rPr lang="en-US" sz="2400" b="0" i="0" dirty="0">
                <a:solidFill>
                  <a:srgbClr val="000000"/>
                </a:solidFill>
                <a:effectLst/>
              </a:rPr>
              <a:t>The port </a:t>
            </a:r>
          </a:p>
          <a:p>
            <a:pPr marL="800100" lvl="1" indent="-342900">
              <a:buFont typeface="Arial" panose="020B0604020202020204" pitchFamily="34" charset="0"/>
              <a:buChar char="•"/>
            </a:pPr>
            <a:r>
              <a:rPr lang="en-US" sz="2400" b="0" i="0" dirty="0">
                <a:solidFill>
                  <a:srgbClr val="000000"/>
                </a:solidFill>
                <a:effectLst/>
              </a:rPr>
              <a:t> low number ports are usually reserved for "well known” services (HTTP, ftp, telnet, </a:t>
            </a:r>
            <a:r>
              <a:rPr lang="en-US" sz="2400" b="0" i="0" dirty="0" err="1">
                <a:solidFill>
                  <a:srgbClr val="000000"/>
                </a:solidFill>
                <a:effectLst/>
              </a:rPr>
              <a:t>etc</a:t>
            </a:r>
            <a:r>
              <a:rPr lang="en-US" sz="2400" b="0" i="0" dirty="0">
                <a:solidFill>
                  <a:srgbClr val="000000"/>
                </a:solidFill>
                <a:effectLst/>
              </a:rPr>
              <a:t>). </a:t>
            </a:r>
          </a:p>
          <a:p>
            <a:pPr marL="800100" lvl="1" indent="-342900">
              <a:buFont typeface="Arial" panose="020B0604020202020204" pitchFamily="34" charset="0"/>
              <a:buChar char="•"/>
            </a:pPr>
            <a:r>
              <a:rPr lang="en-US" sz="2400" b="0" i="0" dirty="0">
                <a:solidFill>
                  <a:srgbClr val="000000"/>
                </a:solidFill>
                <a:effectLst/>
              </a:rPr>
              <a:t>The non-privileged ports value should be at least 4 digits number</a:t>
            </a:r>
            <a:endParaRPr lang="en-GB" sz="2400" dirty="0">
              <a:cs typeface="Calibri" panose="020F0502020204030204" pitchFamily="34" charset="0"/>
            </a:endParaRPr>
          </a:p>
        </p:txBody>
      </p:sp>
    </p:spTree>
    <p:extLst>
      <p:ext uri="{BB962C8B-B14F-4D97-AF65-F5344CB8AC3E}">
        <p14:creationId xmlns:p14="http://schemas.microsoft.com/office/powerpoint/2010/main" val="388830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3162</Words>
  <Application>Microsoft Office PowerPoint</Application>
  <PresentationFormat>Widescreen</PresentationFormat>
  <Paragraphs>250</Paragraphs>
  <Slides>21</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Unicode MS</vt:lpstr>
      <vt:lpstr>Calibri</vt:lpstr>
      <vt:lpstr>Calibri Light</vt:lpstr>
      <vt:lpstr>Segoe</vt:lpstr>
      <vt:lpstr>Segoe Light</vt:lpstr>
      <vt:lpstr>Tahoma</vt:lpstr>
      <vt:lpstr>Office Theme</vt:lpstr>
      <vt:lpstr>Module 08 – Sockets</vt:lpstr>
      <vt:lpstr>What Is A Socket?  </vt:lpstr>
      <vt:lpstr>Protocols types - TCP</vt:lpstr>
      <vt:lpstr>Protocols types - UDP</vt:lpstr>
      <vt:lpstr>Sockets protocols - Stream Sockets</vt:lpstr>
      <vt:lpstr>Creating sockets</vt:lpstr>
      <vt:lpstr>Creating sockets — cont’d</vt:lpstr>
      <vt:lpstr>Binding The Socket</vt:lpstr>
      <vt:lpstr>Binding Internet Socket</vt:lpstr>
      <vt:lpstr>Listen for connections on a socket  </vt:lpstr>
      <vt:lpstr>Accepting Connections  </vt:lpstr>
      <vt:lpstr>Closing Down The Connection</vt:lpstr>
      <vt:lpstr>The client</vt:lpstr>
      <vt:lpstr>Socket example</vt:lpstr>
      <vt:lpstr>Socket Example — server side</vt:lpstr>
      <vt:lpstr>PowerPoint Presentation</vt:lpstr>
      <vt:lpstr>Receive data from the socket</vt:lpstr>
      <vt:lpstr>Send data to the socket  </vt:lpstr>
      <vt:lpstr>Getting host by name  </vt:lpstr>
      <vt:lpstr>Lab 01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197</cp:revision>
  <dcterms:created xsi:type="dcterms:W3CDTF">2021-12-06T07:55:10Z</dcterms:created>
  <dcterms:modified xsi:type="dcterms:W3CDTF">2023-07-09T11:57:49Z</dcterms:modified>
</cp:coreProperties>
</file>