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36" r:id="rId2"/>
    <p:sldId id="258" r:id="rId3"/>
    <p:sldId id="264" r:id="rId4"/>
    <p:sldId id="334" r:id="rId5"/>
    <p:sldId id="322" r:id="rId6"/>
    <p:sldId id="265" r:id="rId7"/>
    <p:sldId id="320" r:id="rId8"/>
    <p:sldId id="266" r:id="rId9"/>
    <p:sldId id="325" r:id="rId10"/>
    <p:sldId id="324" r:id="rId11"/>
    <p:sldId id="326" r:id="rId12"/>
    <p:sldId id="327" r:id="rId13"/>
    <p:sldId id="328" r:id="rId14"/>
    <p:sldId id="323" r:id="rId15"/>
    <p:sldId id="267" r:id="rId16"/>
    <p:sldId id="270" r:id="rId17"/>
    <p:sldId id="271" r:id="rId18"/>
    <p:sldId id="273" r:id="rId19"/>
    <p:sldId id="329" r:id="rId20"/>
    <p:sldId id="330" r:id="rId21"/>
    <p:sldId id="331" r:id="rId22"/>
    <p:sldId id="332" r:id="rId23"/>
    <p:sldId id="279" r:id="rId24"/>
    <p:sldId id="280" r:id="rId25"/>
    <p:sldId id="308" r:id="rId26"/>
    <p:sldId id="309" r:id="rId27"/>
    <p:sldId id="333" r:id="rId28"/>
    <p:sldId id="314" r:id="rId29"/>
    <p:sldId id="294" r:id="rId30"/>
    <p:sldId id="316" r:id="rId3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418371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873478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133489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1842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77981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3288627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878101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334550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5" r:id="rId14"/>
    <p:sldLayoutId id="2147483666" r:id="rId15"/>
    <p:sldLayoutId id="2147483667" r:id="rId16"/>
    <p:sldLayoutId id="2147483669" r:id="rId17"/>
    <p:sldLayoutId id="2147483670" r:id="rId18"/>
    <p:sldLayoutId id="214748367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python.org/download/" TargetMode="External"/><Relationship Id="rId5" Type="http://schemas.openxmlformats.org/officeDocument/2006/relationships/hyperlink" Target="http://www.python.org/doc/" TargetMode="External"/><Relationship Id="rId4" Type="http://schemas.openxmlformats.org/officeDocument/2006/relationships/hyperlink" Target="http://www.python.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9479731"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rPr>
              <a:t>Module 01 – Basic Concepts</a:t>
            </a:r>
            <a:endParaRPr lang="en-US" sz="36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1F6"/>
                </a:solidFill>
                <a:latin typeface="Lexend" panose="020B0604020202020204" charset="0"/>
              </a:rPr>
              <a:t>Setup </a:t>
            </a:r>
            <a:r>
              <a:rPr lang="en-GB" b="1" dirty="0" err="1">
                <a:solidFill>
                  <a:srgbClr val="0071F6"/>
                </a:solidFill>
                <a:latin typeface="Lexend" panose="020B0604020202020204" charset="0"/>
              </a:rPr>
              <a:t>VSCode</a:t>
            </a:r>
            <a:r>
              <a:rPr lang="en-GB" b="1" dirty="0">
                <a:solidFill>
                  <a:srgbClr val="0071F6"/>
                </a:solidFill>
                <a:latin typeface="Lexend" panose="020B0604020202020204" charset="0"/>
              </a:rPr>
              <a:t> for Python </a:t>
            </a:r>
            <a:endParaRPr lang="en-US" b="1" dirty="0">
              <a:solidFill>
                <a:srgbClr val="0071F6"/>
              </a:solidFill>
              <a:latin typeface="Lexend" panose="020B0604020202020204" charset="0"/>
            </a:endParaRPr>
          </a:p>
        </p:txBody>
      </p:sp>
      <p:pic>
        <p:nvPicPr>
          <p:cNvPr id="9" name="Content Placeholder 8">
            <a:extLst>
              <a:ext uri="{FF2B5EF4-FFF2-40B4-BE49-F238E27FC236}">
                <a16:creationId xmlns:a16="http://schemas.microsoft.com/office/drawing/2014/main" id="{930341CC-6F63-4EEE-9590-B3A61A4049E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77159" y="1786361"/>
            <a:ext cx="5576641" cy="4196121"/>
          </a:xfrm>
        </p:spPr>
      </p:pic>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5015159" cy="4031873"/>
          </a:xfrm>
          <a:prstGeom prst="rect">
            <a:avLst/>
          </a:prstGeom>
          <a:noFill/>
        </p:spPr>
        <p:txBody>
          <a:bodyPr wrap="square" rtlCol="0">
            <a:spAutoFit/>
          </a:bodyPr>
          <a:lstStyle/>
          <a:p>
            <a:pPr marL="514350" indent="-514350">
              <a:buAutoNum type="arabicPeriod"/>
            </a:pPr>
            <a:r>
              <a:rPr lang="en-GB" sz="3200" dirty="0">
                <a:latin typeface="Lexend Medium" panose="020B0604020202020204" charset="0"/>
              </a:rPr>
              <a:t>Click on extension icon in navigation panel.</a:t>
            </a:r>
          </a:p>
          <a:p>
            <a:pPr marL="514350" indent="-514350">
              <a:buAutoNum type="arabicPeriod"/>
            </a:pPr>
            <a:endParaRPr lang="en-GB" sz="3200" dirty="0">
              <a:latin typeface="Lexend Medium" panose="020B0604020202020204" charset="0"/>
            </a:endParaRPr>
          </a:p>
          <a:p>
            <a:pPr marL="514350" indent="-514350">
              <a:buAutoNum type="arabicPeriod"/>
            </a:pPr>
            <a:r>
              <a:rPr lang="en-GB" sz="3200" dirty="0">
                <a:latin typeface="Lexend Medium" panose="020B0604020202020204" charset="0"/>
              </a:rPr>
              <a:t>Write in search field “python” to find official Python extension.</a:t>
            </a:r>
          </a:p>
          <a:p>
            <a:pPr marL="514350" indent="-514350">
              <a:buAutoNum type="arabicPeriod"/>
            </a:pPr>
            <a:endParaRPr lang="en-GB" sz="3200" dirty="0">
              <a:latin typeface="Lexend Medium" panose="020B0604020202020204" charset="0"/>
            </a:endParaRPr>
          </a:p>
          <a:p>
            <a:pPr marL="514350" indent="-514350">
              <a:buFontTx/>
              <a:buAutoNum type="arabicPeriod"/>
            </a:pPr>
            <a:r>
              <a:rPr lang="en-GB" sz="3200" dirty="0">
                <a:latin typeface="Lexend Medium" panose="020B0604020202020204" charset="0"/>
              </a:rPr>
              <a:t>Click “Install”</a:t>
            </a:r>
          </a:p>
        </p:txBody>
      </p:sp>
      <p:sp>
        <p:nvSpPr>
          <p:cNvPr id="11" name="Oval 10">
            <a:extLst>
              <a:ext uri="{FF2B5EF4-FFF2-40B4-BE49-F238E27FC236}">
                <a16:creationId xmlns:a16="http://schemas.microsoft.com/office/drawing/2014/main" id="{944518BE-114D-424C-90D4-35CDFABBA0DD}"/>
              </a:ext>
            </a:extLst>
          </p:cNvPr>
          <p:cNvSpPr/>
          <p:nvPr/>
        </p:nvSpPr>
        <p:spPr>
          <a:xfrm>
            <a:off x="8641097" y="2076589"/>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2" name="Oval 11">
            <a:extLst>
              <a:ext uri="{FF2B5EF4-FFF2-40B4-BE49-F238E27FC236}">
                <a16:creationId xmlns:a16="http://schemas.microsoft.com/office/drawing/2014/main" id="{5D2DD891-2CEA-4FBF-9100-A0BCA4CBDD4B}"/>
              </a:ext>
            </a:extLst>
          </p:cNvPr>
          <p:cNvSpPr/>
          <p:nvPr/>
        </p:nvSpPr>
        <p:spPr>
          <a:xfrm>
            <a:off x="8641097" y="2595595"/>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
        <p:nvSpPr>
          <p:cNvPr id="13" name="Oval 12">
            <a:extLst>
              <a:ext uri="{FF2B5EF4-FFF2-40B4-BE49-F238E27FC236}">
                <a16:creationId xmlns:a16="http://schemas.microsoft.com/office/drawing/2014/main" id="{318C1CE2-8DC1-4A51-B529-7A88829DE8B0}"/>
              </a:ext>
            </a:extLst>
          </p:cNvPr>
          <p:cNvSpPr/>
          <p:nvPr/>
        </p:nvSpPr>
        <p:spPr>
          <a:xfrm>
            <a:off x="5691909" y="4215050"/>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Tree>
    <p:extLst>
      <p:ext uri="{BB962C8B-B14F-4D97-AF65-F5344CB8AC3E}">
        <p14:creationId xmlns:p14="http://schemas.microsoft.com/office/powerpoint/2010/main" val="129403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1F6"/>
                </a:solidFill>
                <a:latin typeface="Lexend "/>
              </a:rPr>
              <a:t>Setup </a:t>
            </a:r>
            <a:r>
              <a:rPr lang="en-GB" b="1" dirty="0" err="1">
                <a:solidFill>
                  <a:srgbClr val="0071F6"/>
                </a:solidFill>
                <a:latin typeface="Lexend "/>
              </a:rPr>
              <a:t>RunTime</a:t>
            </a:r>
            <a:r>
              <a:rPr lang="en-GB" b="1" dirty="0">
                <a:solidFill>
                  <a:srgbClr val="0071F6"/>
                </a:solidFill>
                <a:latin typeface="Lexend "/>
              </a:rPr>
              <a:t> extension</a:t>
            </a:r>
            <a:endParaRPr lang="en-US" b="1" dirty="0">
              <a:solidFill>
                <a:srgbClr val="0071F6"/>
              </a:solidFill>
              <a:latin typeface="Lexend "/>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622800" cy="2554545"/>
          </a:xfrm>
          <a:prstGeom prst="rect">
            <a:avLst/>
          </a:prstGeom>
          <a:noFill/>
        </p:spPr>
        <p:txBody>
          <a:bodyPr wrap="square" rtlCol="0">
            <a:spAutoFit/>
          </a:bodyPr>
          <a:lstStyle/>
          <a:p>
            <a:pPr marL="514350" indent="-514350">
              <a:buAutoNum type="arabicPeriod"/>
            </a:pPr>
            <a:r>
              <a:rPr lang="en-GB" sz="3200" dirty="0"/>
              <a:t>Click on extension icon in navigation panel.</a:t>
            </a:r>
          </a:p>
          <a:p>
            <a:pPr marL="514350" indent="-514350">
              <a:buAutoNum type="arabicPeriod"/>
            </a:pPr>
            <a:r>
              <a:rPr lang="en-GB" sz="3200" dirty="0"/>
              <a:t>Write in search field “code runner”.</a:t>
            </a:r>
          </a:p>
          <a:p>
            <a:pPr marL="514350" indent="-514350">
              <a:buAutoNum type="arabicPeriod"/>
            </a:pPr>
            <a:r>
              <a:rPr lang="en-GB" sz="3200" dirty="0"/>
              <a:t>Click “Install”</a:t>
            </a:r>
          </a:p>
        </p:txBody>
      </p:sp>
      <p:pic>
        <p:nvPicPr>
          <p:cNvPr id="6" name="Content Placeholder 5">
            <a:extLst>
              <a:ext uri="{FF2B5EF4-FFF2-40B4-BE49-F238E27FC236}">
                <a16:creationId xmlns:a16="http://schemas.microsoft.com/office/drawing/2014/main" id="{1F79C886-5EAB-4648-8CA4-8546C15D0F8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52958" y="1415904"/>
            <a:ext cx="6027328" cy="4532314"/>
          </a:xfrm>
        </p:spPr>
      </p:pic>
      <p:sp>
        <p:nvSpPr>
          <p:cNvPr id="14" name="Oval 13">
            <a:extLst>
              <a:ext uri="{FF2B5EF4-FFF2-40B4-BE49-F238E27FC236}">
                <a16:creationId xmlns:a16="http://schemas.microsoft.com/office/drawing/2014/main" id="{20EA51A2-45AE-4C65-90F0-2B22BC7D68C3}"/>
              </a:ext>
            </a:extLst>
          </p:cNvPr>
          <p:cNvSpPr/>
          <p:nvPr/>
        </p:nvSpPr>
        <p:spPr>
          <a:xfrm>
            <a:off x="5697775" y="4039559"/>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5" name="Oval 14">
            <a:extLst>
              <a:ext uri="{FF2B5EF4-FFF2-40B4-BE49-F238E27FC236}">
                <a16:creationId xmlns:a16="http://schemas.microsoft.com/office/drawing/2014/main" id="{4BD30C4E-BF05-40B2-9FDE-A8F379213631}"/>
              </a:ext>
            </a:extLst>
          </p:cNvPr>
          <p:cNvSpPr/>
          <p:nvPr/>
        </p:nvSpPr>
        <p:spPr>
          <a:xfrm>
            <a:off x="8923575" y="2346223"/>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
        <p:nvSpPr>
          <p:cNvPr id="16" name="Oval 15">
            <a:extLst>
              <a:ext uri="{FF2B5EF4-FFF2-40B4-BE49-F238E27FC236}">
                <a16:creationId xmlns:a16="http://schemas.microsoft.com/office/drawing/2014/main" id="{9277C28C-87A6-4425-A3EE-F6C746C0EF9E}"/>
              </a:ext>
            </a:extLst>
          </p:cNvPr>
          <p:cNvSpPr/>
          <p:nvPr/>
        </p:nvSpPr>
        <p:spPr>
          <a:xfrm>
            <a:off x="8923575" y="1745092"/>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Tree>
    <p:extLst>
      <p:ext uri="{BB962C8B-B14F-4D97-AF65-F5344CB8AC3E}">
        <p14:creationId xmlns:p14="http://schemas.microsoft.com/office/powerpoint/2010/main" val="38883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1F6"/>
                </a:solidFill>
                <a:latin typeface="Lexend "/>
              </a:rPr>
              <a:t>Creating new python file</a:t>
            </a:r>
            <a:endParaRPr lang="en-US" b="1" dirty="0">
              <a:solidFill>
                <a:srgbClr val="0071F6"/>
              </a:solidFill>
              <a:latin typeface="Lexend "/>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580467" cy="3539430"/>
          </a:xfrm>
          <a:prstGeom prst="rect">
            <a:avLst/>
          </a:prstGeom>
          <a:noFill/>
        </p:spPr>
        <p:txBody>
          <a:bodyPr wrap="square" rtlCol="0">
            <a:spAutoFit/>
          </a:bodyPr>
          <a:lstStyle/>
          <a:p>
            <a:pPr marL="514350" indent="-514350">
              <a:buAutoNum type="arabicPeriod"/>
            </a:pPr>
            <a:r>
              <a:rPr lang="en-GB" sz="2800" dirty="0">
                <a:latin typeface="Lexend Medium" panose="020B0604020202020204" charset="0"/>
              </a:rPr>
              <a:t>Click on “File” section</a:t>
            </a:r>
          </a:p>
          <a:p>
            <a:pPr marL="514350" indent="-514350">
              <a:buAutoNum type="arabicPeriod"/>
            </a:pPr>
            <a:endParaRPr lang="en-GB" sz="2800" dirty="0">
              <a:latin typeface="Lexend Medium" panose="020B0604020202020204" charset="0"/>
            </a:endParaRPr>
          </a:p>
          <a:p>
            <a:pPr marL="514350" indent="-514350">
              <a:buAutoNum type="arabicPeriod"/>
            </a:pPr>
            <a:r>
              <a:rPr lang="en-GB" sz="2800" dirty="0">
                <a:latin typeface="Lexend Medium" panose="020B0604020202020204" charset="0"/>
              </a:rPr>
              <a:t>Then click “New File…” (Or just Ctrl + Alt + Win + N)</a:t>
            </a:r>
          </a:p>
          <a:p>
            <a:pPr marL="514350" indent="-514350">
              <a:buAutoNum type="arabicPeriod"/>
            </a:pPr>
            <a:endParaRPr lang="en-GB" sz="2800" dirty="0">
              <a:latin typeface="Lexend Medium" panose="020B0604020202020204" charset="0"/>
            </a:endParaRPr>
          </a:p>
          <a:p>
            <a:pPr marL="514350" indent="-514350">
              <a:buAutoNum type="arabicPeriod"/>
            </a:pPr>
            <a:r>
              <a:rPr lang="en-GB" sz="2800" dirty="0">
                <a:latin typeface="Lexend Medium" panose="020B0604020202020204" charset="0"/>
              </a:rPr>
              <a:t>Click on “Python File” to create new one.</a:t>
            </a:r>
          </a:p>
        </p:txBody>
      </p:sp>
      <p:pic>
        <p:nvPicPr>
          <p:cNvPr id="7" name="Picture 6">
            <a:extLst>
              <a:ext uri="{FF2B5EF4-FFF2-40B4-BE49-F238E27FC236}">
                <a16:creationId xmlns:a16="http://schemas.microsoft.com/office/drawing/2014/main" id="{45134594-09A2-4FFD-8E98-9689F86B7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82159"/>
            <a:ext cx="5536938" cy="1764459"/>
          </a:xfrm>
          <a:prstGeom prst="rect">
            <a:avLst/>
          </a:prstGeom>
        </p:spPr>
      </p:pic>
      <p:pic>
        <p:nvPicPr>
          <p:cNvPr id="9" name="Picture 8">
            <a:extLst>
              <a:ext uri="{FF2B5EF4-FFF2-40B4-BE49-F238E27FC236}">
                <a16:creationId xmlns:a16="http://schemas.microsoft.com/office/drawing/2014/main" id="{E2B39E5A-AF4F-42F2-82E2-5F9C0ACB1B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136704"/>
            <a:ext cx="5536938" cy="1764458"/>
          </a:xfrm>
          <a:prstGeom prst="rect">
            <a:avLst/>
          </a:prstGeom>
        </p:spPr>
      </p:pic>
      <p:sp>
        <p:nvSpPr>
          <p:cNvPr id="11" name="Oval 10">
            <a:extLst>
              <a:ext uri="{FF2B5EF4-FFF2-40B4-BE49-F238E27FC236}">
                <a16:creationId xmlns:a16="http://schemas.microsoft.com/office/drawing/2014/main" id="{283ED446-52C0-4CCF-A1AE-FFBCF3684C22}"/>
              </a:ext>
            </a:extLst>
          </p:cNvPr>
          <p:cNvSpPr/>
          <p:nvPr/>
        </p:nvSpPr>
        <p:spPr>
          <a:xfrm>
            <a:off x="6849534" y="2702406"/>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7" name="Oval 16">
            <a:extLst>
              <a:ext uri="{FF2B5EF4-FFF2-40B4-BE49-F238E27FC236}">
                <a16:creationId xmlns:a16="http://schemas.microsoft.com/office/drawing/2014/main" id="{13B632A5-9B66-494C-AC82-E5B7FA82EEF0}"/>
              </a:ext>
            </a:extLst>
          </p:cNvPr>
          <p:cNvSpPr/>
          <p:nvPr/>
        </p:nvSpPr>
        <p:spPr>
          <a:xfrm>
            <a:off x="8322734" y="2702406"/>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8" name="Oval 17">
            <a:extLst>
              <a:ext uri="{FF2B5EF4-FFF2-40B4-BE49-F238E27FC236}">
                <a16:creationId xmlns:a16="http://schemas.microsoft.com/office/drawing/2014/main" id="{941A14AB-68C3-49E0-8111-1AE58383CDC8}"/>
              </a:ext>
            </a:extLst>
          </p:cNvPr>
          <p:cNvSpPr/>
          <p:nvPr/>
        </p:nvSpPr>
        <p:spPr>
          <a:xfrm>
            <a:off x="8585069" y="5901162"/>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Tree>
    <p:extLst>
      <p:ext uri="{BB962C8B-B14F-4D97-AF65-F5344CB8AC3E}">
        <p14:creationId xmlns:p14="http://schemas.microsoft.com/office/powerpoint/2010/main" val="399723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1F6"/>
                </a:solidFill>
                <a:latin typeface="Lexend "/>
              </a:rPr>
              <a:t>Running python</a:t>
            </a:r>
            <a:endParaRPr lang="en-US" b="1" dirty="0">
              <a:solidFill>
                <a:srgbClr val="0071F6"/>
              </a:solidFill>
              <a:latin typeface="Lexend "/>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2258796" y="1867346"/>
            <a:ext cx="7941732" cy="1384995"/>
          </a:xfrm>
          <a:prstGeom prst="rect">
            <a:avLst/>
          </a:prstGeom>
          <a:noFill/>
        </p:spPr>
        <p:txBody>
          <a:bodyPr wrap="square" rtlCol="0">
            <a:spAutoFit/>
          </a:bodyPr>
          <a:lstStyle/>
          <a:p>
            <a:pPr marL="514350" indent="-514350">
              <a:buAutoNum type="arabicPeriod"/>
            </a:pPr>
            <a:r>
              <a:rPr lang="en-GB" sz="2800" dirty="0"/>
              <a:t>Write some code</a:t>
            </a:r>
          </a:p>
          <a:p>
            <a:pPr marL="514350" indent="-514350">
              <a:buAutoNum type="arabicPeriod"/>
            </a:pPr>
            <a:r>
              <a:rPr lang="en-GB" sz="2800" dirty="0"/>
              <a:t>Click on “Run” button</a:t>
            </a:r>
          </a:p>
          <a:p>
            <a:pPr marL="514350" indent="-514350">
              <a:buAutoNum type="arabicPeriod"/>
            </a:pPr>
            <a:r>
              <a:rPr lang="en-GB" sz="2800" dirty="0"/>
              <a:t>Sea output in below section</a:t>
            </a:r>
          </a:p>
        </p:txBody>
      </p:sp>
      <p:pic>
        <p:nvPicPr>
          <p:cNvPr id="4" name="Picture 3">
            <a:extLst>
              <a:ext uri="{FF2B5EF4-FFF2-40B4-BE49-F238E27FC236}">
                <a16:creationId xmlns:a16="http://schemas.microsoft.com/office/drawing/2014/main" id="{57DC7346-C3D3-4AE8-A88D-73F3FAF6D8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96" y="3429000"/>
            <a:ext cx="7042707" cy="3143821"/>
          </a:xfrm>
          <a:prstGeom prst="rect">
            <a:avLst/>
          </a:prstGeom>
        </p:spPr>
      </p:pic>
      <p:sp>
        <p:nvSpPr>
          <p:cNvPr id="5" name="Oval 4">
            <a:extLst>
              <a:ext uri="{FF2B5EF4-FFF2-40B4-BE49-F238E27FC236}">
                <a16:creationId xmlns:a16="http://schemas.microsoft.com/office/drawing/2014/main" id="{14ACEABB-71D7-40F8-81DA-A67170BC0A22}"/>
              </a:ext>
            </a:extLst>
          </p:cNvPr>
          <p:cNvSpPr/>
          <p:nvPr/>
        </p:nvSpPr>
        <p:spPr>
          <a:xfrm>
            <a:off x="3759201" y="4738444"/>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2" name="Oval 11">
            <a:extLst>
              <a:ext uri="{FF2B5EF4-FFF2-40B4-BE49-F238E27FC236}">
                <a16:creationId xmlns:a16="http://schemas.microsoft.com/office/drawing/2014/main" id="{F4BCABE6-212A-4BC1-9A4B-9855DA434E2E}"/>
              </a:ext>
            </a:extLst>
          </p:cNvPr>
          <p:cNvSpPr/>
          <p:nvPr/>
        </p:nvSpPr>
        <p:spPr>
          <a:xfrm>
            <a:off x="8356601" y="4408244"/>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3" name="Oval 12">
            <a:extLst>
              <a:ext uri="{FF2B5EF4-FFF2-40B4-BE49-F238E27FC236}">
                <a16:creationId xmlns:a16="http://schemas.microsoft.com/office/drawing/2014/main" id="{8427E907-2F2C-4C9D-A9EB-4084AFA0B660}"/>
              </a:ext>
            </a:extLst>
          </p:cNvPr>
          <p:cNvSpPr/>
          <p:nvPr/>
        </p:nvSpPr>
        <p:spPr>
          <a:xfrm>
            <a:off x="5780149" y="5864511"/>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Tree>
    <p:extLst>
      <p:ext uri="{BB962C8B-B14F-4D97-AF65-F5344CB8AC3E}">
        <p14:creationId xmlns:p14="http://schemas.microsoft.com/office/powerpoint/2010/main" val="55097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rmAutofit/>
          </a:bodyPr>
          <a:lstStyle/>
          <a:p>
            <a:r>
              <a:rPr lang="en-US" b="1" dirty="0">
                <a:solidFill>
                  <a:srgbClr val="0071F6"/>
                </a:solidFill>
                <a:latin typeface="Lexend "/>
              </a:rPr>
              <a:t>Python PyCharm Environment - alternative</a:t>
            </a:r>
          </a:p>
        </p:txBody>
      </p:sp>
      <p:sp>
        <p:nvSpPr>
          <p:cNvPr id="3" name="Content Placeholder 2"/>
          <p:cNvSpPr>
            <a:spLocks noGrp="1"/>
          </p:cNvSpPr>
          <p:nvPr>
            <p:ph idx="1"/>
          </p:nvPr>
        </p:nvSpPr>
        <p:spPr>
          <a:xfrm>
            <a:off x="838200" y="2141537"/>
            <a:ext cx="10515600" cy="4351338"/>
          </a:xfrm>
        </p:spPr>
        <p:txBody>
          <a:bodyPr/>
          <a:lstStyle/>
          <a:p>
            <a:r>
              <a:rPr lang="en-US" dirty="0">
                <a:latin typeface="Lexend Medium" panose="020B0604020202020204" charset="0"/>
              </a:rPr>
              <a:t>PyCharm is an IDE for software development in Python</a:t>
            </a:r>
          </a:p>
          <a:p>
            <a:r>
              <a:rPr lang="en-US" dirty="0">
                <a:latin typeface="Lexend Medium" panose="020B0604020202020204" charset="0"/>
              </a:rPr>
              <a:t>It is used and loved by many because all it’s features</a:t>
            </a:r>
          </a:p>
          <a:p>
            <a:r>
              <a:rPr lang="en-US" dirty="0">
                <a:latin typeface="Lexend Medium" panose="020B0604020202020204" charset="0"/>
              </a:rPr>
              <a:t>It has easy to use and read debugger</a:t>
            </a:r>
          </a:p>
          <a:p>
            <a:pPr marL="0" indent="0">
              <a:buNone/>
            </a:pPr>
            <a:endParaRPr lang="en-US" dirty="0">
              <a:latin typeface="Lexend Medium" panose="020B0604020202020204" charset="0"/>
            </a:endParaRPr>
          </a:p>
        </p:txBody>
      </p:sp>
    </p:spTree>
    <p:extLst>
      <p:ext uri="{BB962C8B-B14F-4D97-AF65-F5344CB8AC3E}">
        <p14:creationId xmlns:p14="http://schemas.microsoft.com/office/powerpoint/2010/main" val="9573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
                <a:cs typeface="Times New Roman" pitchFamily="18" charset="0"/>
              </a:rPr>
              <a:t>PyCharm Community Edition</a:t>
            </a:r>
            <a:endParaRPr lang="he-IL" b="1" dirty="0">
              <a:solidFill>
                <a:srgbClr val="0071F6"/>
              </a:solidFill>
              <a:latin typeface="Lexend "/>
            </a:endParaRPr>
          </a:p>
        </p:txBody>
      </p:sp>
      <p:sp>
        <p:nvSpPr>
          <p:cNvPr id="3" name="Content Placeholder 2"/>
          <p:cNvSpPr>
            <a:spLocks noGrp="1"/>
          </p:cNvSpPr>
          <p:nvPr>
            <p:ph idx="1"/>
          </p:nvPr>
        </p:nvSpPr>
        <p:spPr/>
        <p:txBody>
          <a:bodyPr>
            <a:normAutofit/>
          </a:bodyPr>
          <a:lstStyle/>
          <a:p>
            <a:r>
              <a:rPr lang="en-US" sz="2400" dirty="0"/>
              <a:t>https://www.jetbrains.com/pycharm/download/#section=windows</a:t>
            </a:r>
            <a:endParaRPr lang="he-IL" sz="2400" dirty="0"/>
          </a:p>
        </p:txBody>
      </p:sp>
    </p:spTree>
    <p:extLst>
      <p:ext uri="{BB962C8B-B14F-4D97-AF65-F5344CB8AC3E}">
        <p14:creationId xmlns:p14="http://schemas.microsoft.com/office/powerpoint/2010/main" val="71534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
                <a:cs typeface="Times New Roman" pitchFamily="18" charset="0"/>
              </a:rPr>
              <a:t>Opening New Project</a:t>
            </a:r>
            <a:endParaRPr lang="he-IL" b="1" dirty="0">
              <a:solidFill>
                <a:srgbClr val="0071F6"/>
              </a:solidFill>
              <a:latin typeface="Lexend "/>
            </a:endParaRPr>
          </a:p>
        </p:txBody>
      </p:sp>
      <p:pic>
        <p:nvPicPr>
          <p:cNvPr id="5" name="Picture 4">
            <a:extLst>
              <a:ext uri="{FF2B5EF4-FFF2-40B4-BE49-F238E27FC236}">
                <a16:creationId xmlns:a16="http://schemas.microsoft.com/office/drawing/2014/main" id="{CB94E144-CDD6-4E31-BD08-A4728824C2AC}"/>
              </a:ext>
            </a:extLst>
          </p:cNvPr>
          <p:cNvPicPr>
            <a:picLocks noChangeAspect="1"/>
          </p:cNvPicPr>
          <p:nvPr/>
        </p:nvPicPr>
        <p:blipFill>
          <a:blip r:embed="rId4"/>
          <a:stretch>
            <a:fillRect/>
          </a:stretch>
        </p:blipFill>
        <p:spPr>
          <a:xfrm>
            <a:off x="815413" y="2114964"/>
            <a:ext cx="6381410" cy="4408938"/>
          </a:xfrm>
          <a:prstGeom prst="rect">
            <a:avLst/>
          </a:prstGeom>
        </p:spPr>
      </p:pic>
      <p:sp>
        <p:nvSpPr>
          <p:cNvPr id="6" name="TextBox 5">
            <a:extLst>
              <a:ext uri="{FF2B5EF4-FFF2-40B4-BE49-F238E27FC236}">
                <a16:creationId xmlns:a16="http://schemas.microsoft.com/office/drawing/2014/main" id="{C89790D9-081C-4343-820C-B9C2A4EAF4DD}"/>
              </a:ext>
            </a:extLst>
          </p:cNvPr>
          <p:cNvSpPr txBox="1"/>
          <p:nvPr/>
        </p:nvSpPr>
        <p:spPr>
          <a:xfrm>
            <a:off x="815413" y="1555007"/>
            <a:ext cx="10561174" cy="369332"/>
          </a:xfrm>
          <a:prstGeom prst="rect">
            <a:avLst/>
          </a:prstGeom>
          <a:noFill/>
        </p:spPr>
        <p:txBody>
          <a:bodyPr wrap="square" rtlCol="1">
            <a:spAutoFit/>
          </a:bodyPr>
          <a:lstStyle/>
          <a:p>
            <a:r>
              <a:rPr lang="en-US" dirty="0">
                <a:latin typeface="Lexend Medium" panose="020B0604020202020204" charset="0"/>
              </a:rPr>
              <a:t>When first opening PyCharm you will see this screen, press the new project button:</a:t>
            </a:r>
            <a:endParaRPr lang="he-IL" dirty="0">
              <a:latin typeface="Lexend Medium" panose="020B0604020202020204" charset="0"/>
            </a:endParaRPr>
          </a:p>
        </p:txBody>
      </p:sp>
    </p:spTree>
    <p:extLst>
      <p:ext uri="{BB962C8B-B14F-4D97-AF65-F5344CB8AC3E}">
        <p14:creationId xmlns:p14="http://schemas.microsoft.com/office/powerpoint/2010/main" val="268902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
                <a:cs typeface="Times New Roman" pitchFamily="18" charset="0"/>
              </a:rPr>
              <a:t>Opening New Project (contd.)</a:t>
            </a:r>
            <a:endParaRPr lang="he-IL" b="1" dirty="0">
              <a:solidFill>
                <a:srgbClr val="0071F6"/>
              </a:solidFill>
              <a:latin typeface="Lexend "/>
            </a:endParaRPr>
          </a:p>
        </p:txBody>
      </p:sp>
      <p:pic>
        <p:nvPicPr>
          <p:cNvPr id="18" name="Picture 17">
            <a:extLst>
              <a:ext uri="{FF2B5EF4-FFF2-40B4-BE49-F238E27FC236}">
                <a16:creationId xmlns:a16="http://schemas.microsoft.com/office/drawing/2014/main" id="{6C1F3244-DB64-40DC-9889-87D590370199}"/>
              </a:ext>
            </a:extLst>
          </p:cNvPr>
          <p:cNvPicPr>
            <a:picLocks noChangeAspect="1"/>
          </p:cNvPicPr>
          <p:nvPr/>
        </p:nvPicPr>
        <p:blipFill>
          <a:blip r:embed="rId4"/>
          <a:stretch>
            <a:fillRect/>
          </a:stretch>
        </p:blipFill>
        <p:spPr>
          <a:xfrm>
            <a:off x="3845974" y="1367363"/>
            <a:ext cx="6684514" cy="4941957"/>
          </a:xfrm>
          <a:prstGeom prst="rect">
            <a:avLst/>
          </a:prstGeom>
        </p:spPr>
      </p:pic>
      <p:sp>
        <p:nvSpPr>
          <p:cNvPr id="3" name="Rectangle 2">
            <a:extLst>
              <a:ext uri="{FF2B5EF4-FFF2-40B4-BE49-F238E27FC236}">
                <a16:creationId xmlns:a16="http://schemas.microsoft.com/office/drawing/2014/main" id="{7D5B90AB-E255-439D-9EF3-001B835CF6F7}"/>
              </a:ext>
            </a:extLst>
          </p:cNvPr>
          <p:cNvSpPr/>
          <p:nvPr/>
        </p:nvSpPr>
        <p:spPr>
          <a:xfrm>
            <a:off x="2102975" y="1285217"/>
            <a:ext cx="1279038"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Project Location</a:t>
            </a:r>
            <a:endParaRPr lang="he-IL"/>
          </a:p>
        </p:txBody>
      </p:sp>
      <p:sp>
        <p:nvSpPr>
          <p:cNvPr id="19" name="Rectangle 18">
            <a:extLst>
              <a:ext uri="{FF2B5EF4-FFF2-40B4-BE49-F238E27FC236}">
                <a16:creationId xmlns:a16="http://schemas.microsoft.com/office/drawing/2014/main" id="{18A9FF90-AF5D-4023-B793-09BB57159F46}"/>
              </a:ext>
            </a:extLst>
          </p:cNvPr>
          <p:cNvSpPr/>
          <p:nvPr/>
        </p:nvSpPr>
        <p:spPr>
          <a:xfrm>
            <a:off x="1986752" y="2251296"/>
            <a:ext cx="1395260"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Project Environment</a:t>
            </a:r>
            <a:endParaRPr lang="he-IL"/>
          </a:p>
        </p:txBody>
      </p:sp>
      <p:sp>
        <p:nvSpPr>
          <p:cNvPr id="20" name="Rectangle 19">
            <a:extLst>
              <a:ext uri="{FF2B5EF4-FFF2-40B4-BE49-F238E27FC236}">
                <a16:creationId xmlns:a16="http://schemas.microsoft.com/office/drawing/2014/main" id="{520E80F8-87AF-479F-9C1E-1491C097EC50}"/>
              </a:ext>
            </a:extLst>
          </p:cNvPr>
          <p:cNvSpPr/>
          <p:nvPr/>
        </p:nvSpPr>
        <p:spPr>
          <a:xfrm>
            <a:off x="2186865" y="3265386"/>
            <a:ext cx="1279038"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Base interpreter</a:t>
            </a:r>
            <a:endParaRPr lang="he-IL"/>
          </a:p>
        </p:txBody>
      </p:sp>
      <p:cxnSp>
        <p:nvCxnSpPr>
          <p:cNvPr id="7" name="Straight Arrow Connector 6">
            <a:extLst>
              <a:ext uri="{FF2B5EF4-FFF2-40B4-BE49-F238E27FC236}">
                <a16:creationId xmlns:a16="http://schemas.microsoft.com/office/drawing/2014/main" id="{9B9139FA-B0E7-40F4-9686-B5EAF24FF577}"/>
              </a:ext>
            </a:extLst>
          </p:cNvPr>
          <p:cNvCxnSpPr>
            <a:stCxn id="3" idx="3"/>
          </p:cNvCxnSpPr>
          <p:nvPr/>
        </p:nvCxnSpPr>
        <p:spPr>
          <a:xfrm>
            <a:off x="3382012" y="1645217"/>
            <a:ext cx="576000" cy="180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Straight Arrow Connector 22">
            <a:extLst>
              <a:ext uri="{FF2B5EF4-FFF2-40B4-BE49-F238E27FC236}">
                <a16:creationId xmlns:a16="http://schemas.microsoft.com/office/drawing/2014/main" id="{1914AEE3-C661-4772-B702-5D196EC1BCE0}"/>
              </a:ext>
            </a:extLst>
          </p:cNvPr>
          <p:cNvCxnSpPr>
            <a:cxnSpLocks/>
            <a:stCxn id="20" idx="3"/>
          </p:cNvCxnSpPr>
          <p:nvPr/>
        </p:nvCxnSpPr>
        <p:spPr>
          <a:xfrm flipV="1">
            <a:off x="3465903" y="3081069"/>
            <a:ext cx="776384" cy="5443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DCB57D40-EB07-4048-94C9-89870CB42439}"/>
              </a:ext>
            </a:extLst>
          </p:cNvPr>
          <p:cNvCxnSpPr>
            <a:cxnSpLocks/>
          </p:cNvCxnSpPr>
          <p:nvPr/>
        </p:nvCxnSpPr>
        <p:spPr>
          <a:xfrm flipV="1">
            <a:off x="3382012" y="2500301"/>
            <a:ext cx="1984400" cy="900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214580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4C8E04-D222-424F-B1D9-E4EFBA7C804A}"/>
              </a:ext>
            </a:extLst>
          </p:cNvPr>
          <p:cNvPicPr>
            <a:picLocks noChangeAspect="1"/>
          </p:cNvPicPr>
          <p:nvPr/>
        </p:nvPicPr>
        <p:blipFill>
          <a:blip r:embed="rId4"/>
          <a:stretch>
            <a:fillRect/>
          </a:stretch>
        </p:blipFill>
        <p:spPr>
          <a:xfrm>
            <a:off x="1003280" y="1210089"/>
            <a:ext cx="10467659" cy="5368594"/>
          </a:xfrm>
          <a:prstGeom prst="rect">
            <a:avLst/>
          </a:prstGeom>
        </p:spPr>
      </p:pic>
      <p:sp>
        <p:nvSpPr>
          <p:cNvPr id="2" name="Title 1"/>
          <p:cNvSpPr>
            <a:spLocks noGrp="1"/>
          </p:cNvSpPr>
          <p:nvPr>
            <p:ph type="title"/>
          </p:nvPr>
        </p:nvSpPr>
        <p:spPr>
          <a:xfrm>
            <a:off x="713348" y="244295"/>
            <a:ext cx="10657184" cy="720000"/>
          </a:xfrm>
        </p:spPr>
        <p:txBody>
          <a:bodyPr>
            <a:normAutofit fontScale="90000"/>
          </a:bodyPr>
          <a:lstStyle/>
          <a:p>
            <a:r>
              <a:rPr lang="en-US" b="1" dirty="0">
                <a:solidFill>
                  <a:srgbClr val="0071F6"/>
                </a:solidFill>
                <a:latin typeface="Lexend" panose="020B0604020202020204" charset="0"/>
                <a:cs typeface="Times New Roman" pitchFamily="18" charset="0"/>
              </a:rPr>
              <a:t>IDE – Integrated Development Environment</a:t>
            </a:r>
            <a:endParaRPr lang="he-IL" b="1" dirty="0">
              <a:solidFill>
                <a:srgbClr val="0071F6"/>
              </a:solidFill>
              <a:latin typeface="Lexend" panose="020B0604020202020204" charset="0"/>
            </a:endParaRPr>
          </a:p>
        </p:txBody>
      </p:sp>
      <p:grpSp>
        <p:nvGrpSpPr>
          <p:cNvPr id="61" name="Group 60"/>
          <p:cNvGrpSpPr/>
          <p:nvPr/>
        </p:nvGrpSpPr>
        <p:grpSpPr>
          <a:xfrm>
            <a:off x="-66773" y="1300144"/>
            <a:ext cx="10557995" cy="4972816"/>
            <a:chOff x="-1629561" y="1280468"/>
            <a:chExt cx="10557995" cy="4972816"/>
          </a:xfrm>
        </p:grpSpPr>
        <p:sp>
          <p:nvSpPr>
            <p:cNvPr id="47" name="TextBox 27"/>
            <p:cNvSpPr txBox="1">
              <a:spLocks noChangeArrowheads="1"/>
            </p:cNvSpPr>
            <p:nvPr/>
          </p:nvSpPr>
          <p:spPr bwMode="auto">
            <a:xfrm>
              <a:off x="-1629561" y="4965981"/>
              <a:ext cx="1560242"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Tools</a:t>
              </a:r>
            </a:p>
          </p:txBody>
        </p:sp>
        <p:sp>
          <p:nvSpPr>
            <p:cNvPr id="48" name="TextBox 30"/>
            <p:cNvSpPr txBox="1">
              <a:spLocks noChangeArrowheads="1"/>
            </p:cNvSpPr>
            <p:nvPr/>
          </p:nvSpPr>
          <p:spPr bwMode="auto">
            <a:xfrm>
              <a:off x="-1566747" y="1455958"/>
              <a:ext cx="1010479"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Menu Bar</a:t>
              </a:r>
            </a:p>
          </p:txBody>
        </p:sp>
        <p:sp>
          <p:nvSpPr>
            <p:cNvPr id="50" name="TextBox 28"/>
            <p:cNvSpPr txBox="1">
              <a:spLocks noChangeArrowheads="1"/>
            </p:cNvSpPr>
            <p:nvPr/>
          </p:nvSpPr>
          <p:spPr bwMode="auto">
            <a:xfrm>
              <a:off x="8090234" y="2504393"/>
              <a:ext cx="83820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dirty="0">
                  <a:solidFill>
                    <a:sysClr val="windowText" lastClr="000000"/>
                  </a:solidFill>
                </a:rPr>
                <a:t>Coding Section</a:t>
              </a:r>
            </a:p>
          </p:txBody>
        </p:sp>
        <p:sp>
          <p:nvSpPr>
            <p:cNvPr id="51" name="TextBox 28"/>
            <p:cNvSpPr txBox="1">
              <a:spLocks noChangeArrowheads="1"/>
            </p:cNvSpPr>
            <p:nvPr/>
          </p:nvSpPr>
          <p:spPr bwMode="auto">
            <a:xfrm>
              <a:off x="3371782" y="1280468"/>
              <a:ext cx="1589195"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 Open Scripts</a:t>
              </a:r>
            </a:p>
          </p:txBody>
        </p:sp>
        <p:sp>
          <p:nvSpPr>
            <p:cNvPr id="52" name="TextBox 29"/>
            <p:cNvSpPr txBox="1">
              <a:spLocks noChangeArrowheads="1"/>
            </p:cNvSpPr>
            <p:nvPr/>
          </p:nvSpPr>
          <p:spPr bwMode="auto">
            <a:xfrm>
              <a:off x="-1560288" y="2369305"/>
              <a:ext cx="117923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en-US" sz="1600">
                  <a:solidFill>
                    <a:sysClr val="windowText" lastClr="000000"/>
                  </a:solidFill>
                </a:rPr>
                <a:t>Project Explorer</a:t>
              </a:r>
            </a:p>
          </p:txBody>
        </p:sp>
        <p:cxnSp>
          <p:nvCxnSpPr>
            <p:cNvPr id="53" name="Straight Arrow Connector 52"/>
            <p:cNvCxnSpPr>
              <a:cxnSpLocks/>
              <a:stCxn id="50" idx="1"/>
            </p:cNvCxnSpPr>
            <p:nvPr/>
          </p:nvCxnSpPr>
          <p:spPr>
            <a:xfrm flipH="1">
              <a:off x="6238469" y="2796781"/>
              <a:ext cx="1851765" cy="675624"/>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51" idx="2"/>
            </p:cNvCxnSpPr>
            <p:nvPr/>
          </p:nvCxnSpPr>
          <p:spPr>
            <a:xfrm flipH="1">
              <a:off x="2725237" y="1434296"/>
              <a:ext cx="656053" cy="133537"/>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stCxn id="52" idx="3"/>
            </p:cNvCxnSpPr>
            <p:nvPr/>
          </p:nvCxnSpPr>
          <p:spPr>
            <a:xfrm flipV="1">
              <a:off x="-381058" y="2164155"/>
              <a:ext cx="335967" cy="497538"/>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8" idx="3"/>
            </p:cNvCxnSpPr>
            <p:nvPr/>
          </p:nvCxnSpPr>
          <p:spPr>
            <a:xfrm flipV="1">
              <a:off x="-556268" y="1356945"/>
              <a:ext cx="176362" cy="268290"/>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stCxn id="47" idx="3"/>
            </p:cNvCxnSpPr>
            <p:nvPr/>
          </p:nvCxnSpPr>
          <p:spPr>
            <a:xfrm>
              <a:off x="-69319" y="5135258"/>
              <a:ext cx="314549" cy="1118026"/>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28">
            <a:extLst>
              <a:ext uri="{FF2B5EF4-FFF2-40B4-BE49-F238E27FC236}">
                <a16:creationId xmlns:a16="http://schemas.microsoft.com/office/drawing/2014/main" id="{D02A888E-5FC8-4540-8F3B-D8914D030D17}"/>
              </a:ext>
            </a:extLst>
          </p:cNvPr>
          <p:cNvSpPr txBox="1">
            <a:spLocks noChangeArrowheads="1"/>
          </p:cNvSpPr>
          <p:nvPr/>
        </p:nvSpPr>
        <p:spPr bwMode="auto">
          <a:xfrm>
            <a:off x="11246294" y="883064"/>
            <a:ext cx="83820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dirty="0">
                <a:solidFill>
                  <a:sysClr val="windowText" lastClr="000000"/>
                </a:solidFill>
              </a:rPr>
              <a:t>Run</a:t>
            </a:r>
          </a:p>
          <a:p>
            <a:pPr algn="ctr" rtl="0">
              <a:defRPr/>
            </a:pPr>
            <a:r>
              <a:rPr lang="en-US" sz="1600" dirty="0">
                <a:solidFill>
                  <a:sysClr val="windowText" lastClr="000000"/>
                </a:solidFill>
              </a:rPr>
              <a:t>Script</a:t>
            </a:r>
          </a:p>
        </p:txBody>
      </p:sp>
      <p:cxnSp>
        <p:nvCxnSpPr>
          <p:cNvPr id="34" name="Straight Arrow Connector 33">
            <a:extLst>
              <a:ext uri="{FF2B5EF4-FFF2-40B4-BE49-F238E27FC236}">
                <a16:creationId xmlns:a16="http://schemas.microsoft.com/office/drawing/2014/main" id="{630AC0C4-7B96-4287-9C2B-D0D3666BB022}"/>
              </a:ext>
            </a:extLst>
          </p:cNvPr>
          <p:cNvCxnSpPr>
            <a:cxnSpLocks/>
            <a:stCxn id="33" idx="1"/>
          </p:cNvCxnSpPr>
          <p:nvPr/>
        </p:nvCxnSpPr>
        <p:spPr>
          <a:xfrm flipH="1">
            <a:off x="10607031" y="1175452"/>
            <a:ext cx="639263" cy="169277"/>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256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charset="0"/>
                <a:cs typeface="Times New Roman" pitchFamily="18" charset="0"/>
              </a:rPr>
              <a:t>Python is  interpreted language</a:t>
            </a:r>
            <a:endParaRPr lang="he-IL" b="1" dirty="0">
              <a:solidFill>
                <a:srgbClr val="0071F6"/>
              </a:solidFill>
              <a:latin typeface="Lexend" panose="020B060402020202020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391491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sz="2400" dirty="0">
                <a:latin typeface="Lexend Medium" panose="020B0604020202020204" charset="0"/>
              </a:rPr>
              <a:t>Python is an interpreted language. It means that our code processed at a real time, by interpreter,  without compiling it before the execution.</a:t>
            </a:r>
          </a:p>
          <a:p>
            <a:pPr marL="285750" indent="-285750">
              <a:lnSpc>
                <a:spcPct val="160000"/>
              </a:lnSpc>
              <a:buFont typeface="Arial" panose="020B0604020202020204" pitchFamily="34" charset="0"/>
              <a:buChar char="•"/>
            </a:pPr>
            <a:r>
              <a:rPr lang="en-US" sz="2400" dirty="0">
                <a:latin typeface="Lexend Medium" panose="020B0604020202020204" charset="0"/>
              </a:rPr>
              <a:t>Interpreted code runs slower than a compiled one, because the interpreter must analyze each statement of the program each time it is executed. </a:t>
            </a:r>
          </a:p>
          <a:p>
            <a:pPr marL="285750" indent="-285750">
              <a:lnSpc>
                <a:spcPct val="160000"/>
              </a:lnSpc>
              <a:buFont typeface="Arial" panose="020B0604020202020204" pitchFamily="34" charset="0"/>
              <a:buChar char="•"/>
            </a:pPr>
            <a:r>
              <a:rPr lang="en-US" sz="2400" dirty="0">
                <a:latin typeface="Lexend Medium" panose="020B0604020202020204" charset="0"/>
              </a:rPr>
              <a:t>This run-time analysis is known as "interpretive overhead".</a:t>
            </a:r>
          </a:p>
          <a:p>
            <a:endParaRPr lang="en-US" dirty="0">
              <a:latin typeface="Lexend Medium" panose="020B0604020202020204" charset="0"/>
            </a:endParaRPr>
          </a:p>
        </p:txBody>
      </p:sp>
    </p:spTree>
    <p:extLst>
      <p:ext uri="{BB962C8B-B14F-4D97-AF65-F5344CB8AC3E}">
        <p14:creationId xmlns:p14="http://schemas.microsoft.com/office/powerpoint/2010/main" val="214052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4" y="1353618"/>
            <a:ext cx="10794696" cy="3957292"/>
          </a:xfrm>
        </p:spPr>
        <p:txBody>
          <a:bodyPr/>
          <a:lstStyle/>
          <a:p>
            <a:pPr>
              <a:lnSpc>
                <a:spcPct val="100000"/>
              </a:lnSpc>
            </a:pPr>
            <a:r>
              <a:rPr lang="en-US" dirty="0">
                <a:latin typeface="Lexend Medium" panose="020B0604020202020204" charset="0"/>
              </a:rPr>
              <a:t>What is Python?</a:t>
            </a:r>
          </a:p>
          <a:p>
            <a:pPr>
              <a:lnSpc>
                <a:spcPct val="100000"/>
              </a:lnSpc>
            </a:pPr>
            <a:r>
              <a:rPr lang="en-US" dirty="0">
                <a:latin typeface="Lexend Medium" panose="020B0604020202020204" charset="0"/>
              </a:rPr>
              <a:t>Growth of python</a:t>
            </a:r>
          </a:p>
          <a:p>
            <a:pPr>
              <a:lnSpc>
                <a:spcPct val="100000"/>
              </a:lnSpc>
            </a:pPr>
            <a:r>
              <a:rPr lang="en-US" dirty="0">
                <a:latin typeface="Lexend Medium" panose="020B0604020202020204" charset="0"/>
              </a:rPr>
              <a:t>Python – Getting Started</a:t>
            </a:r>
          </a:p>
          <a:p>
            <a:pPr>
              <a:lnSpc>
                <a:spcPct val="100000"/>
              </a:lnSpc>
            </a:pPr>
            <a:r>
              <a:rPr lang="en-US" dirty="0">
                <a:latin typeface="Lexend Medium" panose="020B0604020202020204" charset="0"/>
              </a:rPr>
              <a:t>Python is interpreted language</a:t>
            </a:r>
          </a:p>
          <a:p>
            <a:pPr>
              <a:lnSpc>
                <a:spcPct val="100000"/>
              </a:lnSpc>
            </a:pPr>
            <a:r>
              <a:rPr lang="en-US" dirty="0">
                <a:latin typeface="Lexend Medium" panose="020B0604020202020204" charset="0"/>
              </a:rPr>
              <a:t>Python first program</a:t>
            </a:r>
          </a:p>
          <a:p>
            <a:pPr>
              <a:lnSpc>
                <a:spcPct val="100000"/>
              </a:lnSpc>
            </a:pPr>
            <a:r>
              <a:rPr lang="en-US" dirty="0">
                <a:latin typeface="Lexend Medium" panose="020B0604020202020204" charset="0"/>
              </a:rPr>
              <a:t>Indentations</a:t>
            </a:r>
          </a:p>
          <a:p>
            <a:pPr>
              <a:lnSpc>
                <a:spcPct val="100000"/>
              </a:lnSpc>
            </a:pPr>
            <a:r>
              <a:rPr lang="en-US" dirty="0">
                <a:latin typeface="Lexend Medium" panose="020B0604020202020204" charset="0"/>
              </a:rPr>
              <a:t>Error Messages</a:t>
            </a:r>
          </a:p>
          <a:p>
            <a:pPr algn="l">
              <a:lnSpc>
                <a:spcPct val="150000"/>
              </a:lnSpc>
              <a:buFont typeface="Arial" panose="020B0604020202020204" pitchFamily="34" charset="0"/>
              <a:buChar char="•"/>
            </a:pPr>
            <a:endParaRPr lang="en-US" dirty="0">
              <a:latin typeface="Lexend Medium" panose="020B0604020202020204" charset="0"/>
            </a:endParaRPr>
          </a:p>
        </p:txBody>
      </p:sp>
      <p:sp>
        <p:nvSpPr>
          <p:cNvPr id="3" name="Title 2"/>
          <p:cNvSpPr>
            <a:spLocks noGrp="1"/>
          </p:cNvSpPr>
          <p:nvPr>
            <p:ph type="title"/>
          </p:nvPr>
        </p:nvSpPr>
        <p:spPr/>
        <p:txBody>
          <a:bodyPr/>
          <a:lstStyle/>
          <a:p>
            <a:r>
              <a:rPr lang="en-US" b="1" dirty="0">
                <a:solidFill>
                  <a:srgbClr val="0071F6"/>
                </a:solidFill>
                <a:latin typeface="Lexend" panose="020B0604020202020204" charset="0"/>
              </a:rPr>
              <a:t>Agenda</a:t>
            </a:r>
            <a:endParaRPr lang="he-IL" b="1" dirty="0">
              <a:solidFill>
                <a:srgbClr val="0071F6"/>
              </a:solidFill>
              <a:latin typeface="Lexend" panose="020B0604020202020204" charset="0"/>
            </a:endParaRPr>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charset="0"/>
                <a:cs typeface="Times New Roman" pitchFamily="18" charset="0"/>
              </a:rPr>
              <a:t>Python First program</a:t>
            </a:r>
            <a:endParaRPr lang="he-IL" b="1" dirty="0">
              <a:solidFill>
                <a:srgbClr val="0071F6"/>
              </a:solidFill>
              <a:latin typeface="Lexend" panose="020B060402020202020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547842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Lexend Medium" panose="020B0604020202020204" charset="0"/>
              </a:rPr>
              <a:t>One of the ways to run python code is to write a script file that contains python commands </a:t>
            </a:r>
          </a:p>
          <a:p>
            <a:pPr marL="457200" indent="-457200">
              <a:buFont typeface="Arial" panose="020B0604020202020204" pitchFamily="34" charset="0"/>
              <a:buChar char="•"/>
            </a:pPr>
            <a:r>
              <a:rPr lang="en-US" sz="2800" dirty="0">
                <a:latin typeface="Lexend Medium" panose="020B0604020202020204" charset="0"/>
              </a:rPr>
              <a:t>Python scripts usually have an extension of </a:t>
            </a:r>
            <a:r>
              <a:rPr lang="en-US" sz="2800" b="1" dirty="0">
                <a:latin typeface="Lexend Medium" panose="020B0604020202020204" charset="0"/>
              </a:rPr>
              <a:t>.</a:t>
            </a:r>
            <a:r>
              <a:rPr lang="en-US" sz="2800" b="1" dirty="0" err="1">
                <a:latin typeface="Lexend Medium" panose="020B0604020202020204" charset="0"/>
              </a:rPr>
              <a:t>py</a:t>
            </a:r>
            <a:endParaRPr lang="en-US" sz="2800" b="1" dirty="0">
              <a:latin typeface="Lexend Medium" panose="020B0604020202020204" charset="0"/>
            </a:endParaRPr>
          </a:p>
          <a:p>
            <a:pPr marL="457200" indent="-457200">
              <a:buFont typeface="Arial" panose="020B0604020202020204" pitchFamily="34" charset="0"/>
              <a:buChar char="•"/>
            </a:pPr>
            <a:r>
              <a:rPr lang="en-US" sz="2800" dirty="0">
                <a:latin typeface="Lexend Medium" panose="020B0604020202020204" charset="0"/>
              </a:rPr>
              <a:t>Lets start with a simple python script – first.py</a:t>
            </a:r>
          </a:p>
          <a:p>
            <a:pPr lvl="2"/>
            <a:r>
              <a:rPr lang="en-US" sz="2800" dirty="0">
                <a:latin typeface="Lexend Medium" panose="020B0604020202020204" charset="0"/>
              </a:rPr>
              <a:t>- Open any text editor or IDE</a:t>
            </a:r>
          </a:p>
          <a:p>
            <a:pPr lvl="2"/>
            <a:r>
              <a:rPr lang="en-US" sz="2800" dirty="0">
                <a:latin typeface="Lexend Medium" panose="020B0604020202020204" charset="0"/>
              </a:rPr>
              <a:t>- Save the first program as first.py</a:t>
            </a:r>
          </a:p>
          <a:p>
            <a:pPr marL="1371600" lvl="2" indent="-457200">
              <a:buFontTx/>
              <a:buChar char="-"/>
            </a:pPr>
            <a:r>
              <a:rPr lang="en-US" sz="2800" dirty="0">
                <a:latin typeface="Lexend Medium" panose="020B0604020202020204" charset="0"/>
              </a:rPr>
              <a:t>Type the following command in it:</a:t>
            </a:r>
          </a:p>
          <a:p>
            <a:pPr marL="1371600" lvl="2" indent="-457200">
              <a:buFontTx/>
              <a:buChar char="-"/>
            </a:pPr>
            <a:endParaRPr lang="en-US" sz="2800" dirty="0">
              <a:latin typeface="Lexend Medium" panose="020B0604020202020204" charset="0"/>
            </a:endParaRPr>
          </a:p>
          <a:p>
            <a:pPr marL="1371600" lvl="2" indent="-457200">
              <a:buFontTx/>
              <a:buChar char="-"/>
            </a:pPr>
            <a:endParaRPr lang="en-US" sz="2800" dirty="0">
              <a:latin typeface="Lexend Medium" panose="020B0604020202020204" charset="0"/>
            </a:endParaRPr>
          </a:p>
          <a:p>
            <a:pPr lvl="2"/>
            <a:r>
              <a:rPr lang="en-US" sz="2800" dirty="0">
                <a:latin typeface="Lexend Medium" panose="020B0604020202020204" charset="0"/>
              </a:rPr>
              <a:t>- Run the script. If the commands are correct, python will execute the script</a:t>
            </a:r>
          </a:p>
          <a:p>
            <a:endParaRPr lang="en-US" sz="2400" b="1" dirty="0">
              <a:latin typeface="Lexend Medium" panose="020B0604020202020204" charset="0"/>
            </a:endParaRPr>
          </a:p>
          <a:p>
            <a:endParaRPr lang="en-US" dirty="0">
              <a:latin typeface="Lexend Medium" panose="020B0604020202020204" charset="0"/>
            </a:endParaRPr>
          </a:p>
        </p:txBody>
      </p:sp>
      <p:sp>
        <p:nvSpPr>
          <p:cNvPr id="6" name="Rectangle 2">
            <a:extLst>
              <a:ext uri="{FF2B5EF4-FFF2-40B4-BE49-F238E27FC236}">
                <a16:creationId xmlns:a16="http://schemas.microsoft.com/office/drawing/2014/main" id="{303B7985-B7E5-40E7-B786-D65669D50B79}"/>
              </a:ext>
            </a:extLst>
          </p:cNvPr>
          <p:cNvSpPr>
            <a:spLocks noChangeArrowheads="1"/>
          </p:cNvSpPr>
          <p:nvPr/>
        </p:nvSpPr>
        <p:spPr bwMode="auto">
          <a:xfrm>
            <a:off x="2299315" y="5083416"/>
            <a:ext cx="1837678"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a:ln>
                  <a:noFill/>
                </a:ln>
                <a:solidFill>
                  <a:srgbClr val="6A8759"/>
                </a:solidFill>
                <a:effectLst/>
                <a:latin typeface="Arial Unicode MS"/>
              </a:rPr>
              <a:t>"Hello world!"</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charset="0"/>
                <a:cs typeface="Times New Roman" pitchFamily="18" charset="0"/>
              </a:rPr>
              <a:t>Python First program – cont’d</a:t>
            </a:r>
            <a:endParaRPr lang="he-IL" b="1" dirty="0">
              <a:solidFill>
                <a:srgbClr val="0071F6"/>
              </a:solidFill>
              <a:latin typeface="Lexend" panose="020B060402020202020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1661993"/>
          </a:xfrm>
          <a:prstGeom prst="rect">
            <a:avLst/>
          </a:prstGeom>
          <a:noFill/>
        </p:spPr>
        <p:txBody>
          <a:bodyPr wrap="square" rtlCol="0">
            <a:spAutoFit/>
          </a:bodyPr>
          <a:lstStyle/>
          <a:p>
            <a:pPr marL="342900" lvl="1" indent="-342900">
              <a:buFont typeface="Arial" pitchFamily="34" charset="0"/>
              <a:buChar char="•"/>
            </a:pPr>
            <a:r>
              <a:rPr lang="en-US" sz="2000" dirty="0">
                <a:latin typeface="Lexend Medium" panose="020B0604020202020204" charset="0"/>
              </a:rPr>
              <a:t>Another way to run python commands is to run python shell – the interactive mode</a:t>
            </a:r>
          </a:p>
          <a:p>
            <a:pPr marL="342900" indent="-342900">
              <a:buFont typeface="Arial" panose="020B0604020202020204" pitchFamily="34" charset="0"/>
              <a:buChar char="•"/>
            </a:pPr>
            <a:r>
              <a:rPr lang="en-US" sz="2000" dirty="0">
                <a:latin typeface="Lexend Medium" panose="020B0604020202020204" charset="0"/>
              </a:rPr>
              <a:t>To do so, open shell or command processor (like </a:t>
            </a:r>
            <a:r>
              <a:rPr lang="en-US" sz="2000" i="1" dirty="0" err="1">
                <a:latin typeface="Lexend Medium" panose="020B0604020202020204" charset="0"/>
              </a:rPr>
              <a:t>cmd</a:t>
            </a:r>
            <a:r>
              <a:rPr lang="en-US" sz="2000" dirty="0">
                <a:latin typeface="Lexend Medium" panose="020B0604020202020204" charset="0"/>
              </a:rPr>
              <a:t>) and type python exe path and you will see the following output:</a:t>
            </a:r>
          </a:p>
          <a:p>
            <a:endParaRPr lang="en-US" sz="2400" b="1" dirty="0">
              <a:latin typeface="Lexend Medium" panose="020B0604020202020204" charset="0"/>
            </a:endParaRPr>
          </a:p>
          <a:p>
            <a:endParaRPr lang="en-US" dirty="0">
              <a:latin typeface="Lexend Medium" panose="020B0604020202020204" charset="0"/>
            </a:endParaRPr>
          </a:p>
        </p:txBody>
      </p:sp>
      <p:pic>
        <p:nvPicPr>
          <p:cNvPr id="7" name="Picture 6">
            <a:extLst>
              <a:ext uri="{FF2B5EF4-FFF2-40B4-BE49-F238E27FC236}">
                <a16:creationId xmlns:a16="http://schemas.microsoft.com/office/drawing/2014/main" id="{8CB9A53B-2B6F-4F06-8D52-A7D6C967C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746" y="2862787"/>
            <a:ext cx="8487960" cy="2105319"/>
          </a:xfrm>
          <a:prstGeom prst="rect">
            <a:avLst/>
          </a:prstGeom>
        </p:spPr>
      </p:pic>
      <p:sp>
        <p:nvSpPr>
          <p:cNvPr id="8" name="TextBox 7">
            <a:extLst>
              <a:ext uri="{FF2B5EF4-FFF2-40B4-BE49-F238E27FC236}">
                <a16:creationId xmlns:a16="http://schemas.microsoft.com/office/drawing/2014/main" id="{4656B4D2-4EB0-438A-9841-61DEE2E4F971}"/>
              </a:ext>
            </a:extLst>
          </p:cNvPr>
          <p:cNvSpPr txBox="1"/>
          <p:nvPr/>
        </p:nvSpPr>
        <p:spPr>
          <a:xfrm>
            <a:off x="815413" y="5173133"/>
            <a:ext cx="1030132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exend Medium" panose="020B0604020202020204" charset="0"/>
              </a:rPr>
              <a:t>In interactive mode, python interpreter is waiting for users commands and executes them as given.</a:t>
            </a:r>
          </a:p>
          <a:p>
            <a:pPr marL="342900" indent="-342900">
              <a:buFont typeface="Arial" panose="020B0604020202020204" pitchFamily="34" charset="0"/>
              <a:buChar char="•"/>
            </a:pPr>
            <a:r>
              <a:rPr lang="en-US" sz="2000" dirty="0">
                <a:latin typeface="Lexend Medium" panose="020B0604020202020204" charset="0"/>
              </a:rPr>
              <a:t>Whenever you exit the interactive mode, the commands are gone.</a:t>
            </a:r>
          </a:p>
        </p:txBody>
      </p:sp>
    </p:spTree>
    <p:extLst>
      <p:ext uri="{BB962C8B-B14F-4D97-AF65-F5344CB8AC3E}">
        <p14:creationId xmlns:p14="http://schemas.microsoft.com/office/powerpoint/2010/main" val="4138298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charset="0"/>
                <a:cs typeface="Times New Roman" pitchFamily="18" charset="0"/>
              </a:rPr>
              <a:t>Python First program – cont’d</a:t>
            </a:r>
            <a:endParaRPr lang="he-IL" b="1" dirty="0">
              <a:solidFill>
                <a:srgbClr val="0071F6"/>
              </a:solidFill>
              <a:latin typeface="Lexend" panose="020B060402020202020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52120" cy="203132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Lexend Medium" panose="020B0604020202020204" charset="0"/>
              </a:rPr>
              <a:t>One of the most important things for flow controls, functions definitions, classes and other block-defined statements is the fact that there is no braces to indicate blocks of code.</a:t>
            </a:r>
          </a:p>
          <a:p>
            <a:pPr marL="342900" indent="-342900">
              <a:buFont typeface="Arial" panose="020B0604020202020204" pitchFamily="34" charset="0"/>
              <a:buChar char="•"/>
            </a:pPr>
            <a:endParaRPr lang="en-US" dirty="0">
              <a:latin typeface="Lexend Medium" panose="020B0604020202020204" charset="0"/>
            </a:endParaRPr>
          </a:p>
          <a:p>
            <a:pPr marL="342900" indent="-342900">
              <a:buFont typeface="Arial" panose="020B0604020202020204" pitchFamily="34" charset="0"/>
              <a:buChar char="•"/>
            </a:pPr>
            <a:r>
              <a:rPr lang="en-US" dirty="0">
                <a:latin typeface="Lexend Medium" panose="020B0604020202020204" charset="0"/>
              </a:rPr>
              <a:t>Blocks of code are denoted by line indentation</a:t>
            </a:r>
          </a:p>
          <a:p>
            <a:pPr marL="342900" indent="-342900">
              <a:buFont typeface="Arial" panose="020B0604020202020204" pitchFamily="34" charset="0"/>
              <a:buChar char="•"/>
            </a:pPr>
            <a:endParaRPr lang="en-US" dirty="0">
              <a:latin typeface="Lexend Medium" panose="020B0604020202020204" charset="0"/>
            </a:endParaRPr>
          </a:p>
          <a:p>
            <a:pPr marL="342900" indent="-342900">
              <a:buFont typeface="Arial" panose="020B0604020202020204" pitchFamily="34" charset="0"/>
              <a:buChar char="•"/>
            </a:pPr>
            <a:r>
              <a:rPr lang="en-US" dirty="0">
                <a:latin typeface="Lexend Medium" panose="020B0604020202020204" charset="0"/>
              </a:rPr>
              <a:t>Indentations are represented by any number of spaces/tabs, but all statements within the same block must be indented the same.</a:t>
            </a:r>
          </a:p>
        </p:txBody>
      </p:sp>
      <p:pic>
        <p:nvPicPr>
          <p:cNvPr id="5" name="Picture 4">
            <a:extLst>
              <a:ext uri="{FF2B5EF4-FFF2-40B4-BE49-F238E27FC236}">
                <a16:creationId xmlns:a16="http://schemas.microsoft.com/office/drawing/2014/main" id="{A86EF3C0-700C-47D3-9633-AE7EBC1B4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6183" y="4139142"/>
            <a:ext cx="5877077" cy="21701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4692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Lexend" panose="020B0604020202020204" charset="0"/>
              </a:rPr>
              <a:t>Demo 01: Print your name</a:t>
            </a:r>
            <a:endParaRPr lang="he-IL" dirty="0">
              <a:latin typeface="Lexend" panose="020B0604020202020204" charset="0"/>
            </a:endParaRPr>
          </a:p>
        </p:txBody>
      </p:sp>
    </p:spTree>
    <p:extLst>
      <p:ext uri="{BB962C8B-B14F-4D97-AF65-F5344CB8AC3E}">
        <p14:creationId xmlns:p14="http://schemas.microsoft.com/office/powerpoint/2010/main" val="2014319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Lexend Medium" panose="020B0604020202020204" charset="0"/>
              </a:rPr>
              <a:t>Demo 01: Print your name</a:t>
            </a:r>
            <a:endParaRPr lang="he-IL" dirty="0">
              <a:latin typeface="Lexend Medium" panose="020B0604020202020204" charset="0"/>
            </a:endParaRPr>
          </a:p>
        </p:txBody>
      </p:sp>
      <p:pic>
        <p:nvPicPr>
          <p:cNvPr id="15" name="Picture 14">
            <a:extLst>
              <a:ext uri="{FF2B5EF4-FFF2-40B4-BE49-F238E27FC236}">
                <a16:creationId xmlns:a16="http://schemas.microsoft.com/office/drawing/2014/main" id="{2E15AE28-DE4C-4B38-9A71-8533ECF7BBF8}"/>
              </a:ext>
            </a:extLst>
          </p:cNvPr>
          <p:cNvPicPr>
            <a:picLocks noChangeAspect="1"/>
          </p:cNvPicPr>
          <p:nvPr/>
        </p:nvPicPr>
        <p:blipFill>
          <a:blip r:embed="rId3"/>
          <a:stretch>
            <a:fillRect/>
          </a:stretch>
        </p:blipFill>
        <p:spPr>
          <a:xfrm>
            <a:off x="1185262" y="3886201"/>
            <a:ext cx="6747978" cy="1875571"/>
          </a:xfrm>
          <a:prstGeom prst="rect">
            <a:avLst/>
          </a:prstGeom>
        </p:spPr>
      </p:pic>
      <p:sp>
        <p:nvSpPr>
          <p:cNvPr id="5" name="Rectangle 2">
            <a:extLst>
              <a:ext uri="{FF2B5EF4-FFF2-40B4-BE49-F238E27FC236}">
                <a16:creationId xmlns:a16="http://schemas.microsoft.com/office/drawing/2014/main" id="{1CBD6470-69C8-44F5-BEB1-FB5955B273CB}"/>
              </a:ext>
            </a:extLst>
          </p:cNvPr>
          <p:cNvSpPr>
            <a:spLocks noChangeArrowheads="1"/>
          </p:cNvSpPr>
          <p:nvPr/>
        </p:nvSpPr>
        <p:spPr bwMode="auto">
          <a:xfrm>
            <a:off x="1433837" y="2263913"/>
            <a:ext cx="4989251"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8888C6"/>
                </a:solidFill>
                <a:effectLst/>
                <a:latin typeface="Arial Unicode MS"/>
              </a:rPr>
              <a:t>print</a:t>
            </a:r>
            <a:r>
              <a:rPr kumimoji="0" lang="en-US" altLang="en-US" sz="4000" b="0" i="0" u="none" strike="noStrike" cap="none" normalizeH="0" baseline="0" dirty="0">
                <a:ln>
                  <a:noFill/>
                </a:ln>
                <a:solidFill>
                  <a:srgbClr val="A9B7C6"/>
                </a:solidFill>
                <a:effectLst/>
                <a:latin typeface="Arial Unicode MS"/>
              </a:rPr>
              <a:t>(</a:t>
            </a:r>
            <a:r>
              <a:rPr kumimoji="0" lang="en-US" altLang="en-US" sz="4000" b="0" i="0" u="none" strike="noStrike" cap="none" normalizeH="0" baseline="0" dirty="0">
                <a:ln>
                  <a:noFill/>
                </a:ln>
                <a:solidFill>
                  <a:srgbClr val="6A8759"/>
                </a:solidFill>
                <a:effectLst/>
                <a:latin typeface="Arial Unicode MS"/>
              </a:rPr>
              <a:t>"Sela student!"</a:t>
            </a:r>
            <a:r>
              <a:rPr kumimoji="0" lang="en-US" altLang="en-US" sz="4000" b="0" i="0" u="none" strike="noStrike" cap="none" normalizeH="0" baseline="0" dirty="0">
                <a:ln>
                  <a:noFill/>
                </a:ln>
                <a:solidFill>
                  <a:srgbClr val="A9B7C6"/>
                </a:solidFill>
                <a:effectLst/>
                <a:latin typeface="Arial Unicode MS"/>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001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Lexend Medium" panose="020B0604020202020204" charset="0"/>
              </a:rPr>
              <a:t>Console Methods</a:t>
            </a:r>
            <a:endParaRPr lang="he-IL" dirty="0">
              <a:latin typeface="Lexend Medium" panose="020B0604020202020204" charset="0"/>
            </a:endParaRPr>
          </a:p>
        </p:txBody>
      </p:sp>
    </p:spTree>
    <p:extLst>
      <p:ext uri="{BB962C8B-B14F-4D97-AF65-F5344CB8AC3E}">
        <p14:creationId xmlns:p14="http://schemas.microsoft.com/office/powerpoint/2010/main" val="3816041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exend Medium" panose="020B0604020202020204" charset="0"/>
              </a:rPr>
              <a:t>Demo Code: Console Methods</a:t>
            </a:r>
            <a:endParaRPr lang="he-IL" dirty="0">
              <a:latin typeface="Lexend Medium" panose="020B0604020202020204" charset="0"/>
            </a:endParaRPr>
          </a:p>
        </p:txBody>
      </p:sp>
      <p:pic>
        <p:nvPicPr>
          <p:cNvPr id="13" name="Picture 12">
            <a:extLst>
              <a:ext uri="{FF2B5EF4-FFF2-40B4-BE49-F238E27FC236}">
                <a16:creationId xmlns:a16="http://schemas.microsoft.com/office/drawing/2014/main" id="{9A5FC06F-34AA-4B1A-B068-C17BDC937E97}"/>
              </a:ext>
            </a:extLst>
          </p:cNvPr>
          <p:cNvPicPr>
            <a:picLocks noChangeAspect="1"/>
          </p:cNvPicPr>
          <p:nvPr/>
        </p:nvPicPr>
        <p:blipFill>
          <a:blip r:embed="rId4"/>
          <a:stretch>
            <a:fillRect/>
          </a:stretch>
        </p:blipFill>
        <p:spPr>
          <a:xfrm>
            <a:off x="4997057" y="2146017"/>
            <a:ext cx="6203570" cy="3340384"/>
          </a:xfrm>
          <a:prstGeom prst="rect">
            <a:avLst/>
          </a:prstGeom>
        </p:spPr>
      </p:pic>
      <p:sp>
        <p:nvSpPr>
          <p:cNvPr id="3" name="Rectangle 1">
            <a:extLst>
              <a:ext uri="{FF2B5EF4-FFF2-40B4-BE49-F238E27FC236}">
                <a16:creationId xmlns:a16="http://schemas.microsoft.com/office/drawing/2014/main" id="{DAE75CCE-E2F8-429E-A355-9FF453E4EBF0}"/>
              </a:ext>
            </a:extLst>
          </p:cNvPr>
          <p:cNvSpPr>
            <a:spLocks noChangeArrowheads="1"/>
          </p:cNvSpPr>
          <p:nvPr/>
        </p:nvSpPr>
        <p:spPr bwMode="auto">
          <a:xfrm>
            <a:off x="815414" y="2392988"/>
            <a:ext cx="4081669"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"Head of text"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False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666</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True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29</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013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charset="0"/>
              </a:rPr>
              <a:t>Error Messages</a:t>
            </a:r>
            <a:endParaRPr lang="he-IL" b="1" dirty="0">
              <a:solidFill>
                <a:srgbClr val="0071F6"/>
              </a:solidFill>
              <a:latin typeface="Lexend" panose="020B0604020202020204" charset="0"/>
            </a:endParaRPr>
          </a:p>
        </p:txBody>
      </p:sp>
      <p:sp>
        <p:nvSpPr>
          <p:cNvPr id="6" name="Rectangle 2">
            <a:extLst>
              <a:ext uri="{FF2B5EF4-FFF2-40B4-BE49-F238E27FC236}">
                <a16:creationId xmlns:a16="http://schemas.microsoft.com/office/drawing/2014/main" id="{74F98662-678E-4B15-8F4B-F2B687111016}"/>
              </a:ext>
            </a:extLst>
          </p:cNvPr>
          <p:cNvSpPr>
            <a:spLocks noChangeArrowheads="1"/>
          </p:cNvSpPr>
          <p:nvPr/>
        </p:nvSpPr>
        <p:spPr bwMode="auto">
          <a:xfrm>
            <a:off x="610441" y="2719494"/>
            <a:ext cx="1097111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cs typeface="Arial"/>
            </a:endParaRPr>
          </a:p>
        </p:txBody>
      </p:sp>
      <p:sp>
        <p:nvSpPr>
          <p:cNvPr id="3" name="TextBox 2">
            <a:extLst>
              <a:ext uri="{FF2B5EF4-FFF2-40B4-BE49-F238E27FC236}">
                <a16:creationId xmlns:a16="http://schemas.microsoft.com/office/drawing/2014/main" id="{68099FB4-0AC2-4E60-B537-28F9F22A946D}"/>
              </a:ext>
            </a:extLst>
          </p:cNvPr>
          <p:cNvSpPr txBox="1"/>
          <p:nvPr/>
        </p:nvSpPr>
        <p:spPr>
          <a:xfrm>
            <a:off x="1024466" y="1667933"/>
            <a:ext cx="9846733" cy="2118529"/>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sz="1800" dirty="0">
                <a:solidFill>
                  <a:srgbClr val="000000"/>
                </a:solidFill>
                <a:latin typeface="Lexend Medium" panose="020B0604020202020204" charset="0"/>
                <a:ea typeface="Arial Unicode MS" pitchFamily="34" charset="-128"/>
                <a:cs typeface="Arial Unicode MS" pitchFamily="34" charset="-128"/>
              </a:rPr>
              <a:t>If you incorrectly type a statement or placed the statement in incorrect place, the interpreter will detect the error and tell you what it is and where it is located. </a:t>
            </a:r>
            <a:endParaRPr lang="en-US" sz="800" dirty="0">
              <a:solidFill>
                <a:srgbClr val="000000"/>
              </a:solidFill>
              <a:latin typeface="Lexend Medium" panose="020B0604020202020204" charset="0"/>
              <a:ea typeface="Arial Unicode MS" pitchFamily="34" charset="-128"/>
              <a:cs typeface="Arial Unicode MS" pitchFamily="34" charset="-128"/>
            </a:endParaRPr>
          </a:p>
          <a:p>
            <a:pPr marL="381000" indent="-381000">
              <a:lnSpc>
                <a:spcPct val="150000"/>
              </a:lnSpc>
              <a:buFont typeface="Arial" panose="020B0604020202020204" pitchFamily="34" charset="0"/>
              <a:buChar char="•"/>
            </a:pPr>
            <a:r>
              <a:rPr lang="en-US" sz="1800" dirty="0">
                <a:solidFill>
                  <a:srgbClr val="000000"/>
                </a:solidFill>
                <a:latin typeface="Lexend Medium" panose="020B0604020202020204" charset="0"/>
                <a:ea typeface="Arial Unicode MS" pitchFamily="34" charset="-128"/>
                <a:cs typeface="Arial Unicode MS" pitchFamily="34" charset="-128"/>
              </a:rPr>
              <a:t>For example, look at following code (This program contains one small error):</a:t>
            </a:r>
          </a:p>
          <a:p>
            <a:pPr marL="0" indent="0">
              <a:lnSpc>
                <a:spcPct val="150000"/>
              </a:lnSpc>
              <a:buNone/>
            </a:pPr>
            <a:endParaRPr lang="en-US" sz="1800" dirty="0">
              <a:solidFill>
                <a:srgbClr val="000000"/>
              </a:solidFill>
              <a:latin typeface="Lexend Medium" panose="020B0604020202020204" charset="0"/>
              <a:ea typeface="Arial Unicode MS" pitchFamily="34" charset="-128"/>
              <a:cs typeface="Arial Unicode MS" pitchFamily="34" charset="-128"/>
            </a:endParaRPr>
          </a:p>
          <a:p>
            <a:pPr marL="0" indent="0">
              <a:lnSpc>
                <a:spcPct val="150000"/>
              </a:lnSpc>
              <a:buNone/>
            </a:pPr>
            <a:r>
              <a:rPr lang="en-US" sz="1800" dirty="0">
                <a:solidFill>
                  <a:srgbClr val="000000"/>
                </a:solidFill>
                <a:latin typeface="Lexend Medium" panose="020B0604020202020204" charset="0"/>
                <a:ea typeface="Arial Unicode MS" pitchFamily="34" charset="-128"/>
                <a:cs typeface="Arial Unicode MS" pitchFamily="34" charset="-128"/>
              </a:rPr>
              <a:t> </a:t>
            </a:r>
            <a:endParaRPr lang="en-US" sz="1800" i="1" dirty="0">
              <a:solidFill>
                <a:srgbClr val="FF0000"/>
              </a:solidFill>
              <a:latin typeface="Lexend Medium" panose="020B060402020202020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FCE7465C-9D7D-41EF-A63E-F231E01E2E61}"/>
              </a:ext>
            </a:extLst>
          </p:cNvPr>
          <p:cNvSpPr txBox="1"/>
          <p:nvPr/>
        </p:nvSpPr>
        <p:spPr>
          <a:xfrm>
            <a:off x="4352924" y="2924891"/>
            <a:ext cx="5180541" cy="2118529"/>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sz="1800" dirty="0">
                <a:solidFill>
                  <a:srgbClr val="000000"/>
                </a:solidFill>
                <a:latin typeface="Lexend Medium" panose="020B0604020202020204" charset="0"/>
                <a:ea typeface="Arial Unicode MS" pitchFamily="34" charset="-128"/>
                <a:cs typeface="Arial Unicode MS" pitchFamily="34" charset="-128"/>
              </a:rPr>
              <a:t>Non-treated will terminate the process with non-zero exit status.</a:t>
            </a:r>
          </a:p>
          <a:p>
            <a:pPr marL="381000" indent="-381000">
              <a:lnSpc>
                <a:spcPct val="150000"/>
              </a:lnSpc>
              <a:buFont typeface="Arial" panose="020B0604020202020204" pitchFamily="34" charset="0"/>
              <a:buChar char="•"/>
            </a:pPr>
            <a:r>
              <a:rPr lang="en-US" sz="1800" dirty="0">
                <a:solidFill>
                  <a:srgbClr val="000000"/>
                </a:solidFill>
                <a:latin typeface="Lexend Medium" panose="020B0604020202020204" charset="0"/>
                <a:ea typeface="Arial Unicode MS" pitchFamily="34" charset="-128"/>
                <a:cs typeface="Arial Unicode MS" pitchFamily="34" charset="-128"/>
              </a:rPr>
              <a:t>The interpreter prints an error message and its stack trace.</a:t>
            </a:r>
          </a:p>
          <a:p>
            <a:pPr marL="0" indent="0">
              <a:lnSpc>
                <a:spcPct val="150000"/>
              </a:lnSpc>
              <a:buNone/>
            </a:pPr>
            <a:endParaRPr lang="en-US" sz="1800" u="sng" dirty="0">
              <a:solidFill>
                <a:srgbClr val="000000"/>
              </a:solidFill>
              <a:effectLst>
                <a:outerShdw blurRad="38100" dist="38100" dir="2700000" algn="tl">
                  <a:srgbClr val="000000">
                    <a:alpha val="43137"/>
                  </a:srgbClr>
                </a:outerShdw>
              </a:effectLst>
              <a:latin typeface="Lexend Medium" panose="020B0604020202020204" charset="0"/>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8E2C2815-87BE-49EE-8612-F1A18AEAED08}"/>
              </a:ext>
            </a:extLst>
          </p:cNvPr>
          <p:cNvPicPr>
            <a:picLocks noChangeAspect="1"/>
          </p:cNvPicPr>
          <p:nvPr/>
        </p:nvPicPr>
        <p:blipFill>
          <a:blip r:embed="rId4"/>
          <a:stretch>
            <a:fillRect/>
          </a:stretch>
        </p:blipFill>
        <p:spPr>
          <a:xfrm>
            <a:off x="1024466" y="4838023"/>
            <a:ext cx="6105525" cy="1762125"/>
          </a:xfrm>
          <a:prstGeom prst="rect">
            <a:avLst/>
          </a:prstGeom>
        </p:spPr>
      </p:pic>
      <p:sp>
        <p:nvSpPr>
          <p:cNvPr id="11" name="TextBox 10">
            <a:extLst>
              <a:ext uri="{FF2B5EF4-FFF2-40B4-BE49-F238E27FC236}">
                <a16:creationId xmlns:a16="http://schemas.microsoft.com/office/drawing/2014/main" id="{943C7BC7-0632-47C1-8058-2CDDFE227F68}"/>
              </a:ext>
            </a:extLst>
          </p:cNvPr>
          <p:cNvSpPr txBox="1"/>
          <p:nvPr/>
        </p:nvSpPr>
        <p:spPr>
          <a:xfrm>
            <a:off x="1024465" y="4334741"/>
            <a:ext cx="1557867"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exend Medium" panose="020B0604020202020204" charset="0"/>
              </a:rPr>
              <a:t>Output:</a:t>
            </a:r>
          </a:p>
        </p:txBody>
      </p:sp>
      <p:sp>
        <p:nvSpPr>
          <p:cNvPr id="4" name="Rectangle 1">
            <a:extLst>
              <a:ext uri="{FF2B5EF4-FFF2-40B4-BE49-F238E27FC236}">
                <a16:creationId xmlns:a16="http://schemas.microsoft.com/office/drawing/2014/main" id="{FD361411-9080-43D7-8CAA-7BF1ABB1A57D}"/>
              </a:ext>
            </a:extLst>
          </p:cNvPr>
          <p:cNvSpPr>
            <a:spLocks noChangeArrowheads="1"/>
          </p:cNvSpPr>
          <p:nvPr/>
        </p:nvSpPr>
        <p:spPr bwMode="auto">
          <a:xfrm>
            <a:off x="1274417" y="3446009"/>
            <a:ext cx="2615830"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"Hello"</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"World"</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1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492163"/>
            <a:ext cx="10656151" cy="4345220"/>
          </a:xfrm>
        </p:spPr>
        <p:txBody>
          <a:bodyPr/>
          <a:lstStyle/>
          <a:p>
            <a:r>
              <a:rPr lang="en-US" dirty="0">
                <a:latin typeface="Lexend Medium" panose="020B0604020202020204" charset="0"/>
              </a:rPr>
              <a:t>The Python programming language is an easy to read-write language</a:t>
            </a:r>
          </a:p>
          <a:p>
            <a:r>
              <a:rPr lang="en-US" dirty="0">
                <a:latin typeface="Lexend Medium" panose="020B0604020202020204" charset="0"/>
              </a:rPr>
              <a:t>Python is now gaining more and more popularity (creating jobs demands)</a:t>
            </a:r>
          </a:p>
          <a:p>
            <a:r>
              <a:rPr lang="en-US" dirty="0" err="1">
                <a:latin typeface="Lexend Medium" panose="020B0604020202020204" charset="0"/>
              </a:rPr>
              <a:t>VSCode</a:t>
            </a:r>
            <a:r>
              <a:rPr lang="en-US" dirty="0">
                <a:latin typeface="Lexend Medium" panose="020B0604020202020204" charset="0"/>
              </a:rPr>
              <a:t> is one of the most used IDE’s for Python</a:t>
            </a:r>
          </a:p>
          <a:p>
            <a:r>
              <a:rPr lang="en-US" dirty="0" err="1">
                <a:latin typeface="Lexend Medium" panose="020B0604020202020204" charset="0"/>
              </a:rPr>
              <a:t>VSCode</a:t>
            </a:r>
            <a:r>
              <a:rPr lang="en-US" dirty="0">
                <a:latin typeface="Lexend Medium" panose="020B0604020202020204" charset="0"/>
              </a:rPr>
              <a:t> has built in debugger and console</a:t>
            </a:r>
          </a:p>
        </p:txBody>
      </p:sp>
      <p:sp>
        <p:nvSpPr>
          <p:cNvPr id="7" name="Title 6"/>
          <p:cNvSpPr>
            <a:spLocks noGrp="1"/>
          </p:cNvSpPr>
          <p:nvPr>
            <p:ph type="title"/>
          </p:nvPr>
        </p:nvSpPr>
        <p:spPr/>
        <p:txBody>
          <a:bodyPr/>
          <a:lstStyle/>
          <a:p>
            <a:r>
              <a:rPr lang="en-US" b="1" dirty="0">
                <a:solidFill>
                  <a:srgbClr val="0071F6"/>
                </a:solidFill>
                <a:latin typeface="Lexend "/>
              </a:rPr>
              <a:t>Summary</a:t>
            </a:r>
            <a:endParaRPr lang="he-IL" b="1" dirty="0">
              <a:solidFill>
                <a:srgbClr val="0071F6"/>
              </a:solidFill>
              <a:latin typeface="Lexend "/>
            </a:endParaRPr>
          </a:p>
        </p:txBody>
      </p:sp>
    </p:spTree>
    <p:extLst>
      <p:ext uri="{BB962C8B-B14F-4D97-AF65-F5344CB8AC3E}">
        <p14:creationId xmlns:p14="http://schemas.microsoft.com/office/powerpoint/2010/main" val="3974120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Lexend Medium" panose="020B0604020202020204" charset="0"/>
              </a:rPr>
              <a:t>Lab 01</a:t>
            </a:r>
            <a:endParaRPr lang="he-IL" dirty="0">
              <a:latin typeface="Lexend Medium" panose="020B0604020202020204" charset="0"/>
            </a:endParaRPr>
          </a:p>
        </p:txBody>
      </p:sp>
    </p:spTree>
    <p:extLst>
      <p:ext uri="{BB962C8B-B14F-4D97-AF65-F5344CB8AC3E}">
        <p14:creationId xmlns:p14="http://schemas.microsoft.com/office/powerpoint/2010/main" val="27678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
              </a:rPr>
              <a:t>What is Python?</a:t>
            </a:r>
            <a:endParaRPr lang="he-IL" b="1" dirty="0">
              <a:solidFill>
                <a:srgbClr val="0071F6"/>
              </a:solidFill>
              <a:latin typeface="Lexend "/>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lgn="l" rtl="0" fontAlgn="base">
              <a:buNone/>
            </a:pPr>
            <a:r>
              <a:rPr lang="en-US" sz="2000" b="0" i="0" u="none" strike="noStrike" dirty="0">
                <a:solidFill>
                  <a:srgbClr val="000000"/>
                </a:solidFill>
                <a:effectLst/>
                <a:latin typeface="Lexend Medium" panose="020B0604020202020204" charset="0"/>
              </a:rPr>
              <a:t>• Python is a widely used, interactive, general purpose interpreted language</a:t>
            </a:r>
            <a:r>
              <a:rPr lang="ru-RU" sz="2000" b="0" i="0" dirty="0">
                <a:solidFill>
                  <a:srgbClr val="000000"/>
                </a:solidFill>
                <a:effectLst/>
                <a:latin typeface="Calibri" panose="020F0502020204030204" pitchFamily="34" charset="0"/>
              </a:rPr>
              <a:t>​</a:t>
            </a:r>
            <a:endParaRPr lang="en-GB" sz="2000" b="0" i="0" dirty="0">
              <a:solidFill>
                <a:srgbClr val="000000"/>
              </a:solidFill>
              <a:effectLst/>
              <a:latin typeface="Calibri" panose="020F0502020204030204" pitchFamily="34" charset="0"/>
            </a:endParaRPr>
          </a:p>
          <a:p>
            <a:pPr marL="0" indent="0" algn="l" rtl="0" fontAlgn="base">
              <a:buNone/>
            </a:pPr>
            <a:endParaRPr lang="ru-RU" sz="2000" b="0" i="0" dirty="0">
              <a:solidFill>
                <a:srgbClr val="000000"/>
              </a:solidFill>
              <a:effectLst/>
              <a:latin typeface="Segoe UI" panose="020B0502040204020203" pitchFamily="34" charset="0"/>
            </a:endParaRPr>
          </a:p>
          <a:p>
            <a:pPr marL="0" indent="0" algn="l" rtl="0" fontAlgn="base">
              <a:buNone/>
            </a:pPr>
            <a:r>
              <a:rPr lang="en-US" sz="2000" b="0" i="0" u="none" strike="noStrike" dirty="0">
                <a:solidFill>
                  <a:srgbClr val="000000"/>
                </a:solidFill>
                <a:effectLst/>
                <a:latin typeface="Lexend Medium" panose="020B0604020202020204" charset="0"/>
              </a:rPr>
              <a:t>• Python is stable, cross platform programming language </a:t>
            </a:r>
            <a:r>
              <a:rPr lang="en-US" sz="2000" b="0" i="0" dirty="0">
                <a:solidFill>
                  <a:srgbClr val="000000"/>
                </a:solidFill>
                <a:effectLst/>
                <a:latin typeface="Lexend Medium" panose="020B0604020202020204" charset="0"/>
              </a:rPr>
              <a:t>​</a:t>
            </a:r>
          </a:p>
          <a:p>
            <a:pPr marL="0" indent="0" algn="l" rtl="0" fontAlgn="base">
              <a:buNone/>
            </a:pPr>
            <a:endParaRPr lang="en-US" sz="2000" b="0" i="0" dirty="0">
              <a:solidFill>
                <a:srgbClr val="000000"/>
              </a:solidFill>
              <a:effectLst/>
              <a:latin typeface="Lexend Medium" panose="020B0604020202020204" charset="0"/>
            </a:endParaRPr>
          </a:p>
          <a:p>
            <a:pPr marL="0" indent="0" algn="l" rtl="0" fontAlgn="base">
              <a:buNone/>
            </a:pPr>
            <a:r>
              <a:rPr lang="en-US" sz="2000" b="0" i="0" u="none" strike="noStrike" dirty="0">
                <a:solidFill>
                  <a:srgbClr val="000000"/>
                </a:solidFill>
                <a:effectLst/>
                <a:latin typeface="Lexend Medium" panose="020B0604020202020204" charset="0"/>
              </a:rPr>
              <a:t>• Python is a high level and object-oriented programming language </a:t>
            </a:r>
          </a:p>
          <a:p>
            <a:pPr marL="0" indent="0" algn="l" rtl="0" fontAlgn="base">
              <a:buNone/>
            </a:pPr>
            <a:r>
              <a:rPr lang="en-US" sz="2000" b="0" i="0" u="none" strike="noStrike" dirty="0">
                <a:solidFill>
                  <a:srgbClr val="000000"/>
                </a:solidFill>
                <a:effectLst/>
                <a:latin typeface="Lexend Medium" panose="020B0604020202020204" charset="0"/>
              </a:rPr>
              <a:t> </a:t>
            </a:r>
            <a:r>
              <a:rPr lang="en-US" sz="2000" b="0" i="0" dirty="0">
                <a:solidFill>
                  <a:srgbClr val="000000"/>
                </a:solidFill>
                <a:effectLst/>
                <a:latin typeface="Lexend Medium" panose="020B0604020202020204" charset="0"/>
              </a:rPr>
              <a:t>​</a:t>
            </a:r>
          </a:p>
          <a:p>
            <a:pPr marL="0" indent="0" algn="l" rtl="0" fontAlgn="base">
              <a:buNone/>
            </a:pPr>
            <a:r>
              <a:rPr lang="en-US" sz="2000" b="0" i="0" u="none" strike="noStrike" dirty="0">
                <a:solidFill>
                  <a:srgbClr val="000000"/>
                </a:solidFill>
                <a:effectLst/>
                <a:latin typeface="Lexend Medium" panose="020B0604020202020204" charset="0"/>
              </a:rPr>
              <a:t>• Python is an Open Source software, distributed under a liberal license</a:t>
            </a:r>
            <a:r>
              <a:rPr lang="en-US" sz="2000" b="0" i="0" dirty="0">
                <a:solidFill>
                  <a:srgbClr val="000000"/>
                </a:solidFill>
                <a:effectLst/>
                <a:latin typeface="Lexend Medium" panose="020B0604020202020204" charset="0"/>
              </a:rPr>
              <a:t>​</a:t>
            </a:r>
          </a:p>
          <a:p>
            <a:pPr marL="0" indent="0" algn="l" rtl="0" fontAlgn="base">
              <a:buNone/>
            </a:pPr>
            <a:endParaRPr lang="en-US" sz="2000" b="0" i="0" dirty="0">
              <a:solidFill>
                <a:srgbClr val="000000"/>
              </a:solidFill>
              <a:effectLst/>
              <a:latin typeface="Lexend Medium" panose="020B0604020202020204" charset="0"/>
            </a:endParaRPr>
          </a:p>
          <a:p>
            <a:pPr marL="0" indent="0" algn="l" rtl="0" fontAlgn="base">
              <a:buNone/>
            </a:pPr>
            <a:r>
              <a:rPr lang="en-US" sz="2000" b="0" i="0" u="none" strike="noStrike" dirty="0">
                <a:solidFill>
                  <a:srgbClr val="000000"/>
                </a:solidFill>
                <a:effectLst/>
                <a:latin typeface="Lexend Medium" panose="020B0604020202020204" charset="0"/>
              </a:rPr>
              <a:t>• Python is simple, intuitive, dynamic  and is easy to read and understand</a:t>
            </a:r>
            <a:r>
              <a:rPr lang="en-US" sz="2000" b="0" i="0" dirty="0">
                <a:solidFill>
                  <a:srgbClr val="000000"/>
                </a:solidFill>
                <a:effectLst/>
                <a:latin typeface="Lexend Medium" panose="020B0604020202020204" charset="0"/>
              </a:rPr>
              <a:t>​</a:t>
            </a:r>
          </a:p>
          <a:p>
            <a:pPr marL="0" indent="0" algn="l" rtl="0" fontAlgn="base">
              <a:buNone/>
            </a:pPr>
            <a:endParaRPr lang="en-US" sz="2000" b="0" i="0" dirty="0">
              <a:solidFill>
                <a:srgbClr val="000000"/>
              </a:solidFill>
              <a:effectLst/>
              <a:latin typeface="Lexend Medium" panose="020B0604020202020204" charset="0"/>
            </a:endParaRPr>
          </a:p>
          <a:p>
            <a:pPr marL="0" indent="0" algn="l" rtl="0" fontAlgn="base">
              <a:buNone/>
            </a:pPr>
            <a:r>
              <a:rPr lang="en-US" sz="2000" b="0" i="0" u="none" strike="noStrike" dirty="0">
                <a:solidFill>
                  <a:srgbClr val="000000"/>
                </a:solidFill>
                <a:effectLst/>
                <a:latin typeface="Lexend Medium" panose="020B0604020202020204" charset="0"/>
              </a:rPr>
              <a:t>• Designed by Guido Rossum in the late eighties </a:t>
            </a:r>
            <a:r>
              <a:rPr lang="en-US" sz="2000" b="0" i="0" dirty="0">
                <a:solidFill>
                  <a:srgbClr val="000000"/>
                </a:solidFill>
                <a:effectLst/>
                <a:latin typeface="Lexend Medium" panose="020B0604020202020204" charset="0"/>
              </a:rPr>
              <a:t>​</a:t>
            </a:r>
          </a:p>
        </p:txBody>
      </p:sp>
      <p:pic>
        <p:nvPicPr>
          <p:cNvPr id="5" name="Picture 4">
            <a:extLst>
              <a:ext uri="{FF2B5EF4-FFF2-40B4-BE49-F238E27FC236}">
                <a16:creationId xmlns:a16="http://schemas.microsoft.com/office/drawing/2014/main" id="{14EDB199-BF58-4CED-B9BF-BC71F89996B2}"/>
              </a:ext>
            </a:extLst>
          </p:cNvPr>
          <p:cNvPicPr>
            <a:picLocks noChangeAspect="1"/>
          </p:cNvPicPr>
          <p:nvPr/>
        </p:nvPicPr>
        <p:blipFill>
          <a:blip r:embed="rId4"/>
          <a:stretch>
            <a:fillRect/>
          </a:stretch>
        </p:blipFill>
        <p:spPr>
          <a:xfrm>
            <a:off x="10113081" y="3754541"/>
            <a:ext cx="1497496" cy="2002901"/>
          </a:xfrm>
          <a:prstGeom prst="rect">
            <a:avLst/>
          </a:prstGeom>
        </p:spPr>
      </p:pic>
      <p:sp>
        <p:nvSpPr>
          <p:cNvPr id="6" name="TextBox 5">
            <a:extLst>
              <a:ext uri="{FF2B5EF4-FFF2-40B4-BE49-F238E27FC236}">
                <a16:creationId xmlns:a16="http://schemas.microsoft.com/office/drawing/2014/main" id="{BBC8551E-88AA-4482-8328-5258F591A550}"/>
              </a:ext>
            </a:extLst>
          </p:cNvPr>
          <p:cNvSpPr txBox="1"/>
          <p:nvPr/>
        </p:nvSpPr>
        <p:spPr>
          <a:xfrm>
            <a:off x="9827581" y="6347534"/>
            <a:ext cx="2068497" cy="369332"/>
          </a:xfrm>
          <a:prstGeom prst="rect">
            <a:avLst/>
          </a:prstGeom>
          <a:noFill/>
        </p:spPr>
        <p:txBody>
          <a:bodyPr wrap="square" rtlCol="0">
            <a:spAutoFit/>
          </a:bodyPr>
          <a:lstStyle/>
          <a:p>
            <a:r>
              <a:rPr lang="en-GB" dirty="0"/>
              <a:t>Guido van Rossum</a:t>
            </a:r>
            <a:endParaRPr lang="en-US" dirty="0"/>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charset="0"/>
              </a:rPr>
              <a:t>Growth of Python</a:t>
            </a:r>
            <a:endParaRPr lang="he-IL" b="1" dirty="0">
              <a:solidFill>
                <a:srgbClr val="0071F6"/>
              </a:solidFill>
              <a:latin typeface="Lexend" panose="020B0604020202020204" charset="0"/>
            </a:endParaRPr>
          </a:p>
        </p:txBody>
      </p:sp>
      <p:pic>
        <p:nvPicPr>
          <p:cNvPr id="1026" name="Picture 2" descr="The Incredible Growth of Python | Stack Overflow">
            <a:extLst>
              <a:ext uri="{FF2B5EF4-FFF2-40B4-BE49-F238E27FC236}">
                <a16:creationId xmlns:a16="http://schemas.microsoft.com/office/drawing/2014/main" id="{3444D197-4FF7-4BE2-9E2D-56C3891C9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9" y="1690688"/>
            <a:ext cx="6792320" cy="44260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C6389E7-BA7B-4EFA-882E-E7582455671A}"/>
              </a:ext>
            </a:extLst>
          </p:cNvPr>
          <p:cNvPicPr>
            <a:picLocks noChangeAspect="1"/>
          </p:cNvPicPr>
          <p:nvPr/>
        </p:nvPicPr>
        <p:blipFill>
          <a:blip r:embed="rId5"/>
          <a:stretch>
            <a:fillRect/>
          </a:stretch>
        </p:blipFill>
        <p:spPr>
          <a:xfrm>
            <a:off x="7502646" y="332178"/>
            <a:ext cx="3061152" cy="3124341"/>
          </a:xfrm>
          <a:prstGeom prst="rect">
            <a:avLst/>
          </a:prstGeom>
        </p:spPr>
      </p:pic>
      <p:pic>
        <p:nvPicPr>
          <p:cNvPr id="11" name="Picture 10">
            <a:extLst>
              <a:ext uri="{FF2B5EF4-FFF2-40B4-BE49-F238E27FC236}">
                <a16:creationId xmlns:a16="http://schemas.microsoft.com/office/drawing/2014/main" id="{83FEC434-AA61-4771-8FBC-2D1C7570C25A}"/>
              </a:ext>
            </a:extLst>
          </p:cNvPr>
          <p:cNvPicPr>
            <a:picLocks noChangeAspect="1"/>
          </p:cNvPicPr>
          <p:nvPr/>
        </p:nvPicPr>
        <p:blipFill>
          <a:blip r:embed="rId6"/>
          <a:stretch>
            <a:fillRect/>
          </a:stretch>
        </p:blipFill>
        <p:spPr>
          <a:xfrm>
            <a:off x="7502646" y="3318569"/>
            <a:ext cx="3061152" cy="3207253"/>
          </a:xfrm>
          <a:prstGeom prst="rect">
            <a:avLst/>
          </a:prstGeom>
        </p:spPr>
      </p:pic>
    </p:spTree>
    <p:extLst>
      <p:ext uri="{BB962C8B-B14F-4D97-AF65-F5344CB8AC3E}">
        <p14:creationId xmlns:p14="http://schemas.microsoft.com/office/powerpoint/2010/main" val="315535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
              </a:rPr>
              <a:t>Getting Python</a:t>
            </a:r>
            <a:endParaRPr lang="he-IL" b="1" dirty="0">
              <a:solidFill>
                <a:srgbClr val="0071F6"/>
              </a:solidFill>
              <a:latin typeface="Lexend "/>
            </a:endParaRPr>
          </a:p>
        </p:txBody>
      </p:sp>
      <p:sp>
        <p:nvSpPr>
          <p:cNvPr id="3" name="Content Placeholder 2"/>
          <p:cNvSpPr>
            <a:spLocks noGrp="1"/>
          </p:cNvSpPr>
          <p:nvPr>
            <p:ph idx="1"/>
          </p:nvPr>
        </p:nvSpPr>
        <p:spPr>
          <a:xfrm>
            <a:off x="838200" y="1690688"/>
            <a:ext cx="10515600" cy="3878839"/>
          </a:xfrm>
        </p:spPr>
        <p:txBody>
          <a:bodyPr>
            <a:normAutofit fontScale="92500" lnSpcReduction="10000"/>
          </a:bodyPr>
          <a:lstStyle/>
          <a:p>
            <a:pPr algn="l" rtl="0" fontAlgn="base"/>
            <a:r>
              <a:rPr lang="en-US" sz="2400" b="0" i="0" u="none" strike="noStrike" dirty="0">
                <a:solidFill>
                  <a:srgbClr val="000000"/>
                </a:solidFill>
                <a:effectLst/>
                <a:latin typeface="Lexend Medium" panose="020B0604020202020204" charset="0"/>
              </a:rPr>
              <a:t>Where Do I Get Python? </a:t>
            </a:r>
            <a:r>
              <a:rPr lang="ru-RU" sz="2400" b="0" i="0" dirty="0">
                <a:solidFill>
                  <a:srgbClr val="000000"/>
                </a:solidFill>
                <a:effectLst/>
                <a:latin typeface="Calibri" panose="020F0502020204030204" pitchFamily="34" charset="0"/>
              </a:rPr>
              <a:t>​</a:t>
            </a:r>
            <a:endParaRPr lang="ru-RU" sz="2400" b="0" i="0" dirty="0">
              <a:solidFill>
                <a:srgbClr val="000000"/>
              </a:solidFill>
              <a:effectLst/>
              <a:latin typeface="Segoe UI" panose="020B0502040204020203" pitchFamily="34" charset="0"/>
            </a:endParaRPr>
          </a:p>
          <a:p>
            <a:pPr algn="l" rtl="0" fontAlgn="base"/>
            <a:r>
              <a:rPr lang="en-US" sz="2400" b="0" i="0" u="none" strike="noStrike" dirty="0">
                <a:solidFill>
                  <a:srgbClr val="000000"/>
                </a:solidFill>
                <a:effectLst/>
                <a:latin typeface="Lexend Medium" panose="020B0604020202020204" charset="0"/>
              </a:rPr>
              <a:t>The most up-to-date and current source code, binaries, documentations, news, etc. are available at the official website of Python:</a:t>
            </a:r>
            <a:r>
              <a:rPr lang="en-US" sz="2400" b="0" i="0" dirty="0">
                <a:solidFill>
                  <a:srgbClr val="000000"/>
                </a:solidFill>
                <a:effectLst/>
                <a:latin typeface="Lexend Medium" panose="020B0604020202020204" charset="0"/>
              </a:rPr>
              <a:t>​</a:t>
            </a:r>
          </a:p>
          <a:p>
            <a:pPr algn="l" rtl="0" fontAlgn="base"/>
            <a:endParaRPr lang="en-US" sz="2400" b="0" i="0" dirty="0">
              <a:solidFill>
                <a:srgbClr val="000000"/>
              </a:solidFill>
              <a:effectLst/>
              <a:latin typeface="Lexend Medium" panose="020B0604020202020204" charset="0"/>
            </a:endParaRPr>
          </a:p>
          <a:p>
            <a:pPr lvl="1" fontAlgn="base"/>
            <a:r>
              <a:rPr lang="en-US" sz="1600" i="0" u="none" strike="noStrike" dirty="0">
                <a:solidFill>
                  <a:srgbClr val="000000"/>
                </a:solidFill>
                <a:effectLst/>
                <a:latin typeface="Lexend Medium" panose="020B0604020202020204" charset="0"/>
              </a:rPr>
              <a:t>Python Official Website : </a:t>
            </a:r>
          </a:p>
          <a:p>
            <a:pPr marL="457200" lvl="1" indent="0" fontAlgn="base">
              <a:buNone/>
            </a:pPr>
            <a:r>
              <a:rPr lang="en-US" sz="1600" i="0" u="none" strike="noStrike" dirty="0">
                <a:solidFill>
                  <a:srgbClr val="000000"/>
                </a:solidFill>
                <a:effectLst/>
                <a:latin typeface="Lexend Medium" panose="020B0604020202020204" charset="0"/>
              </a:rPr>
              <a:t>	- </a:t>
            </a:r>
            <a:r>
              <a:rPr lang="en-US" sz="1600" b="0" i="0" u="sng" strike="noStrike" dirty="0">
                <a:solidFill>
                  <a:srgbClr val="0563C1"/>
                </a:solidFill>
                <a:effectLst/>
                <a:latin typeface="Lexend Medium" panose="020B0604020202020204" charset="0"/>
                <a:hlinkClick r:id="rId4"/>
              </a:rPr>
              <a:t>http://www.python.org/</a:t>
            </a:r>
            <a:r>
              <a:rPr lang="en-US" sz="1600" b="0" i="0" dirty="0">
                <a:solidFill>
                  <a:srgbClr val="000000"/>
                </a:solidFill>
                <a:effectLst/>
                <a:latin typeface="Lexend Medium" panose="020B0604020202020204" charset="0"/>
              </a:rPr>
              <a:t>​</a:t>
            </a:r>
            <a:endParaRPr lang="en-US" sz="1600" dirty="0">
              <a:solidFill>
                <a:srgbClr val="000000"/>
              </a:solidFill>
              <a:latin typeface="Lexend Medium" panose="020B0604020202020204" charset="0"/>
            </a:endParaRPr>
          </a:p>
          <a:p>
            <a:pPr lvl="1" fontAlgn="base"/>
            <a:endParaRPr lang="en-US" sz="1600" i="0" u="none" strike="noStrike" dirty="0">
              <a:solidFill>
                <a:srgbClr val="000000"/>
              </a:solidFill>
              <a:effectLst/>
              <a:latin typeface="Lexend Medium" panose="020B0604020202020204" charset="0"/>
            </a:endParaRPr>
          </a:p>
          <a:p>
            <a:pPr lvl="1" fontAlgn="base"/>
            <a:r>
              <a:rPr lang="en-US" sz="1600" b="0" i="0" u="none" strike="noStrike" dirty="0">
                <a:solidFill>
                  <a:srgbClr val="000000"/>
                </a:solidFill>
                <a:effectLst/>
                <a:latin typeface="Lexend Medium" panose="020B0604020202020204" charset="0"/>
              </a:rPr>
              <a:t>Python documentation from the following site:</a:t>
            </a:r>
            <a:r>
              <a:rPr lang="en-US" sz="1600" b="0" i="0" dirty="0">
                <a:solidFill>
                  <a:srgbClr val="000000"/>
                </a:solidFill>
                <a:effectLst/>
                <a:latin typeface="Lexend Medium" panose="020B0604020202020204" charset="0"/>
              </a:rPr>
              <a:t>​</a:t>
            </a:r>
          </a:p>
          <a:p>
            <a:pPr marL="457200" lvl="1" indent="0" fontAlgn="base">
              <a:buNone/>
            </a:pPr>
            <a:r>
              <a:rPr lang="en-US" sz="1600" b="0" i="0" u="none" strike="noStrike" dirty="0">
                <a:solidFill>
                  <a:srgbClr val="000000"/>
                </a:solidFill>
                <a:effectLst/>
                <a:latin typeface="Lexend Medium" panose="020B0604020202020204" charset="0"/>
              </a:rPr>
              <a:t>	– </a:t>
            </a:r>
            <a:r>
              <a:rPr lang="en-US" sz="1600" b="0" i="0" u="sng" strike="noStrike" dirty="0">
                <a:solidFill>
                  <a:srgbClr val="0563C1"/>
                </a:solidFill>
                <a:effectLst/>
                <a:latin typeface="Lexend Medium" panose="020B0604020202020204" charset="0"/>
                <a:hlinkClick r:id="rId5"/>
              </a:rPr>
              <a:t>www.python.org/doc/</a:t>
            </a:r>
            <a:r>
              <a:rPr lang="en-US" sz="1600" b="0" i="0" dirty="0">
                <a:solidFill>
                  <a:srgbClr val="000000"/>
                </a:solidFill>
                <a:effectLst/>
                <a:latin typeface="Lexend Medium" panose="020B0604020202020204" charset="0"/>
              </a:rPr>
              <a:t>​</a:t>
            </a:r>
          </a:p>
          <a:p>
            <a:pPr lvl="1" fontAlgn="base"/>
            <a:r>
              <a:rPr lang="en-US" sz="1600" b="0" i="0" u="none" strike="noStrike" dirty="0">
                <a:solidFill>
                  <a:srgbClr val="000000"/>
                </a:solidFill>
                <a:effectLst/>
                <a:latin typeface="Lexend Medium" panose="020B0604020202020204" charset="0"/>
              </a:rPr>
              <a:t>Python download for Windows, Solaris, Linux:</a:t>
            </a:r>
            <a:r>
              <a:rPr lang="en-US" sz="1600" b="0" i="0" dirty="0">
                <a:solidFill>
                  <a:srgbClr val="000000"/>
                </a:solidFill>
                <a:effectLst/>
                <a:latin typeface="Lexend Medium" panose="020B0604020202020204" charset="0"/>
              </a:rPr>
              <a:t>​ </a:t>
            </a:r>
          </a:p>
          <a:p>
            <a:pPr marL="457200" lvl="1" indent="0" fontAlgn="base">
              <a:buNone/>
            </a:pPr>
            <a:r>
              <a:rPr lang="en-US" sz="1600" b="0" i="0" u="none" strike="noStrike" dirty="0">
                <a:solidFill>
                  <a:srgbClr val="000000"/>
                </a:solidFill>
                <a:effectLst/>
                <a:latin typeface="Lexend Medium" panose="020B0604020202020204" charset="0"/>
              </a:rPr>
              <a:t>	– </a:t>
            </a:r>
            <a:r>
              <a:rPr lang="en-US" sz="1600" b="0" i="0" u="sng" strike="noStrike" dirty="0">
                <a:solidFill>
                  <a:srgbClr val="0563C1"/>
                </a:solidFill>
                <a:effectLst/>
                <a:latin typeface="Lexend Medium" panose="020B0604020202020204" charset="0"/>
                <a:hlinkClick r:id="rId6"/>
              </a:rPr>
              <a:t>http://www.python.org/download/</a:t>
            </a:r>
            <a:r>
              <a:rPr lang="en-US" sz="1600" b="0" i="0" dirty="0">
                <a:solidFill>
                  <a:srgbClr val="000000"/>
                </a:solidFill>
                <a:effectLst/>
                <a:latin typeface="Lexend Medium" panose="020B0604020202020204" charset="0"/>
              </a:rPr>
              <a:t>​</a:t>
            </a:r>
          </a:p>
          <a:p>
            <a:pPr lvl="1" fontAlgn="base"/>
            <a:endParaRPr lang="en-US" sz="1600" b="0" i="0" dirty="0">
              <a:solidFill>
                <a:srgbClr val="000000"/>
              </a:solidFill>
              <a:effectLst/>
              <a:latin typeface="Lexend Medium" panose="020B0604020202020204" charset="0"/>
            </a:endParaRPr>
          </a:p>
          <a:p>
            <a:pPr lvl="1" fontAlgn="base"/>
            <a:r>
              <a:rPr lang="en-US" sz="1600" b="0" i="0" u="none" strike="noStrike" dirty="0">
                <a:solidFill>
                  <a:srgbClr val="000000"/>
                </a:solidFill>
                <a:effectLst/>
                <a:latin typeface="Lexend Medium" panose="020B0604020202020204" charset="0"/>
              </a:rPr>
              <a:t>If you are running a Linux (or most UNIX) system, you probably already have some python version installed on it. </a:t>
            </a:r>
            <a:r>
              <a:rPr lang="en-US" sz="1600" b="0" i="0" dirty="0">
                <a:solidFill>
                  <a:srgbClr val="000000"/>
                </a:solidFill>
                <a:effectLst/>
                <a:latin typeface="Lexend Medium" panose="020B0604020202020204" charset="0"/>
              </a:rPr>
              <a:t>​</a:t>
            </a:r>
          </a:p>
        </p:txBody>
      </p:sp>
    </p:spTree>
    <p:extLst>
      <p:ext uri="{BB962C8B-B14F-4D97-AF65-F5344CB8AC3E}">
        <p14:creationId xmlns:p14="http://schemas.microsoft.com/office/powerpoint/2010/main" val="129958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1" dirty="0">
                <a:solidFill>
                  <a:srgbClr val="0071F6"/>
                </a:solidFill>
                <a:latin typeface="Lexend Medium" panose="020B0604020202020204" charset="0"/>
                <a:cs typeface="Times New Roman" pitchFamily="18" charset="0"/>
              </a:rPr>
              <a:t>Python – Getting Started</a:t>
            </a:r>
            <a:endParaRPr lang="he-IL" b="1" dirty="0">
              <a:solidFill>
                <a:srgbClr val="0071F6"/>
              </a:solidFill>
              <a:latin typeface="Lexend Medium" panose="020B0604020202020204" charset="0"/>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295564" y="1616718"/>
            <a:ext cx="5989826" cy="3416320"/>
          </a:xfrm>
          <a:prstGeom prst="rect">
            <a:avLst/>
          </a:prstGeom>
          <a:noFill/>
        </p:spPr>
        <p:txBody>
          <a:bodyPr wrap="square" rtlCol="1">
            <a:spAutoFit/>
          </a:bodyPr>
          <a:lstStyle/>
          <a:p>
            <a:pPr marL="514350" indent="-514350">
              <a:buAutoNum type="arabicPeriod"/>
            </a:pPr>
            <a:r>
              <a:rPr lang="en-US" sz="2400" dirty="0">
                <a:latin typeface="Lexend Medium" panose="020B0604020202020204" charset="0"/>
              </a:rPr>
              <a:t>Go to the download page on their website and click Python Version 3.9.9</a:t>
            </a:r>
          </a:p>
          <a:p>
            <a:pPr marL="514350" indent="-514350">
              <a:buAutoNum type="arabicPeriod"/>
            </a:pPr>
            <a:endParaRPr lang="en-US" sz="2400" dirty="0">
              <a:latin typeface="Lexend Medium" panose="020B0604020202020204" charset="0"/>
            </a:endParaRPr>
          </a:p>
          <a:p>
            <a:r>
              <a:rPr lang="en-US" sz="2400" dirty="0">
                <a:latin typeface="Lexend Medium" panose="020B0604020202020204" charset="0"/>
              </a:rPr>
              <a:t>2. Go to the bottom of the page and download the Windows or macOS installer</a:t>
            </a:r>
          </a:p>
          <a:p>
            <a:endParaRPr lang="en-US" sz="2400" dirty="0">
              <a:latin typeface="Lexend Medium" panose="020B0604020202020204" charset="0"/>
            </a:endParaRPr>
          </a:p>
          <a:p>
            <a:r>
              <a:rPr lang="en-US" sz="2400" dirty="0">
                <a:latin typeface="Lexend Medium" panose="020B0604020202020204" charset="0"/>
              </a:rPr>
              <a:t>3. When launching the installer Check both boxes at the bottom</a:t>
            </a:r>
          </a:p>
          <a:p>
            <a:r>
              <a:rPr lang="en-US" sz="2400" dirty="0">
                <a:latin typeface="Lexend Medium" panose="020B0604020202020204" charset="0"/>
              </a:rPr>
              <a:t> and click Customize Installation:</a:t>
            </a:r>
          </a:p>
        </p:txBody>
      </p:sp>
      <p:pic>
        <p:nvPicPr>
          <p:cNvPr id="5" name="Picture 4">
            <a:extLst>
              <a:ext uri="{FF2B5EF4-FFF2-40B4-BE49-F238E27FC236}">
                <a16:creationId xmlns:a16="http://schemas.microsoft.com/office/drawing/2014/main" id="{52B9F7ED-4E1B-41D5-9555-14FE5E89120C}"/>
              </a:ext>
            </a:extLst>
          </p:cNvPr>
          <p:cNvPicPr>
            <a:picLocks noChangeAspect="1"/>
          </p:cNvPicPr>
          <p:nvPr/>
        </p:nvPicPr>
        <p:blipFill>
          <a:blip r:embed="rId3"/>
          <a:stretch>
            <a:fillRect/>
          </a:stretch>
        </p:blipFill>
        <p:spPr>
          <a:xfrm>
            <a:off x="6285390" y="2094145"/>
            <a:ext cx="5349066" cy="3300848"/>
          </a:xfrm>
          <a:prstGeom prst="rect">
            <a:avLst/>
          </a:prstGeom>
        </p:spPr>
      </p:pic>
    </p:spTree>
    <p:extLst>
      <p:ext uri="{BB962C8B-B14F-4D97-AF65-F5344CB8AC3E}">
        <p14:creationId xmlns:p14="http://schemas.microsoft.com/office/powerpoint/2010/main" val="65189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dirty="0">
                <a:solidFill>
                  <a:srgbClr val="0071F6"/>
                </a:solidFill>
                <a:latin typeface="Lexend "/>
                <a:cs typeface="Times New Roman" pitchFamily="18" charset="0"/>
              </a:rPr>
              <a:t>Python – Getting Started (cont.)</a:t>
            </a:r>
            <a:endParaRPr lang="he-IL" b="1" dirty="0">
              <a:solidFill>
                <a:srgbClr val="0071F6"/>
              </a:solidFill>
              <a:latin typeface="Lexend "/>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5634803" cy="4351338"/>
          </a:xfrm>
        </p:spPr>
        <p:txBody>
          <a:bodyPr>
            <a:normAutofit lnSpcReduction="10000"/>
          </a:bodyPr>
          <a:lstStyle/>
          <a:p>
            <a:r>
              <a:rPr lang="en-US" dirty="0">
                <a:latin typeface="Lexend Medium" panose="020B0604020202020204" charset="0"/>
              </a:rPr>
              <a:t>5. Check all the boxes at this page and click next:</a:t>
            </a:r>
          </a:p>
          <a:p>
            <a:endParaRPr lang="en-US" dirty="0">
              <a:latin typeface="Lexend Medium" panose="020B0604020202020204" charset="0"/>
            </a:endParaRPr>
          </a:p>
          <a:p>
            <a:endParaRPr lang="en-US" dirty="0">
              <a:latin typeface="Lexend Medium" panose="020B0604020202020204" charset="0"/>
            </a:endParaRPr>
          </a:p>
          <a:p>
            <a:endParaRPr lang="en-US" dirty="0">
              <a:latin typeface="Lexend Medium" panose="020B0604020202020204" charset="0"/>
            </a:endParaRPr>
          </a:p>
          <a:p>
            <a:endParaRPr lang="en-US" dirty="0">
              <a:latin typeface="Lexend Medium" panose="020B0604020202020204" charset="0"/>
            </a:endParaRPr>
          </a:p>
          <a:p>
            <a:r>
              <a:rPr lang="en-US" dirty="0">
                <a:latin typeface="Lexend Medium" panose="020B0604020202020204" charset="0"/>
              </a:rPr>
              <a:t>6. Check all the boxes at this page also, and change the install location to the Program Files Folder and click Install:</a:t>
            </a:r>
            <a:endParaRPr lang="he-IL" dirty="0">
              <a:latin typeface="Lexend Medium" panose="020B0604020202020204" charset="0"/>
            </a:endParaRPr>
          </a:p>
        </p:txBody>
      </p:sp>
      <p:pic>
        <p:nvPicPr>
          <p:cNvPr id="7" name="Content Placeholder 3">
            <a:extLst>
              <a:ext uri="{FF2B5EF4-FFF2-40B4-BE49-F238E27FC236}">
                <a16:creationId xmlns:a16="http://schemas.microsoft.com/office/drawing/2014/main" id="{12701E18-0121-40E6-8FA5-BD5A18EF804C}"/>
              </a:ext>
            </a:extLst>
          </p:cNvPr>
          <p:cNvPicPr>
            <a:picLocks noChangeAspect="1"/>
          </p:cNvPicPr>
          <p:nvPr/>
        </p:nvPicPr>
        <p:blipFill>
          <a:blip r:embed="rId3"/>
          <a:stretch>
            <a:fillRect/>
          </a:stretch>
        </p:blipFill>
        <p:spPr>
          <a:xfrm>
            <a:off x="6573006" y="1473779"/>
            <a:ext cx="3866232" cy="2451676"/>
          </a:xfrm>
          <a:prstGeom prst="rect">
            <a:avLst/>
          </a:prstGeom>
        </p:spPr>
      </p:pic>
      <p:pic>
        <p:nvPicPr>
          <p:cNvPr id="8" name="Picture 7">
            <a:extLst>
              <a:ext uri="{FF2B5EF4-FFF2-40B4-BE49-F238E27FC236}">
                <a16:creationId xmlns:a16="http://schemas.microsoft.com/office/drawing/2014/main" id="{084C8174-DBB2-4630-A8D2-B85CCF581A24}"/>
              </a:ext>
            </a:extLst>
          </p:cNvPr>
          <p:cNvPicPr>
            <a:picLocks noChangeAspect="1"/>
          </p:cNvPicPr>
          <p:nvPr/>
        </p:nvPicPr>
        <p:blipFill>
          <a:blip r:embed="rId4"/>
          <a:stretch>
            <a:fillRect/>
          </a:stretch>
        </p:blipFill>
        <p:spPr>
          <a:xfrm>
            <a:off x="6573006" y="4191785"/>
            <a:ext cx="3866232" cy="2397187"/>
          </a:xfrm>
          <a:prstGeom prst="rect">
            <a:avLst/>
          </a:prstGeom>
        </p:spPr>
      </p:pic>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Medium" panose="020B0604020202020204" charset="0"/>
              </a:rPr>
              <a:t>Python </a:t>
            </a:r>
            <a:r>
              <a:rPr lang="en-US" b="1" dirty="0" err="1">
                <a:solidFill>
                  <a:srgbClr val="0071F6"/>
                </a:solidFill>
                <a:latin typeface="Lexend Medium" panose="020B0604020202020204" charset="0"/>
              </a:rPr>
              <a:t>VSCode</a:t>
            </a:r>
            <a:r>
              <a:rPr lang="en-US" b="1" dirty="0">
                <a:solidFill>
                  <a:srgbClr val="0071F6"/>
                </a:solidFill>
                <a:latin typeface="Lexend Medium" panose="020B0604020202020204" charset="0"/>
              </a:rPr>
              <a:t> Environment</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latin typeface="Lexend Medium" panose="020B0604020202020204" charset="0"/>
            </a:endParaRPr>
          </a:p>
          <a:p>
            <a:r>
              <a:rPr lang="en-US" dirty="0" err="1">
                <a:latin typeface="Lexend Medium" panose="020B0604020202020204" charset="0"/>
              </a:rPr>
              <a:t>VSCode</a:t>
            </a:r>
            <a:r>
              <a:rPr lang="en-US" dirty="0">
                <a:latin typeface="Lexend Medium" panose="020B0604020202020204" charset="0"/>
              </a:rPr>
              <a:t> is a popular code editor with extensive Python support, offering features like code completion, debugging, and an integrated terminal.</a:t>
            </a:r>
          </a:p>
          <a:p>
            <a:pPr marL="0" indent="0">
              <a:buNone/>
            </a:pPr>
            <a:endParaRPr lang="en-US" dirty="0">
              <a:latin typeface="Lexend Medium" panose="020B0604020202020204" charset="0"/>
            </a:endParaRPr>
          </a:p>
          <a:p>
            <a:r>
              <a:rPr lang="en-US" dirty="0">
                <a:latin typeface="Lexend Medium" panose="020B0604020202020204" charset="0"/>
              </a:rPr>
              <a:t>With its vast extension ecosystem, </a:t>
            </a:r>
            <a:r>
              <a:rPr lang="en-US" dirty="0" err="1">
                <a:latin typeface="Lexend Medium" panose="020B0604020202020204" charset="0"/>
              </a:rPr>
              <a:t>VSCode</a:t>
            </a:r>
            <a:r>
              <a:rPr lang="en-US" dirty="0">
                <a:latin typeface="Lexend Medium" panose="020B0604020202020204" charset="0"/>
              </a:rPr>
              <a:t> allows developers to customize and enhance their Python development experience to suit their specific needs.</a:t>
            </a:r>
          </a:p>
          <a:p>
            <a:pPr marL="0" indent="0">
              <a:buNone/>
            </a:pPr>
            <a:endParaRPr lang="en-US" dirty="0">
              <a:latin typeface="Lexend Medium" panose="020B0604020202020204" charset="0"/>
            </a:endParaRPr>
          </a:p>
          <a:p>
            <a:r>
              <a:rPr lang="en-US" dirty="0" err="1">
                <a:latin typeface="Lexend Medium" panose="020B0604020202020204" charset="0"/>
              </a:rPr>
              <a:t>VSCode's</a:t>
            </a:r>
            <a:r>
              <a:rPr lang="en-US" dirty="0">
                <a:latin typeface="Lexend Medium" panose="020B0604020202020204" charset="0"/>
              </a:rPr>
              <a:t> cross-platform compatibility and lightweight design make it a flexible choice for Python developers seeking a versatile and efficient coding environment.</a:t>
            </a: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
              </a:rPr>
              <a:t>Download Visual Studio Code</a:t>
            </a:r>
            <a:endParaRPr lang="en-US" b="1" i="0" dirty="0">
              <a:solidFill>
                <a:srgbClr val="0071F6"/>
              </a:solidFill>
              <a:effectLst/>
              <a:latin typeface="Lexend "/>
            </a:endParaRPr>
          </a:p>
        </p:txBody>
      </p:sp>
      <p:sp>
        <p:nvSpPr>
          <p:cNvPr id="3" name="Content Placeholder 2"/>
          <p:cNvSpPr>
            <a:spLocks noGrp="1"/>
          </p:cNvSpPr>
          <p:nvPr>
            <p:ph idx="1"/>
          </p:nvPr>
        </p:nvSpPr>
        <p:spPr/>
        <p:txBody>
          <a:bodyPr>
            <a:normAutofit/>
          </a:bodyPr>
          <a:lstStyle/>
          <a:p>
            <a:pPr marL="0" indent="0">
              <a:buNone/>
            </a:pPr>
            <a:r>
              <a:rPr lang="en-US" dirty="0"/>
              <a:t>https://code.visualstudio.com/download</a:t>
            </a:r>
          </a:p>
        </p:txBody>
      </p:sp>
    </p:spTree>
    <p:extLst>
      <p:ext uri="{BB962C8B-B14F-4D97-AF65-F5344CB8AC3E}">
        <p14:creationId xmlns:p14="http://schemas.microsoft.com/office/powerpoint/2010/main" val="184821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3113</Words>
  <Application>Microsoft Office PowerPoint</Application>
  <PresentationFormat>Widescreen</PresentationFormat>
  <Paragraphs>311</Paragraphs>
  <Slides>30</Slides>
  <Notes>21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Arial</vt:lpstr>
      <vt:lpstr>Arial Unicode MS</vt:lpstr>
      <vt:lpstr>Calibri</vt:lpstr>
      <vt:lpstr>Calibri Light</vt:lpstr>
      <vt:lpstr>Consolas</vt:lpstr>
      <vt:lpstr>Lexend</vt:lpstr>
      <vt:lpstr>Lexend </vt:lpstr>
      <vt:lpstr>Lexend Light</vt:lpstr>
      <vt:lpstr>Lexend Medium</vt:lpstr>
      <vt:lpstr>Noto Sans Hebrew</vt:lpstr>
      <vt:lpstr>Segoe</vt:lpstr>
      <vt:lpstr>Segoe Light</vt:lpstr>
      <vt:lpstr>Segoe UI</vt:lpstr>
      <vt:lpstr>Tahoma</vt:lpstr>
      <vt:lpstr>Office Theme</vt:lpstr>
      <vt:lpstr>PowerPoint Presentation</vt:lpstr>
      <vt:lpstr>Agenda</vt:lpstr>
      <vt:lpstr>What is Python?</vt:lpstr>
      <vt:lpstr>Growth of Python</vt:lpstr>
      <vt:lpstr>Getting Python</vt:lpstr>
      <vt:lpstr>Python – Getting Started</vt:lpstr>
      <vt:lpstr>Python – Getting Started (cont.)</vt:lpstr>
      <vt:lpstr>Python VSCode Environment</vt:lpstr>
      <vt:lpstr>Download Visual Studio Code</vt:lpstr>
      <vt:lpstr>Setup VSCode for Python </vt:lpstr>
      <vt:lpstr>Setup RunTime extension</vt:lpstr>
      <vt:lpstr>Creating new python file</vt:lpstr>
      <vt:lpstr>Running python</vt:lpstr>
      <vt:lpstr>Python PyCharm Environment - alternative</vt:lpstr>
      <vt:lpstr>PyCharm Community Edition</vt:lpstr>
      <vt:lpstr>Opening New Project</vt:lpstr>
      <vt:lpstr>Opening New Project (contd.)</vt:lpstr>
      <vt:lpstr>IDE – Integrated Development Environment</vt:lpstr>
      <vt:lpstr>Python is  interpreted language</vt:lpstr>
      <vt:lpstr>Python First program</vt:lpstr>
      <vt:lpstr>Python First program – cont’d</vt:lpstr>
      <vt:lpstr>Python First program – cont’d</vt:lpstr>
      <vt:lpstr>Demo 01: Print your name</vt:lpstr>
      <vt:lpstr>Demo 01: Print your name</vt:lpstr>
      <vt:lpstr>Console Methods</vt:lpstr>
      <vt:lpstr>Demo Code: Console Methods</vt:lpstr>
      <vt:lpstr>Error Messages</vt:lpstr>
      <vt:lpstr>Summary</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196</cp:revision>
  <dcterms:created xsi:type="dcterms:W3CDTF">2021-12-06T07:55:10Z</dcterms:created>
  <dcterms:modified xsi:type="dcterms:W3CDTF">2023-07-09T13:50:51Z</dcterms:modified>
</cp:coreProperties>
</file>