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36" r:id="rId2"/>
    <p:sldId id="257" r:id="rId3"/>
    <p:sldId id="259" r:id="rId4"/>
    <p:sldId id="345" r:id="rId5"/>
    <p:sldId id="261" r:id="rId6"/>
    <p:sldId id="262" r:id="rId7"/>
    <p:sldId id="263" r:id="rId8"/>
    <p:sldId id="264" r:id="rId9"/>
    <p:sldId id="328" r:id="rId10"/>
    <p:sldId id="266" r:id="rId11"/>
    <p:sldId id="268" r:id="rId12"/>
    <p:sldId id="270" r:id="rId13"/>
    <p:sldId id="346" r:id="rId14"/>
    <p:sldId id="273" r:id="rId15"/>
    <p:sldId id="275" r:id="rId16"/>
    <p:sldId id="347" r:id="rId17"/>
    <p:sldId id="278" r:id="rId18"/>
    <p:sldId id="279" r:id="rId19"/>
    <p:sldId id="281" r:id="rId20"/>
    <p:sldId id="348" r:id="rId21"/>
    <p:sldId id="283" r:id="rId22"/>
    <p:sldId id="285" r:id="rId23"/>
    <p:sldId id="332" r:id="rId24"/>
    <p:sldId id="344" r:id="rId25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7E2DBD-CC44-21AB-B7B7-27790B8DC63F}" v="2" dt="2022-01-20T15:24:24.246"/>
    <p1510:client id="{EEFE6B62-9B57-2FC7-D416-8D43C8B0892F}" v="5" dt="2022-01-16T14:25:08.6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er Avishar" userId="S::tomerav@sela.co.il::6f99e47e-5b46-447c-a55a-283bba137982" providerId="AD" clId="Web-{EEFE6B62-9B57-2FC7-D416-8D43C8B0892F}"/>
    <pc:docChg chg="modSld">
      <pc:chgData name="Tomer Avishar" userId="S::tomerav@sela.co.il::6f99e47e-5b46-447c-a55a-283bba137982" providerId="AD" clId="Web-{EEFE6B62-9B57-2FC7-D416-8D43C8B0892F}" dt="2022-01-16T14:25:08.679" v="5" actId="14100"/>
      <pc:docMkLst>
        <pc:docMk/>
      </pc:docMkLst>
      <pc:sldChg chg="addSp delSp modSp">
        <pc:chgData name="Tomer Avishar" userId="S::tomerav@sela.co.il::6f99e47e-5b46-447c-a55a-283bba137982" providerId="AD" clId="Web-{EEFE6B62-9B57-2FC7-D416-8D43C8B0892F}" dt="2022-01-16T14:25:08.679" v="5" actId="14100"/>
        <pc:sldMkLst>
          <pc:docMk/>
          <pc:sldMk cId="927001939" sldId="308"/>
        </pc:sldMkLst>
        <pc:spChg chg="add mod">
          <ac:chgData name="Tomer Avishar" userId="S::tomerav@sela.co.il::6f99e47e-5b46-447c-a55a-283bba137982" providerId="AD" clId="Web-{EEFE6B62-9B57-2FC7-D416-8D43C8B0892F}" dt="2022-01-16T14:25:08.679" v="5" actId="14100"/>
          <ac:spMkLst>
            <pc:docMk/>
            <pc:sldMk cId="927001939" sldId="308"/>
            <ac:spMk id="2" creationId="{A4D8F346-A204-4460-8B80-4437A72886CF}"/>
          </ac:spMkLst>
        </pc:spChg>
        <pc:picChg chg="del">
          <ac:chgData name="Tomer Avishar" userId="S::tomerav@sela.co.il::6f99e47e-5b46-447c-a55a-283bba137982" providerId="AD" clId="Web-{EEFE6B62-9B57-2FC7-D416-8D43C8B0892F}" dt="2022-01-16T14:25:00.882" v="2"/>
          <ac:picMkLst>
            <pc:docMk/>
            <pc:sldMk cId="927001939" sldId="308"/>
            <ac:picMk id="7" creationId="{AA69C018-80C1-4BF1-BE51-E6612004D865}"/>
          </ac:picMkLst>
        </pc:picChg>
      </pc:sldChg>
    </pc:docChg>
  </pc:docChgLst>
  <pc:docChgLst>
    <pc:chgData name="Dan Defrin" userId="S::dand@sela.co.il::d6af6d47-7f1d-4323-b764-b1431f09f0f1" providerId="AD" clId="Web-{367E2DBD-CC44-21AB-B7B7-27790B8DC63F}"/>
    <pc:docChg chg="modSld">
      <pc:chgData name="Dan Defrin" userId="S::dand@sela.co.il::d6af6d47-7f1d-4323-b764-b1431f09f0f1" providerId="AD" clId="Web-{367E2DBD-CC44-21AB-B7B7-27790B8DC63F}" dt="2022-01-20T15:39:01.610" v="328"/>
      <pc:docMkLst>
        <pc:docMk/>
      </pc:docMkLst>
      <pc:sldChg chg="modNotes">
        <pc:chgData name="Dan Defrin" userId="S::dand@sela.co.il::d6af6d47-7f1d-4323-b764-b1431f09f0f1" providerId="AD" clId="Web-{367E2DBD-CC44-21AB-B7B7-27790B8DC63F}" dt="2022-01-20T14:11:54.276" v="4"/>
        <pc:sldMkLst>
          <pc:docMk/>
          <pc:sldMk cId="1265926479" sldId="259"/>
        </pc:sldMkLst>
      </pc:sldChg>
      <pc:sldChg chg="modNotes">
        <pc:chgData name="Dan Defrin" userId="S::dand@sela.co.il::d6af6d47-7f1d-4323-b764-b1431f09f0f1" providerId="AD" clId="Web-{367E2DBD-CC44-21AB-B7B7-27790B8DC63F}" dt="2022-01-20T14:14:54.217" v="13"/>
        <pc:sldMkLst>
          <pc:docMk/>
          <pc:sldMk cId="1960207874" sldId="261"/>
        </pc:sldMkLst>
      </pc:sldChg>
      <pc:sldChg chg="modNotes">
        <pc:chgData name="Dan Defrin" userId="S::dand@sela.co.il::d6af6d47-7f1d-4323-b764-b1431f09f0f1" providerId="AD" clId="Web-{367E2DBD-CC44-21AB-B7B7-27790B8DC63F}" dt="2022-01-20T14:23:06.166" v="29"/>
        <pc:sldMkLst>
          <pc:docMk/>
          <pc:sldMk cId="4164008649" sldId="263"/>
        </pc:sldMkLst>
      </pc:sldChg>
      <pc:sldChg chg="modNotes">
        <pc:chgData name="Dan Defrin" userId="S::dand@sela.co.il::d6af6d47-7f1d-4323-b764-b1431f09f0f1" providerId="AD" clId="Web-{367E2DBD-CC44-21AB-B7B7-27790B8DC63F}" dt="2022-01-20T14:50:35.218" v="208"/>
        <pc:sldMkLst>
          <pc:docMk/>
          <pc:sldMk cId="2284701874" sldId="266"/>
        </pc:sldMkLst>
      </pc:sldChg>
      <pc:sldChg chg="modNotes">
        <pc:chgData name="Dan Defrin" userId="S::dand@sela.co.il::d6af6d47-7f1d-4323-b764-b1431f09f0f1" providerId="AD" clId="Web-{367E2DBD-CC44-21AB-B7B7-27790B8DC63F}" dt="2022-01-20T14:52:43.595" v="219"/>
        <pc:sldMkLst>
          <pc:docMk/>
          <pc:sldMk cId="858811802" sldId="268"/>
        </pc:sldMkLst>
      </pc:sldChg>
      <pc:sldChg chg="modNotes">
        <pc:chgData name="Dan Defrin" userId="S::dand@sela.co.il::d6af6d47-7f1d-4323-b764-b1431f09f0f1" providerId="AD" clId="Web-{367E2DBD-CC44-21AB-B7B7-27790B8DC63F}" dt="2022-01-20T14:54:17.082" v="225"/>
        <pc:sldMkLst>
          <pc:docMk/>
          <pc:sldMk cId="408067067" sldId="270"/>
        </pc:sldMkLst>
      </pc:sldChg>
      <pc:sldChg chg="modNotes">
        <pc:chgData name="Dan Defrin" userId="S::dand@sela.co.il::d6af6d47-7f1d-4323-b764-b1431f09f0f1" providerId="AD" clId="Web-{367E2DBD-CC44-21AB-B7B7-27790B8DC63F}" dt="2022-01-20T15:04:24.970" v="234"/>
        <pc:sldMkLst>
          <pc:docMk/>
          <pc:sldMk cId="547801088" sldId="273"/>
        </pc:sldMkLst>
      </pc:sldChg>
      <pc:sldChg chg="modNotes">
        <pc:chgData name="Dan Defrin" userId="S::dand@sela.co.il::d6af6d47-7f1d-4323-b764-b1431f09f0f1" providerId="AD" clId="Web-{367E2DBD-CC44-21AB-B7B7-27790B8DC63F}" dt="2022-01-20T15:08:20.757" v="251"/>
        <pc:sldMkLst>
          <pc:docMk/>
          <pc:sldMk cId="4030943770" sldId="279"/>
        </pc:sldMkLst>
      </pc:sldChg>
      <pc:sldChg chg="modNotes">
        <pc:chgData name="Dan Defrin" userId="S::dand@sela.co.il::d6af6d47-7f1d-4323-b764-b1431f09f0f1" providerId="AD" clId="Web-{367E2DBD-CC44-21AB-B7B7-27790B8DC63F}" dt="2022-01-20T15:09:25.649" v="254"/>
        <pc:sldMkLst>
          <pc:docMk/>
          <pc:sldMk cId="701332083" sldId="283"/>
        </pc:sldMkLst>
      </pc:sldChg>
      <pc:sldChg chg="modNotes">
        <pc:chgData name="Dan Defrin" userId="S::dand@sela.co.il::d6af6d47-7f1d-4323-b764-b1431f09f0f1" providerId="AD" clId="Web-{367E2DBD-CC44-21AB-B7B7-27790B8DC63F}" dt="2022-01-20T15:21:56.368" v="296"/>
        <pc:sldMkLst>
          <pc:docMk/>
          <pc:sldMk cId="678946894" sldId="285"/>
        </pc:sldMkLst>
      </pc:sldChg>
      <pc:sldChg chg="modNotes">
        <pc:chgData name="Dan Defrin" userId="S::dand@sela.co.il::d6af6d47-7f1d-4323-b764-b1431f09f0f1" providerId="AD" clId="Web-{367E2DBD-CC44-21AB-B7B7-27790B8DC63F}" dt="2022-01-20T15:24:22.403" v="297"/>
        <pc:sldMkLst>
          <pc:docMk/>
          <pc:sldMk cId="3608094555" sldId="287"/>
        </pc:sldMkLst>
      </pc:sldChg>
      <pc:sldChg chg="modNotes">
        <pc:chgData name="Dan Defrin" userId="S::dand@sela.co.il::d6af6d47-7f1d-4323-b764-b1431f09f0f1" providerId="AD" clId="Web-{367E2DBD-CC44-21AB-B7B7-27790B8DC63F}" dt="2022-01-20T15:27:20.704" v="309"/>
        <pc:sldMkLst>
          <pc:docMk/>
          <pc:sldMk cId="1055963554" sldId="304"/>
        </pc:sldMkLst>
      </pc:sldChg>
      <pc:sldChg chg="modNotes">
        <pc:chgData name="Dan Defrin" userId="S::dand@sela.co.il::d6af6d47-7f1d-4323-b764-b1431f09f0f1" providerId="AD" clId="Web-{367E2DBD-CC44-21AB-B7B7-27790B8DC63F}" dt="2022-01-20T15:29:26.331" v="313"/>
        <pc:sldMkLst>
          <pc:docMk/>
          <pc:sldMk cId="927001939" sldId="308"/>
        </pc:sldMkLst>
      </pc:sldChg>
      <pc:sldChg chg="modNotes">
        <pc:chgData name="Dan Defrin" userId="S::dand@sela.co.il::d6af6d47-7f1d-4323-b764-b1431f09f0f1" providerId="AD" clId="Web-{367E2DBD-CC44-21AB-B7B7-27790B8DC63F}" dt="2022-01-20T15:36:04.840" v="322"/>
        <pc:sldMkLst>
          <pc:docMk/>
          <pc:sldMk cId="4196927312" sldId="319"/>
        </pc:sldMkLst>
      </pc:sldChg>
      <pc:sldChg chg="modNotes">
        <pc:chgData name="Dan Defrin" userId="S::dand@sela.co.il::d6af6d47-7f1d-4323-b764-b1431f09f0f1" providerId="AD" clId="Web-{367E2DBD-CC44-21AB-B7B7-27790B8DC63F}" dt="2022-01-20T15:39:01.610" v="328"/>
        <pc:sldMkLst>
          <pc:docMk/>
          <pc:sldMk cId="3715073782" sldId="32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1D43D096-46E8-4CA0-A14E-854711339DA5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BB76B3F3-A009-4CE4-A3AE-558CB98C72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715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In this example, a</a:t>
            </a:r>
            <a:r>
              <a:rPr lang="en-US" baseline="0" dirty="0"/>
              <a:t> while loop is used for input-range check.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/>
              <a:t>The calculation that starts in line </a:t>
            </a:r>
            <a:r>
              <a:rPr lang="en-US" dirty="0"/>
              <a:t>3</a:t>
            </a:r>
            <a:r>
              <a:rPr lang="en-US" baseline="0" dirty="0"/>
              <a:t> assumes that the </a:t>
            </a:r>
            <a:r>
              <a:rPr lang="en-US" b="1" baseline="0" dirty="0"/>
              <a:t>score</a:t>
            </a:r>
            <a:r>
              <a:rPr lang="en-US" baseline="0" dirty="0"/>
              <a:t> is within a certain range (0..100).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/>
              <a:t>What if the input (line </a:t>
            </a:r>
            <a:r>
              <a:rPr lang="en-US" dirty="0"/>
              <a:t>2</a:t>
            </a:r>
            <a:r>
              <a:rPr lang="en-US" baseline="0" dirty="0"/>
              <a:t>) is outside that range, say </a:t>
            </a:r>
            <a:r>
              <a:rPr lang="en-US" b="1" baseline="0" dirty="0"/>
              <a:t>score = -5</a:t>
            </a:r>
            <a:r>
              <a:rPr lang="en-US" baseline="0" dirty="0"/>
              <a:t>?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/>
              <a:t>What is the meaning of line </a:t>
            </a:r>
            <a:r>
              <a:rPr lang="en-US" dirty="0"/>
              <a:t>6</a:t>
            </a:r>
            <a:r>
              <a:rPr lang="en-US" baseline="0" dirty="0"/>
              <a:t> then?</a:t>
            </a:r>
            <a:endParaRPr lang="en-US" baseline="0" dirty="0">
              <a:cs typeface="Calibri"/>
            </a:endParaRPr>
          </a:p>
          <a:p>
            <a:pPr eaLnBrk="1" hangingPunct="1">
              <a:spcBef>
                <a:spcPct val="0"/>
              </a:spcBef>
            </a:pPr>
            <a:r>
              <a:rPr lang="en-US" baseline="0" dirty="0"/>
              <a:t>In order to validate the intended processing which starts in line </a:t>
            </a:r>
            <a:r>
              <a:rPr lang="en-US" dirty="0"/>
              <a:t>7</a:t>
            </a:r>
            <a:r>
              <a:rPr lang="en-US" baseline="0" dirty="0"/>
              <a:t>, we use the while loop (lines </a:t>
            </a:r>
            <a:r>
              <a:rPr lang="en-US" dirty="0"/>
              <a:t>4-6</a:t>
            </a:r>
            <a:r>
              <a:rPr lang="en-US" baseline="0" dirty="0"/>
              <a:t>) to repeatedly receive inputs as long as it is invalid.</a:t>
            </a:r>
            <a:endParaRPr lang="he-IL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12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In this case, the while loop will iterate as many times as there are digits in </a:t>
            </a:r>
            <a:r>
              <a:rPr lang="en-US" b="1" dirty="0"/>
              <a:t>num</a:t>
            </a:r>
            <a:r>
              <a:rPr lang="en-US" dirty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This is because the operation </a:t>
            </a:r>
            <a:r>
              <a:rPr lang="en-US" b="1" dirty="0" err="1"/>
              <a:t>num</a:t>
            </a:r>
            <a:r>
              <a:rPr lang="en-US" b="1" dirty="0"/>
              <a:t> = </a:t>
            </a:r>
            <a:r>
              <a:rPr lang="en-US" b="1" dirty="0" err="1"/>
              <a:t>num</a:t>
            </a:r>
            <a:r>
              <a:rPr lang="en-US" b="1" dirty="0"/>
              <a:t> / 10</a:t>
            </a:r>
            <a:r>
              <a:rPr lang="en-US" baseline="0" dirty="0"/>
              <a:t> (line11) effectively eliminates </a:t>
            </a:r>
            <a:r>
              <a:rPr lang="en-US" b="1" baseline="0" dirty="0" err="1"/>
              <a:t>num</a:t>
            </a:r>
            <a:r>
              <a:rPr lang="en-US" baseline="0" dirty="0" err="1"/>
              <a:t>’s</a:t>
            </a:r>
            <a:r>
              <a:rPr lang="en-US" baseline="0" dirty="0"/>
              <a:t> least significant digit.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/>
              <a:t>This will continue until </a:t>
            </a:r>
            <a:r>
              <a:rPr lang="en-US" b="1" baseline="0" dirty="0" err="1"/>
              <a:t>num</a:t>
            </a:r>
            <a:r>
              <a:rPr lang="en-US" baseline="0" dirty="0"/>
              <a:t> has “no more digits”, meaning has the value of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30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1200" dirty="0"/>
              <a:t>How do we limit the number of times the loop is executed?</a:t>
            </a:r>
          </a:p>
          <a:p>
            <a:pPr eaLnBrk="1" hangingPunct="1"/>
            <a:r>
              <a:rPr lang="en-US" sz="1200" dirty="0"/>
              <a:t>In many</a:t>
            </a:r>
            <a:r>
              <a:rPr lang="en-US" sz="1200" baseline="0" dirty="0"/>
              <a:t> cases, like the one in this slide, w</a:t>
            </a:r>
            <a:r>
              <a:rPr lang="en-US" sz="1200" dirty="0"/>
              <a:t>e use a counter that increases with every iteration of the loop.</a:t>
            </a:r>
          </a:p>
          <a:p>
            <a:pPr eaLnBrk="1" hangingPunct="1"/>
            <a:r>
              <a:rPr lang="en-US" sz="1200" dirty="0"/>
              <a:t>At</a:t>
            </a:r>
            <a:r>
              <a:rPr lang="en-US" sz="1200" baseline="0" dirty="0"/>
              <a:t> some point, the counter causes the loop condition to become false.</a:t>
            </a:r>
          </a:p>
          <a:p>
            <a:pPr eaLnBrk="1" hangingPunct="1"/>
            <a:r>
              <a:rPr lang="en-US" sz="1200" baseline="0" dirty="0"/>
              <a:t>Is this a safe pattern?</a:t>
            </a:r>
          </a:p>
          <a:p>
            <a:pPr eaLnBrk="1" hangingPunct="1"/>
            <a:r>
              <a:rPr lang="en-US" sz="1200" baseline="0" dirty="0"/>
              <a:t>What would happen if we forget to increment the counter?</a:t>
            </a:r>
          </a:p>
          <a:p>
            <a:pPr eaLnBrk="1" hangingPunct="1"/>
            <a:r>
              <a:rPr lang="en-US" sz="1200" baseline="0" dirty="0"/>
              <a:t>The loop would iterate forever, and we will need to find that bug…</a:t>
            </a:r>
          </a:p>
          <a:p>
            <a:pPr eaLnBrk="1" hangingPunct="1"/>
            <a:endParaRPr lang="en-US" sz="1200" baseline="0" dirty="0"/>
          </a:p>
          <a:p>
            <a:pPr eaLnBrk="1" hangingPunct="1"/>
            <a:r>
              <a:rPr lang="en-US" sz="1200" baseline="0" dirty="0"/>
              <a:t>Is this problem avoidable in a different way than “don’t forget to increase the counter”?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24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For this purpose we can use a more suitable loop type</a:t>
            </a:r>
            <a:r>
              <a:rPr lang="en-US" baseline="0" dirty="0"/>
              <a:t> – </a:t>
            </a:r>
            <a:r>
              <a:rPr lang="en-US" dirty="0"/>
              <a:t>the </a:t>
            </a:r>
            <a:r>
              <a:rPr lang="en-US" b="1" i="0" dirty="0"/>
              <a:t>for</a:t>
            </a:r>
            <a:r>
              <a:rPr lang="en-US" dirty="0"/>
              <a:t> loop.</a:t>
            </a:r>
          </a:p>
          <a:p>
            <a:pPr>
              <a:spcBef>
                <a:spcPct val="0"/>
              </a:spcBef>
            </a:pPr>
            <a:r>
              <a:rPr lang="en-US" dirty="0"/>
              <a:t>In the </a:t>
            </a:r>
            <a:r>
              <a:rPr lang="en-US" b="1" i="0" dirty="0"/>
              <a:t>for </a:t>
            </a:r>
            <a:r>
              <a:rPr lang="en-US" i="0" dirty="0"/>
              <a:t>structure, we write the</a:t>
            </a:r>
            <a:r>
              <a:rPr lang="en-US" i="0" baseline="0" dirty="0"/>
              <a:t> initial state (count </a:t>
            </a:r>
            <a:r>
              <a:rPr lang="en-US" dirty="0"/>
              <a:t>in x</a:t>
            </a:r>
            <a:r>
              <a:rPr lang="en-US" i="0" baseline="0" dirty="0"/>
              <a:t>), the loop condition (count </a:t>
            </a:r>
            <a:r>
              <a:rPr lang="en-US" dirty="0"/>
              <a:t>&lt;</a:t>
            </a:r>
            <a:r>
              <a:rPr lang="en-US" i="0" baseline="0" dirty="0"/>
              <a:t> </a:t>
            </a:r>
            <a:r>
              <a:rPr lang="en-US" dirty="0"/>
              <a:t>x</a:t>
            </a:r>
            <a:r>
              <a:rPr lang="en-US" i="0" baseline="0" dirty="0"/>
              <a:t>), and the iteration change (count++) all in one line.</a:t>
            </a:r>
            <a:endParaRPr lang="en-US" i="0" baseline="0" dirty="0">
              <a:cs typeface="Calibri"/>
            </a:endParaRPr>
          </a:p>
          <a:p>
            <a:pPr eaLnBrk="1" hangingPunct="1">
              <a:spcBef>
                <a:spcPct val="0"/>
              </a:spcBef>
            </a:pPr>
            <a:r>
              <a:rPr lang="en-US" i="0" baseline="0" dirty="0"/>
              <a:t>This makes all the elements of the loop mechanism more visible.</a:t>
            </a:r>
          </a:p>
          <a:p>
            <a:pPr eaLnBrk="1" hangingPunct="1">
              <a:spcBef>
                <a:spcPct val="0"/>
              </a:spcBef>
            </a:pPr>
            <a:endParaRPr lang="en-US" i="0" baseline="0" dirty="0"/>
          </a:p>
          <a:p>
            <a:pPr eaLnBrk="1" hangingPunct="1">
              <a:spcBef>
                <a:spcPct val="0"/>
              </a:spcBef>
            </a:pPr>
            <a:r>
              <a:rPr lang="en-US" i="0" u="sng" baseline="0" dirty="0"/>
              <a:t>Note</a:t>
            </a:r>
          </a:p>
          <a:p>
            <a:pPr eaLnBrk="1" hangingPunct="1">
              <a:spcBef>
                <a:spcPct val="0"/>
              </a:spcBef>
            </a:pPr>
            <a:r>
              <a:rPr lang="en-US" i="0" u="none" baseline="0" dirty="0"/>
              <a:t>There is no difference in functionality between the </a:t>
            </a:r>
            <a:r>
              <a:rPr lang="en-US" b="1" i="0" u="none" baseline="0" dirty="0"/>
              <a:t>while </a:t>
            </a:r>
            <a:r>
              <a:rPr lang="en-US" i="0" u="none" baseline="0" dirty="0"/>
              <a:t>and the </a:t>
            </a:r>
            <a:r>
              <a:rPr lang="en-US" b="1" i="0" u="none" baseline="0" dirty="0"/>
              <a:t>for </a:t>
            </a:r>
            <a:r>
              <a:rPr lang="en-US" i="0" u="none" baseline="0" dirty="0"/>
              <a:t>loops.</a:t>
            </a:r>
          </a:p>
          <a:p>
            <a:pPr eaLnBrk="1" hangingPunct="1">
              <a:spcBef>
                <a:spcPct val="0"/>
              </a:spcBef>
            </a:pPr>
            <a:r>
              <a:rPr lang="en-US" i="0" u="none" baseline="0" dirty="0"/>
              <a:t>The only difference between them is in the way we write them.</a:t>
            </a:r>
            <a:endParaRPr lang="en-US" i="1" u="non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381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/>
              <a:t>Notice in “for (expr1 ; expr2 ; expr3)”: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expr1 is performed prior to the first iteration and only once during the entire execution of the loop.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expr2 is evaluated before the beginning of every iteration.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expr3 is performed after the completion of every iteration.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The loop ends when expr2 is evaluated as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50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</a:t>
            </a:r>
            <a:r>
              <a:rPr lang="en-US" baseline="0" dirty="0"/>
              <a:t> 10 iteration loop will be titled the same way (line </a:t>
            </a:r>
            <a:r>
              <a:rPr lang="en-US" dirty="0"/>
              <a:t>1</a:t>
            </a:r>
            <a:r>
              <a:rPr lang="en-US" baseline="0" dirty="0"/>
              <a:t>), regardless of the commands in the loop block.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73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u="sng" dirty="0"/>
              <a:t>Notice</a:t>
            </a:r>
            <a:r>
              <a:rPr lang="en-US" u="sng" baseline="0" dirty="0"/>
              <a:t> that </a:t>
            </a:r>
          </a:p>
          <a:p>
            <a:pPr marL="171450" indent="-171450" eaLnBrk="1" hangingPunct="1">
              <a:spcBef>
                <a:spcPct val="0"/>
              </a:spcBef>
              <a:buFont typeface="Arial" pitchFamily="34" charset="0"/>
              <a:buChar char="•"/>
            </a:pPr>
            <a:r>
              <a:rPr lang="en-US" baseline="0" dirty="0"/>
              <a:t>the loop block (lines </a:t>
            </a:r>
            <a:r>
              <a:rPr lang="en-US" dirty="0"/>
              <a:t>3-5</a:t>
            </a:r>
            <a:r>
              <a:rPr lang="en-US" baseline="0" dirty="0"/>
              <a:t>) contains only program-related commands and no loop-related command.</a:t>
            </a:r>
            <a:br>
              <a:rPr lang="en-US" baseline="0" dirty="0">
                <a:cs typeface="+mn-lt"/>
              </a:rPr>
            </a:br>
            <a:r>
              <a:rPr lang="en-US" baseline="0" dirty="0"/>
              <a:t>This way, we won’t accidentally omit to increment the counter or perform any other loop-related statements.</a:t>
            </a:r>
          </a:p>
          <a:p>
            <a:pPr marL="171450" indent="-171450">
              <a:spcBef>
                <a:spcPct val="0"/>
              </a:spcBef>
              <a:buFont typeface="Arial" pitchFamily="34" charset="0"/>
              <a:buChar char="•"/>
            </a:pPr>
            <a:r>
              <a:rPr lang="en-US" b="1" dirty="0"/>
              <a:t>"</a:t>
            </a:r>
            <a:r>
              <a:rPr lang="en-US" b="1" dirty="0" err="1"/>
              <a:t>i</a:t>
            </a:r>
            <a:r>
              <a:rPr lang="en-US" b="1" dirty="0"/>
              <a:t>"</a:t>
            </a:r>
            <a:r>
              <a:rPr lang="en-US" baseline="0" dirty="0"/>
              <a:t> is initialized in the loop header (line </a:t>
            </a:r>
            <a:r>
              <a:rPr lang="en-US" dirty="0"/>
              <a:t>2</a:t>
            </a:r>
            <a:r>
              <a:rPr lang="en-US" baseline="0" dirty="0"/>
              <a:t>).</a:t>
            </a:r>
            <a:br>
              <a:rPr lang="en-US" baseline="0" dirty="0">
                <a:cs typeface="+mn-lt"/>
              </a:rPr>
            </a:br>
            <a:r>
              <a:rPr lang="en-US" baseline="0" dirty="0"/>
              <a:t>Therefore it does not need to be initialized in </a:t>
            </a:r>
            <a:r>
              <a:rPr lang="en-US" dirty="0"/>
              <a:t>a </a:t>
            </a:r>
            <a:r>
              <a:rPr lang="en-US" baseline="0" dirty="0"/>
              <a:t>declaration</a:t>
            </a:r>
            <a:r>
              <a:rPr lang="en-US" dirty="0"/>
              <a:t>.</a:t>
            </a:r>
            <a:endParaRPr lang="en-US" baseline="0" dirty="0">
              <a:cs typeface="+mn-lt"/>
            </a:endParaRPr>
          </a:p>
          <a:p>
            <a:pPr>
              <a:spcBef>
                <a:spcPct val="0"/>
              </a:spcBef>
            </a:pPr>
            <a:r>
              <a:rPr lang="en-US" baseline="0" dirty="0"/>
              <a:t>In that case, </a:t>
            </a:r>
            <a:r>
              <a:rPr lang="en-US" b="1" dirty="0" err="1"/>
              <a:t>i</a:t>
            </a:r>
            <a:r>
              <a:rPr lang="en-US" dirty="0"/>
              <a:t> </a:t>
            </a:r>
            <a:r>
              <a:rPr lang="en-US" baseline="0" dirty="0"/>
              <a:t>will be unrecognized when used outside the loop</a:t>
            </a:r>
            <a:r>
              <a:rPr lang="en-US" dirty="0"/>
              <a:t> </a:t>
            </a:r>
            <a:endParaRPr lang="en-US" baseline="0" dirty="0"/>
          </a:p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baseline="0" dirty="0"/>
              <a:t>(compile-time error).</a:t>
            </a:r>
          </a:p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endParaRPr lang="en-US" baseline="0" dirty="0"/>
          </a:p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baseline="0" dirty="0"/>
              <a:t>Q: Why does </a:t>
            </a:r>
            <a:r>
              <a:rPr lang="en-US" b="1" baseline="0" dirty="0"/>
              <a:t>result</a:t>
            </a:r>
            <a:r>
              <a:rPr lang="en-US" baseline="0" dirty="0"/>
              <a:t> need to initialized upon declaration (line 6)?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9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This is</a:t>
            </a:r>
            <a:r>
              <a:rPr lang="en-US" baseline="0" dirty="0">
                <a:solidFill>
                  <a:schemeClr val="tx1"/>
                </a:solidFill>
              </a:rPr>
              <a:t> a straightforward solution for calculating the average of 2 numbers.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>
                <a:solidFill>
                  <a:schemeClr val="tx1"/>
                </a:solidFill>
              </a:rPr>
              <a:t>Notice the code in lines </a:t>
            </a:r>
            <a:r>
              <a:rPr lang="en-US" dirty="0"/>
              <a:t>3-5</a:t>
            </a:r>
            <a:r>
              <a:rPr lang="en-US" baseline="0" dirty="0">
                <a:solidFill>
                  <a:schemeClr val="tx1"/>
                </a:solidFill>
              </a:rPr>
              <a:t>, </a:t>
            </a:r>
            <a:r>
              <a:rPr lang="en-US" b="1" baseline="0" dirty="0">
                <a:solidFill>
                  <a:schemeClr val="tx1"/>
                </a:solidFill>
              </a:rPr>
              <a:t>repeated </a:t>
            </a:r>
            <a:r>
              <a:rPr lang="en-US" baseline="0" dirty="0">
                <a:solidFill>
                  <a:schemeClr val="tx1"/>
                </a:solidFill>
              </a:rPr>
              <a:t>in lines </a:t>
            </a:r>
            <a:r>
              <a:rPr lang="en-US" dirty="0"/>
              <a:t>7-9</a:t>
            </a:r>
            <a:r>
              <a:rPr lang="en-US" baseline="0" dirty="0">
                <a:solidFill>
                  <a:schemeClr val="tx1"/>
                </a:solidFill>
              </a:rPr>
              <a:t>.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99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This is</a:t>
            </a:r>
            <a:r>
              <a:rPr lang="en-US" baseline="0" dirty="0">
                <a:solidFill>
                  <a:schemeClr val="tx1"/>
                </a:solidFill>
              </a:rPr>
              <a:t> a straightforward solution for calculating the average of 2 numbers.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>
                <a:solidFill>
                  <a:schemeClr val="tx1"/>
                </a:solidFill>
              </a:rPr>
              <a:t>Notice the code in lines </a:t>
            </a:r>
            <a:r>
              <a:rPr lang="en-US" dirty="0"/>
              <a:t>3-5</a:t>
            </a:r>
            <a:r>
              <a:rPr lang="en-US" baseline="0" dirty="0">
                <a:solidFill>
                  <a:schemeClr val="tx1"/>
                </a:solidFill>
              </a:rPr>
              <a:t>, </a:t>
            </a:r>
            <a:r>
              <a:rPr lang="en-US" b="1" baseline="0" dirty="0">
                <a:solidFill>
                  <a:schemeClr val="tx1"/>
                </a:solidFill>
              </a:rPr>
              <a:t>repeated </a:t>
            </a:r>
            <a:r>
              <a:rPr lang="en-US" baseline="0" dirty="0">
                <a:solidFill>
                  <a:schemeClr val="tx1"/>
                </a:solidFill>
              </a:rPr>
              <a:t>in lines </a:t>
            </a:r>
            <a:r>
              <a:rPr lang="en-US" dirty="0"/>
              <a:t>7-9</a:t>
            </a:r>
            <a:r>
              <a:rPr lang="en-US" baseline="0" dirty="0">
                <a:solidFill>
                  <a:schemeClr val="tx1"/>
                </a:solidFill>
              </a:rPr>
              <a:t>.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69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This is a straight forward solution for calculating the average of 10 numbers.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Notice now the code in lines </a:t>
            </a:r>
            <a:r>
              <a:rPr lang="en-US" dirty="0"/>
              <a:t>4-6 </a:t>
            </a:r>
            <a:r>
              <a:rPr lang="en-US" b="1" dirty="0"/>
              <a:t>repeated</a:t>
            </a:r>
            <a:r>
              <a:rPr lang="en-US" dirty="0">
                <a:solidFill>
                  <a:schemeClr val="tx1"/>
                </a:solidFill>
              </a:rPr>
              <a:t> more than once (</a:t>
            </a:r>
            <a:r>
              <a:rPr lang="en-US" dirty="0"/>
              <a:t>3</a:t>
            </a:r>
            <a:r>
              <a:rPr lang="en-US" dirty="0">
                <a:solidFill>
                  <a:schemeClr val="tx1"/>
                </a:solidFill>
              </a:rPr>
              <a:t> times to be exact).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In real life, the size of data that programs deal with, is generally huge.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For example: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Bank system calculations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Seeking information on the web.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Image processing 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Network traffic monitoring 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etc…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It would be impractical to repeat the same few commands dozens, or hundreds or thousands of times.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Programs would become unreadable, error-prone and hard to fix.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There must be another solution for the repetition-of-similar-or-same-code problem!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59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1200" i="0" dirty="0">
                <a:solidFill>
                  <a:schemeClr val="tx1"/>
                </a:solidFill>
              </a:rPr>
              <a:t>A </a:t>
            </a:r>
            <a:r>
              <a:rPr lang="en-US" sz="1200" b="1" i="0" dirty="0">
                <a:solidFill>
                  <a:schemeClr val="tx1"/>
                </a:solidFill>
              </a:rPr>
              <a:t>loop</a:t>
            </a:r>
            <a:r>
              <a:rPr lang="en-US" sz="1200" b="1" i="0" baseline="0" dirty="0">
                <a:solidFill>
                  <a:schemeClr val="tx1"/>
                </a:solidFill>
              </a:rPr>
              <a:t> </a:t>
            </a:r>
            <a:r>
              <a:rPr lang="en-US" sz="1200" i="0" baseline="0" dirty="0">
                <a:solidFill>
                  <a:schemeClr val="tx1"/>
                </a:solidFill>
              </a:rPr>
              <a:t>is a mechanism for </a:t>
            </a:r>
            <a:r>
              <a:rPr lang="en-US" sz="1200" dirty="0">
                <a:solidFill>
                  <a:schemeClr val="tx1"/>
                </a:solidFill>
              </a:rPr>
              <a:t>defining</a:t>
            </a:r>
            <a:r>
              <a:rPr lang="en-US" sz="1200" baseline="0" dirty="0">
                <a:solidFill>
                  <a:schemeClr val="tx1"/>
                </a:solidFill>
              </a:rPr>
              <a:t> the repetition of a</a:t>
            </a:r>
            <a:r>
              <a:rPr lang="en-US" sz="1200" dirty="0">
                <a:solidFill>
                  <a:schemeClr val="tx1"/>
                </a:solidFill>
              </a:rPr>
              <a:t> code segment.</a:t>
            </a:r>
          </a:p>
          <a:p>
            <a:pPr rtl="0" eaLnBrk="1" hangingPunct="1"/>
            <a:r>
              <a:rPr lang="en-US" sz="1200" dirty="0">
                <a:solidFill>
                  <a:schemeClr val="tx1"/>
                </a:solidFill>
              </a:rPr>
              <a:t>Each repetition is called an </a:t>
            </a:r>
            <a:r>
              <a:rPr lang="en-US" sz="1200" b="1" i="0" dirty="0">
                <a:solidFill>
                  <a:schemeClr val="tx1"/>
                </a:solidFill>
              </a:rPr>
              <a:t>Iteration</a:t>
            </a:r>
            <a:r>
              <a:rPr lang="en-US" sz="1200" b="0" i="0" dirty="0">
                <a:solidFill>
                  <a:schemeClr val="tx1"/>
                </a:solidFill>
              </a:rPr>
              <a:t>.</a:t>
            </a:r>
          </a:p>
          <a:p>
            <a:pPr eaLnBrk="1" hangingPunct="1"/>
            <a:endParaRPr lang="en-US" sz="1200" i="1" dirty="0">
              <a:solidFill>
                <a:schemeClr val="tx1"/>
              </a:solidFill>
            </a:endParaRPr>
          </a:p>
          <a:p>
            <a:pPr eaLnBrk="1" hangingPunct="1"/>
            <a:r>
              <a:rPr lang="en-US" sz="1200" i="0" dirty="0">
                <a:solidFill>
                  <a:schemeClr val="tx1"/>
                </a:solidFill>
              </a:rPr>
              <a:t>In</a:t>
            </a:r>
            <a:r>
              <a:rPr lang="en-US" sz="1200" i="0" baseline="0" dirty="0">
                <a:solidFill>
                  <a:schemeClr val="tx1"/>
                </a:solidFill>
              </a:rPr>
              <a:t> this chapter we will learn about the following loop types: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1200" i="0" baseline="0" dirty="0">
                <a:solidFill>
                  <a:schemeClr val="tx1"/>
                </a:solidFill>
              </a:rPr>
              <a:t>The </a:t>
            </a:r>
            <a:r>
              <a:rPr lang="en-US" sz="1200" b="1" i="0" baseline="0" dirty="0">
                <a:solidFill>
                  <a:schemeClr val="tx1"/>
                </a:solidFill>
              </a:rPr>
              <a:t>while</a:t>
            </a:r>
            <a:r>
              <a:rPr lang="en-US" sz="1200" i="1" baseline="0" dirty="0">
                <a:solidFill>
                  <a:schemeClr val="tx1"/>
                </a:solidFill>
              </a:rPr>
              <a:t> </a:t>
            </a:r>
            <a:r>
              <a:rPr lang="en-US" sz="1200" i="0" baseline="0" dirty="0">
                <a:solidFill>
                  <a:schemeClr val="tx1"/>
                </a:solidFill>
              </a:rPr>
              <a:t>loop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1200" i="0" baseline="0" dirty="0">
                <a:solidFill>
                  <a:schemeClr val="tx1"/>
                </a:solidFill>
              </a:rPr>
              <a:t>The </a:t>
            </a:r>
            <a:r>
              <a:rPr lang="en-US" sz="1200" b="1" i="0" baseline="0" dirty="0">
                <a:solidFill>
                  <a:schemeClr val="tx1"/>
                </a:solidFill>
              </a:rPr>
              <a:t>for</a:t>
            </a:r>
            <a:r>
              <a:rPr lang="en-US" sz="1200" i="1" baseline="0" dirty="0">
                <a:solidFill>
                  <a:schemeClr val="tx1"/>
                </a:solidFill>
              </a:rPr>
              <a:t> </a:t>
            </a:r>
            <a:r>
              <a:rPr lang="en-US" sz="1200" i="0" baseline="0" dirty="0">
                <a:solidFill>
                  <a:schemeClr val="tx1"/>
                </a:solidFill>
              </a:rPr>
              <a:t>loop</a:t>
            </a:r>
            <a:endParaRPr lang="en-US" sz="1200" i="0" baseline="0" dirty="0">
              <a:solidFill>
                <a:schemeClr val="tx1"/>
              </a:solidFill>
              <a:cs typeface="Calibri" panose="020F0502020204030204"/>
            </a:endParaRPr>
          </a:p>
          <a:p>
            <a:pPr eaLnBrk="1" hangingPunct="1">
              <a:buFont typeface="Arial" pitchFamily="34" charset="0"/>
              <a:buChar char="•"/>
            </a:pPr>
            <a:endParaRPr lang="en-US" sz="1200" i="0" baseline="0" dirty="0">
              <a:solidFill>
                <a:schemeClr val="tx1"/>
              </a:solidFill>
              <a:cs typeface="Calibri" panose="020F0502020204030204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sz="1200" i="0" baseline="0" dirty="0">
                <a:solidFill>
                  <a:schemeClr val="tx1"/>
                </a:solidFill>
              </a:rPr>
              <a:t>These are not the only loop types in </a:t>
            </a:r>
            <a:r>
              <a:rPr lang="en-US" dirty="0"/>
              <a:t>Python,</a:t>
            </a:r>
            <a:r>
              <a:rPr lang="en-US" sz="1200" i="0" baseline="0" dirty="0">
                <a:solidFill>
                  <a:schemeClr val="tx1"/>
                </a:solidFill>
              </a:rPr>
              <a:t> but they are very common in most programming languages.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24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The</a:t>
            </a:r>
            <a:r>
              <a:rPr lang="en-US" sz="1200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200" b="1" i="0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while</a:t>
            </a:r>
            <a:r>
              <a:rPr lang="en-US" sz="1200" b="0" i="0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keyword </a:t>
            </a:r>
            <a:r>
              <a:rPr lang="en-US" sz="1200" i="0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indicates the use of the </a:t>
            </a:r>
            <a:r>
              <a:rPr lang="en-US" sz="1200" b="1" i="0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while loop</a:t>
            </a:r>
            <a:r>
              <a:rPr lang="en-US" sz="1200" i="1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.</a:t>
            </a: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i="0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A condition is checked.</a:t>
            </a: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i="0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If the condition evaluates to true, a block of commands (enclosed in braces) is executed.</a:t>
            </a: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i="0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When the program is done executing the block, the condition is checked again.</a:t>
            </a: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i="0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The block will be executed again and again, as long as the condition </a:t>
            </a: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i="0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evaluates to true.</a:t>
            </a: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i="0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As soon as the condition turns to false the block is skipped.</a:t>
            </a:r>
            <a:endParaRPr lang="en-US" sz="1200" i="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26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u="sng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Syntax</a:t>
            </a:r>
          </a:p>
          <a:p>
            <a:pPr marL="342900" indent="-342900">
              <a:spcBef>
                <a:spcPct val="20000"/>
              </a:spcBef>
            </a:pPr>
            <a:r>
              <a:rPr lang="en-US" sz="1200" b="1" i="0" u="none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while</a:t>
            </a:r>
            <a:r>
              <a:rPr lang="en-US" dirty="0">
                <a:latin typeface="Tahoma"/>
                <a:ea typeface="Tahoma"/>
                <a:cs typeface="Tahoma"/>
              </a:rPr>
              <a:t> 'condition'</a:t>
            </a:r>
            <a:r>
              <a:rPr lang="en-US" b="1" dirty="0">
                <a:latin typeface="Tahoma"/>
                <a:ea typeface="Tahoma"/>
                <a:cs typeface="Tahoma"/>
              </a:rPr>
              <a:t>: </a:t>
            </a:r>
            <a:r>
              <a:rPr lang="en-US" dirty="0">
                <a:latin typeface="Tahoma"/>
                <a:ea typeface="Tahoma"/>
                <a:cs typeface="Tahoma"/>
              </a:rPr>
              <a:t>    </a:t>
            </a:r>
            <a:r>
              <a:rPr lang="en-US" sz="1200" i="0" u="none" baseline="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//</a:t>
            </a:r>
            <a:r>
              <a:rPr lang="en-US" dirty="0">
                <a:latin typeface="Tahoma"/>
                <a:ea typeface="Tahoma"/>
                <a:cs typeface="Tahoma"/>
              </a:rPr>
              <a:t>colons</a:t>
            </a:r>
            <a:r>
              <a:rPr lang="en-US" sz="1200" i="0" u="none" baseline="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at the end of the line</a:t>
            </a:r>
            <a:r>
              <a:rPr lang="en-US" dirty="0">
                <a:latin typeface="Tahoma"/>
                <a:ea typeface="Tahoma"/>
                <a:cs typeface="Tahoma"/>
              </a:rPr>
              <a:t> to determine the beginning of the loop scope</a:t>
            </a:r>
            <a:endParaRPr lang="en-US" sz="1200" i="0" u="none" baseline="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endParaRPr lang="en-US" sz="1200" i="0" u="none" baseline="0" dirty="0">
              <a:solidFill>
                <a:schemeClr val="tx1"/>
              </a:solidFill>
              <a:latin typeface="Tahoma" pitchFamily="34" charset="0"/>
              <a:ea typeface="Tahoma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200" i="0" u="none" baseline="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	one or more commands</a:t>
            </a:r>
            <a:r>
              <a:rPr lang="en-US" dirty="0">
                <a:latin typeface="Tahoma"/>
                <a:ea typeface="Tahoma"/>
                <a:cs typeface="Tahoma"/>
              </a:rPr>
              <a:t> //in a slight indentation to the right </a:t>
            </a:r>
            <a:endParaRPr lang="en-US" sz="1200" i="0" u="none" baseline="0" dirty="0">
              <a:solidFill>
                <a:schemeClr val="tx1"/>
              </a:solidFill>
              <a:latin typeface="Tahoma" pitchFamily="34" charset="0"/>
              <a:ea typeface="Tahoma"/>
              <a:cs typeface="Tahoma" pitchFamily="34" charset="0"/>
            </a:endParaRP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i="0" u="none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	…</a:t>
            </a: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endParaRPr lang="en-US" sz="1200" i="0" u="none" baseline="0" dirty="0">
              <a:solidFill>
                <a:schemeClr val="tx1"/>
              </a:solidFill>
              <a:latin typeface="Tahoma" pitchFamily="34" charset="0"/>
              <a:ea typeface="Tahoma"/>
              <a:cs typeface="Tahoma" pitchFamily="34" charset="0"/>
            </a:endParaRP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endParaRPr lang="en-US" sz="1200" i="0" u="none" baseline="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200" i="0" u="none" baseline="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The </a:t>
            </a:r>
            <a:r>
              <a:rPr lang="en-US" dirty="0">
                <a:latin typeface="Tahoma"/>
                <a:ea typeface="Tahoma"/>
                <a:cs typeface="Tahoma"/>
              </a:rPr>
              <a:t>slight indentation to the right defines all the </a:t>
            </a:r>
            <a:r>
              <a:rPr lang="en-US" sz="1200" i="0" u="none" baseline="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commands meant for repetition into a</a:t>
            </a:r>
            <a:r>
              <a:rPr lang="en-US" dirty="0">
                <a:latin typeface="Tahoma"/>
                <a:ea typeface="Tahoma"/>
                <a:cs typeface="Tahoma"/>
              </a:rPr>
              <a:t> </a:t>
            </a:r>
            <a:endParaRPr lang="en-US" sz="1200" i="0" u="none" baseline="0" dirty="0">
              <a:solidFill>
                <a:schemeClr val="tx1"/>
              </a:solidFill>
              <a:latin typeface="Tahoma" pitchFamily="34" charset="0"/>
              <a:ea typeface="Tahoma"/>
              <a:cs typeface="Tahoma" pitchFamily="34" charset="0"/>
            </a:endParaRP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i="0" u="none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repeating block called the </a:t>
            </a:r>
            <a:r>
              <a:rPr lang="en-US" sz="1200" b="1" i="0" u="none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loop block </a:t>
            </a:r>
            <a:r>
              <a:rPr lang="en-US" sz="1200" i="0" u="none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(also known as </a:t>
            </a:r>
            <a:r>
              <a:rPr lang="en-US" sz="1200" b="1" i="0" u="none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loop body</a:t>
            </a:r>
            <a:r>
              <a:rPr lang="en-US" sz="1200" i="0" u="none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).</a:t>
            </a:r>
            <a:endParaRPr lang="en-US" sz="1200" i="1" u="none" baseline="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endParaRPr lang="en-US" sz="1200" i="0" u="none" baseline="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i="0" u="sng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Action</a:t>
            </a: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The loop continues to iterate as long as the value of the condition is true.</a:t>
            </a: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The condition is re-evaluated before each repetition</a:t>
            </a:r>
            <a:r>
              <a:rPr lang="en-US" sz="1200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of the loop block.</a:t>
            </a:r>
            <a:endParaRPr lang="en-US" sz="12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In this case the condition is (number &lt; 1000) and the loop block is in lines </a:t>
            </a:r>
            <a:r>
              <a:rPr lang="en-US" dirty="0">
                <a:latin typeface="Tahoma"/>
                <a:ea typeface="Tahoma"/>
                <a:cs typeface="Tahoma"/>
              </a:rPr>
              <a:t>3-4</a:t>
            </a:r>
            <a:r>
              <a:rPr lang="en-US" sz="12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.</a:t>
            </a: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endParaRPr lang="en-US" sz="12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b="1" u="sng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Important</a:t>
            </a: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b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Consider a loop in action.</a:t>
            </a: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What makes it stop?</a:t>
            </a: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If</a:t>
            </a:r>
            <a:r>
              <a:rPr lang="en-US" sz="1200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the program is executing the code in the loop, will it do so “forever”?</a:t>
            </a: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For the program to eventually exit the loop the condition must be false at some </a:t>
            </a:r>
            <a:r>
              <a:rPr lang="en-US" dirty="0">
                <a:latin typeface="Tahoma" pitchFamily="34" charset="0"/>
                <a:cs typeface="Tahoma" pitchFamily="34" charset="0"/>
              </a:rPr>
              <a:t>p</a:t>
            </a:r>
            <a:r>
              <a:rPr lang="en-US" sz="1200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oint.</a:t>
            </a:r>
            <a:endParaRPr lang="en-US" sz="12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27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The loop</a:t>
            </a:r>
            <a:r>
              <a:rPr lang="en-US" baseline="0" dirty="0"/>
              <a:t> block (lines </a:t>
            </a:r>
            <a:r>
              <a:rPr lang="en-US" dirty="0"/>
              <a:t>3-7</a:t>
            </a:r>
            <a:r>
              <a:rPr lang="en-US" baseline="0" dirty="0"/>
              <a:t>) consist of:</a:t>
            </a:r>
          </a:p>
          <a:p>
            <a:pPr marL="171450" indent="-171450" eaLnBrk="1" hangingPunct="1">
              <a:spcBef>
                <a:spcPct val="0"/>
              </a:spcBef>
              <a:buFont typeface="Arial" pitchFamily="34" charset="0"/>
              <a:buChar char="•"/>
            </a:pPr>
            <a:r>
              <a:rPr lang="en-US" baseline="0" dirty="0"/>
              <a:t>The commands the programmer wishes to repeat (lines </a:t>
            </a:r>
            <a:r>
              <a:rPr lang="en-US" dirty="0"/>
              <a:t>4-7</a:t>
            </a:r>
            <a:r>
              <a:rPr lang="en-US" baseline="0" dirty="0"/>
              <a:t>)</a:t>
            </a:r>
            <a:endParaRPr lang="en-US" baseline="0" dirty="0">
              <a:cs typeface="Calibri"/>
            </a:endParaRPr>
          </a:p>
          <a:p>
            <a:pPr marL="171450" indent="-171450" eaLnBrk="1" hangingPunct="1">
              <a:spcBef>
                <a:spcPct val="0"/>
              </a:spcBef>
              <a:buFont typeface="Arial" pitchFamily="34" charset="0"/>
              <a:buChar char="•"/>
            </a:pPr>
            <a:r>
              <a:rPr lang="en-US" baseline="0" dirty="0"/>
              <a:t>Commands to make changes that will eventually turn the condition from true to false (line </a:t>
            </a:r>
            <a:r>
              <a:rPr lang="en-US" dirty="0"/>
              <a:t>7</a:t>
            </a:r>
            <a:r>
              <a:rPr lang="en-US" baseline="0" dirty="0"/>
              <a:t>)</a:t>
            </a:r>
            <a:endParaRPr lang="en-US" baseline="0" dirty="0">
              <a:cs typeface="Calibri" panose="020F0502020204030204"/>
            </a:endParaRPr>
          </a:p>
          <a:p>
            <a:pPr eaLnBrk="1" hangingPunct="1">
              <a:spcBef>
                <a:spcPct val="0"/>
              </a:spcBef>
              <a:buFont typeface="Arial" pitchFamily="34" charset="0"/>
              <a:buChar char="•"/>
            </a:pPr>
            <a:endParaRPr lang="en-US" baseline="0" dirty="0"/>
          </a:p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baseline="0" dirty="0"/>
              <a:t>Now that we have the while loop in place, changing the number of times it is repeated (iterates) is very easy.</a:t>
            </a:r>
          </a:p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baseline="0" dirty="0"/>
              <a:t>All we need to do is the change the condition (in this case, line </a:t>
            </a:r>
            <a:r>
              <a:rPr lang="en-US" dirty="0"/>
              <a:t>3</a:t>
            </a:r>
            <a:r>
              <a:rPr lang="en-US" baseline="0" dirty="0"/>
              <a:t>) accordingly.</a:t>
            </a:r>
            <a:endParaRPr lang="en-US" baseline="0" dirty="0">
              <a:cs typeface="Calibri"/>
            </a:endParaRPr>
          </a:p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b="1" baseline="0" dirty="0"/>
              <a:t>No change in the loop block is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46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In line 8, the loop condition involves </a:t>
            </a:r>
            <a:r>
              <a:rPr lang="en-US" b="1" dirty="0"/>
              <a:t>size</a:t>
            </a:r>
            <a:r>
              <a:rPr lang="en-US" dirty="0"/>
              <a:t> which is known only during run-time.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Therefore, the</a:t>
            </a:r>
            <a:r>
              <a:rPr lang="en-US" baseline="0" dirty="0"/>
              <a:t> programmer has no knowledge how many iterations will actually take place.</a:t>
            </a:r>
          </a:p>
          <a:p>
            <a:pPr eaLnBrk="1" hangingPunct="1">
              <a:spcBef>
                <a:spcPct val="0"/>
              </a:spcBef>
            </a:pPr>
            <a:endParaRPr lang="en-US" baseline="0" dirty="0"/>
          </a:p>
          <a:p>
            <a:pPr eaLnBrk="1" hangingPunct="1">
              <a:spcBef>
                <a:spcPct val="0"/>
              </a:spcBef>
            </a:pPr>
            <a:r>
              <a:rPr lang="en-US" u="sng" baseline="0" dirty="0"/>
              <a:t>Question</a:t>
            </a:r>
          </a:p>
          <a:p>
            <a:pPr eaLnBrk="1" hangingPunct="1">
              <a:spcBef>
                <a:spcPct val="0"/>
              </a:spcBef>
            </a:pPr>
            <a:r>
              <a:rPr lang="en-US" u="none" baseline="0" dirty="0"/>
              <a:t>How many iterations will the while repeat if 0 (zero) is entered as input for </a:t>
            </a:r>
            <a:r>
              <a:rPr lang="en-US" b="1" u="none" baseline="0" dirty="0"/>
              <a:t>size</a:t>
            </a:r>
            <a:r>
              <a:rPr lang="en-US" u="none" baseline="0" dirty="0"/>
              <a:t> (line </a:t>
            </a:r>
            <a:r>
              <a:rPr lang="en-US" dirty="0"/>
              <a:t>7</a:t>
            </a:r>
            <a:r>
              <a:rPr lang="en-US" u="none" baseline="0" dirty="0"/>
              <a:t>)?</a:t>
            </a:r>
            <a:endParaRPr lang="en-US" u="none" baseline="0" dirty="0">
              <a:cs typeface="Calibri"/>
            </a:endParaRPr>
          </a:p>
          <a:p>
            <a:pPr eaLnBrk="1" hangingPunct="1">
              <a:spcBef>
                <a:spcPct val="0"/>
              </a:spcBef>
            </a:pPr>
            <a:endParaRPr lang="en-US" u="none" baseline="0" dirty="0"/>
          </a:p>
          <a:p>
            <a:pPr eaLnBrk="1" hangingPunct="1">
              <a:spcBef>
                <a:spcPct val="0"/>
              </a:spcBef>
            </a:pPr>
            <a:r>
              <a:rPr lang="en-US" u="sng" baseline="0" dirty="0"/>
              <a:t>Answer</a:t>
            </a:r>
          </a:p>
          <a:p>
            <a:pPr eaLnBrk="1" hangingPunct="1">
              <a:spcBef>
                <a:spcPct val="0"/>
              </a:spcBef>
            </a:pPr>
            <a:r>
              <a:rPr lang="en-US" u="none" baseline="0" dirty="0"/>
              <a:t>0 (zero) times.</a:t>
            </a:r>
          </a:p>
          <a:p>
            <a:pPr eaLnBrk="1" hangingPunct="1">
              <a:spcBef>
                <a:spcPct val="0"/>
              </a:spcBef>
            </a:pPr>
            <a:r>
              <a:rPr lang="en-US" u="none" baseline="0" dirty="0"/>
              <a:t>This is because the while loop checks the condition </a:t>
            </a:r>
            <a:r>
              <a:rPr lang="en-US" b="1" u="none" baseline="0" dirty="0"/>
              <a:t>counter &lt;= size</a:t>
            </a:r>
            <a:r>
              <a:rPr lang="en-US" u="none" baseline="0" dirty="0"/>
              <a:t> even before its first iteration.</a:t>
            </a:r>
          </a:p>
          <a:p>
            <a:pPr eaLnBrk="1" hangingPunct="1">
              <a:spcBef>
                <a:spcPct val="0"/>
              </a:spcBef>
            </a:pPr>
            <a:r>
              <a:rPr lang="en-US" u="none" baseline="0" dirty="0"/>
              <a:t>Since the condition evaluates to false, there will not be even a single iteration of the loop.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59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8B0F2-FB64-4E8F-BB3F-A19D298C4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D41CC-CA75-4295-87C7-343DA29DB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24C3B-5AAB-46D7-B981-3B59020B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D46B-FB1B-41EE-8223-593D733C943A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1607B-DB89-4447-9198-D7534D559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DF857-58ED-47A2-BA33-F1C75F21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D955-8D9E-4895-B433-F1B9D10F71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009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CABB-90F0-4CAC-99D9-CF862B4B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5B73C-70C3-4E4F-8F47-EE2F117EE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95D79-586E-4095-BD26-9F5E6ECDA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D46B-FB1B-41EE-8223-593D733C943A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063DB-97FB-4F8D-B30A-09E75DCC9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A39E6-B4C1-455D-8959-BE7B1189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D955-8D9E-4895-B433-F1B9D10F71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762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43EC1D-A4B2-43F2-8AF1-8B252D322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2BEBE-E518-4011-B43C-5D8DC3E4C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2CB2F-BB7A-4670-8B03-6D614189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D46B-FB1B-41EE-8223-593D733C943A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140D-8D73-4AA2-B85C-1DA80B0E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3F1E3-4418-4289-A845-5701D28A3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D955-8D9E-4895-B433-F1B9D10F71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0290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5413" y="1492162"/>
            <a:ext cx="10656920" cy="4673143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>
            <a:normAutofit/>
          </a:bodyPr>
          <a:lstStyle>
            <a:lvl1pPr marL="342900" indent="-342900" algn="l" rtl="0">
              <a:buSzPct val="75000"/>
              <a:buFontTx/>
              <a:buBlip>
                <a:blip r:embed="rId2"/>
              </a:buBlip>
              <a:defRPr sz="2800" b="0">
                <a:latin typeface="Segoe" panose="020B0502040504020203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331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117" y="1124745"/>
            <a:ext cx="5510328" cy="444361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3" name="TextBox 12"/>
          <p:cNvSpPr txBox="1"/>
          <p:nvPr userDrawn="1"/>
        </p:nvSpPr>
        <p:spPr>
          <a:xfrm>
            <a:off x="1967541" y="2492896"/>
            <a:ext cx="34708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793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57482 2.59259E-6 L 4.72222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7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57482 2.59259E-6 L 4.72222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7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815413" y="1494000"/>
            <a:ext cx="10656920" cy="2286000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tIns="9000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 baseline="0"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marL="11430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3pPr>
            <a:lvl4pPr marL="16002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 bwMode="blackWhite">
          <a:xfrm>
            <a:off x="803574" y="3873732"/>
            <a:ext cx="10668420" cy="2277687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129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k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/>
          <p:cNvSpPr>
            <a:spLocks noGrp="1"/>
          </p:cNvSpPr>
          <p:nvPr>
            <p:ph type="body" sz="quarter" idx="16"/>
          </p:nvPr>
        </p:nvSpPr>
        <p:spPr bwMode="blackWhite">
          <a:xfrm>
            <a:off x="803574" y="1492161"/>
            <a:ext cx="10668420" cy="4659258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833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815413" y="1494177"/>
            <a:ext cx="10673019" cy="107090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tIns="9000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 baseline="0"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3pPr>
            <a:lvl4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4pPr>
            <a:lvl5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6"/>
          </p:nvPr>
        </p:nvSpPr>
        <p:spPr bwMode="blackWhite">
          <a:xfrm>
            <a:off x="815413" y="2630517"/>
            <a:ext cx="10684536" cy="1139423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815016" y="3835374"/>
            <a:ext cx="10684933" cy="1073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 lang="en-US" sz="2800" kern="1200" baseline="0" dirty="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342900" indent="-342900">
              <a:defRPr/>
            </a:lvl2pPr>
            <a:lvl3pPr marL="342900" indent="-342900">
              <a:defRPr/>
            </a:lvl3pPr>
            <a:lvl4pPr marL="342900" indent="-342900">
              <a:defRPr/>
            </a:lvl4pPr>
            <a:lvl5pPr marL="342900" indent="-342900">
              <a:defRPr/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815016" y="4973960"/>
            <a:ext cx="10684933" cy="111918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/>
          <a:lstStyle>
            <a:lvl1pPr marL="0" indent="0"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 marL="0" indent="0">
              <a:defRPr/>
            </a:lvl2pPr>
            <a:lvl3pPr marL="0" indent="0">
              <a:defRPr/>
            </a:lvl3pPr>
            <a:lvl4pPr marL="0" indent="0">
              <a:defRPr/>
            </a:lvl4pPr>
            <a:lvl5pPr marL="0" indent="0">
              <a:defRPr/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6530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14" y="2420889"/>
            <a:ext cx="4934263" cy="213270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2" name="TextBox 11"/>
          <p:cNvSpPr txBox="1"/>
          <p:nvPr userDrawn="1"/>
        </p:nvSpPr>
        <p:spPr>
          <a:xfrm>
            <a:off x="1967542" y="2492896"/>
            <a:ext cx="212590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Lab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2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5399 2.59259E-6 L 2.77778E-7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0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2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5399 2.59259E-6 L 2.77778E-7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0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2" grpId="1"/>
        </p:bldLst>
      </p:timing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871531" y="2492896"/>
            <a:ext cx="55370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Questions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947" y="1988841"/>
            <a:ext cx="2043387" cy="2844235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79724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4.16667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4.16667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</p:bldLst>
      </p:timing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>
  <p:cSld name="6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68000" y="5981612"/>
            <a:ext cx="1246029" cy="5112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150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FC92F-E71A-4B3C-9FB7-FD5F2D2A7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5F956-1930-40AF-AC91-B04C921AD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6CA94-68BF-4843-8DB8-D656E05CB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D46B-FB1B-41EE-8223-593D733C943A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C3BA5-DF95-4EF6-A6DC-4B8BD5E4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B53C2-C736-41FD-8DDA-6AC829860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D955-8D9E-4895-B433-F1B9D10F71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248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517C9-70B4-49E7-998E-58BB73D50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DF904-515F-4D1E-92E9-83FF29D6F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FF6C4-568D-422B-89D5-71B2A673C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D46B-FB1B-41EE-8223-593D733C943A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0FC27-5D16-4C73-9DFF-D2C5BED38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FCA36-6734-4DE0-8F31-3949C711C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D955-8D9E-4895-B433-F1B9D10F71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463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541E-DFE3-42F7-AC9A-1181BDFA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A132A-D5A7-4D16-93CB-BA38C6865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16354-9777-4E7C-8333-59D198C4E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798FD-778A-4003-B406-01ABA839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D46B-FB1B-41EE-8223-593D733C943A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68E0-6C1D-43A7-AACA-12495B5A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07070-5A56-49D5-8CE2-361FD2AF4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D955-8D9E-4895-B433-F1B9D10F71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334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7E4AA-67D8-4F8C-B165-7EB00EE33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395CB-0E2F-4977-A6CD-979DD2B6A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E862D-7E7C-4DF3-83D8-AA842A6DB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9613CE-F13A-4238-9715-2997ABB05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379CE5-16C4-464A-98DF-E0619E7A8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4C8A89-5D57-4B11-85DE-65897A0D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D46B-FB1B-41EE-8223-593D733C943A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92AD8F-AB13-46CD-B575-96D8C417B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C44A75-88DE-4B77-A83A-A073EEB1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D955-8D9E-4895-B433-F1B9D10F71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126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72D48-F611-4C20-A501-E42D55EA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B4F494-C301-474D-9820-F43EE37C3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D46B-FB1B-41EE-8223-593D733C943A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81368-25F8-4419-B068-E991F4F72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A1445-9351-453D-ADE8-B23F82E75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D955-8D9E-4895-B433-F1B9D10F71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3546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1087C-2A85-4795-906C-9E4A11D0F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D46B-FB1B-41EE-8223-593D733C943A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4C3394-336E-4B3F-89F6-921C4F98D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1EDD6-3A56-407F-8F48-87F6F5B0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D955-8D9E-4895-B433-F1B9D10F71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387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6A264-67D7-4B94-A6AC-39187DA9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40E8F-A94E-4B95-AD75-E0D50C951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08130-AA4E-4D68-AD93-02289A0F6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EB825-0DFD-4F27-BB41-128D0BEC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D46B-FB1B-41EE-8223-593D733C943A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C910A-B4B6-4CB3-ABC9-8AFEAEC97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7C1B1-8DE8-46D1-A124-C2A0FBC2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D955-8D9E-4895-B433-F1B9D10F71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588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8995F-5804-4D85-8F9B-2349FAF1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093F4D-0A05-4EBE-A003-69979427F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F715B-BC89-4028-B736-0085C5DB7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AA3DD-ED4A-496E-94ED-5E0A5D0F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D46B-FB1B-41EE-8223-593D733C943A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B99CD-F854-40E9-8BB0-9600360E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224B2-4AB5-4DD7-8CC3-82B76EF5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D955-8D9E-4895-B433-F1B9D10F71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978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17DD1B-1AEF-4E83-A8DA-6A2D8EF49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B0EF4-AFB9-44DC-9EEC-3BF165DC3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AAFEE-DC44-4A3D-AD88-E54095D1A5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ED46B-FB1B-41EE-8223-593D733C943A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70E03-7AD6-48C5-B6F8-6F4D70276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65880-C070-4F27-8FD0-6A42E42A1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1D955-8D9E-4895-B433-F1B9D10F71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085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8" r:id="rId18"/>
    <p:sldLayoutId id="214748366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hannel/UCwCLWJO1caWG5ltavG55qlg" TargetMode="External"/><Relationship Id="rId13" Type="http://schemas.openxmlformats.org/officeDocument/2006/relationships/image" Target="../media/image12.png"/><Relationship Id="rId3" Type="http://schemas.openxmlformats.org/officeDocument/2006/relationships/hyperlink" Target="http://www.selacloud.com/" TargetMode="External"/><Relationship Id="rId7" Type="http://schemas.openxmlformats.org/officeDocument/2006/relationships/image" Target="../media/image9.png"/><Relationship Id="rId12" Type="http://schemas.openxmlformats.org/officeDocument/2006/relationships/hyperlink" Target="https://www.instagram.com/selaclou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twitter.com/SelaCloud" TargetMode="Externa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hyperlink" Target="https://www.linkedin.com/company/17810/admin" TargetMode="External"/><Relationship Id="rId4" Type="http://schemas.openxmlformats.org/officeDocument/2006/relationships/hyperlink" Target="https://www.facebook.com/selacloud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/>
          <p:nvPr/>
        </p:nvSpPr>
        <p:spPr>
          <a:xfrm>
            <a:off x="753215" y="731221"/>
            <a:ext cx="1852408" cy="1804715"/>
          </a:xfrm>
          <a:prstGeom prst="rect">
            <a:avLst/>
          </a:prstGeom>
          <a:noFill/>
          <a:ln w="114300" cap="flat" cmpd="sng">
            <a:solidFill>
              <a:srgbClr val="0071F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"/>
          <p:cNvSpPr/>
          <p:nvPr/>
        </p:nvSpPr>
        <p:spPr>
          <a:xfrm>
            <a:off x="1024128" y="974550"/>
            <a:ext cx="1938528" cy="12200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"/>
          <p:cNvSpPr txBox="1"/>
          <p:nvPr/>
        </p:nvSpPr>
        <p:spPr>
          <a:xfrm>
            <a:off x="1197504" y="1264978"/>
            <a:ext cx="10139280" cy="69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Lexend"/>
              <a:buNone/>
            </a:pPr>
            <a:r>
              <a:rPr lang="en-US" sz="6000" b="1" dirty="0">
                <a:latin typeface="Lexend" panose="020B0604020202020204"/>
                <a:cs typeface="Times New Roman" pitchFamily="18" charset="0"/>
              </a:rPr>
              <a:t>Module 06- </a:t>
            </a:r>
            <a:r>
              <a:rPr lang="en-US" sz="6000" b="1" dirty="0">
                <a:latin typeface="Lexend" panose="020B0604020202020204"/>
              </a:rPr>
              <a:t>Regular expressions</a:t>
            </a:r>
            <a:br>
              <a:rPr lang="en-US" sz="6000" b="1" dirty="0">
                <a:latin typeface="Lexend" panose="020B0604020202020204"/>
              </a:rPr>
            </a:br>
            <a:endParaRPr lang="en-US" sz="2400" b="1" i="0" u="none" strike="noStrike" cap="none" dirty="0">
              <a:solidFill>
                <a:schemeClr val="tx2">
                  <a:lumMod val="25000"/>
                </a:schemeClr>
              </a:solidFill>
              <a:latin typeface="Lexend" panose="020B0604020202020204"/>
              <a:ea typeface="Lexend" panose="020B0604020202020204"/>
              <a:cs typeface="Lexend" panose="020B0604020202020204"/>
              <a:sym typeface="Lexend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707614E-B472-D72F-3362-F3D5800A79AE}"/>
              </a:ext>
            </a:extLst>
          </p:cNvPr>
          <p:cNvGrpSpPr/>
          <p:nvPr/>
        </p:nvGrpSpPr>
        <p:grpSpPr>
          <a:xfrm>
            <a:off x="4768981" y="6314787"/>
            <a:ext cx="2898939" cy="435065"/>
            <a:chOff x="4346126" y="6301065"/>
            <a:chExt cx="2898939" cy="435065"/>
          </a:xfrm>
        </p:grpSpPr>
        <p:sp>
          <p:nvSpPr>
            <p:cNvPr id="27" name="Google Shape;157;p2">
              <a:extLst>
                <a:ext uri="{FF2B5EF4-FFF2-40B4-BE49-F238E27FC236}">
                  <a16:creationId xmlns:a16="http://schemas.microsoft.com/office/drawing/2014/main" id="{4EA5EBB7-68D9-5C27-8971-C58931043AB0}"/>
                </a:ext>
              </a:extLst>
            </p:cNvPr>
            <p:cNvSpPr txBox="1"/>
            <p:nvPr/>
          </p:nvSpPr>
          <p:spPr>
            <a:xfrm>
              <a:off x="4346126" y="6301065"/>
              <a:ext cx="2898939" cy="260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Lexend"/>
                <a:buNone/>
              </a:pPr>
              <a:r>
                <a:rPr lang="en-US" sz="1100" b="1" i="0" u="none" strike="noStrike" cap="none" dirty="0">
                  <a:solidFill>
                    <a:srgbClr val="00DBE9"/>
                  </a:solidFill>
                  <a:latin typeface="+mn-lt"/>
                  <a:ea typeface="Lexend"/>
                  <a:cs typeface="+mn-cs"/>
                  <a:sym typeface="Lexend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WWW.SELACLOUD.COM</a:t>
              </a:r>
              <a:endParaRPr sz="1100" dirty="0">
                <a:solidFill>
                  <a:srgbClr val="00DBE9"/>
                </a:solidFill>
                <a:latin typeface="+mn-lt"/>
                <a:cs typeface="+mn-cs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Noto Sans Hebrew"/>
                <a:buNone/>
              </a:pPr>
              <a:endParaRPr sz="1100" b="1" i="0" u="none" strike="noStrike" cap="none" dirty="0">
                <a:solidFill>
                  <a:srgbClr val="00DBE9"/>
                </a:solidFill>
                <a:latin typeface="Lexend Light" pitchFamily="2" charset="0"/>
                <a:ea typeface="Lexend"/>
                <a:cs typeface="Lexend"/>
                <a:sym typeface="Lexend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0FDA890-33F8-40FC-59E2-9BD7B4CF4B60}"/>
                </a:ext>
              </a:extLst>
            </p:cNvPr>
            <p:cNvGrpSpPr/>
            <p:nvPr/>
          </p:nvGrpSpPr>
          <p:grpSpPr>
            <a:xfrm>
              <a:off x="5196988" y="6503312"/>
              <a:ext cx="1188416" cy="232818"/>
              <a:chOff x="5196988" y="6503312"/>
              <a:chExt cx="1188416" cy="232818"/>
            </a:xfrm>
          </p:grpSpPr>
          <p:pic>
            <p:nvPicPr>
              <p:cNvPr id="29" name="Picture 28" descr="Icon&#10;&#10;Description automatically generated">
                <a:hlinkClick r:id="rId4"/>
                <a:extLst>
                  <a:ext uri="{FF2B5EF4-FFF2-40B4-BE49-F238E27FC236}">
                    <a16:creationId xmlns:a16="http://schemas.microsoft.com/office/drawing/2014/main" id="{64501E28-0CD7-BEAB-240F-3FE7691367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07162" y="6503312"/>
                <a:ext cx="338919" cy="232817"/>
              </a:xfrm>
              <a:prstGeom prst="rect">
                <a:avLst/>
              </a:prstGeom>
            </p:spPr>
          </p:pic>
          <p:pic>
            <p:nvPicPr>
              <p:cNvPr id="30" name="Picture 29" descr="Logo, icon&#10;&#10;Description automatically generated">
                <a:hlinkClick r:id="rId6"/>
                <a:extLst>
                  <a:ext uri="{FF2B5EF4-FFF2-40B4-BE49-F238E27FC236}">
                    <a16:creationId xmlns:a16="http://schemas.microsoft.com/office/drawing/2014/main" id="{4D899894-16A2-81DC-1AC3-0E3C481677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37917" y="6503313"/>
                <a:ext cx="338919" cy="232817"/>
              </a:xfrm>
              <a:prstGeom prst="rect">
                <a:avLst/>
              </a:prstGeom>
            </p:spPr>
          </p:pic>
          <p:pic>
            <p:nvPicPr>
              <p:cNvPr id="31" name="Picture 30" descr="Logo&#10;&#10;Description automatically generated">
                <a:hlinkClick r:id="rId8"/>
                <a:extLst>
                  <a:ext uri="{FF2B5EF4-FFF2-40B4-BE49-F238E27FC236}">
                    <a16:creationId xmlns:a16="http://schemas.microsoft.com/office/drawing/2014/main" id="{6DECAAD2-14ED-D62E-83E5-01D62FD73E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46485" y="6503313"/>
                <a:ext cx="338919" cy="232817"/>
              </a:xfrm>
              <a:prstGeom prst="rect">
                <a:avLst/>
              </a:prstGeom>
            </p:spPr>
          </p:pic>
          <p:pic>
            <p:nvPicPr>
              <p:cNvPr id="32" name="Picture 31" descr="Icon&#10;&#10;Description automatically generated">
                <a:hlinkClick r:id="rId10"/>
                <a:extLst>
                  <a:ext uri="{FF2B5EF4-FFF2-40B4-BE49-F238E27FC236}">
                    <a16:creationId xmlns:a16="http://schemas.microsoft.com/office/drawing/2014/main" id="{DC102836-817A-8573-C7AB-C2724E6E5F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96988" y="6503312"/>
                <a:ext cx="338919" cy="232817"/>
              </a:xfrm>
              <a:prstGeom prst="rect">
                <a:avLst/>
              </a:prstGeom>
            </p:spPr>
          </p:pic>
          <p:pic>
            <p:nvPicPr>
              <p:cNvPr id="33" name="Picture 32" descr="Icon&#10;&#10;Description automatically generated">
                <a:hlinkClick r:id="rId12"/>
                <a:extLst>
                  <a:ext uri="{FF2B5EF4-FFF2-40B4-BE49-F238E27FC236}">
                    <a16:creationId xmlns:a16="http://schemas.microsoft.com/office/drawing/2014/main" id="{F46B6109-4740-9E76-5C84-B96F79785C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26137" y="6503312"/>
                <a:ext cx="338919" cy="23281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3"/>
    </mc:Choice>
    <mc:Fallback xmlns="">
      <p:transition spd="slow" advTm="228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Lexend Light"/>
              </a:rPr>
              <a:t>RE search – cont'd</a:t>
            </a:r>
            <a:endParaRPr lang="he-IL" b="1" dirty="0">
              <a:latin typeface="Lexend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A5CEBE-FD72-4D6E-B360-B489AE647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14" y="2058191"/>
            <a:ext cx="8273988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line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"my age is 22"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re.search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r'(\d+).*'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line)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"matched string is {} in index ({},{})"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.format(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m.group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m.start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m.end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"No match!!"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701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Lexend Light"/>
              </a:rPr>
              <a:t>RE search – cont'd</a:t>
            </a:r>
            <a:endParaRPr lang="he-IL" b="1" dirty="0">
              <a:latin typeface="Lexend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423DBA-30BB-4C91-BD28-3563EEC6F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14" y="1970740"/>
            <a:ext cx="7957352" cy="36933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line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"27:11:2004"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re.search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r'(\d+):(\d+):(\d+)'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line)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"matched day is {} in index ({},{})"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.format(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m.group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m.start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m.end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"matched month is {} in index ({},{})"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.format(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m.group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m.start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m.end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"matched year is {} in index ({},{})"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.format(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m.group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m.start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m.end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"No match!!"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811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RE sub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3F5BBC-4355-48F2-8DD0-928E87A56D3F}"/>
              </a:ext>
            </a:extLst>
          </p:cNvPr>
          <p:cNvSpPr txBox="1"/>
          <p:nvPr/>
        </p:nvSpPr>
        <p:spPr>
          <a:xfrm>
            <a:off x="880533" y="1524000"/>
            <a:ext cx="98044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err="1">
                <a:latin typeface="Lexend Light"/>
              </a:rPr>
              <a:t>re.sub</a:t>
            </a:r>
            <a:r>
              <a:rPr lang="en-US" sz="3200" dirty="0">
                <a:latin typeface="Lexend Light"/>
              </a:rPr>
              <a:t> – replaces all (or max) occurrences of the pattern in string. This method would return modified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Lexend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err="1">
                <a:latin typeface="Lexend Light"/>
              </a:rPr>
              <a:t>re.sub</a:t>
            </a:r>
            <a:r>
              <a:rPr lang="en-US" sz="3200" b="1" dirty="0">
                <a:latin typeface="Lexend Light"/>
              </a:rPr>
              <a:t>(pattern, </a:t>
            </a:r>
            <a:r>
              <a:rPr lang="en-US" sz="3200" b="1" dirty="0" err="1">
                <a:latin typeface="Lexend Light"/>
              </a:rPr>
              <a:t>repl</a:t>
            </a:r>
            <a:r>
              <a:rPr lang="en-US" sz="3200" b="1" dirty="0">
                <a:latin typeface="Lexend Light"/>
              </a:rPr>
              <a:t>, string, max=0)</a:t>
            </a:r>
          </a:p>
          <a:p>
            <a:r>
              <a:rPr lang="en-US" sz="3200" dirty="0">
                <a:latin typeface="Lexend Light"/>
              </a:rPr>
              <a:t>	</a:t>
            </a:r>
            <a:r>
              <a:rPr lang="en-US" sz="3200" b="1" dirty="0">
                <a:latin typeface="Lexend Light"/>
              </a:rPr>
              <a:t>pattern</a:t>
            </a:r>
            <a:r>
              <a:rPr lang="en-US" sz="3200" dirty="0">
                <a:latin typeface="Lexend Light"/>
              </a:rPr>
              <a:t> – regular expression</a:t>
            </a:r>
          </a:p>
          <a:p>
            <a:r>
              <a:rPr lang="en-US" sz="3200" dirty="0">
                <a:latin typeface="Lexend Light"/>
              </a:rPr>
              <a:t>	</a:t>
            </a:r>
            <a:r>
              <a:rPr lang="en-US" sz="3200" b="1" dirty="0" err="1">
                <a:latin typeface="Lexend Light"/>
              </a:rPr>
              <a:t>repl</a:t>
            </a:r>
            <a:r>
              <a:rPr lang="en-US" sz="3200" dirty="0">
                <a:latin typeface="Lexend Light"/>
              </a:rPr>
              <a:t> – replacement string</a:t>
            </a:r>
          </a:p>
          <a:p>
            <a:r>
              <a:rPr lang="en-US" sz="3200" dirty="0">
                <a:latin typeface="Lexend Light"/>
              </a:rPr>
              <a:t>	</a:t>
            </a:r>
            <a:r>
              <a:rPr lang="en-US" sz="3200" b="1" dirty="0">
                <a:latin typeface="Lexend Light"/>
              </a:rPr>
              <a:t>string</a:t>
            </a:r>
            <a:r>
              <a:rPr lang="en-US" sz="3200" dirty="0">
                <a:latin typeface="Lexend Light"/>
              </a:rPr>
              <a:t> – string to look </a:t>
            </a:r>
            <a:r>
              <a:rPr lang="en-US" sz="3200" i="1" dirty="0">
                <a:latin typeface="Lexend Light"/>
              </a:rPr>
              <a:t>pattern</a:t>
            </a:r>
            <a:r>
              <a:rPr lang="en-US" sz="3200" dirty="0">
                <a:latin typeface="Lexend Light"/>
              </a:rPr>
              <a:t> into</a:t>
            </a:r>
          </a:p>
          <a:p>
            <a:r>
              <a:rPr lang="en-US" sz="3200" dirty="0">
                <a:latin typeface="Lexend Light"/>
              </a:rPr>
              <a:t>	</a:t>
            </a:r>
            <a:r>
              <a:rPr lang="en-US" sz="3200" b="1" dirty="0">
                <a:latin typeface="Lexend Light"/>
              </a:rPr>
              <a:t>max</a:t>
            </a:r>
            <a:r>
              <a:rPr lang="en-US" sz="3200" dirty="0">
                <a:latin typeface="Lexend Light"/>
              </a:rPr>
              <a:t> – maximum replacements</a:t>
            </a:r>
          </a:p>
          <a:p>
            <a:endParaRPr lang="en-US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408067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Lexend Light"/>
              </a:rPr>
              <a:t>RE sub</a:t>
            </a:r>
            <a:endParaRPr lang="he-IL" b="1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25382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RE sub – cont’d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834AC8-7D4E-4CC4-B388-8B48E1FE6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14" y="1688406"/>
            <a:ext cx="7661429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phone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"2004-959-559"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Remove anything other than digits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new_phone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re.sub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r'\D'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phone)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"Phone num now is :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new_phone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#Phone num. now is : 2004959559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Replace '-' with space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new_phone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re.sub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r'-'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phone)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"Phone num now is :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new_phone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#Phone num now is :  2004 959 559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801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RE split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006C40-5A8F-406F-AF43-37B4BA545094}"/>
              </a:ext>
            </a:extLst>
          </p:cNvPr>
          <p:cNvSpPr txBox="1"/>
          <p:nvPr/>
        </p:nvSpPr>
        <p:spPr>
          <a:xfrm>
            <a:off x="815414" y="1591733"/>
            <a:ext cx="1035211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Lexend Light"/>
              </a:rPr>
              <a:t>re.split</a:t>
            </a:r>
            <a:r>
              <a:rPr lang="en-US" sz="2400" b="1" dirty="0">
                <a:latin typeface="Lexend Light"/>
              </a:rPr>
              <a:t> </a:t>
            </a:r>
            <a:r>
              <a:rPr lang="en-US" sz="2400" dirty="0">
                <a:latin typeface="Lexend Light"/>
              </a:rPr>
              <a:t>- Split string by the occurrences of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Lexend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Lexend Light"/>
              </a:rPr>
              <a:t>re.split</a:t>
            </a:r>
            <a:r>
              <a:rPr lang="en-US" sz="2400" b="1" dirty="0">
                <a:latin typeface="Lexend Light"/>
              </a:rPr>
              <a:t>(pattern, string, </a:t>
            </a:r>
            <a:r>
              <a:rPr lang="en-US" sz="2400" b="1" dirty="0" err="1">
                <a:latin typeface="Lexend Light"/>
              </a:rPr>
              <a:t>maxsplit</a:t>
            </a:r>
            <a:r>
              <a:rPr lang="en-US" sz="2400" b="1" dirty="0">
                <a:latin typeface="Lexend Light"/>
              </a:rPr>
              <a:t>=0, flags=0)</a:t>
            </a:r>
          </a:p>
          <a:p>
            <a:r>
              <a:rPr lang="en-US" sz="2400" dirty="0">
                <a:latin typeface="Lexend Light"/>
              </a:rPr>
              <a:t>	</a:t>
            </a:r>
            <a:r>
              <a:rPr lang="en-US" sz="2400" b="1" dirty="0">
                <a:latin typeface="Lexend Light"/>
              </a:rPr>
              <a:t>pattern</a:t>
            </a:r>
            <a:r>
              <a:rPr lang="en-US" sz="2400" dirty="0">
                <a:latin typeface="Lexend Light"/>
              </a:rPr>
              <a:t> – regular expression</a:t>
            </a:r>
          </a:p>
          <a:p>
            <a:r>
              <a:rPr lang="en-US" sz="2400" dirty="0">
                <a:latin typeface="Lexend Light"/>
              </a:rPr>
              <a:t>	</a:t>
            </a:r>
            <a:r>
              <a:rPr lang="en-US" sz="2400" b="1" dirty="0">
                <a:latin typeface="Lexend Light"/>
              </a:rPr>
              <a:t>string</a:t>
            </a:r>
            <a:r>
              <a:rPr lang="en-US" sz="2400" dirty="0">
                <a:latin typeface="Lexend Light"/>
              </a:rPr>
              <a:t> – string to look </a:t>
            </a:r>
            <a:r>
              <a:rPr lang="en-US" sz="2400" i="1" dirty="0">
                <a:latin typeface="Lexend Light"/>
              </a:rPr>
              <a:t>pattern</a:t>
            </a:r>
            <a:r>
              <a:rPr lang="en-US" sz="2400" dirty="0">
                <a:latin typeface="Lexend Light"/>
              </a:rPr>
              <a:t> into</a:t>
            </a:r>
          </a:p>
          <a:p>
            <a:r>
              <a:rPr lang="en-US" sz="2400" dirty="0">
                <a:latin typeface="Lexend Light"/>
              </a:rPr>
              <a:t>	</a:t>
            </a:r>
            <a:r>
              <a:rPr lang="en-US" sz="2400" b="1" dirty="0" err="1">
                <a:latin typeface="Lexend Light"/>
              </a:rPr>
              <a:t>maxsplit</a:t>
            </a:r>
            <a:r>
              <a:rPr lang="en-US" sz="2400" dirty="0">
                <a:latin typeface="Lexend Light"/>
              </a:rPr>
              <a:t> – maximum splits</a:t>
            </a:r>
          </a:p>
          <a:p>
            <a:r>
              <a:rPr lang="en-US" sz="2400" dirty="0">
                <a:latin typeface="Lexend Light"/>
              </a:rPr>
              <a:t>	</a:t>
            </a:r>
            <a:r>
              <a:rPr lang="en-US" sz="2400" b="1" dirty="0">
                <a:latin typeface="Lexend Light"/>
              </a:rPr>
              <a:t>flags</a:t>
            </a:r>
            <a:r>
              <a:rPr lang="en-US" sz="2400" dirty="0">
                <a:latin typeface="Lexend Light"/>
              </a:rPr>
              <a:t> – possible flags</a:t>
            </a:r>
          </a:p>
          <a:p>
            <a:endParaRPr lang="en-US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1972790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Lexend Light"/>
              </a:rPr>
              <a:t>RE split</a:t>
            </a:r>
            <a:endParaRPr lang="he-IL" b="1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2931587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1F6"/>
                </a:solidFill>
                <a:latin typeface="Lexend Light"/>
              </a:rPr>
              <a:t>RE split – cont'd</a:t>
            </a:r>
            <a:endParaRPr lang="he-IL" b="1" dirty="0">
              <a:solidFill>
                <a:srgbClr val="0071F6"/>
              </a:solidFill>
              <a:latin typeface="Lexend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819D83-20D1-4E09-A5B5-15AEB9F8530E}"/>
              </a:ext>
            </a:extLst>
          </p:cNvPr>
          <p:cNvSpPr txBox="1"/>
          <p:nvPr/>
        </p:nvSpPr>
        <p:spPr>
          <a:xfrm>
            <a:off x="815413" y="1652643"/>
            <a:ext cx="105611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endParaRPr lang="en-US" dirty="0">
              <a:latin typeface="Lexend Light"/>
            </a:endParaRPr>
          </a:p>
          <a:p>
            <a:pPr marL="457200" lvl="1" indent="0">
              <a:buNone/>
            </a:pPr>
            <a:endParaRPr lang="en-US" dirty="0">
              <a:latin typeface="Lexend Light"/>
            </a:endParaRPr>
          </a:p>
          <a:p>
            <a:pPr marL="457200" lvl="1" indent="0">
              <a:buNone/>
            </a:pPr>
            <a:endParaRPr lang="en-US" dirty="0">
              <a:latin typeface="Lexend Light"/>
            </a:endParaRPr>
          </a:p>
          <a:p>
            <a:pPr marL="457200" lvl="1" indent="0">
              <a:buNone/>
            </a:pPr>
            <a:endParaRPr lang="en-US" dirty="0">
              <a:latin typeface="Lexend Light"/>
            </a:endParaRPr>
          </a:p>
          <a:p>
            <a:pPr marL="457200" lvl="1" indent="0">
              <a:buNone/>
            </a:pPr>
            <a:endParaRPr lang="en-US" dirty="0">
              <a:latin typeface="Lexend Light"/>
            </a:endParaRPr>
          </a:p>
          <a:p>
            <a:pPr marL="457200" lvl="1" indent="0">
              <a:buNone/>
            </a:pPr>
            <a:endParaRPr lang="en-US" dirty="0">
              <a:latin typeface="Lexend Light"/>
            </a:endParaRPr>
          </a:p>
          <a:p>
            <a:pPr marL="457200" lvl="1" indent="0">
              <a:buNone/>
            </a:pPr>
            <a:endParaRPr lang="en-US" dirty="0">
              <a:latin typeface="Lexend Light"/>
            </a:endParaRPr>
          </a:p>
          <a:p>
            <a:pPr marL="457200" lvl="1" indent="0">
              <a:buNone/>
            </a:pPr>
            <a:endParaRPr lang="en-US" dirty="0">
              <a:latin typeface="Lexend Light"/>
            </a:endParaRPr>
          </a:p>
          <a:p>
            <a:pPr marL="457200" lvl="1" indent="0">
              <a:buNone/>
            </a:pPr>
            <a:endParaRPr lang="en-US" dirty="0">
              <a:latin typeface="Lexend Light"/>
            </a:endParaRPr>
          </a:p>
          <a:p>
            <a:pPr marL="0" indent="0">
              <a:buNone/>
            </a:pPr>
            <a:r>
              <a:rPr lang="en-US" b="1" dirty="0">
                <a:latin typeface="Lexend Light"/>
              </a:rPr>
              <a:t>The Output:</a:t>
            </a:r>
          </a:p>
          <a:p>
            <a:pPr marL="457200" lvl="1" indent="0">
              <a:buNone/>
            </a:pPr>
            <a:r>
              <a:rPr lang="en-US" dirty="0">
                <a:latin typeface="Lexend Light"/>
              </a:rPr>
              <a:t>one</a:t>
            </a:r>
          </a:p>
          <a:p>
            <a:pPr marL="457200" lvl="1" indent="0">
              <a:buNone/>
            </a:pPr>
            <a:r>
              <a:rPr lang="en-US" dirty="0">
                <a:latin typeface="Lexend Light"/>
              </a:rPr>
              <a:t>is</a:t>
            </a:r>
          </a:p>
          <a:p>
            <a:pPr marL="457200" lvl="1" indent="0">
              <a:buNone/>
            </a:pPr>
            <a:r>
              <a:rPr lang="en-US" dirty="0">
                <a:latin typeface="Lexend Light"/>
              </a:rPr>
              <a:t>1</a:t>
            </a:r>
          </a:p>
          <a:p>
            <a:pPr marL="457200" lvl="1" indent="0">
              <a:buNone/>
            </a:pPr>
            <a:r>
              <a:rPr lang="en-US" dirty="0">
                <a:latin typeface="Lexend Light"/>
              </a:rPr>
              <a:t>two</a:t>
            </a:r>
          </a:p>
          <a:p>
            <a:pPr marL="457200" lvl="1" indent="0">
              <a:buNone/>
            </a:pPr>
            <a:r>
              <a:rPr lang="en-US" dirty="0">
                <a:latin typeface="Lexend Light"/>
              </a:rPr>
              <a:t>is</a:t>
            </a:r>
          </a:p>
          <a:p>
            <a:pPr marL="457200" lvl="1" indent="0">
              <a:buNone/>
            </a:pPr>
            <a:r>
              <a:rPr lang="en-US" dirty="0">
                <a:latin typeface="Lexend Light"/>
              </a:rPr>
              <a:t>2</a:t>
            </a:r>
            <a:endParaRPr lang="he-IL" dirty="0">
              <a:latin typeface="Lexend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CCA078-100C-4F3D-9BF7-64552B490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13" y="2001383"/>
            <a:ext cx="4492101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value 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"one is 1, two is 2"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result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re.split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"[, ]+"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value)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element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result: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(element)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661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RE split – cont'd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B85A98-FA6F-433C-9172-7B4C69EF6DC2}"/>
              </a:ext>
            </a:extLst>
          </p:cNvPr>
          <p:cNvSpPr txBox="1"/>
          <p:nvPr/>
        </p:nvSpPr>
        <p:spPr>
          <a:xfrm>
            <a:off x="742454" y="1541344"/>
            <a:ext cx="106341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2400" dirty="0">
              <a:latin typeface="Lexend Light"/>
            </a:endParaRPr>
          </a:p>
          <a:p>
            <a:pPr marL="457200" lvl="1" indent="0">
              <a:buNone/>
            </a:pPr>
            <a:endParaRPr lang="en-US" sz="2400" dirty="0">
              <a:latin typeface="Lexend Light"/>
            </a:endParaRPr>
          </a:p>
          <a:p>
            <a:pPr marL="457200" lvl="1" indent="0">
              <a:buNone/>
            </a:pPr>
            <a:endParaRPr lang="en-US" sz="2400" dirty="0">
              <a:latin typeface="Lexend Light"/>
            </a:endParaRPr>
          </a:p>
          <a:p>
            <a:pPr marL="457200" lvl="1" indent="0">
              <a:buNone/>
            </a:pPr>
            <a:endParaRPr lang="en-US" sz="2400" dirty="0">
              <a:latin typeface="Lexend Light"/>
            </a:endParaRPr>
          </a:p>
          <a:p>
            <a:pPr marL="457200" lvl="1" indent="0">
              <a:buNone/>
            </a:pPr>
            <a:endParaRPr lang="en-US" sz="2400" dirty="0">
              <a:latin typeface="Lexend Light"/>
            </a:endParaRPr>
          </a:p>
          <a:p>
            <a:pPr marL="457200" lvl="1" indent="0">
              <a:buNone/>
            </a:pPr>
            <a:endParaRPr lang="en-US" sz="2400" dirty="0">
              <a:latin typeface="Lexend Light"/>
            </a:endParaRPr>
          </a:p>
          <a:p>
            <a:pPr marL="457200" lvl="1" indent="0">
              <a:buNone/>
            </a:pPr>
            <a:endParaRPr lang="en-US" sz="2400" dirty="0">
              <a:latin typeface="Lexend Light"/>
            </a:endParaRPr>
          </a:p>
          <a:p>
            <a:pPr marL="0" indent="0">
              <a:buNone/>
            </a:pPr>
            <a:r>
              <a:rPr lang="en-US" sz="2400" b="1" dirty="0">
                <a:latin typeface="Lexend Light"/>
              </a:rPr>
              <a:t>The Output:</a:t>
            </a:r>
          </a:p>
          <a:p>
            <a:pPr marL="457200" lvl="1" indent="0">
              <a:buNone/>
            </a:pPr>
            <a:r>
              <a:rPr lang="en-US" sz="2400" dirty="0">
                <a:latin typeface="Lexend Light"/>
              </a:rPr>
              <a:t>1</a:t>
            </a:r>
          </a:p>
          <a:p>
            <a:pPr marL="457200" lvl="1" indent="0">
              <a:buNone/>
            </a:pPr>
            <a:r>
              <a:rPr lang="en-US" sz="2400" dirty="0">
                <a:latin typeface="Lexend Light"/>
              </a:rPr>
              <a:t>22</a:t>
            </a:r>
          </a:p>
          <a:p>
            <a:pPr marL="457200" lvl="1" indent="0">
              <a:buNone/>
            </a:pPr>
            <a:r>
              <a:rPr lang="en-US" sz="2400" dirty="0">
                <a:latin typeface="Lexend Light"/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74D0E3-29D4-4789-91B4-58F002D9F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1896490"/>
            <a:ext cx="4687409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value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"one 1 two 22 three 3"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result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re.split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"\D+"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value)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element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result: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(element)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943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RE </a:t>
            </a:r>
            <a:r>
              <a:rPr lang="en-US" b="1" dirty="0" err="1">
                <a:solidFill>
                  <a:srgbClr val="0071F6"/>
                </a:solidFill>
                <a:latin typeface="Lexend" panose="020B0604020202020204"/>
              </a:rPr>
              <a:t>finditer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83D49A-E3E4-42F7-9AA0-CC2C5760C5FF}"/>
              </a:ext>
            </a:extLst>
          </p:cNvPr>
          <p:cNvSpPr txBox="1"/>
          <p:nvPr/>
        </p:nvSpPr>
        <p:spPr>
          <a:xfrm>
            <a:off x="838200" y="1881243"/>
            <a:ext cx="97959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Lexend Light"/>
              </a:rPr>
              <a:t>re.finditer</a:t>
            </a:r>
            <a:r>
              <a:rPr lang="en-US" sz="2400" dirty="0">
                <a:latin typeface="Lexend Light"/>
              </a:rPr>
              <a:t> - Return an </a:t>
            </a:r>
            <a:r>
              <a:rPr lang="en-US" sz="2400" dirty="0" err="1">
                <a:latin typeface="Lexend Light"/>
              </a:rPr>
              <a:t>MatchObject</a:t>
            </a:r>
            <a:r>
              <a:rPr lang="en-US" sz="2400" dirty="0">
                <a:latin typeface="Lexend Light"/>
              </a:rPr>
              <a:t> iterator for all matched patterns in string</a:t>
            </a:r>
            <a:endParaRPr lang="he-IL" sz="2400" dirty="0">
              <a:latin typeface="Lexend Light"/>
            </a:endParaRPr>
          </a:p>
          <a:p>
            <a:pPr marL="0" indent="0">
              <a:buNone/>
            </a:pPr>
            <a:endParaRPr lang="en-US" sz="2400" dirty="0">
              <a:latin typeface="Lexend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Lexend Light"/>
              </a:rPr>
              <a:t>re.finditer</a:t>
            </a:r>
            <a:r>
              <a:rPr lang="en-US" sz="2400" b="1" dirty="0">
                <a:latin typeface="Lexend Light"/>
              </a:rPr>
              <a:t>(pattern, string, flags=0)</a:t>
            </a:r>
          </a:p>
          <a:p>
            <a:pPr marL="0" indent="0">
              <a:buNone/>
            </a:pPr>
            <a:r>
              <a:rPr lang="en-US" sz="2400" dirty="0">
                <a:latin typeface="Lexend Light"/>
              </a:rPr>
              <a:t>	</a:t>
            </a:r>
            <a:r>
              <a:rPr lang="en-US" sz="2400" b="1" dirty="0">
                <a:latin typeface="Lexend Light"/>
              </a:rPr>
              <a:t>pattern</a:t>
            </a:r>
            <a:r>
              <a:rPr lang="en-US" sz="2400" dirty="0">
                <a:latin typeface="Lexend Light"/>
              </a:rPr>
              <a:t> – regular expression</a:t>
            </a:r>
          </a:p>
          <a:p>
            <a:pPr marL="0" indent="0">
              <a:buNone/>
            </a:pPr>
            <a:r>
              <a:rPr lang="en-US" sz="2400" dirty="0">
                <a:latin typeface="Lexend Light"/>
              </a:rPr>
              <a:t>	</a:t>
            </a:r>
            <a:r>
              <a:rPr lang="en-US" sz="2400" b="1" dirty="0">
                <a:latin typeface="Lexend Light"/>
              </a:rPr>
              <a:t>string</a:t>
            </a:r>
            <a:r>
              <a:rPr lang="en-US" sz="2400" dirty="0">
                <a:latin typeface="Lexend Light"/>
              </a:rPr>
              <a:t> – string to look </a:t>
            </a:r>
            <a:r>
              <a:rPr lang="en-US" sz="2400" i="1" dirty="0">
                <a:latin typeface="Lexend Light"/>
              </a:rPr>
              <a:t>pattern</a:t>
            </a:r>
            <a:r>
              <a:rPr lang="en-US" sz="2400" dirty="0">
                <a:latin typeface="Lexend Light"/>
              </a:rPr>
              <a:t> into</a:t>
            </a:r>
          </a:p>
          <a:p>
            <a:pPr marL="0" indent="0">
              <a:buNone/>
            </a:pPr>
            <a:r>
              <a:rPr lang="en-US" sz="2400" dirty="0">
                <a:latin typeface="Lexend Light"/>
              </a:rPr>
              <a:t>	</a:t>
            </a:r>
            <a:r>
              <a:rPr lang="en-US" sz="2400" b="1" dirty="0">
                <a:latin typeface="Lexend Light"/>
              </a:rPr>
              <a:t>flags</a:t>
            </a:r>
            <a:r>
              <a:rPr lang="en-US" sz="2400" dirty="0">
                <a:latin typeface="Lexend Light"/>
              </a:rPr>
              <a:t> – possible flags</a:t>
            </a:r>
          </a:p>
        </p:txBody>
      </p:sp>
    </p:spTree>
    <p:extLst>
      <p:ext uri="{BB962C8B-B14F-4D97-AF65-F5344CB8AC3E}">
        <p14:creationId xmlns:p14="http://schemas.microsoft.com/office/powerpoint/2010/main" val="16346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Lexend Light"/>
              </a:rPr>
              <a:t>Concepts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Lexend Light"/>
              </a:rPr>
              <a:t>RE characters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Lexend Light"/>
              </a:rPr>
              <a:t>Search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Lexend Light"/>
              </a:rPr>
              <a:t>Matching Object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Lexend Light"/>
              </a:rPr>
              <a:t>Sub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Lexend Light"/>
              </a:rPr>
              <a:t>Split</a:t>
            </a:r>
          </a:p>
          <a:p>
            <a:pPr>
              <a:lnSpc>
                <a:spcPct val="90000"/>
              </a:lnSpc>
            </a:pPr>
            <a:r>
              <a:rPr lang="en-US" dirty="0" err="1">
                <a:latin typeface="Lexend Light"/>
              </a:rPr>
              <a:t>Finditer</a:t>
            </a:r>
            <a:endParaRPr lang="en-US" dirty="0">
              <a:latin typeface="Lexend Ligh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Lexend Light"/>
              </a:rPr>
              <a:t>Flags</a:t>
            </a:r>
          </a:p>
          <a:p>
            <a:pPr>
              <a:lnSpc>
                <a:spcPct val="90000"/>
              </a:lnSpc>
            </a:pPr>
            <a:endParaRPr lang="en-US" dirty="0">
              <a:latin typeface="Lexend Ligh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Agenda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07750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Lexend Light"/>
              </a:rPr>
              <a:t>RE </a:t>
            </a:r>
            <a:r>
              <a:rPr lang="en-US" b="1" dirty="0" err="1">
                <a:latin typeface="Lexend Light"/>
              </a:rPr>
              <a:t>finditer</a:t>
            </a:r>
            <a:endParaRPr lang="he-IL" b="1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1102490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5413" y="571787"/>
            <a:ext cx="10561173" cy="720000"/>
          </a:xfrm>
        </p:spPr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RE </a:t>
            </a:r>
            <a:r>
              <a:rPr lang="en-US" b="1" dirty="0" err="1">
                <a:solidFill>
                  <a:srgbClr val="0071F6"/>
                </a:solidFill>
                <a:latin typeface="Lexend" panose="020B0604020202020204"/>
              </a:rPr>
              <a:t>finditer</a:t>
            </a:r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 – cont’d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1D20A2-653B-452A-B484-35D935469338}"/>
              </a:ext>
            </a:extLst>
          </p:cNvPr>
          <p:cNvSpPr txBox="1"/>
          <p:nvPr/>
        </p:nvSpPr>
        <p:spPr>
          <a:xfrm>
            <a:off x="815413" y="2496028"/>
            <a:ext cx="102589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dirty="0">
              <a:latin typeface="Lexend Light"/>
            </a:endParaRPr>
          </a:p>
          <a:p>
            <a:pPr marL="0" indent="0">
              <a:buNone/>
            </a:pPr>
            <a:endParaRPr lang="en-US" dirty="0">
              <a:latin typeface="Lexend Light"/>
            </a:endParaRPr>
          </a:p>
          <a:p>
            <a:pPr marL="0" indent="0">
              <a:buNone/>
            </a:pPr>
            <a:endParaRPr lang="en-US" dirty="0">
              <a:latin typeface="Lexend Light"/>
            </a:endParaRPr>
          </a:p>
          <a:p>
            <a:pPr marL="0" indent="0">
              <a:buNone/>
            </a:pPr>
            <a:endParaRPr lang="en-US" dirty="0">
              <a:latin typeface="Lexend Light"/>
            </a:endParaRPr>
          </a:p>
          <a:p>
            <a:pPr marL="0" indent="0">
              <a:buNone/>
            </a:pPr>
            <a:endParaRPr lang="en-US" dirty="0">
              <a:latin typeface="Lexend Light"/>
            </a:endParaRPr>
          </a:p>
          <a:p>
            <a:pPr marL="0" indent="0">
              <a:buNone/>
            </a:pPr>
            <a:endParaRPr lang="en-US" dirty="0">
              <a:latin typeface="Lexend Light"/>
            </a:endParaRPr>
          </a:p>
          <a:p>
            <a:pPr marL="0" indent="0">
              <a:buNone/>
            </a:pPr>
            <a:r>
              <a:rPr lang="en-US" dirty="0">
                <a:latin typeface="Lexend Light"/>
              </a:rPr>
              <a:t> 0- 4: this</a:t>
            </a:r>
          </a:p>
          <a:p>
            <a:pPr marL="0" indent="0">
              <a:buNone/>
            </a:pPr>
            <a:r>
              <a:rPr lang="en-US" dirty="0">
                <a:latin typeface="Lexend Light"/>
              </a:rPr>
              <a:t> 5- 7: is</a:t>
            </a:r>
          </a:p>
          <a:p>
            <a:pPr marL="0" indent="0">
              <a:buNone/>
            </a:pPr>
            <a:r>
              <a:rPr lang="en-US" dirty="0">
                <a:latin typeface="Lexend Light"/>
              </a:rPr>
              <a:t> 8- 9: a</a:t>
            </a:r>
          </a:p>
          <a:p>
            <a:pPr marL="0" indent="0">
              <a:buNone/>
            </a:pPr>
            <a:r>
              <a:rPr lang="en-US" dirty="0">
                <a:latin typeface="Lexend Light"/>
              </a:rPr>
              <a:t>….</a:t>
            </a:r>
          </a:p>
          <a:p>
            <a:pPr marL="0" indent="0">
              <a:buNone/>
            </a:pPr>
            <a:r>
              <a:rPr lang="en-US" dirty="0">
                <a:latin typeface="Lexend Light"/>
              </a:rPr>
              <a:t>35-37: of</a:t>
            </a:r>
          </a:p>
          <a:p>
            <a:pPr marL="0" indent="0">
              <a:buNone/>
            </a:pPr>
            <a:r>
              <a:rPr lang="en-US" dirty="0">
                <a:latin typeface="Lexend Light"/>
              </a:rPr>
              <a:t>38-43: words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D526D8-4AC9-43F2-A92A-C2DF1E8F2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01" y="2073338"/>
            <a:ext cx="6765770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text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"this is a long sentence with a lot of words"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re.finditer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r"(\w+)"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text):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'{}-{}: {}'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.format(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m.start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m.end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m.group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332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148" y="486536"/>
            <a:ext cx="10561173" cy="720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RE flags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FAD6B07D-0F74-4C35-BFDB-7C528C4CC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48" y="1546032"/>
            <a:ext cx="7845986" cy="445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46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Lexend Light"/>
              </a:rPr>
              <a:t>Labs 1-3</a:t>
            </a:r>
            <a:endParaRPr lang="he-IL" b="1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2020705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015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0071F6"/>
                </a:solidFill>
                <a:latin typeface="Lexend" panose="020B0604020202020204"/>
              </a:rPr>
              <a:t>Concepts About Regular Expressions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97FB3-43A9-456C-A3B8-B191542B9A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5412" y="1494000"/>
            <a:ext cx="10441473" cy="465280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Lexend Light"/>
              </a:rPr>
              <a:t>A </a:t>
            </a:r>
            <a:r>
              <a:rPr lang="en-US" i="1" dirty="0">
                <a:latin typeface="Lexend Light"/>
              </a:rPr>
              <a:t>regular expression</a:t>
            </a:r>
            <a:r>
              <a:rPr lang="en-US" dirty="0">
                <a:latin typeface="Lexend Light"/>
              </a:rPr>
              <a:t> is a pattern - a template - to be matched against a string.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Lexend Light"/>
              </a:rPr>
              <a:t>Matching a regular expression against a string either succeeds or fails.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Lexend Light"/>
              </a:rPr>
              <a:t>Sometimes, the success or failure may be all you are concerned about and sometimes we to process or to replace  the matched pattern.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Lexend Light"/>
              </a:rPr>
              <a:t>Regular expressions are widely used by many programs and languages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Lexend Light"/>
              </a:rPr>
              <a:t>The module </a:t>
            </a:r>
            <a:r>
              <a:rPr lang="en-US" b="1" dirty="0">
                <a:latin typeface="Lexend Light"/>
              </a:rPr>
              <a:t>re</a:t>
            </a:r>
            <a:r>
              <a:rPr lang="en-US" dirty="0">
                <a:latin typeface="Lexend Light"/>
              </a:rPr>
              <a:t> provides full support for regular expressions in Python</a:t>
            </a:r>
          </a:p>
          <a:p>
            <a:pPr marL="0" indent="0">
              <a:buNone/>
            </a:pPr>
            <a:endParaRPr lang="en-US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126592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gular Expression Simple Usage in Python">
            <a:extLst>
              <a:ext uri="{FF2B5EF4-FFF2-40B4-BE49-F238E27FC236}">
                <a16:creationId xmlns:a16="http://schemas.microsoft.com/office/drawing/2014/main" id="{2A1528A2-77F7-4A02-A671-5CC1F3B33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667" y="790806"/>
            <a:ext cx="8535334" cy="52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989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024467" y="1494000"/>
            <a:ext cx="10352120" cy="494840"/>
          </a:xfrm>
        </p:spPr>
        <p:txBody>
          <a:bodyPr>
            <a:no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Lexend Light"/>
              </a:rPr>
              <a:t>There is the basic set of regular-expression meaningful characters in Perl.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Regular- expression characters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9D978C38-9EC2-4FB2-9E27-E7D47085D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255" y="2214160"/>
            <a:ext cx="7346423" cy="424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20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7B48B7B9-B543-445B-9A20-1EF52488F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71F6"/>
                </a:solidFill>
                <a:latin typeface="Lexend" panose="020B0604020202020204"/>
              </a:rPr>
              <a:t>Regular- expression characters - Cont'd 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6B8F7B-E636-48F9-A6AC-57D33610DE43}"/>
              </a:ext>
            </a:extLst>
          </p:cNvPr>
          <p:cNvSpPr txBox="1"/>
          <p:nvPr/>
        </p:nvSpPr>
        <p:spPr>
          <a:xfrm>
            <a:off x="897467" y="1693333"/>
            <a:ext cx="1047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Lexend Light"/>
              </a:rPr>
              <a:t>There is the basic set of quantifiers characters:</a:t>
            </a:r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1542E6CC-A389-46F5-A5AC-2EFE23913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886" y="2458197"/>
            <a:ext cx="7777162" cy="363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4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71F6"/>
                </a:solidFill>
                <a:latin typeface="Lexend" panose="020B0604020202020204"/>
              </a:rPr>
              <a:t>Regular- expression characters - Cont'd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3490"/>
          </a:xfrm>
        </p:spPr>
        <p:txBody>
          <a:bodyPr/>
          <a:lstStyle/>
          <a:p>
            <a:pPr algn="l" rtl="0"/>
            <a:r>
              <a:rPr lang="en-US" sz="2800" dirty="0">
                <a:latin typeface="Lexend Light"/>
              </a:rPr>
              <a:t>There is the extended set of Python characters:</a:t>
            </a:r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8056DD8A-6A3F-4D46-9A5B-E8DFE6682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500" y="2574605"/>
            <a:ext cx="6985000" cy="373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08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RE search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C3AF4-C00C-40F8-AC9B-196EF7FA9637}"/>
              </a:ext>
            </a:extLst>
          </p:cNvPr>
          <p:cNvSpPr txBox="1"/>
          <p:nvPr/>
        </p:nvSpPr>
        <p:spPr>
          <a:xfrm>
            <a:off x="838200" y="1690688"/>
            <a:ext cx="102954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Lexend Light"/>
              </a:rPr>
              <a:t>re.search</a:t>
            </a:r>
            <a:r>
              <a:rPr lang="en-US" sz="2400" dirty="0">
                <a:latin typeface="Lexend Light"/>
              </a:rPr>
              <a:t> - Scan through string looking for the first location where the regular expression pattern produces a match, and return a corresponding </a:t>
            </a:r>
            <a:r>
              <a:rPr lang="en-US" sz="2400" dirty="0" err="1">
                <a:latin typeface="Lexend Light"/>
              </a:rPr>
              <a:t>MatchObject</a:t>
            </a:r>
            <a:r>
              <a:rPr lang="en-US" sz="2400" dirty="0">
                <a:latin typeface="Lexend Light"/>
              </a:rPr>
              <a:t>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Lexend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Lexend Light"/>
              </a:rPr>
              <a:t>match_obj</a:t>
            </a:r>
            <a:r>
              <a:rPr lang="en-US" sz="2400" dirty="0">
                <a:latin typeface="Lexend Light"/>
              </a:rPr>
              <a:t> = </a:t>
            </a:r>
            <a:r>
              <a:rPr lang="en-US" sz="2400" dirty="0" err="1">
                <a:latin typeface="Lexend Light"/>
              </a:rPr>
              <a:t>re.search</a:t>
            </a:r>
            <a:r>
              <a:rPr lang="en-US" sz="2400" dirty="0">
                <a:latin typeface="Lexend Light"/>
              </a:rPr>
              <a:t>(pattern, string, flags=0)</a:t>
            </a:r>
          </a:p>
          <a:p>
            <a:r>
              <a:rPr lang="en-US" sz="2400" dirty="0">
                <a:latin typeface="Lexend Light"/>
              </a:rPr>
              <a:t>	pattern – regular expression</a:t>
            </a:r>
          </a:p>
          <a:p>
            <a:r>
              <a:rPr lang="en-US" sz="2400" dirty="0">
                <a:latin typeface="Lexend Light"/>
              </a:rPr>
              <a:t>	string – string to look </a:t>
            </a:r>
            <a:r>
              <a:rPr lang="en-US" sz="2400" i="1" dirty="0">
                <a:latin typeface="Lexend Light"/>
              </a:rPr>
              <a:t>pattern</a:t>
            </a:r>
            <a:r>
              <a:rPr lang="en-US" sz="2400" dirty="0">
                <a:latin typeface="Lexend Light"/>
              </a:rPr>
              <a:t> into</a:t>
            </a:r>
          </a:p>
          <a:p>
            <a:r>
              <a:rPr lang="en-US" sz="2400" dirty="0">
                <a:latin typeface="Lexend Light"/>
              </a:rPr>
              <a:t>	flags – possible flags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Lexend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Lexend Light"/>
              </a:rPr>
              <a:t>match_obj</a:t>
            </a:r>
            <a:r>
              <a:rPr lang="en-US" sz="2400" dirty="0">
                <a:latin typeface="Lexend Light"/>
              </a:rPr>
              <a:t> will be None if pattern didn't match</a:t>
            </a:r>
          </a:p>
          <a:p>
            <a:endParaRPr lang="en-US" sz="2400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1498785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Lexend Light"/>
              </a:rPr>
              <a:t>RE search</a:t>
            </a:r>
            <a:endParaRPr lang="he-IL" b="1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4028572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2072</Words>
  <Application>Microsoft Office PowerPoint</Application>
  <PresentationFormat>Widescreen</PresentationFormat>
  <Paragraphs>235</Paragraphs>
  <Slides>24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Arial</vt:lpstr>
      <vt:lpstr>Arial Unicode MS</vt:lpstr>
      <vt:lpstr>Calibri</vt:lpstr>
      <vt:lpstr>Calibri Light</vt:lpstr>
      <vt:lpstr>Consolas</vt:lpstr>
      <vt:lpstr>Lexend</vt:lpstr>
      <vt:lpstr>Lexend Light</vt:lpstr>
      <vt:lpstr>Noto Sans Hebrew</vt:lpstr>
      <vt:lpstr>Segoe</vt:lpstr>
      <vt:lpstr>Segoe Light</vt:lpstr>
      <vt:lpstr>Tahoma</vt:lpstr>
      <vt:lpstr>Office Theme</vt:lpstr>
      <vt:lpstr>PowerPoint Presentation</vt:lpstr>
      <vt:lpstr>Agenda</vt:lpstr>
      <vt:lpstr>Concepts About Regular Expressions</vt:lpstr>
      <vt:lpstr>PowerPoint Presentation</vt:lpstr>
      <vt:lpstr>Regular- expression characters</vt:lpstr>
      <vt:lpstr>Regular- expression characters - Cont'd </vt:lpstr>
      <vt:lpstr>Regular- expression characters - Cont'd</vt:lpstr>
      <vt:lpstr>RE search</vt:lpstr>
      <vt:lpstr>RE search</vt:lpstr>
      <vt:lpstr>RE search – cont'd</vt:lpstr>
      <vt:lpstr>RE search – cont'd</vt:lpstr>
      <vt:lpstr>RE sub</vt:lpstr>
      <vt:lpstr>RE sub</vt:lpstr>
      <vt:lpstr>RE sub – cont’d</vt:lpstr>
      <vt:lpstr>RE split</vt:lpstr>
      <vt:lpstr>RE split</vt:lpstr>
      <vt:lpstr>RE split – cont'd</vt:lpstr>
      <vt:lpstr>RE split – cont'd</vt:lpstr>
      <vt:lpstr>RE finditer</vt:lpstr>
      <vt:lpstr>RE finditer</vt:lpstr>
      <vt:lpstr>RE finditer – cont’d</vt:lpstr>
      <vt:lpstr>RE flags</vt:lpstr>
      <vt:lpstr>Labs 1-3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8: Loops</dc:title>
  <dc:creator>Tomer Avishar</dc:creator>
  <cp:lastModifiedBy>Alexandr Gotlib</cp:lastModifiedBy>
  <cp:revision>130</cp:revision>
  <dcterms:created xsi:type="dcterms:W3CDTF">2021-12-07T07:23:56Z</dcterms:created>
  <dcterms:modified xsi:type="dcterms:W3CDTF">2023-07-09T13:46:17Z</dcterms:modified>
</cp:coreProperties>
</file>