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323" r:id="rId6"/>
    <p:sldId id="324" r:id="rId7"/>
    <p:sldId id="260" r:id="rId8"/>
    <p:sldId id="325" r:id="rId9"/>
    <p:sldId id="326" r:id="rId10"/>
    <p:sldId id="261" r:id="rId11"/>
    <p:sldId id="327" r:id="rId12"/>
    <p:sldId id="328" r:id="rId13"/>
    <p:sldId id="262" r:id="rId14"/>
    <p:sldId id="322" r:id="rId15"/>
    <p:sldId id="310" r:id="rId16"/>
    <p:sldId id="321"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DA040-B9CD-0672-3ADA-C632AADA79B6}" v="273" dt="2022-01-19T16:12:46.240"/>
    <p1510:client id="{99678B24-957A-ECA0-173D-D77D219485BC}" v="41" dt="2022-01-16T14:14:50.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Defrin" userId="S::dand@sela.co.il::d6af6d47-7f1d-4323-b764-b1431f09f0f1" providerId="AD" clId="Web-{353DA040-B9CD-0672-3ADA-C632AADA79B6}"/>
    <pc:docChg chg="modSld">
      <pc:chgData name="Dan Defrin" userId="S::dand@sela.co.il::d6af6d47-7f1d-4323-b764-b1431f09f0f1" providerId="AD" clId="Web-{353DA040-B9CD-0672-3ADA-C632AADA79B6}" dt="2022-01-19T16:14:51.294" v="660"/>
      <pc:docMkLst>
        <pc:docMk/>
      </pc:docMkLst>
      <pc:sldChg chg="modNotes">
        <pc:chgData name="Dan Defrin" userId="S::dand@sela.co.il::d6af6d47-7f1d-4323-b764-b1431f09f0f1" providerId="AD" clId="Web-{353DA040-B9CD-0672-3ADA-C632AADA79B6}" dt="2022-01-19T15:14:49.651" v="2"/>
        <pc:sldMkLst>
          <pc:docMk/>
          <pc:sldMk cId="2683803360" sldId="261"/>
        </pc:sldMkLst>
      </pc:sldChg>
      <pc:sldChg chg="modNotes">
        <pc:chgData name="Dan Defrin" userId="S::dand@sela.co.il::d6af6d47-7f1d-4323-b764-b1431f09f0f1" providerId="AD" clId="Web-{353DA040-B9CD-0672-3ADA-C632AADA79B6}" dt="2022-01-19T15:17:51.755" v="8"/>
        <pc:sldMkLst>
          <pc:docMk/>
          <pc:sldMk cId="3043315595" sldId="262"/>
        </pc:sldMkLst>
      </pc:sldChg>
      <pc:sldChg chg="modNotes">
        <pc:chgData name="Dan Defrin" userId="S::dand@sela.co.il::d6af6d47-7f1d-4323-b764-b1431f09f0f1" providerId="AD" clId="Web-{353DA040-B9CD-0672-3ADA-C632AADA79B6}" dt="2022-01-19T15:36:51.852" v="257"/>
        <pc:sldMkLst>
          <pc:docMk/>
          <pc:sldMk cId="79631718" sldId="267"/>
        </pc:sldMkLst>
      </pc:sldChg>
      <pc:sldChg chg="modNotes">
        <pc:chgData name="Dan Defrin" userId="S::dand@sela.co.il::d6af6d47-7f1d-4323-b764-b1431f09f0f1" providerId="AD" clId="Web-{353DA040-B9CD-0672-3ADA-C632AADA79B6}" dt="2022-01-19T15:44:54.833" v="263"/>
        <pc:sldMkLst>
          <pc:docMk/>
          <pc:sldMk cId="2500602384" sldId="271"/>
        </pc:sldMkLst>
      </pc:sldChg>
      <pc:sldChg chg="modNotes">
        <pc:chgData name="Dan Defrin" userId="S::dand@sela.co.il::d6af6d47-7f1d-4323-b764-b1431f09f0f1" providerId="AD" clId="Web-{353DA040-B9CD-0672-3ADA-C632AADA79B6}" dt="2022-01-19T15:52:40.406" v="306"/>
        <pc:sldMkLst>
          <pc:docMk/>
          <pc:sldMk cId="1005327423" sldId="273"/>
        </pc:sldMkLst>
      </pc:sldChg>
      <pc:sldChg chg="modNotes">
        <pc:chgData name="Dan Defrin" userId="S::dand@sela.co.il::d6af6d47-7f1d-4323-b764-b1431f09f0f1" providerId="AD" clId="Web-{353DA040-B9CD-0672-3ADA-C632AADA79B6}" dt="2022-01-19T15:53:57.395" v="310"/>
        <pc:sldMkLst>
          <pc:docMk/>
          <pc:sldMk cId="2366758650" sldId="277"/>
        </pc:sldMkLst>
      </pc:sldChg>
      <pc:sldChg chg="modNotes">
        <pc:chgData name="Dan Defrin" userId="S::dand@sela.co.il::d6af6d47-7f1d-4323-b764-b1431f09f0f1" providerId="AD" clId="Web-{353DA040-B9CD-0672-3ADA-C632AADA79B6}" dt="2022-01-19T16:14:51.294" v="660"/>
        <pc:sldMkLst>
          <pc:docMk/>
          <pc:sldMk cId="46206710" sldId="300"/>
        </pc:sldMkLst>
      </pc:sldChg>
    </pc:docChg>
  </pc:docChgLst>
  <pc:docChgLst>
    <pc:chgData name="Tomer Avishar" userId="S::tomerav@sela.co.il::6f99e47e-5b46-447c-a55a-283bba137982" providerId="AD" clId="Web-{99678B24-957A-ECA0-173D-D77D219485BC}"/>
    <pc:docChg chg="modSld">
      <pc:chgData name="Tomer Avishar" userId="S::tomerav@sela.co.il::6f99e47e-5b46-447c-a55a-283bba137982" providerId="AD" clId="Web-{99678B24-957A-ECA0-173D-D77D219485BC}" dt="2022-01-16T14:14:50.912" v="33" actId="20577"/>
      <pc:docMkLst>
        <pc:docMk/>
      </pc:docMkLst>
      <pc:sldChg chg="addSp delSp modSp">
        <pc:chgData name="Tomer Avishar" userId="S::tomerav@sela.co.il::6f99e47e-5b46-447c-a55a-283bba137982" providerId="AD" clId="Web-{99678B24-957A-ECA0-173D-D77D219485BC}" dt="2022-01-16T14:03:22.117" v="4" actId="14100"/>
        <pc:sldMkLst>
          <pc:docMk/>
          <pc:sldMk cId="4049307078" sldId="264"/>
        </pc:sldMkLst>
        <pc:spChg chg="add mod">
          <ac:chgData name="Tomer Avishar" userId="S::tomerav@sela.co.il::6f99e47e-5b46-447c-a55a-283bba137982" providerId="AD" clId="Web-{99678B24-957A-ECA0-173D-D77D219485BC}" dt="2022-01-16T14:03:22.117" v="4" actId="14100"/>
          <ac:spMkLst>
            <pc:docMk/>
            <pc:sldMk cId="4049307078" sldId="264"/>
            <ac:spMk id="2" creationId="{F1986365-F3FF-49C6-8711-F19F77603BE3}"/>
          </ac:spMkLst>
        </pc:spChg>
        <pc:picChg chg="del">
          <ac:chgData name="Tomer Avishar" userId="S::tomerav@sela.co.il::6f99e47e-5b46-447c-a55a-283bba137982" providerId="AD" clId="Web-{99678B24-957A-ECA0-173D-D77D219485BC}" dt="2022-01-16T14:03:15.476" v="2"/>
          <ac:picMkLst>
            <pc:docMk/>
            <pc:sldMk cId="4049307078" sldId="264"/>
            <ac:picMk id="10" creationId="{6A8E5999-BD5E-4351-9244-AD14514A1FB0}"/>
          </ac:picMkLst>
        </pc:picChg>
      </pc:sldChg>
      <pc:sldChg chg="addSp delSp modSp">
        <pc:chgData name="Tomer Avishar" userId="S::tomerav@sela.co.il::6f99e47e-5b46-447c-a55a-283bba137982" providerId="AD" clId="Web-{99678B24-957A-ECA0-173D-D77D219485BC}" dt="2022-01-16T14:13:22.801" v="27" actId="20577"/>
        <pc:sldMkLst>
          <pc:docMk/>
          <pc:sldMk cId="79631718" sldId="267"/>
        </pc:sldMkLst>
        <pc:spChg chg="add mod">
          <ac:chgData name="Tomer Avishar" userId="S::tomerav@sela.co.il::6f99e47e-5b46-447c-a55a-283bba137982" providerId="AD" clId="Web-{99678B24-957A-ECA0-173D-D77D219485BC}" dt="2022-01-16T14:13:22.801" v="27" actId="20577"/>
          <ac:spMkLst>
            <pc:docMk/>
            <pc:sldMk cId="79631718" sldId="267"/>
            <ac:spMk id="2" creationId="{2B566AF7-3F04-40AB-B6A2-46B04320317A}"/>
          </ac:spMkLst>
        </pc:spChg>
        <pc:picChg chg="del">
          <ac:chgData name="Tomer Avishar" userId="S::tomerav@sela.co.il::6f99e47e-5b46-447c-a55a-283bba137982" providerId="AD" clId="Web-{99678B24-957A-ECA0-173D-D77D219485BC}" dt="2022-01-16T14:05:13.900" v="7"/>
          <ac:picMkLst>
            <pc:docMk/>
            <pc:sldMk cId="79631718" sldId="267"/>
            <ac:picMk id="3" creationId="{2747461E-32E5-4B75-93AA-F40E9FE3A84F}"/>
          </ac:picMkLst>
        </pc:picChg>
      </pc:sldChg>
      <pc:sldChg chg="modSp">
        <pc:chgData name="Tomer Avishar" userId="S::tomerav@sela.co.il::6f99e47e-5b46-447c-a55a-283bba137982" providerId="AD" clId="Web-{99678B24-957A-ECA0-173D-D77D219485BC}" dt="2022-01-16T14:08:51.983" v="10"/>
        <pc:sldMkLst>
          <pc:docMk/>
          <pc:sldMk cId="2500602384" sldId="271"/>
        </pc:sldMkLst>
        <pc:graphicFrameChg chg="modGraphic">
          <ac:chgData name="Tomer Avishar" userId="S::tomerav@sela.co.il::6f99e47e-5b46-447c-a55a-283bba137982" providerId="AD" clId="Web-{99678B24-957A-ECA0-173D-D77D219485BC}" dt="2022-01-16T14:08:51.983" v="10"/>
          <ac:graphicFrameMkLst>
            <pc:docMk/>
            <pc:sldMk cId="2500602384" sldId="271"/>
            <ac:graphicFrameMk id="4" creationId="{00000000-0000-0000-0000-000000000000}"/>
          </ac:graphicFrameMkLst>
        </pc:graphicFrameChg>
      </pc:sldChg>
      <pc:sldChg chg="delSp modSp">
        <pc:chgData name="Tomer Avishar" userId="S::tomerav@sela.co.il::6f99e47e-5b46-447c-a55a-283bba137982" providerId="AD" clId="Web-{99678B24-957A-ECA0-173D-D77D219485BC}" dt="2022-01-16T14:09:11.249" v="12" actId="1076"/>
        <pc:sldMkLst>
          <pc:docMk/>
          <pc:sldMk cId="2949684785" sldId="272"/>
        </pc:sldMkLst>
        <pc:graphicFrameChg chg="del">
          <ac:chgData name="Tomer Avishar" userId="S::tomerav@sela.co.il::6f99e47e-5b46-447c-a55a-283bba137982" providerId="AD" clId="Web-{99678B24-957A-ECA0-173D-D77D219485BC}" dt="2022-01-16T14:09:06.874" v="11"/>
          <ac:graphicFrameMkLst>
            <pc:docMk/>
            <pc:sldMk cId="2949684785" sldId="272"/>
            <ac:graphicFrameMk id="9" creationId="{00000000-0000-0000-0000-000000000000}"/>
          </ac:graphicFrameMkLst>
        </pc:graphicFrameChg>
        <pc:graphicFrameChg chg="mod">
          <ac:chgData name="Tomer Avishar" userId="S::tomerav@sela.co.il::6f99e47e-5b46-447c-a55a-283bba137982" providerId="AD" clId="Web-{99678B24-957A-ECA0-173D-D77D219485BC}" dt="2022-01-16T14:09:11.249" v="12" actId="1076"/>
          <ac:graphicFrameMkLst>
            <pc:docMk/>
            <pc:sldMk cId="2949684785" sldId="272"/>
            <ac:graphicFrameMk id="10" creationId="{00000000-0000-0000-0000-000000000000}"/>
          </ac:graphicFrameMkLst>
        </pc:graphicFrameChg>
      </pc:sldChg>
      <pc:sldChg chg="addSp delSp modSp">
        <pc:chgData name="Tomer Avishar" userId="S::tomerav@sela.co.il::6f99e47e-5b46-447c-a55a-283bba137982" providerId="AD" clId="Web-{99678B24-957A-ECA0-173D-D77D219485BC}" dt="2022-01-16T14:10:35.032" v="17" actId="1076"/>
        <pc:sldMkLst>
          <pc:docMk/>
          <pc:sldMk cId="2366758650" sldId="277"/>
        </pc:sldMkLst>
        <pc:spChg chg="add mod">
          <ac:chgData name="Tomer Avishar" userId="S::tomerav@sela.co.il::6f99e47e-5b46-447c-a55a-283bba137982" providerId="AD" clId="Web-{99678B24-957A-ECA0-173D-D77D219485BC}" dt="2022-01-16T14:10:35.032" v="17" actId="1076"/>
          <ac:spMkLst>
            <pc:docMk/>
            <pc:sldMk cId="2366758650" sldId="277"/>
            <ac:spMk id="2" creationId="{A6BB587E-B158-4F67-BD3F-8FDAC400664A}"/>
          </ac:spMkLst>
        </pc:spChg>
        <pc:picChg chg="del">
          <ac:chgData name="Tomer Avishar" userId="S::tomerav@sela.co.il::6f99e47e-5b46-447c-a55a-283bba137982" providerId="AD" clId="Web-{99678B24-957A-ECA0-173D-D77D219485BC}" dt="2022-01-16T14:10:27.453" v="15"/>
          <ac:picMkLst>
            <pc:docMk/>
            <pc:sldMk cId="2366758650" sldId="277"/>
            <ac:picMk id="8" creationId="{9FEF21CA-0899-44B3-B489-B821A22ECF21}"/>
          </ac:picMkLst>
        </pc:picChg>
      </pc:sldChg>
      <pc:sldChg chg="addSp delSp modSp">
        <pc:chgData name="Tomer Avishar" userId="S::tomerav@sela.co.il::6f99e47e-5b46-447c-a55a-283bba137982" providerId="AD" clId="Web-{99678B24-957A-ECA0-173D-D77D219485BC}" dt="2022-01-16T14:13:10.238" v="23" actId="1076"/>
        <pc:sldMkLst>
          <pc:docMk/>
          <pc:sldMk cId="2276032060" sldId="286"/>
        </pc:sldMkLst>
        <pc:spChg chg="add mod">
          <ac:chgData name="Tomer Avishar" userId="S::tomerav@sela.co.il::6f99e47e-5b46-447c-a55a-283bba137982" providerId="AD" clId="Web-{99678B24-957A-ECA0-173D-D77D219485BC}" dt="2022-01-16T14:13:10.238" v="23" actId="1076"/>
          <ac:spMkLst>
            <pc:docMk/>
            <pc:sldMk cId="2276032060" sldId="286"/>
            <ac:spMk id="2" creationId="{ABFE36E3-42E1-4B35-A929-1D2FD225C870}"/>
          </ac:spMkLst>
        </pc:spChg>
        <pc:picChg chg="del">
          <ac:chgData name="Tomer Avishar" userId="S::tomerav@sela.co.il::6f99e47e-5b46-447c-a55a-283bba137982" providerId="AD" clId="Web-{99678B24-957A-ECA0-173D-D77D219485BC}" dt="2022-01-16T14:13:07.879" v="22"/>
          <ac:picMkLst>
            <pc:docMk/>
            <pc:sldMk cId="2276032060" sldId="286"/>
            <ac:picMk id="3" creationId="{D0F72BD3-B6F0-48E8-A9D2-F62E71EBBEAA}"/>
          </ac:picMkLst>
        </pc:picChg>
      </pc:sldChg>
      <pc:sldChg chg="addSp delSp modSp">
        <pc:chgData name="Tomer Avishar" userId="S::tomerav@sela.co.il::6f99e47e-5b46-447c-a55a-283bba137982" providerId="AD" clId="Web-{99678B24-957A-ECA0-173D-D77D219485BC}" dt="2022-01-16T14:14:32.896" v="31" actId="1076"/>
        <pc:sldMkLst>
          <pc:docMk/>
          <pc:sldMk cId="815030240" sldId="287"/>
        </pc:sldMkLst>
        <pc:spChg chg="add mod">
          <ac:chgData name="Tomer Avishar" userId="S::tomerav@sela.co.il::6f99e47e-5b46-447c-a55a-283bba137982" providerId="AD" clId="Web-{99678B24-957A-ECA0-173D-D77D219485BC}" dt="2022-01-16T14:14:32.896" v="31" actId="1076"/>
          <ac:spMkLst>
            <pc:docMk/>
            <pc:sldMk cId="815030240" sldId="287"/>
            <ac:spMk id="2" creationId="{747A90F9-60A7-4987-AD8E-9A4D2B2DEE68}"/>
          </ac:spMkLst>
        </pc:spChg>
        <pc:picChg chg="del">
          <ac:chgData name="Tomer Avishar" userId="S::tomerav@sela.co.il::6f99e47e-5b46-447c-a55a-283bba137982" providerId="AD" clId="Web-{99678B24-957A-ECA0-173D-D77D219485BC}" dt="2022-01-16T14:14:26.771" v="30"/>
          <ac:picMkLst>
            <pc:docMk/>
            <pc:sldMk cId="815030240" sldId="287"/>
            <ac:picMk id="8" creationId="{ED20253E-DBE2-4B79-B6D3-4FD34FE75BC6}"/>
          </ac:picMkLst>
        </pc:picChg>
      </pc:sldChg>
      <pc:sldChg chg="modSp">
        <pc:chgData name="Tomer Avishar" userId="S::tomerav@sela.co.il::6f99e47e-5b46-447c-a55a-283bba137982" providerId="AD" clId="Web-{99678B24-957A-ECA0-173D-D77D219485BC}" dt="2022-01-16T14:14:50.912" v="33" actId="20577"/>
        <pc:sldMkLst>
          <pc:docMk/>
          <pc:sldMk cId="3850011081" sldId="293"/>
        </pc:sldMkLst>
        <pc:spChg chg="mod">
          <ac:chgData name="Tomer Avishar" userId="S::tomerav@sela.co.il::6f99e47e-5b46-447c-a55a-283bba137982" providerId="AD" clId="Web-{99678B24-957A-ECA0-173D-D77D219485BC}" dt="2022-01-16T14:14:50.912" v="33" actId="20577"/>
          <ac:spMkLst>
            <pc:docMk/>
            <pc:sldMk cId="3850011081" sldId="29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C1EDC04-1B37-40A2-80B0-3D5F184B1808}" type="datetimeFigureOut">
              <a:rPr lang="he-IL" smtClean="0"/>
              <a:t>ט"ז/תמוז/תשפ"ג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6B6C8CC-56AC-4E7F-B233-217CC8299CCE}" type="slidenum">
              <a:rPr lang="he-IL" smtClean="0"/>
              <a:t>‹#›</a:t>
            </a:fld>
            <a:endParaRPr lang="he-IL"/>
          </a:p>
        </p:txBody>
      </p:sp>
    </p:spTree>
    <p:extLst>
      <p:ext uri="{BB962C8B-B14F-4D97-AF65-F5344CB8AC3E}">
        <p14:creationId xmlns:p14="http://schemas.microsoft.com/office/powerpoint/2010/main" val="62512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a:t>
            </a:fld>
            <a:endParaRPr lang="en-US"/>
          </a:p>
        </p:txBody>
      </p:sp>
    </p:spTree>
    <p:extLst>
      <p:ext uri="{BB962C8B-B14F-4D97-AF65-F5344CB8AC3E}">
        <p14:creationId xmlns:p14="http://schemas.microsoft.com/office/powerpoint/2010/main" val="327790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 common coding mistake is to use the assignment operator (=)</a:t>
            </a:r>
            <a:r>
              <a:rPr lang="en-US" baseline="0" dirty="0"/>
              <a:t> instead of the comparison operator (==).</a:t>
            </a:r>
          </a:p>
          <a:p>
            <a:pPr>
              <a:spcBef>
                <a:spcPct val="0"/>
              </a:spcBef>
            </a:pPr>
            <a:r>
              <a:rPr lang="en-US" baseline="0" dirty="0"/>
              <a:t>Luckily for us, </a:t>
            </a:r>
            <a:r>
              <a:rPr lang="en-US" dirty="0"/>
              <a:t>Python</a:t>
            </a:r>
            <a:r>
              <a:rPr lang="en-US" baseline="0" dirty="0"/>
              <a:t> is a </a:t>
            </a:r>
            <a:r>
              <a:rPr lang="en-US" b="1" baseline="0" dirty="0"/>
              <a:t>strongly-typed</a:t>
            </a:r>
            <a:r>
              <a:rPr lang="en-US" b="0" baseline="0" dirty="0"/>
              <a:t> programming language.</a:t>
            </a:r>
          </a:p>
          <a:p>
            <a:pPr>
              <a:spcBef>
                <a:spcPct val="0"/>
              </a:spcBef>
            </a:pPr>
            <a:r>
              <a:rPr lang="en-US" b="0" baseline="0" dirty="0"/>
              <a:t>Therefore, using the assignment operator where a Boolean value is expected will result in a compile-time error.</a:t>
            </a:r>
          </a:p>
          <a:p>
            <a:pPr>
              <a:spcBef>
                <a:spcPct val="0"/>
              </a:spcBef>
            </a:pPr>
            <a:r>
              <a:rPr lang="en-US" b="0" baseline="0" dirty="0"/>
              <a:t>Non strongly-typed languages such as C++ allow this during compilation, and the result is most probably a run-time error, </a:t>
            </a:r>
            <a:br>
              <a:rPr lang="en-US" b="0" baseline="0" dirty="0"/>
            </a:br>
            <a:r>
              <a:rPr lang="en-US" b="0" baseline="0" dirty="0"/>
              <a:t>which is significantly harder to debug.</a:t>
            </a:r>
            <a:endParaRPr lang="he-IL" b="1"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423284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0"/>
              </a:spcBef>
            </a:pPr>
            <a:r>
              <a:rPr lang="en-US" dirty="0">
                <a:cs typeface="Arial" charset="0"/>
              </a:rPr>
              <a:t>The English mathematician George Boole’s work in the mid-nineteenth-century formed the basis of Boolean logic. </a:t>
            </a:r>
          </a:p>
          <a:p>
            <a:pPr>
              <a:spcBef>
                <a:spcPct val="0"/>
              </a:spcBef>
            </a:pPr>
            <a:endParaRPr lang="en-US" dirty="0">
              <a:cs typeface="Arial" charset="0"/>
            </a:endParaRPr>
          </a:p>
          <a:p>
            <a:pPr>
              <a:spcBef>
                <a:spcPct val="0"/>
              </a:spcBef>
            </a:pPr>
            <a:r>
              <a:rPr lang="en-US" u="sng" dirty="0">
                <a:cs typeface="Arial" charset="0"/>
              </a:rPr>
              <a:t>The </a:t>
            </a:r>
            <a:r>
              <a:rPr lang="en-US" u="sng" dirty="0" err="1">
                <a:cs typeface="Arial" charset="0"/>
              </a:rPr>
              <a:t>bool</a:t>
            </a:r>
            <a:r>
              <a:rPr lang="en-US" u="sng" dirty="0">
                <a:cs typeface="Arial" charset="0"/>
              </a:rPr>
              <a:t> type</a:t>
            </a:r>
          </a:p>
          <a:p>
            <a:pPr>
              <a:spcBef>
                <a:spcPct val="0"/>
              </a:spcBef>
            </a:pPr>
            <a:r>
              <a:rPr lang="en-US" dirty="0">
                <a:cs typeface="Arial" charset="0"/>
              </a:rPr>
              <a:t>A type that represents the following set of values: {true, false}.</a:t>
            </a:r>
          </a:p>
          <a:p>
            <a:pPr>
              <a:spcBef>
                <a:spcPct val="0"/>
              </a:spcBef>
            </a:pPr>
            <a:r>
              <a:rPr lang="en-US" dirty="0">
                <a:cs typeface="Arial" charset="0"/>
              </a:rPr>
              <a:t>A variable of this type is often used to record the result of some operation (in many cases a comparison operation), so that we can act on that result. </a:t>
            </a:r>
          </a:p>
          <a:p>
            <a:pPr>
              <a:spcBef>
                <a:spcPct val="0"/>
              </a:spcBef>
            </a:pPr>
            <a:r>
              <a:rPr lang="en-US" dirty="0">
                <a:cs typeface="Arial" charset="0"/>
              </a:rPr>
              <a:t>As an example, consider we want to check if a password is longer than 4 characters. </a:t>
            </a:r>
          </a:p>
          <a:p>
            <a:pPr>
              <a:spcBef>
                <a:spcPct val="0"/>
              </a:spcBef>
            </a:pPr>
            <a:r>
              <a:rPr lang="en-US" dirty="0">
                <a:cs typeface="Arial" charset="0"/>
              </a:rPr>
              <a:t>To do this, we need some indication of whether the statement “password length is greater than 4” is true or false.</a:t>
            </a:r>
          </a:p>
          <a:p>
            <a:pPr>
              <a:spcBef>
                <a:spcPct val="0"/>
              </a:spcBef>
            </a:pPr>
            <a:r>
              <a:rPr lang="en-US" dirty="0">
                <a:cs typeface="Arial" charset="0"/>
              </a:rPr>
              <a:t>That is, we need to know the Boolean result of this comparison.</a:t>
            </a:r>
          </a:p>
          <a:p>
            <a:pPr>
              <a:spcBef>
                <a:spcPct val="0"/>
              </a:spcBef>
            </a:pPr>
            <a:endParaRPr lang="en-US" dirty="0">
              <a:cs typeface="Arial" charset="0"/>
            </a:endParaRPr>
          </a:p>
          <a:p>
            <a:pPr>
              <a:spcBef>
                <a:spcPct val="0"/>
              </a:spcBef>
            </a:pPr>
            <a:r>
              <a:rPr lang="en-US" u="sng" dirty="0">
                <a:cs typeface="Arial" charset="0"/>
              </a:rPr>
              <a:t>Boolean Expression</a:t>
            </a:r>
          </a:p>
          <a:p>
            <a:pPr>
              <a:spcBef>
                <a:spcPct val="0"/>
              </a:spcBef>
            </a:pPr>
            <a:r>
              <a:rPr lang="en-US" dirty="0">
                <a:cs typeface="Arial" charset="0"/>
              </a:rPr>
              <a:t>An expression whose value is either true or false.</a:t>
            </a:r>
          </a:p>
          <a:p>
            <a:pPr>
              <a:spcBef>
                <a:spcPct val="0"/>
              </a:spcBef>
            </a:pPr>
            <a:r>
              <a:rPr lang="en-US" dirty="0">
                <a:cs typeface="Arial" charset="0"/>
              </a:rPr>
              <a:t>A Boolean expression may contain a relational operator to bestow it its Boolean nature.</a:t>
            </a:r>
          </a:p>
          <a:p>
            <a:pPr>
              <a:spcBef>
                <a:spcPct val="0"/>
              </a:spcBef>
            </a:pPr>
            <a:endParaRPr lang="en-US" dirty="0">
              <a:cs typeface="Arial" charset="0"/>
            </a:endParaRPr>
          </a:p>
          <a:p>
            <a:pPr>
              <a:spcBef>
                <a:spcPct val="0"/>
              </a:spcBef>
            </a:pPr>
            <a:r>
              <a:rPr lang="en-US" u="sng" dirty="0">
                <a:cs typeface="Arial" charset="0"/>
              </a:rPr>
              <a:t>Relational Operator (also known as Comparison Operator)</a:t>
            </a:r>
          </a:p>
          <a:p>
            <a:pPr>
              <a:spcBef>
                <a:spcPct val="0"/>
              </a:spcBef>
            </a:pPr>
            <a:r>
              <a:rPr lang="en-US" dirty="0">
                <a:cs typeface="Arial" charset="0"/>
              </a:rPr>
              <a:t>An operator (representation of an operation) aimed at comparing its operands against each other (see table in the slide).</a:t>
            </a:r>
          </a:p>
          <a:p>
            <a:pPr>
              <a:spcBef>
                <a:spcPct val="0"/>
              </a:spcBef>
            </a:pPr>
            <a:r>
              <a:rPr lang="en-US" dirty="0">
                <a:cs typeface="Arial" charset="0"/>
              </a:rPr>
              <a:t>These operators are built-in, in most of the available programming languages.</a:t>
            </a:r>
          </a:p>
          <a:p>
            <a:pPr>
              <a:spcBef>
                <a:spcPct val="0"/>
              </a:spcBef>
            </a:pPr>
            <a:r>
              <a:rPr lang="en-US" dirty="0">
                <a:cs typeface="Arial" charset="0"/>
              </a:rPr>
              <a:t>Without the comparison ability, programming is unimaginable, and these operators intuitively represent that ability.</a:t>
            </a:r>
          </a:p>
          <a:p>
            <a:pPr>
              <a:spcBef>
                <a:spcPct val="0"/>
              </a:spcBef>
            </a:pPr>
            <a:endParaRPr lang="en-US" dirty="0">
              <a:cs typeface="Arial" charset="0"/>
            </a:endParaRPr>
          </a:p>
          <a:p>
            <a:pPr>
              <a:spcBef>
                <a:spcPct val="0"/>
              </a:spcBef>
            </a:pPr>
            <a:r>
              <a:rPr lang="en-US" dirty="0">
                <a:cs typeface="Arial" charset="0"/>
              </a:rPr>
              <a:t>Note: None of the above is to be confused with the term logical operator which will be discussed later in this chapter.</a:t>
            </a:r>
          </a:p>
          <a:p>
            <a:pPr>
              <a:spcBef>
                <a:spcPct val="0"/>
              </a:spcBef>
            </a:pPr>
            <a:endParaRPr lang="en-US" dirty="0">
              <a:cs typeface="Arial" charset="0"/>
            </a:endParaRPr>
          </a:p>
          <a:p>
            <a:pPr>
              <a:spcBef>
                <a:spcPct val="0"/>
              </a:spcBef>
            </a:pPr>
            <a:r>
              <a:rPr lang="en-US" u="sng" dirty="0">
                <a:cs typeface="Arial" charset="0"/>
              </a:rPr>
              <a:t>For further reading:</a:t>
            </a:r>
          </a:p>
          <a:p>
            <a:pPr>
              <a:spcBef>
                <a:spcPct val="0"/>
              </a:spcBef>
            </a:pPr>
            <a:r>
              <a:rPr lang="en-US" dirty="0">
                <a:cs typeface="Arial" charset="0"/>
              </a:rPr>
              <a:t>http://www.kerryr.net/pioneers/boole.htm</a:t>
            </a:r>
          </a:p>
          <a:p>
            <a:pPr>
              <a:spcBef>
                <a:spcPct val="0"/>
              </a:spcBef>
            </a:pPr>
            <a:r>
              <a:rPr lang="en-US" dirty="0">
                <a:cs typeface="Arial" charset="0"/>
              </a:rPr>
              <a:t>http://en.wikipedia.org/wiki/George_Boole</a:t>
            </a:r>
          </a:p>
          <a:p>
            <a:pPr>
              <a:spcBef>
                <a:spcPct val="0"/>
              </a:spcBef>
            </a:pPr>
            <a:r>
              <a:rPr lang="en-US" dirty="0">
                <a:cs typeface="Arial" charset="0"/>
              </a:rPr>
              <a:t>http://www-groups.dcs.st-and.ac.uk/~history/Biographies/Boole.html</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10722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49377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53876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Explanation:</a:t>
            </a:r>
          </a:p>
          <a:p>
            <a:pPr>
              <a:spcBef>
                <a:spcPct val="0"/>
              </a:spcBef>
            </a:pPr>
            <a:r>
              <a:rPr lang="en-US" dirty="0"/>
              <a:t>First, the statement is checked. </a:t>
            </a:r>
          </a:p>
          <a:p>
            <a:pPr>
              <a:spcBef>
                <a:spcPct val="0"/>
              </a:spcBef>
            </a:pPr>
            <a:r>
              <a:rPr lang="en-US" dirty="0"/>
              <a:t>If it is true, that is, if its value is true, the command block is executed. </a:t>
            </a:r>
          </a:p>
          <a:p>
            <a:pPr>
              <a:spcBef>
                <a:spcPct val="0"/>
              </a:spcBef>
            </a:pPr>
            <a:r>
              <a:rPr lang="en-US" b="1" dirty="0"/>
              <a:t>Regardless</a:t>
            </a:r>
            <a:r>
              <a:rPr lang="en-US" dirty="0"/>
              <a:t> if the statement is true or false, the program continues and executes the commands following the command block.</a:t>
            </a:r>
          </a:p>
          <a:p>
            <a:pPr>
              <a:spcBef>
                <a:spcPct val="0"/>
              </a:spcBef>
            </a:pPr>
            <a:endParaRPr lang="en-US" dirty="0"/>
          </a:p>
          <a:p>
            <a:pPr>
              <a:spcBef>
                <a:spcPct val="0"/>
              </a:spcBef>
            </a:pPr>
            <a:r>
              <a:rPr lang="en-US" dirty="0"/>
              <a:t>Indentation – the command block is indented to the right. </a:t>
            </a:r>
          </a:p>
          <a:p>
            <a:pPr>
              <a:spcBef>
                <a:spcPct val="0"/>
              </a:spcBef>
            </a:pPr>
            <a:endParaRPr lang="en-US" dirty="0"/>
          </a:p>
          <a:p>
            <a:pPr>
              <a:spcBef>
                <a:spcPct val="0"/>
              </a:spcBef>
            </a:pPr>
            <a:r>
              <a:rPr lang="en-US" dirty="0"/>
              <a:t>Note: the code that is executed if the statement is false, is also executed if the statement is true.</a:t>
            </a:r>
          </a:p>
          <a:p>
            <a:pPr>
              <a:spcBef>
                <a:spcPct val="0"/>
              </a:spcBef>
            </a:pPr>
            <a:r>
              <a:rPr lang="en-US" dirty="0"/>
              <a:t>To illustrate consider the following:</a:t>
            </a:r>
          </a:p>
          <a:p>
            <a:pPr>
              <a:spcBef>
                <a:spcPct val="0"/>
              </a:spcBef>
            </a:pPr>
            <a:r>
              <a:rPr lang="en-US" dirty="0"/>
              <a:t>All students who passed the final exams deserve a diploma.</a:t>
            </a:r>
          </a:p>
          <a:p>
            <a:pPr>
              <a:spcBef>
                <a:spcPct val="0"/>
              </a:spcBef>
            </a:pPr>
            <a:r>
              <a:rPr lang="en-US" dirty="0"/>
              <a:t>But, if a student passed at a certain grade (say, 90 or more), he or she deserves another certificate for their excellence.</a:t>
            </a:r>
          </a:p>
          <a:p>
            <a:pPr>
              <a:spcBef>
                <a:spcPct val="0"/>
              </a:spcBef>
            </a:pPr>
            <a:r>
              <a:rPr lang="en-US" dirty="0"/>
              <a:t>So, the program will check if a student excelled – if so, it will issue the appropriate certificate – and then </a:t>
            </a:r>
            <a:r>
              <a:rPr lang="en-US" b="1" dirty="0"/>
              <a:t>unconditionally</a:t>
            </a:r>
            <a:r>
              <a:rPr lang="en-US" dirty="0"/>
              <a:t> reward them with a diploma.</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91986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69435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u="sng" dirty="0"/>
              <a:t>Example 1</a:t>
            </a:r>
          </a:p>
          <a:p>
            <a:pPr>
              <a:spcBef>
                <a:spcPct val="0"/>
              </a:spcBef>
              <a:defRPr/>
            </a:pPr>
            <a:r>
              <a:rPr lang="en-US" dirty="0"/>
              <a:t>If the balance equals zero (the statement value is True), display: “No money left...”</a:t>
            </a:r>
          </a:p>
          <a:p>
            <a:pPr>
              <a:spcBef>
                <a:spcPct val="0"/>
              </a:spcBef>
              <a:defRPr/>
            </a:pPr>
            <a:endParaRPr lang="en-US" dirty="0"/>
          </a:p>
          <a:p>
            <a:pPr>
              <a:spcBef>
                <a:spcPct val="0"/>
              </a:spcBef>
              <a:defRPr/>
            </a:pPr>
            <a:r>
              <a:rPr lang="en-US" u="sng" dirty="0"/>
              <a:t>Example 2</a:t>
            </a:r>
          </a:p>
          <a:p>
            <a:pPr>
              <a:spcBef>
                <a:spcPct val="0"/>
              </a:spcBef>
              <a:defRPr/>
            </a:pPr>
            <a:r>
              <a:rPr lang="en-US" dirty="0"/>
              <a:t>Is the number divisible by 7?</a:t>
            </a:r>
          </a:p>
          <a:p>
            <a:pPr>
              <a:spcBef>
                <a:spcPct val="0"/>
              </a:spcBef>
              <a:defRPr/>
            </a:pPr>
            <a:r>
              <a:rPr lang="en-US" dirty="0"/>
              <a:t>If the statement ((num % 7) = = 0) value is true, display “Can be divided by 7”</a:t>
            </a:r>
          </a:p>
          <a:p>
            <a:pPr>
              <a:spcBef>
                <a:spcPct val="0"/>
              </a:spcBef>
              <a:defRPr/>
            </a:pPr>
            <a:endParaRPr lang="en-US" dirty="0"/>
          </a:p>
          <a:p>
            <a:pPr>
              <a:spcBef>
                <a:spcPct val="0"/>
              </a:spcBef>
              <a:defRPr/>
            </a:pPr>
            <a:r>
              <a:rPr lang="en-US" b="1" dirty="0"/>
              <a:t>Note: </a:t>
            </a:r>
            <a:r>
              <a:rPr lang="en-US" dirty="0"/>
              <a:t>The whole Boolean expression is evaluated (either as true or false).</a:t>
            </a:r>
          </a:p>
          <a:p>
            <a:pPr>
              <a:spcBef>
                <a:spcPct val="0"/>
              </a:spcBef>
              <a:defRPr/>
            </a:pPr>
            <a:r>
              <a:rPr lang="en-US" dirty="0"/>
              <a:t>Non-Boolean variables </a:t>
            </a:r>
            <a:r>
              <a:rPr lang="en-US" b="1" dirty="0"/>
              <a:t>may</a:t>
            </a:r>
            <a:r>
              <a:rPr lang="en-US" dirty="0"/>
              <a:t> be included in the expression.</a:t>
            </a:r>
          </a:p>
          <a:p>
            <a:pPr>
              <a:spcBef>
                <a:spcPct val="0"/>
              </a:spcBef>
              <a:defRPr/>
            </a:pPr>
            <a:r>
              <a:rPr lang="en-US" dirty="0"/>
              <a:t>What gives the expression is Boolean nature, in this case, is the usage of the comparison operator.</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328394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7434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 common coding mistake is to use the assignment operator (=)</a:t>
            </a:r>
            <a:r>
              <a:rPr lang="en-US" baseline="0" dirty="0"/>
              <a:t> instead of the comparison operator (==).</a:t>
            </a:r>
          </a:p>
          <a:p>
            <a:pPr>
              <a:spcBef>
                <a:spcPct val="0"/>
              </a:spcBef>
            </a:pPr>
            <a:r>
              <a:rPr lang="en-US" baseline="0" dirty="0"/>
              <a:t>Luckily for us, </a:t>
            </a:r>
            <a:r>
              <a:rPr lang="en-US" dirty="0"/>
              <a:t>Python</a:t>
            </a:r>
            <a:r>
              <a:rPr lang="en-US" baseline="0" dirty="0"/>
              <a:t> is a </a:t>
            </a:r>
            <a:r>
              <a:rPr lang="en-US" b="1" baseline="0" dirty="0"/>
              <a:t>strongly-typed</a:t>
            </a:r>
            <a:r>
              <a:rPr lang="en-US" b="0" baseline="0" dirty="0"/>
              <a:t> programming language.</a:t>
            </a:r>
          </a:p>
          <a:p>
            <a:pPr>
              <a:spcBef>
                <a:spcPct val="0"/>
              </a:spcBef>
            </a:pPr>
            <a:r>
              <a:rPr lang="en-US" b="0" baseline="0" dirty="0"/>
              <a:t>Therefore, using the assignment operator where a Boolean value is expected will result in a compile-time error.</a:t>
            </a:r>
          </a:p>
          <a:p>
            <a:pPr>
              <a:spcBef>
                <a:spcPct val="0"/>
              </a:spcBef>
            </a:pPr>
            <a:r>
              <a:rPr lang="en-US" b="0" baseline="0" dirty="0"/>
              <a:t>Non strongly-typed languages such as C++ allow this during compilation, and the result is most probably a run-time error, </a:t>
            </a:r>
            <a:br>
              <a:rPr lang="en-US" b="0" baseline="0" dirty="0"/>
            </a:br>
            <a:r>
              <a:rPr lang="en-US" b="0" baseline="0" dirty="0"/>
              <a:t>which is significantly harder to debug.</a:t>
            </a:r>
            <a:endParaRPr lang="he-IL" b="1"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293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6CC-062D-45FA-BC23-8B2D07BFC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1425491-1C05-4F67-B7EC-AC081628A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CC16E897-33C2-4D00-8996-3B8BC1A4F67A}"/>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5" name="Footer Placeholder 4">
            <a:extLst>
              <a:ext uri="{FF2B5EF4-FFF2-40B4-BE49-F238E27FC236}">
                <a16:creationId xmlns:a16="http://schemas.microsoft.com/office/drawing/2014/main" id="{65713713-C93A-4405-850C-1F9F3B9F840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3EDABFE-82C1-4F14-B4D6-90CD4AB927C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2389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BED1-CFB4-40B3-90FB-700B3FC010C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0C561B4-62DC-48EC-9C60-3F2F9D311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7AF0C22-1000-47DE-A654-866CB88DC47B}"/>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5" name="Footer Placeholder 4">
            <a:extLst>
              <a:ext uri="{FF2B5EF4-FFF2-40B4-BE49-F238E27FC236}">
                <a16:creationId xmlns:a16="http://schemas.microsoft.com/office/drawing/2014/main" id="{C5E5935A-931D-4831-9532-1D5F8BDFCCD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9014ABD-554B-454D-87E0-24E0E65A8330}"/>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63181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7E385-3B99-410F-BF85-2D8C4BAFDE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831EF5A-7547-4581-B755-F80ED332A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31554B9-77A0-4446-920C-D07F52C9351A}"/>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5" name="Footer Placeholder 4">
            <a:extLst>
              <a:ext uri="{FF2B5EF4-FFF2-40B4-BE49-F238E27FC236}">
                <a16:creationId xmlns:a16="http://schemas.microsoft.com/office/drawing/2014/main" id="{83F91FDA-1C2B-44C6-9AD8-26991C7E93C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B4D5E1C-C42E-4D0E-A668-0813DB1E96C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84027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3324926536"/>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6367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815413" y="1494177"/>
            <a:ext cx="10673019"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815413" y="2630517"/>
            <a:ext cx="10684536"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815016" y="3835374"/>
            <a:ext cx="10684933"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815016" y="4973960"/>
            <a:ext cx="10684933"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extLst>
      <p:ext uri="{BB962C8B-B14F-4D97-AF65-F5344CB8AC3E}">
        <p14:creationId xmlns:p14="http://schemas.microsoft.com/office/powerpoint/2010/main" val="287599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722600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9221051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695479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41531091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94F6-E453-4D4C-B515-9EC60A11524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7AB99DC-F867-4F27-A5F7-FFAFB594B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08775C8-7B17-46B8-BF9D-2CA43128C69B}"/>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5" name="Footer Placeholder 4">
            <a:extLst>
              <a:ext uri="{FF2B5EF4-FFF2-40B4-BE49-F238E27FC236}">
                <a16:creationId xmlns:a16="http://schemas.microsoft.com/office/drawing/2014/main" id="{14A5768E-C345-4DDF-B8DC-559707E3039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CAE18C5-71AE-4EEA-B656-EF83CB22A765}"/>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63830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F597-329A-40D4-931F-3F030480F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21A9F5E2-0DB9-4452-8DD1-DE7E0F1AC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9E5A4-F4B9-44C0-902C-EB03E96671E1}"/>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5" name="Footer Placeholder 4">
            <a:extLst>
              <a:ext uri="{FF2B5EF4-FFF2-40B4-BE49-F238E27FC236}">
                <a16:creationId xmlns:a16="http://schemas.microsoft.com/office/drawing/2014/main" id="{2166CC2F-D34A-4AA7-B791-A80B2A14BAC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D40497B-00EA-40AE-8156-4F12C7FC7CA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6889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A009-F798-4B1D-9847-F88C51B7359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BB2922A-1CBE-4243-A768-222DEA259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4FEC9F9-79CB-4526-B40A-7BEE255D5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EF1B7070-3190-453C-8E44-715724BA2AE5}"/>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6" name="Footer Placeholder 5">
            <a:extLst>
              <a:ext uri="{FF2B5EF4-FFF2-40B4-BE49-F238E27FC236}">
                <a16:creationId xmlns:a16="http://schemas.microsoft.com/office/drawing/2014/main" id="{06E14C41-EEAE-4B7E-8FA2-D983EBA0EB6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49F3197-B119-462A-BBE4-7501E5CEDC6E}"/>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498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4B65-C6DA-4A6D-9952-532CEA0FCB7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ACCC11B9-2EE6-44B6-B79C-14CCEB197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1FA96-4A1D-4F81-A070-813DF45DE6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C46A5E2-B61C-453A-B718-ECD275AF9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B0947-D68B-40BB-BE14-907D273CC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6C787A1-B8E8-44D7-AC2E-DC3008B40DEF}"/>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8" name="Footer Placeholder 7">
            <a:extLst>
              <a:ext uri="{FF2B5EF4-FFF2-40B4-BE49-F238E27FC236}">
                <a16:creationId xmlns:a16="http://schemas.microsoft.com/office/drawing/2014/main" id="{31FEEC35-CD23-4B60-B928-DE2BC8C0A30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7330F1-4890-4F8C-9548-6B34DE87CA3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272596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E498-41F7-4AFC-B5FC-B184429496DB}"/>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58531490-5862-4B4D-B221-4ACF2D8C0D0B}"/>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4" name="Footer Placeholder 3">
            <a:extLst>
              <a:ext uri="{FF2B5EF4-FFF2-40B4-BE49-F238E27FC236}">
                <a16:creationId xmlns:a16="http://schemas.microsoft.com/office/drawing/2014/main" id="{7F3DBE72-F641-4AEE-B901-ED6B43DF2C77}"/>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97426029-99A0-4316-82AD-D1AD97D9DA61}"/>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77724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59630-C76B-4983-8EDB-42F276F17021}"/>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3" name="Footer Placeholder 2">
            <a:extLst>
              <a:ext uri="{FF2B5EF4-FFF2-40B4-BE49-F238E27FC236}">
                <a16:creationId xmlns:a16="http://schemas.microsoft.com/office/drawing/2014/main" id="{C3AC6511-DAE6-4EED-88F2-112F740F158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808B5521-3F00-4B20-9355-FD52A2A19E87}"/>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9146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332F-10DF-441D-8EAB-5C3FF1003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7866417A-B7EE-4D0D-AF55-9E0DFD9D9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BFC431A-E10C-45DC-8CD2-C8CF750A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2B6C6-804D-4134-9B50-64901E653E70}"/>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6" name="Footer Placeholder 5">
            <a:extLst>
              <a:ext uri="{FF2B5EF4-FFF2-40B4-BE49-F238E27FC236}">
                <a16:creationId xmlns:a16="http://schemas.microsoft.com/office/drawing/2014/main" id="{7BB4FC58-0A07-49E1-A11E-F4A0F653C44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815E422-BBB3-4C87-A0AF-0219BA686030}"/>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37611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0D82-ADAF-4B38-A733-F740480B8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0A47294F-A525-4D51-8A77-05A78D637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C56BAAC-84E1-49DE-8B25-25807485F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AF314-A47A-4BED-B1E1-952C1DEE3DFB}"/>
              </a:ext>
            </a:extLst>
          </p:cNvPr>
          <p:cNvSpPr>
            <a:spLocks noGrp="1"/>
          </p:cNvSpPr>
          <p:nvPr>
            <p:ph type="dt" sz="half" idx="10"/>
          </p:nvPr>
        </p:nvSpPr>
        <p:spPr/>
        <p:txBody>
          <a:bodyPr/>
          <a:lstStyle/>
          <a:p>
            <a:fld id="{AB734A3E-2292-4870-B99D-F40AFCF82B81}" type="datetimeFigureOut">
              <a:rPr lang="he-IL" smtClean="0"/>
              <a:t>ט"ז/תמוז/תשפ"ג</a:t>
            </a:fld>
            <a:endParaRPr lang="he-IL"/>
          </a:p>
        </p:txBody>
      </p:sp>
      <p:sp>
        <p:nvSpPr>
          <p:cNvPr id="6" name="Footer Placeholder 5">
            <a:extLst>
              <a:ext uri="{FF2B5EF4-FFF2-40B4-BE49-F238E27FC236}">
                <a16:creationId xmlns:a16="http://schemas.microsoft.com/office/drawing/2014/main" id="{42948128-648B-487C-A5BB-28556C449D3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95FC0C0-5CF9-41FC-9230-FD83E9FCD451}"/>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260199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85FDC-E70C-47F4-9D72-D2DA49FCC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56F2269-4A68-400A-A16A-DF3D18BEA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D9A58A-8CA9-4CF0-882D-A986DFEF9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34A3E-2292-4870-B99D-F40AFCF82B81}" type="datetimeFigureOut">
              <a:rPr lang="he-IL" smtClean="0"/>
              <a:t>ט"ז/תמוז/תשפ"ג</a:t>
            </a:fld>
            <a:endParaRPr lang="he-IL"/>
          </a:p>
        </p:txBody>
      </p:sp>
      <p:sp>
        <p:nvSpPr>
          <p:cNvPr id="5" name="Footer Placeholder 4">
            <a:extLst>
              <a:ext uri="{FF2B5EF4-FFF2-40B4-BE49-F238E27FC236}">
                <a16:creationId xmlns:a16="http://schemas.microsoft.com/office/drawing/2014/main" id="{301647C9-2914-4B36-979C-FFC0F5E31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D6FF16BF-F0A8-4FCD-A487-D956C18AA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AC5D4-2065-49F1-9480-FEFED55D9914}" type="slidenum">
              <a:rPr lang="he-IL" smtClean="0"/>
              <a:t>‹#›</a:t>
            </a:fld>
            <a:endParaRPr lang="he-IL"/>
          </a:p>
        </p:txBody>
      </p:sp>
    </p:spTree>
    <p:extLst>
      <p:ext uri="{BB962C8B-B14F-4D97-AF65-F5344CB8AC3E}">
        <p14:creationId xmlns:p14="http://schemas.microsoft.com/office/powerpoint/2010/main" val="205019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Times New Roman" pitchFamily="18" charset="0"/>
              </a:rPr>
              <a:t>Module 03: Flow control</a:t>
            </a:r>
            <a:endParaRPr lang="he-IL" dirty="0"/>
          </a:p>
        </p:txBody>
      </p:sp>
    </p:spTree>
    <p:extLst>
      <p:ext uri="{BB962C8B-B14F-4D97-AF65-F5344CB8AC3E}">
        <p14:creationId xmlns:p14="http://schemas.microsoft.com/office/powerpoint/2010/main" val="3841498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 Loop</a:t>
            </a:r>
            <a:endParaRPr lang="he-IL" dirty="0"/>
          </a:p>
        </p:txBody>
      </p:sp>
      <p:sp>
        <p:nvSpPr>
          <p:cNvPr id="10" name="Text Placeholder 9">
            <a:extLst>
              <a:ext uri="{FF2B5EF4-FFF2-40B4-BE49-F238E27FC236}">
                <a16:creationId xmlns:a16="http://schemas.microsoft.com/office/drawing/2014/main" id="{5B6F0601-DB2F-455B-BC48-ABD9416FF2BB}"/>
              </a:ext>
            </a:extLst>
          </p:cNvPr>
          <p:cNvSpPr>
            <a:spLocks noGrp="1"/>
          </p:cNvSpPr>
          <p:nvPr>
            <p:ph type="body" sz="quarter" idx="15"/>
          </p:nvPr>
        </p:nvSpPr>
        <p:spPr>
          <a:xfrm>
            <a:off x="815413" y="1494176"/>
            <a:ext cx="10673019" cy="4686491"/>
          </a:xfrm>
        </p:spPr>
        <p:txBody>
          <a:bodyPr>
            <a:normAutofit/>
          </a:bodyPr>
          <a:lstStyle/>
          <a:p>
            <a:pPr>
              <a:buFont typeface="Arial" panose="020B0604020202020204" pitchFamily="34" charset="0"/>
              <a:buChar char="•"/>
            </a:pPr>
            <a:r>
              <a:rPr lang="en-US" dirty="0"/>
              <a:t>Python for loops iterates over the member of a sequence in order </a:t>
            </a:r>
          </a:p>
          <a:p>
            <a:pPr lvl="1">
              <a:buFont typeface="Arial" panose="020B0604020202020204" pitchFamily="34" charset="0"/>
              <a:buChar char="•"/>
            </a:pPr>
            <a:endParaRPr lang="en-US" sz="1300" dirty="0"/>
          </a:p>
          <a:p>
            <a:pPr marL="457200" lvl="1" indent="0">
              <a:buNone/>
            </a:pPr>
            <a:r>
              <a:rPr lang="en-US" dirty="0"/>
              <a:t>Example 1:</a:t>
            </a:r>
          </a:p>
          <a:p>
            <a:pPr marL="457200" lvl="1" indent="0">
              <a:buNone/>
            </a:pPr>
            <a:endParaRPr lang="en-US" dirty="0"/>
          </a:p>
          <a:p>
            <a:pPr marL="457200" lvl="1" indent="0">
              <a:buNone/>
            </a:pPr>
            <a:endParaRPr lang="en-US" dirty="0"/>
          </a:p>
          <a:p>
            <a:pPr marL="457200" lvl="1" indent="0">
              <a:buNone/>
            </a:pPr>
            <a:r>
              <a:rPr lang="en-US" dirty="0"/>
              <a:t>Example 2:</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457200" lvl="1" indent="0">
              <a:buNone/>
            </a:pPr>
            <a:r>
              <a:rPr lang="en-US" dirty="0"/>
              <a:t>Example 3:</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73F788CD-06F6-4BC6-9564-5AB0D00921B7}"/>
              </a:ext>
            </a:extLst>
          </p:cNvPr>
          <p:cNvSpPr>
            <a:spLocks noChangeArrowheads="1"/>
          </p:cNvSpPr>
          <p:nvPr/>
        </p:nvSpPr>
        <p:spPr bwMode="auto">
          <a:xfrm>
            <a:off x="1526959" y="3167390"/>
            <a:ext cx="3275861"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letter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6A8759"/>
                </a:solidFill>
                <a:effectLst/>
                <a:latin typeface="Arial Unicode MS"/>
              </a:rPr>
              <a:t>'sentence'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(letter)       </a:t>
            </a:r>
            <a:r>
              <a:rPr kumimoji="0" lang="en-US" altLang="en-US" sz="1400" b="0" i="0" u="none" strike="noStrike" cap="none" normalizeH="0" baseline="0" dirty="0">
                <a:ln>
                  <a:noFill/>
                </a:ln>
                <a:solidFill>
                  <a:srgbClr val="808080"/>
                </a:solidFill>
                <a:effectLst/>
                <a:latin typeface="Arial Unicode MS"/>
              </a:rPr>
              <a:t>#prints: s e n t e n c 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794D0DCA-A4D9-4243-92A1-D37D486694C1}"/>
              </a:ext>
            </a:extLst>
          </p:cNvPr>
          <p:cNvSpPr>
            <a:spLocks noChangeArrowheads="1"/>
          </p:cNvSpPr>
          <p:nvPr/>
        </p:nvSpPr>
        <p:spPr bwMode="auto">
          <a:xfrm>
            <a:off x="1526959" y="4395460"/>
            <a:ext cx="4347100"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num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#prints 10, 11, 12 …19</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(num)</a:t>
            </a:r>
            <a:br>
              <a:rPr kumimoji="0" lang="en-US" altLang="en-US" sz="1400" b="0" i="0" u="none" strike="noStrike" cap="none" normalizeH="0" baseline="0" dirty="0">
                <a:ln>
                  <a:noFill/>
                </a:ln>
                <a:solidFill>
                  <a:srgbClr val="A9B7C6"/>
                </a:solidFill>
                <a:effectLst/>
                <a:latin typeface="Arial Unicode MS"/>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E655505-4B8F-4047-87DB-58EAC05C2B8E}"/>
              </a:ext>
            </a:extLst>
          </p:cNvPr>
          <p:cNvSpPr>
            <a:spLocks noChangeArrowheads="1"/>
          </p:cNvSpPr>
          <p:nvPr/>
        </p:nvSpPr>
        <p:spPr bwMode="auto">
          <a:xfrm>
            <a:off x="1526959" y="5838974"/>
            <a:ext cx="4347100"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num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#prints 10, 12, 14 …20</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(num)</a:t>
            </a:r>
            <a:br>
              <a:rPr kumimoji="0" lang="en-US" altLang="en-US" sz="1400" b="0" i="0" u="none" strike="noStrike" cap="none" normalizeH="0" baseline="0" dirty="0">
                <a:ln>
                  <a:noFill/>
                </a:ln>
                <a:solidFill>
                  <a:srgbClr val="A9B7C6"/>
                </a:solidFill>
                <a:effectLst/>
                <a:latin typeface="Arial Unicode MS"/>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074" name="Picture 2" descr="Flowchart of a For Loop - codingem.com">
            <a:extLst>
              <a:ext uri="{FF2B5EF4-FFF2-40B4-BE49-F238E27FC236}">
                <a16:creationId xmlns:a16="http://schemas.microsoft.com/office/drawing/2014/main" id="{A39303F5-CA7B-4A79-AF22-F98021DAE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1654" y="2310831"/>
            <a:ext cx="5303551" cy="399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80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For Demo</a:t>
            </a:r>
            <a:endParaRPr lang="he-IL" dirty="0"/>
          </a:p>
        </p:txBody>
      </p:sp>
    </p:spTree>
    <p:extLst>
      <p:ext uri="{BB962C8B-B14F-4D97-AF65-F5344CB8AC3E}">
        <p14:creationId xmlns:p14="http://schemas.microsoft.com/office/powerpoint/2010/main" val="30359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F34E564-AA95-4FDA-899E-877652214FAF}"/>
              </a:ext>
            </a:extLst>
          </p:cNvPr>
          <p:cNvSpPr txBox="1"/>
          <p:nvPr/>
        </p:nvSpPr>
        <p:spPr>
          <a:xfrm>
            <a:off x="497149" y="2938508"/>
            <a:ext cx="9907480" cy="3139321"/>
          </a:xfrm>
          <a:prstGeom prst="rect">
            <a:avLst/>
          </a:prstGeom>
          <a:noFill/>
        </p:spPr>
        <p:txBody>
          <a:bodyPr wrap="square" rtlCol="0">
            <a:spAutoFit/>
          </a:bodyPr>
          <a:lstStyle/>
          <a:p>
            <a:r>
              <a:rPr lang="en-US" dirty="0"/>
              <a:t>In this example, the program uses a for loop to iterate over the elements of the fruits list. For each iteration, the current element is assigned to the variable fruit, and then it is printed using the print statement.</a:t>
            </a:r>
          </a:p>
          <a:p>
            <a:endParaRPr lang="en-US" dirty="0"/>
          </a:p>
          <a:p>
            <a:r>
              <a:rPr lang="en-US" dirty="0"/>
              <a:t>When you run this code, it will output:</a:t>
            </a:r>
          </a:p>
          <a:p>
            <a:endParaRPr lang="en-US" dirty="0"/>
          </a:p>
          <a:p>
            <a:r>
              <a:rPr lang="en-US" dirty="0"/>
              <a:t>apple</a:t>
            </a:r>
          </a:p>
          <a:p>
            <a:r>
              <a:rPr lang="en-US" dirty="0"/>
              <a:t>banana</a:t>
            </a:r>
          </a:p>
          <a:p>
            <a:r>
              <a:rPr lang="en-US" dirty="0"/>
              <a:t>cherry</a:t>
            </a:r>
          </a:p>
          <a:p>
            <a:r>
              <a:rPr lang="en-US" dirty="0"/>
              <a:t>date</a:t>
            </a:r>
          </a:p>
          <a:p>
            <a:r>
              <a:rPr lang="en-US" dirty="0"/>
              <a:t>elderberry</a:t>
            </a:r>
          </a:p>
        </p:txBody>
      </p:sp>
      <p:sp>
        <p:nvSpPr>
          <p:cNvPr id="3" name="Rectangle 1">
            <a:extLst>
              <a:ext uri="{FF2B5EF4-FFF2-40B4-BE49-F238E27FC236}">
                <a16:creationId xmlns:a16="http://schemas.microsoft.com/office/drawing/2014/main" id="{40E3FF90-94AF-4060-8E3C-4E457C3DD769}"/>
              </a:ext>
            </a:extLst>
          </p:cNvPr>
          <p:cNvSpPr>
            <a:spLocks noChangeArrowheads="1"/>
          </p:cNvSpPr>
          <p:nvPr/>
        </p:nvSpPr>
        <p:spPr bwMode="auto">
          <a:xfrm>
            <a:off x="497149" y="503172"/>
            <a:ext cx="863797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Arial Unicode MS"/>
              </a:rPr>
              <a:t># A program to print the elements of a list using a for loop</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fruits = [</a:t>
            </a:r>
            <a:r>
              <a:rPr kumimoji="0" lang="en-US" altLang="en-US" sz="2000" b="0" i="0" u="none" strike="noStrike" cap="none" normalizeH="0" baseline="0" dirty="0">
                <a:ln>
                  <a:noFill/>
                </a:ln>
                <a:solidFill>
                  <a:srgbClr val="6A8759"/>
                </a:solidFill>
                <a:effectLst/>
                <a:latin typeface="Arial Unicode MS"/>
              </a:rPr>
              <a:t>"apple"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"banana"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"cherry"</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"date"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"elderberry"</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fruit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fruits: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print(fruit)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21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493999"/>
            <a:ext cx="10561172" cy="4695133"/>
          </a:xfrm>
        </p:spPr>
        <p:txBody>
          <a:bodyPr>
            <a:normAutofit lnSpcReduction="10000"/>
          </a:bodyPr>
          <a:lstStyle/>
          <a:p>
            <a:pPr>
              <a:lnSpc>
                <a:spcPct val="90000"/>
              </a:lnSpc>
              <a:buFont typeface="Arial" panose="020B0604020202020204" pitchFamily="34" charset="0"/>
              <a:buChar char="•"/>
            </a:pPr>
            <a:r>
              <a:rPr lang="en-US" dirty="0"/>
              <a:t>break</a:t>
            </a:r>
          </a:p>
          <a:p>
            <a:pPr marL="457200" lvl="1" indent="0">
              <a:lnSpc>
                <a:spcPct val="90000"/>
              </a:lnSpc>
              <a:buNone/>
            </a:pPr>
            <a:r>
              <a:rPr lang="en-US" dirty="0"/>
              <a:t>The </a:t>
            </a:r>
            <a:r>
              <a:rPr lang="en-US" b="1" dirty="0"/>
              <a:t>break</a:t>
            </a:r>
            <a:r>
              <a:rPr lang="en-US" dirty="0"/>
              <a:t> statement in Python terminates the current loop and resumes execution at the next statement, just like the traditional break found in C.</a:t>
            </a:r>
          </a:p>
          <a:p>
            <a:pPr>
              <a:lnSpc>
                <a:spcPct val="90000"/>
              </a:lnSpc>
              <a:buFont typeface="Arial" panose="020B0604020202020204" pitchFamily="34" charset="0"/>
              <a:buChar char="•"/>
            </a:pPr>
            <a:r>
              <a:rPr lang="en-US" dirty="0"/>
              <a:t>continue</a:t>
            </a:r>
          </a:p>
          <a:p>
            <a:pPr marL="457200" lvl="1" indent="0">
              <a:lnSpc>
                <a:spcPct val="90000"/>
              </a:lnSpc>
              <a:buNone/>
            </a:pPr>
            <a:r>
              <a:rPr lang="en-US" dirty="0"/>
              <a:t>The </a:t>
            </a:r>
            <a:r>
              <a:rPr lang="en-US" b="1" dirty="0"/>
              <a:t>continue</a:t>
            </a:r>
            <a:r>
              <a:rPr lang="en-US" dirty="0"/>
              <a:t> statement in Python returns the control to the beginning of the while loop. </a:t>
            </a:r>
          </a:p>
          <a:p>
            <a:pPr>
              <a:lnSpc>
                <a:spcPct val="90000"/>
              </a:lnSpc>
              <a:buFont typeface="Arial" panose="020B0604020202020204" pitchFamily="34" charset="0"/>
              <a:buChar char="•"/>
            </a:pPr>
            <a:r>
              <a:rPr lang="en-US" dirty="0"/>
              <a:t>pass</a:t>
            </a:r>
          </a:p>
          <a:p>
            <a:pPr marL="457200" lvl="1" indent="0">
              <a:buNone/>
            </a:pPr>
            <a:r>
              <a:rPr lang="en-US" dirty="0"/>
              <a:t>The </a:t>
            </a:r>
            <a:r>
              <a:rPr lang="en-US" b="1" dirty="0"/>
              <a:t>pass</a:t>
            </a:r>
            <a:r>
              <a:rPr lang="en-US" dirty="0"/>
              <a:t> statement in Python is used when a statement is required syntactically but you do not want any command or code to execute.</a:t>
            </a:r>
          </a:p>
          <a:p>
            <a:pPr marL="457200" lvl="1" indent="0">
              <a:buNone/>
            </a:pPr>
            <a:r>
              <a:rPr lang="en-US" dirty="0"/>
              <a:t>The </a:t>
            </a:r>
            <a:r>
              <a:rPr lang="en-US" b="1" dirty="0"/>
              <a:t>pass</a:t>
            </a:r>
            <a:r>
              <a:rPr lang="en-US" dirty="0"/>
              <a:t> statement is a </a:t>
            </a:r>
            <a:r>
              <a:rPr lang="en-US" i="1" dirty="0"/>
              <a:t>null</a:t>
            </a:r>
            <a:r>
              <a:rPr lang="en-US" dirty="0"/>
              <a:t> operation; nothing happens when it executes. The </a:t>
            </a:r>
            <a:r>
              <a:rPr lang="en-US" b="1" dirty="0"/>
              <a:t>pass</a:t>
            </a:r>
            <a:r>
              <a:rPr lang="en-US" dirty="0"/>
              <a:t> is also useful in places where your code will eventually go, but has not been written yet</a:t>
            </a:r>
          </a:p>
          <a:p>
            <a:pPr marL="0" indent="0">
              <a:buNone/>
            </a:pPr>
            <a:endParaRPr lang="en-US" dirty="0"/>
          </a:p>
        </p:txBody>
      </p:sp>
      <p:sp>
        <p:nvSpPr>
          <p:cNvPr id="4" name="Title 3"/>
          <p:cNvSpPr>
            <a:spLocks noGrp="1"/>
          </p:cNvSpPr>
          <p:nvPr>
            <p:ph type="title"/>
          </p:nvPr>
        </p:nvSpPr>
        <p:spPr/>
        <p:txBody>
          <a:bodyPr/>
          <a:lstStyle/>
          <a:p>
            <a:r>
              <a:rPr lang="en-US" dirty="0">
                <a:effectLst/>
              </a:rPr>
              <a:t>Loop Control Statements</a:t>
            </a:r>
            <a:endParaRPr lang="he-IL" dirty="0"/>
          </a:p>
        </p:txBody>
      </p:sp>
    </p:spTree>
    <p:extLst>
      <p:ext uri="{BB962C8B-B14F-4D97-AF65-F5344CB8AC3E}">
        <p14:creationId xmlns:p14="http://schemas.microsoft.com/office/powerpoint/2010/main" val="304331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rPr>
              <a:t>Loop Control Statements – cont’d</a:t>
            </a:r>
            <a:endParaRPr lang="he-IL" dirty="0"/>
          </a:p>
        </p:txBody>
      </p:sp>
      <p:sp>
        <p:nvSpPr>
          <p:cNvPr id="6" name="Rectangle 1">
            <a:extLst>
              <a:ext uri="{FF2B5EF4-FFF2-40B4-BE49-F238E27FC236}">
                <a16:creationId xmlns:a16="http://schemas.microsoft.com/office/drawing/2014/main" id="{AE4D9F09-FB20-4120-AC3D-7CCF288D57E0}"/>
              </a:ext>
            </a:extLst>
          </p:cNvPr>
          <p:cNvSpPr>
            <a:spLocks noChangeArrowheads="1"/>
          </p:cNvSpPr>
          <p:nvPr/>
        </p:nvSpPr>
        <p:spPr bwMode="auto">
          <a:xfrm>
            <a:off x="815414" y="1744975"/>
            <a:ext cx="890563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import </a:t>
            </a:r>
            <a:r>
              <a:rPr kumimoji="0" lang="en-US" altLang="en-US" sz="2000" b="0" i="0" u="none" strike="noStrike" cap="none" normalizeH="0" baseline="0" dirty="0">
                <a:ln>
                  <a:noFill/>
                </a:ln>
                <a:solidFill>
                  <a:srgbClr val="A9B7C6"/>
                </a:solidFill>
                <a:effectLst/>
                <a:latin typeface="Arial Unicode MS"/>
              </a:rPr>
              <a:t>math</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5</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"I will print the square root of 5 non-negative numbers (0 to exit)"</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while </a:t>
            </a:r>
            <a:r>
              <a:rPr kumimoji="0" lang="en-US" altLang="en-US" sz="2000" b="0" i="0" u="none" strike="noStrike" cap="none" normalizeH="0" baseline="0" dirty="0">
                <a:ln>
                  <a:noFill/>
                </a:ln>
                <a:solidFill>
                  <a:srgbClr val="A9B7C6"/>
                </a:solidFill>
                <a:effectLst/>
                <a:latin typeface="Arial Unicode MS"/>
              </a:rPr>
              <a:t>i:</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s = </a:t>
            </a:r>
            <a:r>
              <a:rPr kumimoji="0" lang="en-US" altLang="en-US" sz="2000" b="0" i="0" u="none" strike="noStrike" cap="none" normalizeH="0" baseline="0" dirty="0">
                <a:ln>
                  <a:noFill/>
                </a:ln>
                <a:solidFill>
                  <a:srgbClr val="8888C6"/>
                </a:solidFill>
                <a:effectLst/>
                <a:latin typeface="Arial Unicode MS"/>
              </a:rPr>
              <a:t>input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"Enter the next number =&gt; "</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num = </a:t>
            </a:r>
            <a:r>
              <a:rPr kumimoji="0" lang="en-US" altLang="en-US" sz="2000" b="0" i="0" u="none" strike="noStrike" cap="none" normalizeH="0" baseline="0" dirty="0">
                <a:ln>
                  <a:noFill/>
                </a:ln>
                <a:solidFill>
                  <a:srgbClr val="8888C6"/>
                </a:solidFill>
                <a:effectLst/>
                <a:latin typeface="Arial Unicode MS"/>
              </a:rPr>
              <a:t>int</a:t>
            </a:r>
            <a:r>
              <a:rPr kumimoji="0" lang="en-US" altLang="en-US" sz="2000" b="0" i="0" u="none" strike="noStrike" cap="none" normalizeH="0" baseline="0" dirty="0">
                <a:ln>
                  <a:noFill/>
                </a:ln>
                <a:solidFill>
                  <a:srgbClr val="A9B7C6"/>
                </a:solidFill>
                <a:effectLst/>
                <a:latin typeface="Arial Unicode MS"/>
              </a:rPr>
              <a: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 ==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user wants to exit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 break</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 &lt;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continue</a:t>
            </a:r>
            <a:br>
              <a:rPr kumimoji="0" lang="en-US" altLang="en-US" sz="2000" b="0" i="0" u="none" strike="noStrike" cap="none" normalizeH="0" baseline="0" dirty="0">
                <a:ln>
                  <a:noFill/>
                </a:ln>
                <a:solidFill>
                  <a:srgbClr val="CC7832"/>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math.sqrt</a:t>
            </a:r>
            <a:r>
              <a:rPr kumimoji="0" lang="en-US" altLang="en-US" sz="2000" b="0" i="0" u="none" strike="noStrike" cap="none" normalizeH="0" baseline="0" dirty="0">
                <a:ln>
                  <a:noFill/>
                </a:ln>
                <a:solidFill>
                  <a:srgbClr val="A9B7C6"/>
                </a:solidFill>
                <a:effectLst/>
                <a:latin typeface="Arial Unicode MS"/>
              </a:rPr>
              <a:t>(num))</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03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Conslution</a:t>
            </a:r>
            <a:r>
              <a:rPr lang="en-US" dirty="0"/>
              <a:t> Labs 01-08</a:t>
            </a:r>
            <a:endParaRPr lang="he-IL" dirty="0"/>
          </a:p>
        </p:txBody>
      </p:sp>
    </p:spTree>
    <p:extLst>
      <p:ext uri="{BB962C8B-B14F-4D97-AF65-F5344CB8AC3E}">
        <p14:creationId xmlns:p14="http://schemas.microsoft.com/office/powerpoint/2010/main" val="286763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27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a:spcAft>
                <a:spcPts val="1200"/>
              </a:spcAft>
            </a:pPr>
            <a:r>
              <a:rPr lang="en-US" altLang="he-IL" dirty="0"/>
              <a:t>Relational and Logical Operators</a:t>
            </a:r>
          </a:p>
          <a:p>
            <a:pPr>
              <a:spcAft>
                <a:spcPts val="1200"/>
              </a:spcAft>
            </a:pPr>
            <a:r>
              <a:rPr lang="en-US" dirty="0"/>
              <a:t>If statement</a:t>
            </a:r>
          </a:p>
          <a:p>
            <a:r>
              <a:rPr lang="en-US" dirty="0"/>
              <a:t>While loop</a:t>
            </a:r>
          </a:p>
          <a:p>
            <a:pPr>
              <a:lnSpc>
                <a:spcPct val="150000"/>
              </a:lnSpc>
            </a:pPr>
            <a:r>
              <a:rPr lang="en-US" dirty="0"/>
              <a:t>For loop</a:t>
            </a:r>
          </a:p>
          <a:p>
            <a:pPr>
              <a:lnSpc>
                <a:spcPct val="150000"/>
              </a:lnSpc>
            </a:pPr>
            <a:r>
              <a:rPr lang="en-US" dirty="0"/>
              <a:t>Loop Control Statements</a:t>
            </a:r>
          </a:p>
        </p:txBody>
      </p:sp>
      <p:sp>
        <p:nvSpPr>
          <p:cNvPr id="4" name="Title 3"/>
          <p:cNvSpPr>
            <a:spLocks noGrp="1"/>
          </p:cNvSpPr>
          <p:nvPr>
            <p:ph type="title"/>
          </p:nvPr>
        </p:nvSpPr>
        <p:spPr/>
        <p:txBody>
          <a:bodyPr/>
          <a:lstStyle/>
          <a:p>
            <a:r>
              <a:rPr lang="en-US" dirty="0"/>
              <a:t>Agenda</a:t>
            </a:r>
            <a:endParaRPr lang="he-IL" dirty="0"/>
          </a:p>
        </p:txBody>
      </p:sp>
    </p:spTree>
    <p:extLst>
      <p:ext uri="{BB962C8B-B14F-4D97-AF65-F5344CB8AC3E}">
        <p14:creationId xmlns:p14="http://schemas.microsoft.com/office/powerpoint/2010/main" val="23936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t>Relational and Logical Operators</a:t>
            </a:r>
            <a:endParaRPr lang="he-IL" dirty="0"/>
          </a:p>
        </p:txBody>
      </p:sp>
      <p:sp>
        <p:nvSpPr>
          <p:cNvPr id="3" name="Content Placeholder 2"/>
          <p:cNvSpPr>
            <a:spLocks noGrp="1"/>
          </p:cNvSpPr>
          <p:nvPr>
            <p:ph idx="1"/>
          </p:nvPr>
        </p:nvSpPr>
        <p:spPr>
          <a:xfrm>
            <a:off x="838200" y="1464816"/>
            <a:ext cx="10515600" cy="4577210"/>
          </a:xfrm>
        </p:spPr>
        <p:txBody>
          <a:bodyPr>
            <a:normAutofit/>
          </a:bodyPr>
          <a:lstStyle/>
          <a:p>
            <a:pPr algn="l" rtl="0"/>
            <a:r>
              <a:rPr lang="en-US" altLang="he-IL" sz="2000" dirty="0"/>
              <a:t>Logical Operators:</a:t>
            </a:r>
          </a:p>
          <a:p>
            <a:pPr algn="l" rtl="0"/>
            <a:endParaRPr lang="en-US" altLang="he-IL" sz="2000" dirty="0"/>
          </a:p>
          <a:p>
            <a:pPr algn="l" rtl="0"/>
            <a:endParaRPr lang="en-US" altLang="he-IL" sz="2000" dirty="0"/>
          </a:p>
          <a:p>
            <a:pPr algn="l" rtl="0"/>
            <a:endParaRPr lang="en-US" altLang="he-IL" sz="2000" dirty="0"/>
          </a:p>
          <a:p>
            <a:pPr algn="l" rtl="0"/>
            <a:endParaRPr lang="en-US" altLang="he-IL" sz="2000" dirty="0"/>
          </a:p>
          <a:p>
            <a:pPr marL="0" indent="0" algn="l" rtl="0">
              <a:buNone/>
            </a:pPr>
            <a:r>
              <a:rPr lang="en-US" altLang="he-IL" sz="2000" dirty="0"/>
              <a:t>         Logical AND			Logical OR			Logical NOT</a:t>
            </a:r>
          </a:p>
          <a:p>
            <a:r>
              <a:rPr lang="en-US" altLang="he-IL" sz="2000" dirty="0"/>
              <a:t>Two sets of relational operators:</a:t>
            </a:r>
          </a:p>
        </p:txBody>
      </p:sp>
      <p:graphicFrame>
        <p:nvGraphicFramePr>
          <p:cNvPr id="4" name="Group 92"/>
          <p:cNvGraphicFramePr>
            <a:graphicFrameLocks noGrp="1"/>
          </p:cNvGraphicFramePr>
          <p:nvPr>
            <p:extLst>
              <p:ext uri="{D42A27DB-BD31-4B8C-83A1-F6EECF244321}">
                <p14:modId xmlns:p14="http://schemas.microsoft.com/office/powerpoint/2010/main" val="3987656991"/>
              </p:ext>
            </p:extLst>
          </p:nvPr>
        </p:nvGraphicFramePr>
        <p:xfrm>
          <a:off x="1151543" y="4229099"/>
          <a:ext cx="6864994" cy="2420278"/>
        </p:xfrm>
        <a:graphic>
          <a:graphicData uri="http://schemas.openxmlformats.org/drawingml/2006/table">
            <a:tbl>
              <a:tblPr>
                <a:tableStyleId>{3C2FFA5D-87B4-456A-9821-1D502468CF0F}</a:tableStyleId>
              </a:tblPr>
              <a:tblGrid>
                <a:gridCol w="1953411">
                  <a:extLst>
                    <a:ext uri="{9D8B030D-6E8A-4147-A177-3AD203B41FA5}">
                      <a16:colId xmlns:a16="http://schemas.microsoft.com/office/drawing/2014/main" val="20000"/>
                    </a:ext>
                  </a:extLst>
                </a:gridCol>
                <a:gridCol w="3965543">
                  <a:extLst>
                    <a:ext uri="{9D8B030D-6E8A-4147-A177-3AD203B41FA5}">
                      <a16:colId xmlns:a16="http://schemas.microsoft.com/office/drawing/2014/main" val="20001"/>
                    </a:ext>
                  </a:extLst>
                </a:gridCol>
                <a:gridCol w="946040">
                  <a:extLst>
                    <a:ext uri="{9D8B030D-6E8A-4147-A177-3AD203B41FA5}">
                      <a16:colId xmlns:a16="http://schemas.microsoft.com/office/drawing/2014/main" val="20002"/>
                    </a:ext>
                  </a:extLst>
                </a:gridCol>
              </a:tblGrid>
              <a:tr h="3457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Example Expression</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Relational operator</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dirty="0">
                          <a:ln>
                            <a:noFill/>
                          </a:ln>
                          <a:effectLst/>
                        </a:rPr>
                        <a:t>Symbol</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extLst>
                  <a:ext uri="{0D108BD9-81ED-4DB2-BD59-A6C34878D82A}">
                    <a16:rowId xmlns:a16="http://schemas.microsoft.com/office/drawing/2014/main" val="10000"/>
                  </a:ext>
                </a:extLst>
              </a:tr>
              <a:tr h="3457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u="none" strike="noStrike" kern="1200" cap="none" normalizeH="0" baseline="0" dirty="0">
                          <a:ln>
                            <a:noFill/>
                          </a:ln>
                          <a:effectLst/>
                        </a:rPr>
                        <a:t>result = val2 ==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dirty="0">
                          <a:ln>
                            <a:noFill/>
                          </a:ln>
                          <a:effectLst/>
                        </a:rPr>
                        <a:t>==</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extLst>
                  <a:ext uri="{0D108BD9-81ED-4DB2-BD59-A6C34878D82A}">
                    <a16:rowId xmlns:a16="http://schemas.microsoft.com/office/drawing/2014/main" val="10001"/>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not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a:ln>
                            <a:noFill/>
                          </a:ln>
                          <a:effectLst/>
                        </a:rPr>
                        <a: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2"/>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&gt;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greater than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a:ln>
                            <a:noFill/>
                          </a:ln>
                          <a:effectLst/>
                        </a:rPr>
                        <a:t>&lt;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3"/>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a:t>
                      </a:r>
                      <a:r>
                        <a:rPr kumimoji="0" lang="he-IL" sz="1500" u="none" strike="noStrike" cap="none" normalizeH="0" baseline="0" dirty="0">
                          <a:ln>
                            <a:noFill/>
                          </a:ln>
                          <a:effectLst/>
                        </a:rPr>
                        <a:t>=&lt;</a:t>
                      </a:r>
                      <a:r>
                        <a:rPr kumimoji="0" lang="en-US" sz="1500" u="none" strike="noStrike" cap="none" normalizeH="0" baseline="0" dirty="0">
                          <a:ln>
                            <a:noFill/>
                          </a:ln>
                          <a:effectLst/>
                        </a:rPr>
                        <a:t> val3 </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greater than or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dirty="0">
                          <a:ln>
                            <a:noFill/>
                          </a:ln>
                          <a:effectLst/>
                        </a:rPr>
                        <a:t>=&lt;</a:t>
                      </a:r>
                      <a:endParaRPr kumimoji="0" lang="en-US" sz="1500" b="1" i="0" u="none" strike="noStrike" cap="none" normalizeH="0" baseline="0" dirty="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4"/>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&lt;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smaller than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a:ln>
                            <a:noFill/>
                          </a:ln>
                          <a:effectLst/>
                        </a:rPr>
                        <a:t>&gt;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5"/>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a:t>
                      </a:r>
                      <a:r>
                        <a:rPr kumimoji="0" lang="he-IL" sz="1500" u="none" strike="noStrike" cap="none" normalizeH="0" baseline="0" dirty="0">
                          <a:ln>
                            <a:noFill/>
                          </a:ln>
                          <a:effectLst/>
                        </a:rPr>
                        <a:t>=&gt;</a:t>
                      </a:r>
                      <a:r>
                        <a:rPr kumimoji="0" lang="en-US" sz="1500" u="none" strike="noStrike" cap="none" normalizeH="0" baseline="0" dirty="0">
                          <a:ln>
                            <a:noFill/>
                          </a:ln>
                          <a:effectLst/>
                        </a:rPr>
                        <a: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smaller than or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dirty="0">
                          <a:ln>
                            <a:noFill/>
                          </a:ln>
                          <a:effectLst/>
                        </a:rPr>
                        <a:t>=&gt;</a:t>
                      </a:r>
                      <a:endParaRPr kumimoji="0" lang="en-US" sz="1500" b="1" i="0" u="none" strike="noStrike" cap="none" normalizeH="0" baseline="0" dirty="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6"/>
                  </a:ext>
                </a:extLst>
              </a:tr>
            </a:tbl>
          </a:graphicData>
        </a:graphic>
      </p:graphicFrame>
      <p:pic>
        <p:nvPicPr>
          <p:cNvPr id="1030" name="Picture 6" descr="OR operator Venn diagram">
            <a:extLst>
              <a:ext uri="{FF2B5EF4-FFF2-40B4-BE49-F238E27FC236}">
                <a16:creationId xmlns:a16="http://schemas.microsoft.com/office/drawing/2014/main" id="{E4F425FB-C5F1-43B7-BF4A-3415754AB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38" y="1842572"/>
            <a:ext cx="25622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operator Venn diagram">
            <a:extLst>
              <a:ext uri="{FF2B5EF4-FFF2-40B4-BE49-F238E27FC236}">
                <a16:creationId xmlns:a16="http://schemas.microsoft.com/office/drawing/2014/main" id="{21BEA653-4FCD-46D0-824B-5C5FC102E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42865"/>
            <a:ext cx="25622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OT operator Venn diagram">
            <a:extLst>
              <a:ext uri="{FF2B5EF4-FFF2-40B4-BE49-F238E27FC236}">
                <a16:creationId xmlns:a16="http://schemas.microsoft.com/office/drawing/2014/main" id="{42372837-E05D-44E6-84F8-8F993DCD5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420" y="1766541"/>
            <a:ext cx="25622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5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If </a:t>
            </a:r>
            <a:r>
              <a:rPr lang="en-US" sz="4400" dirty="0" err="1"/>
              <a:t>statment</a:t>
            </a:r>
            <a:endParaRPr lang="he-IL" dirty="0"/>
          </a:p>
        </p:txBody>
      </p:sp>
      <p:sp>
        <p:nvSpPr>
          <p:cNvPr id="3" name="Content Placeholder 2"/>
          <p:cNvSpPr>
            <a:spLocks noGrp="1"/>
          </p:cNvSpPr>
          <p:nvPr>
            <p:ph idx="1"/>
          </p:nvPr>
        </p:nvSpPr>
        <p:spPr/>
        <p:txBody>
          <a:bodyPr>
            <a:normAutofit/>
          </a:bodyPr>
          <a:lstStyle/>
          <a:p>
            <a:pPr marL="0" indent="0">
              <a:buNone/>
            </a:pPr>
            <a:r>
              <a:rPr lang="en-US" sz="2000" dirty="0"/>
              <a:t>if statement1: </a:t>
            </a:r>
          </a:p>
          <a:p>
            <a:pPr marL="0" lvl="1" indent="0">
              <a:buNone/>
            </a:pPr>
            <a:r>
              <a:rPr lang="en-US" sz="2000" dirty="0"/>
              <a:t>	…	</a:t>
            </a:r>
          </a:p>
          <a:p>
            <a:pPr marL="0" indent="0">
              <a:buNone/>
            </a:pPr>
            <a:r>
              <a:rPr lang="en-US" sz="2000" dirty="0" err="1"/>
              <a:t>elif</a:t>
            </a:r>
            <a:r>
              <a:rPr lang="en-US" sz="2000" dirty="0"/>
              <a:t> statement2: </a:t>
            </a:r>
          </a:p>
          <a:p>
            <a:pPr marL="0" lvl="1" indent="0">
              <a:buNone/>
            </a:pPr>
            <a:r>
              <a:rPr lang="en-US" sz="2000" dirty="0"/>
              <a:t>	……..</a:t>
            </a:r>
          </a:p>
          <a:p>
            <a:pPr marL="0" indent="0">
              <a:buNone/>
            </a:pPr>
            <a:r>
              <a:rPr lang="en-US" sz="2000" dirty="0"/>
              <a:t>else: </a:t>
            </a:r>
          </a:p>
          <a:p>
            <a:pPr marL="0" indent="0">
              <a:buNone/>
            </a:pPr>
            <a:r>
              <a:rPr lang="en-US" sz="2000" dirty="0"/>
              <a:t>	……</a:t>
            </a:r>
          </a:p>
          <a:p>
            <a:r>
              <a:rPr lang="en-US" sz="2000" i="1" dirty="0" err="1"/>
              <a:t>elif</a:t>
            </a:r>
            <a:r>
              <a:rPr lang="en-US" sz="2000" dirty="0"/>
              <a:t> and </a:t>
            </a:r>
            <a:r>
              <a:rPr lang="en-US" sz="2000" i="1" dirty="0"/>
              <a:t>else</a:t>
            </a:r>
            <a:r>
              <a:rPr lang="en-US" sz="2000" dirty="0"/>
              <a:t> statements are optional</a:t>
            </a:r>
          </a:p>
          <a:p>
            <a:endParaRPr lang="en-US" sz="1200" dirty="0"/>
          </a:p>
          <a:p>
            <a:r>
              <a:rPr lang="en-US" sz="2000" dirty="0"/>
              <a:t>Example:</a:t>
            </a:r>
          </a:p>
        </p:txBody>
      </p:sp>
      <p:sp>
        <p:nvSpPr>
          <p:cNvPr id="4" name="Rectangle 1">
            <a:extLst>
              <a:ext uri="{FF2B5EF4-FFF2-40B4-BE49-F238E27FC236}">
                <a16:creationId xmlns:a16="http://schemas.microsoft.com/office/drawing/2014/main" id="{09711621-8ACD-450C-B9F6-D1E44F6ACFB7}"/>
              </a:ext>
            </a:extLst>
          </p:cNvPr>
          <p:cNvSpPr>
            <a:spLocks noChangeArrowheads="1"/>
          </p:cNvSpPr>
          <p:nvPr/>
        </p:nvSpPr>
        <p:spPr bwMode="auto">
          <a:xfrm>
            <a:off x="2485747" y="4825713"/>
            <a:ext cx="2441359"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number = </a:t>
            </a:r>
            <a:r>
              <a:rPr kumimoji="0" lang="en-US" altLang="en-US" sz="1200" b="0" i="0" u="none" strike="noStrike" cap="none" normalizeH="0" baseline="0" dirty="0">
                <a:ln>
                  <a:noFill/>
                </a:ln>
                <a:solidFill>
                  <a:srgbClr val="6897BB"/>
                </a:solidFill>
                <a:effectLst/>
                <a:latin typeface="Arial Unicode MS"/>
              </a:rPr>
              <a:t>10</a:t>
            </a:r>
            <a:br>
              <a:rPr kumimoji="0" lang="en-US" altLang="en-US" sz="1200" b="0" i="0" u="none" strike="noStrike" cap="none" normalizeH="0" baseline="0" dirty="0">
                <a:ln>
                  <a:noFill/>
                </a:ln>
                <a:solidFill>
                  <a:srgbClr val="6897BB"/>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number %</a:t>
            </a:r>
            <a:r>
              <a:rPr kumimoji="0" lang="en-US" altLang="en-US" sz="1200" b="0" i="0" u="none" strike="noStrike" cap="none" normalizeH="0" baseline="0" dirty="0">
                <a:ln>
                  <a:noFill/>
                </a:ln>
                <a:solidFill>
                  <a:srgbClr val="6897BB"/>
                </a:solidFill>
                <a:effectLst/>
                <a:latin typeface="Arial Unicode MS"/>
              </a:rPr>
              <a:t>2 </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number is even"</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else</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number is odd"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096893A-E5DD-4AE3-B24C-2090B7696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753" y="948015"/>
            <a:ext cx="4350250" cy="5078027"/>
          </a:xfrm>
          <a:prstGeom prst="rect">
            <a:avLst/>
          </a:prstGeom>
        </p:spPr>
      </p:pic>
    </p:spTree>
    <p:extLst>
      <p:ext uri="{BB962C8B-B14F-4D97-AF65-F5344CB8AC3E}">
        <p14:creationId xmlns:p14="http://schemas.microsoft.com/office/powerpoint/2010/main" val="113237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If Demo</a:t>
            </a:r>
            <a:endParaRPr lang="he-IL" dirty="0"/>
          </a:p>
        </p:txBody>
      </p:sp>
    </p:spTree>
    <p:extLst>
      <p:ext uri="{BB962C8B-B14F-4D97-AF65-F5344CB8AC3E}">
        <p14:creationId xmlns:p14="http://schemas.microsoft.com/office/powerpoint/2010/main" val="301680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AE4B9510-E9CF-496E-9A71-C848CA91CDDB}"/>
              </a:ext>
            </a:extLst>
          </p:cNvPr>
          <p:cNvSpPr>
            <a:spLocks noChangeArrowheads="1"/>
          </p:cNvSpPr>
          <p:nvPr/>
        </p:nvSpPr>
        <p:spPr bwMode="auto">
          <a:xfrm>
            <a:off x="727969" y="1170746"/>
            <a:ext cx="6027938"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A simple program to check if a number is positive or negative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number = int(input(</a:t>
            </a:r>
            <a:r>
              <a:rPr kumimoji="0" lang="en-US" altLang="en-US" sz="1600" b="0" i="0" u="none" strike="noStrike" cap="none" normalizeH="0" baseline="0" dirty="0">
                <a:ln>
                  <a:noFill/>
                </a:ln>
                <a:solidFill>
                  <a:srgbClr val="6A8759"/>
                </a:solidFill>
                <a:effectLst/>
                <a:latin typeface="Arial Unicode MS"/>
              </a:rPr>
              <a:t>"Enter a number: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number &gt;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positive."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CC7832"/>
                </a:solidFill>
                <a:effectLst/>
                <a:latin typeface="Arial Unicode MS"/>
              </a:rPr>
              <a:t>elif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number &lt;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negative."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zero."</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F34E564-AA95-4FDA-899E-877652214FAF}"/>
              </a:ext>
            </a:extLst>
          </p:cNvPr>
          <p:cNvSpPr txBox="1"/>
          <p:nvPr/>
        </p:nvSpPr>
        <p:spPr>
          <a:xfrm>
            <a:off x="692458" y="4225770"/>
            <a:ext cx="9907480" cy="1200329"/>
          </a:xfrm>
          <a:prstGeom prst="rect">
            <a:avLst/>
          </a:prstGeom>
          <a:noFill/>
        </p:spPr>
        <p:txBody>
          <a:bodyPr wrap="square" rtlCol="0">
            <a:spAutoFit/>
          </a:bodyPr>
          <a:lstStyle/>
          <a:p>
            <a:r>
              <a:rPr lang="en-US" dirty="0"/>
              <a:t>In this example, the program asks the user to enter a number. It then uses the if statement to check whether the number is positive, negative, or zero. If the number is greater than zero, it prints "The number is positive." If the number is less than zero, it prints "The number is negative." Otherwise, if the number is zero, it prints "The number is zero."</a:t>
            </a:r>
          </a:p>
        </p:txBody>
      </p:sp>
    </p:spTree>
    <p:extLst>
      <p:ext uri="{BB962C8B-B14F-4D97-AF65-F5344CB8AC3E}">
        <p14:creationId xmlns:p14="http://schemas.microsoft.com/office/powerpoint/2010/main" val="424530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endParaRPr lang="he-IL" dirty="0"/>
          </a:p>
        </p:txBody>
      </p:sp>
      <p:sp>
        <p:nvSpPr>
          <p:cNvPr id="21" name="TextBox 20">
            <a:extLst>
              <a:ext uri="{FF2B5EF4-FFF2-40B4-BE49-F238E27FC236}">
                <a16:creationId xmlns:a16="http://schemas.microsoft.com/office/drawing/2014/main" id="{219EB270-D7C7-4B44-8516-C507B8A9BFCD}"/>
              </a:ext>
            </a:extLst>
          </p:cNvPr>
          <p:cNvSpPr txBox="1"/>
          <p:nvPr/>
        </p:nvSpPr>
        <p:spPr>
          <a:xfrm>
            <a:off x="838200" y="1854200"/>
            <a:ext cx="10066867" cy="3662541"/>
          </a:xfrm>
          <a:prstGeom prst="rect">
            <a:avLst/>
          </a:prstGeom>
          <a:noFill/>
        </p:spPr>
        <p:txBody>
          <a:bodyPr wrap="square" rtlCol="0">
            <a:spAutoFit/>
          </a:bodyPr>
          <a:lstStyle/>
          <a:p>
            <a:pPr marL="285750" indent="-285750">
              <a:buFont typeface="Arial" panose="020B0604020202020204" pitchFamily="34" charset="0"/>
              <a:buChar char="•"/>
            </a:pPr>
            <a:r>
              <a:rPr lang="en-US" sz="1800" dirty="0"/>
              <a:t>Python</a:t>
            </a:r>
            <a:r>
              <a:rPr lang="he-IL" dirty="0"/>
              <a:t> </a:t>
            </a:r>
            <a:r>
              <a:rPr lang="en-US" sz="1800" dirty="0"/>
              <a:t>while loops are used for repeating sections of code - but unlike a for loop, the while loop will run as long as defined condition is met. </a:t>
            </a:r>
          </a:p>
          <a:p>
            <a:pPr marL="171450" indent="-171450">
              <a:buFont typeface="Arial" panose="020B0604020202020204" pitchFamily="34" charset="0"/>
              <a:buChar char="•"/>
            </a:pPr>
            <a:endParaRPr lang="en-US" sz="1000" dirty="0"/>
          </a:p>
          <a:p>
            <a:pPr marL="285750" indent="-285750">
              <a:buFont typeface="Arial" panose="020B0604020202020204" pitchFamily="34" charset="0"/>
              <a:buChar char="•"/>
            </a:pPr>
            <a:r>
              <a:rPr lang="en-US" sz="1800" dirty="0"/>
              <a:t>while expression:</a:t>
            </a:r>
          </a:p>
          <a:p>
            <a:r>
              <a:rPr lang="en-US" dirty="0"/>
              <a:t>	</a:t>
            </a:r>
            <a:r>
              <a:rPr lang="en-US" sz="1800" dirty="0"/>
              <a:t> statement(s)</a:t>
            </a:r>
          </a:p>
          <a:p>
            <a:pPr marL="0" indent="0">
              <a:buFont typeface="Arial" pitchFamily="34" charset="0"/>
              <a:buNone/>
            </a:pPr>
            <a:endParaRPr lang="en-US" sz="1000" dirty="0"/>
          </a:p>
          <a:p>
            <a:pPr marL="0" indent="0">
              <a:buFont typeface="Arial" pitchFamily="34" charset="0"/>
              <a:buNone/>
            </a:pPr>
            <a:r>
              <a:rPr lang="en-US" sz="1600" dirty="0"/>
              <a:t>Example 1:</a:t>
            </a:r>
          </a:p>
          <a:p>
            <a:pPr marL="0" indent="0">
              <a:buFont typeface="Arial" pitchFamily="34" charset="0"/>
              <a:buNone/>
            </a:pPr>
            <a:endParaRPr lang="en-US" sz="1600" dirty="0"/>
          </a:p>
          <a:p>
            <a:pPr marL="0" indent="0">
              <a:buFont typeface="Arial" pitchFamily="34" charset="0"/>
              <a:buNone/>
            </a:pPr>
            <a:endParaRPr lang="en-US" sz="1600" dirty="0"/>
          </a:p>
          <a:p>
            <a:pPr marL="0" indent="0">
              <a:buFont typeface="Arial" pitchFamily="34" charset="0"/>
              <a:buNone/>
            </a:pPr>
            <a:endParaRPr lang="en-US" sz="1600" dirty="0"/>
          </a:p>
          <a:p>
            <a:pPr marL="0" indent="0">
              <a:buFont typeface="Arial" pitchFamily="34" charset="0"/>
              <a:buNone/>
            </a:pPr>
            <a:endParaRPr lang="en-US" sz="1600" dirty="0"/>
          </a:p>
          <a:p>
            <a:pPr marL="0" indent="0">
              <a:buFont typeface="Arial" pitchFamily="34" charset="0"/>
              <a:buNone/>
            </a:pPr>
            <a:endParaRPr lang="en-US" sz="1600" dirty="0"/>
          </a:p>
          <a:p>
            <a:pPr marL="0" indent="0">
              <a:buFont typeface="Arial" pitchFamily="34" charset="0"/>
              <a:buNone/>
            </a:pPr>
            <a:endParaRPr lang="en-US" sz="1000" dirty="0"/>
          </a:p>
          <a:p>
            <a:pPr marL="0" indent="0">
              <a:buFont typeface="Arial" pitchFamily="34" charset="0"/>
              <a:buNone/>
            </a:pPr>
            <a:r>
              <a:rPr lang="en-US" sz="1600" dirty="0"/>
              <a:t>Example 2:</a:t>
            </a:r>
          </a:p>
          <a:p>
            <a:endParaRPr lang="en-US" dirty="0"/>
          </a:p>
        </p:txBody>
      </p:sp>
      <p:sp>
        <p:nvSpPr>
          <p:cNvPr id="3" name="Rectangle 1">
            <a:extLst>
              <a:ext uri="{FF2B5EF4-FFF2-40B4-BE49-F238E27FC236}">
                <a16:creationId xmlns:a16="http://schemas.microsoft.com/office/drawing/2014/main" id="{60F43FD7-B6AD-4321-9587-B41A8F9F05E8}"/>
              </a:ext>
            </a:extLst>
          </p:cNvPr>
          <p:cNvSpPr>
            <a:spLocks noChangeArrowheads="1"/>
          </p:cNvSpPr>
          <p:nvPr/>
        </p:nvSpPr>
        <p:spPr bwMode="auto">
          <a:xfrm>
            <a:off x="2136560" y="3254583"/>
            <a:ext cx="2317072"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count = </a:t>
            </a:r>
            <a:r>
              <a:rPr kumimoji="0" lang="en-US" altLang="en-US" sz="1200" b="0" i="0" u="none" strike="noStrike" cap="none" normalizeH="0" baseline="0" dirty="0">
                <a:ln>
                  <a:noFill/>
                </a:ln>
                <a:solidFill>
                  <a:srgbClr val="6897BB"/>
                </a:solidFill>
                <a:effectLst/>
                <a:latin typeface="Arial Unicode MS"/>
              </a:rPr>
              <a:t>0</a:t>
            </a:r>
            <a:br>
              <a:rPr kumimoji="0" lang="en-US" altLang="en-US" sz="1200" b="0" i="0" u="none" strike="noStrike" cap="none" normalizeH="0" baseline="0" dirty="0">
                <a:ln>
                  <a:noFill/>
                </a:ln>
                <a:solidFill>
                  <a:srgbClr val="6897BB"/>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while  </a:t>
            </a:r>
            <a:r>
              <a:rPr kumimoji="0" lang="en-US" altLang="en-US" sz="1200" b="0" i="0" u="none" strike="noStrike" cap="none" normalizeH="0" baseline="0" dirty="0">
                <a:ln>
                  <a:noFill/>
                </a:ln>
                <a:solidFill>
                  <a:srgbClr val="A9B7C6"/>
                </a:solidFill>
                <a:effectLst/>
                <a:latin typeface="Arial Unicode MS"/>
              </a:rPr>
              <a:t>count &lt; </a:t>
            </a:r>
            <a:r>
              <a:rPr kumimoji="0" lang="en-US" altLang="en-US" sz="1200" b="0" i="0" u="none" strike="noStrike" cap="none" normalizeH="0" baseline="0" dirty="0">
                <a:ln>
                  <a:noFill/>
                </a:ln>
                <a:solidFill>
                  <a:srgbClr val="6897BB"/>
                </a:solidFill>
                <a:effectLst/>
                <a:latin typeface="Arial Unicode MS"/>
              </a:rPr>
              <a:t>9</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count is:'</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count)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count += </a:t>
            </a:r>
            <a:r>
              <a:rPr kumimoji="0" lang="en-US" altLang="en-US" sz="1200" b="0" i="0" u="none" strike="noStrike" cap="none" normalizeH="0" baseline="0" dirty="0">
                <a:ln>
                  <a:noFill/>
                </a:ln>
                <a:solidFill>
                  <a:srgbClr val="6897BB"/>
                </a:solidFill>
                <a:effectLst/>
                <a:latin typeface="Arial Unicode MS"/>
              </a:rPr>
              <a:t>1</a:t>
            </a:r>
            <a:br>
              <a:rPr kumimoji="0" lang="en-US" altLang="en-US" sz="1000" b="0" i="0" u="none" strike="noStrike" cap="none" normalizeH="0" baseline="0" dirty="0">
                <a:ln>
                  <a:noFill/>
                </a:ln>
                <a:solidFill>
                  <a:srgbClr val="6897BB"/>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60B82FB-F0D6-46E2-8058-1784A57240E6}"/>
              </a:ext>
            </a:extLst>
          </p:cNvPr>
          <p:cNvSpPr>
            <a:spLocks noChangeArrowheads="1"/>
          </p:cNvSpPr>
          <p:nvPr/>
        </p:nvSpPr>
        <p:spPr bwMode="auto">
          <a:xfrm>
            <a:off x="2136560" y="4931965"/>
            <a:ext cx="231707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n = </a:t>
            </a:r>
            <a:r>
              <a:rPr kumimoji="0" lang="en-US" altLang="en-US" sz="1200" b="0" i="0" u="none" strike="noStrike" cap="none" normalizeH="0" baseline="0" dirty="0">
                <a:ln>
                  <a:noFill/>
                </a:ln>
                <a:solidFill>
                  <a:srgbClr val="8888C6"/>
                </a:solidFill>
                <a:effectLst/>
                <a:latin typeface="Arial Unicode MS"/>
              </a:rPr>
              <a:t>input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"Please enter 'hello':"</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while </a:t>
            </a:r>
            <a:r>
              <a:rPr kumimoji="0" lang="en-US" altLang="en-US" sz="1200" b="0" i="0" u="none" strike="noStrike" cap="none" normalizeH="0" baseline="0" dirty="0" err="1">
                <a:ln>
                  <a:noFill/>
                </a:ln>
                <a:solidFill>
                  <a:srgbClr val="A9B7C6"/>
                </a:solidFill>
                <a:effectLst/>
                <a:latin typeface="Arial Unicode MS"/>
              </a:rPr>
              <a:t>n.strip</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6A8759"/>
                </a:solidFill>
                <a:effectLst/>
                <a:latin typeface="Arial Unicode MS"/>
              </a:rPr>
              <a:t>'hello'</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n = </a:t>
            </a:r>
            <a:r>
              <a:rPr kumimoji="0" lang="en-US" altLang="en-US" sz="1200" b="0" i="0" u="none" strike="noStrike" cap="none" normalizeH="0" baseline="0" dirty="0">
                <a:ln>
                  <a:noFill/>
                </a:ln>
                <a:solidFill>
                  <a:srgbClr val="8888C6"/>
                </a:solidFill>
                <a:effectLst/>
                <a:latin typeface="Arial Unicode MS"/>
              </a:rPr>
              <a:t>input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"Please enter 'hello':"</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ython while Loop (With Examples)">
            <a:extLst>
              <a:ext uri="{FF2B5EF4-FFF2-40B4-BE49-F238E27FC236}">
                <a16:creationId xmlns:a16="http://schemas.microsoft.com/office/drawing/2014/main" id="{93C8958A-74DF-47BC-8569-4B0CB6FFF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390" y="2525192"/>
            <a:ext cx="5433677" cy="395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27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While Demo</a:t>
            </a:r>
            <a:endParaRPr lang="he-IL" dirty="0"/>
          </a:p>
        </p:txBody>
      </p:sp>
    </p:spTree>
    <p:extLst>
      <p:ext uri="{BB962C8B-B14F-4D97-AF65-F5344CB8AC3E}">
        <p14:creationId xmlns:p14="http://schemas.microsoft.com/office/powerpoint/2010/main" val="395102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F34E564-AA95-4FDA-899E-877652214FAF}"/>
              </a:ext>
            </a:extLst>
          </p:cNvPr>
          <p:cNvSpPr txBox="1"/>
          <p:nvPr/>
        </p:nvSpPr>
        <p:spPr>
          <a:xfrm>
            <a:off x="497149" y="2938508"/>
            <a:ext cx="9907480" cy="3416320"/>
          </a:xfrm>
          <a:prstGeom prst="rect">
            <a:avLst/>
          </a:prstGeom>
          <a:noFill/>
        </p:spPr>
        <p:txBody>
          <a:bodyPr wrap="square" rtlCol="0">
            <a:spAutoFit/>
          </a:bodyPr>
          <a:lstStyle/>
          <a:p>
            <a:r>
              <a:rPr lang="en-US" dirty="0"/>
              <a:t>In this example, the program uses a while loop to print numbers from 1 to 5. The loop continues as long as the number variable is less than or equal to 5. Inside the loop, the current value of number is printed, and then the number variable is incremented by 1 using number += 1.</a:t>
            </a:r>
          </a:p>
          <a:p>
            <a:endParaRPr lang="en-US" dirty="0"/>
          </a:p>
          <a:p>
            <a:r>
              <a:rPr lang="en-US" dirty="0"/>
              <a:t>When you run this code, it will output:</a:t>
            </a:r>
          </a:p>
          <a:p>
            <a:endParaRPr lang="en-US" dirty="0"/>
          </a:p>
          <a:p>
            <a:endParaRPr lang="en-US" dirty="0"/>
          </a:p>
          <a:p>
            <a:r>
              <a:rPr lang="en-US" dirty="0"/>
              <a:t>1</a:t>
            </a:r>
          </a:p>
          <a:p>
            <a:r>
              <a:rPr lang="en-US" dirty="0"/>
              <a:t>2</a:t>
            </a:r>
          </a:p>
          <a:p>
            <a:r>
              <a:rPr lang="en-US" dirty="0"/>
              <a:t>3</a:t>
            </a:r>
          </a:p>
          <a:p>
            <a:r>
              <a:rPr lang="en-US" dirty="0"/>
              <a:t>4</a:t>
            </a:r>
          </a:p>
          <a:p>
            <a:r>
              <a:rPr lang="en-US" dirty="0"/>
              <a:t>5</a:t>
            </a:r>
          </a:p>
        </p:txBody>
      </p:sp>
      <p:sp>
        <p:nvSpPr>
          <p:cNvPr id="2" name="Rectangle 1">
            <a:extLst>
              <a:ext uri="{FF2B5EF4-FFF2-40B4-BE49-F238E27FC236}">
                <a16:creationId xmlns:a16="http://schemas.microsoft.com/office/drawing/2014/main" id="{A6D2E021-21FF-439C-B161-B2A8E0EBC9D1}"/>
              </a:ext>
            </a:extLst>
          </p:cNvPr>
          <p:cNvSpPr>
            <a:spLocks noChangeArrowheads="1"/>
          </p:cNvSpPr>
          <p:nvPr/>
        </p:nvSpPr>
        <p:spPr bwMode="auto">
          <a:xfrm>
            <a:off x="497149" y="600905"/>
            <a:ext cx="7812350"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Arial Unicode MS"/>
              </a:rPr>
              <a:t># A program to print numbers from 1 to 5 using a while loop</a:t>
            </a:r>
            <a:br>
              <a:rPr kumimoji="0" lang="en-US" altLang="en-US" b="0" i="0" u="none" strike="noStrike" cap="none" normalizeH="0" baseline="0" dirty="0">
                <a:ln>
                  <a:noFill/>
                </a:ln>
                <a:solidFill>
                  <a:srgbClr val="808080"/>
                </a:solidFill>
                <a:effectLst/>
                <a:latin typeface="Arial Unicode MS"/>
              </a:rPr>
            </a:b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number = </a:t>
            </a:r>
            <a:r>
              <a:rPr kumimoji="0" lang="en-US" altLang="en-US" b="0" i="0" u="none" strike="noStrike" cap="none" normalizeH="0" baseline="0" dirty="0">
                <a:ln>
                  <a:noFill/>
                </a:ln>
                <a:solidFill>
                  <a:srgbClr val="6897BB"/>
                </a:solidFill>
                <a:effectLst/>
                <a:latin typeface="Arial Unicode MS"/>
              </a:rPr>
              <a:t>1</a:t>
            </a:r>
            <a:br>
              <a:rPr kumimoji="0" lang="en-US" altLang="en-US" b="0" i="0" u="none" strike="noStrike" cap="none" normalizeH="0" baseline="0" dirty="0">
                <a:ln>
                  <a:noFill/>
                </a:ln>
                <a:solidFill>
                  <a:srgbClr val="6897BB"/>
                </a:solidFill>
                <a:effectLst/>
                <a:latin typeface="Arial Unicode MS"/>
              </a:rPr>
            </a:b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CC7832"/>
                </a:solidFill>
                <a:effectLst/>
                <a:latin typeface="Arial Unicode MS"/>
              </a:rPr>
              <a:t>while </a:t>
            </a:r>
            <a:r>
              <a:rPr kumimoji="0" lang="en-US" altLang="en-US" b="0" i="0" u="none" strike="noStrike" cap="none" normalizeH="0" baseline="0" dirty="0">
                <a:ln>
                  <a:noFill/>
                </a:ln>
                <a:solidFill>
                  <a:srgbClr val="A9B7C6"/>
                </a:solidFill>
                <a:effectLst/>
                <a:latin typeface="Arial Unicode MS"/>
              </a:rPr>
              <a:t>number &lt;= </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print(number)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number += </a:t>
            </a:r>
            <a:r>
              <a:rPr kumimoji="0" lang="en-US" altLang="en-US" b="0" i="0" u="none" strike="noStrike" cap="none" normalizeH="0" baseline="0" dirty="0">
                <a:ln>
                  <a:noFill/>
                </a:ln>
                <a:solidFill>
                  <a:srgbClr val="6897BB"/>
                </a:solidFill>
                <a:effectLst/>
                <a:latin typeface="Arial Unicode MS"/>
              </a:rPr>
              <a:t>1</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9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1918</Words>
  <Application>Microsoft Office PowerPoint</Application>
  <PresentationFormat>Widescreen</PresentationFormat>
  <Paragraphs>207</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Unicode MS</vt:lpstr>
      <vt:lpstr>Calibri</vt:lpstr>
      <vt:lpstr>Calibri Light</vt:lpstr>
      <vt:lpstr>Comic Sans MS</vt:lpstr>
      <vt:lpstr>Consolas</vt:lpstr>
      <vt:lpstr>Segoe</vt:lpstr>
      <vt:lpstr>Segoe Light</vt:lpstr>
      <vt:lpstr>Wingdings</vt:lpstr>
      <vt:lpstr>Office Theme</vt:lpstr>
      <vt:lpstr>Module 03: Flow control</vt:lpstr>
      <vt:lpstr>Agenda</vt:lpstr>
      <vt:lpstr>Relational and Logical Operators</vt:lpstr>
      <vt:lpstr>If statment</vt:lpstr>
      <vt:lpstr>If Demo</vt:lpstr>
      <vt:lpstr>PowerPoint Presentation</vt:lpstr>
      <vt:lpstr>While loop</vt:lpstr>
      <vt:lpstr>While Demo</vt:lpstr>
      <vt:lpstr>PowerPoint Presentation</vt:lpstr>
      <vt:lpstr>For Loop</vt:lpstr>
      <vt:lpstr>For Demo</vt:lpstr>
      <vt:lpstr>PowerPoint Presentation</vt:lpstr>
      <vt:lpstr>Loop Control Statements</vt:lpstr>
      <vt:lpstr>Loop Control Statements – cont’d</vt:lpstr>
      <vt:lpstr>Conslution Labs 01-08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06: Conditions</dc:title>
  <dc:creator>Tomer Avishar</dc:creator>
  <cp:lastModifiedBy>Alexandr Gotlib</cp:lastModifiedBy>
  <cp:revision>138</cp:revision>
  <dcterms:created xsi:type="dcterms:W3CDTF">2021-12-06T14:03:04Z</dcterms:created>
  <dcterms:modified xsi:type="dcterms:W3CDTF">2023-07-05T07:13:17Z</dcterms:modified>
</cp:coreProperties>
</file>