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64" r:id="rId4"/>
    <p:sldId id="265" r:id="rId5"/>
    <p:sldId id="320" r:id="rId6"/>
    <p:sldId id="322" r:id="rId7"/>
    <p:sldId id="324" r:id="rId8"/>
    <p:sldId id="325" r:id="rId9"/>
    <p:sldId id="267" r:id="rId10"/>
    <p:sldId id="294" r:id="rId11"/>
    <p:sldId id="327" r:id="rId12"/>
    <p:sldId id="328" r:id="rId13"/>
    <p:sldId id="329" r:id="rId14"/>
    <p:sldId id="331" r:id="rId15"/>
    <p:sldId id="333" r:id="rId16"/>
    <p:sldId id="332" r:id="rId17"/>
    <p:sldId id="335" r:id="rId18"/>
    <p:sldId id="336" r:id="rId19"/>
    <p:sldId id="316" r:id="rId2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61863F-77DF-509F-4B99-BA5283AF99F4}" v="97" dt="2022-01-16T13:53:03.994"/>
    <p1510:client id="{A23C996B-35F2-FE2A-8E42-F05C4A4F36F9}" v="46" dt="2022-02-01T11:43:35.9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4A61863F-77DF-509F-4B99-BA5283AF99F4}"/>
    <pc:docChg chg="modSld">
      <pc:chgData name="Tomer Avishar" userId="S::tomerav@sela.co.il::6f99e47e-5b46-447c-a55a-283bba137982" providerId="AD" clId="Web-{4A61863F-77DF-509F-4B99-BA5283AF99F4}" dt="2022-01-16T13:53:03.994" v="82" actId="1076"/>
      <pc:docMkLst>
        <pc:docMk/>
      </pc:docMkLst>
      <pc:sldChg chg="modSp">
        <pc:chgData name="Tomer Avishar" userId="S::tomerav@sela.co.il::6f99e47e-5b46-447c-a55a-283bba137982" providerId="AD" clId="Web-{4A61863F-77DF-509F-4B99-BA5283AF99F4}" dt="2022-01-16T13:35:23.505" v="70"/>
        <pc:sldMkLst>
          <pc:docMk/>
          <pc:sldMk cId="2304337233" sldId="266"/>
        </pc:sldMkLst>
        <pc:graphicFrameChg chg="mod modGraphic">
          <ac:chgData name="Tomer Avishar" userId="S::tomerav@sela.co.il::6f99e47e-5b46-447c-a55a-283bba137982" providerId="AD" clId="Web-{4A61863F-77DF-509F-4B99-BA5283AF99F4}" dt="2022-01-16T13:35:23.505" v="70"/>
          <ac:graphicFrameMkLst>
            <pc:docMk/>
            <pc:sldMk cId="2304337233" sldId="266"/>
            <ac:graphicFrameMk id="4" creationId="{C562FB10-C2C5-4B06-BC1A-F2F6D4EE4A81}"/>
          </ac:graphicFrameMkLst>
        </pc:graphicFrameChg>
      </pc:sldChg>
      <pc:sldChg chg="addSp delSp modSp">
        <pc:chgData name="Tomer Avishar" userId="S::tomerav@sela.co.il::6f99e47e-5b46-447c-a55a-283bba137982" providerId="AD" clId="Web-{4A61863F-77DF-509F-4B99-BA5283AF99F4}" dt="2022-01-16T13:34:06.125" v="4" actId="14100"/>
        <pc:sldMkLst>
          <pc:docMk/>
          <pc:sldMk cId="84358512" sldId="324"/>
        </pc:sldMkLst>
        <pc:spChg chg="add mod">
          <ac:chgData name="Tomer Avishar" userId="S::tomerav@sela.co.il::6f99e47e-5b46-447c-a55a-283bba137982" providerId="AD" clId="Web-{4A61863F-77DF-509F-4B99-BA5283AF99F4}" dt="2022-01-16T13:34:06.125" v="4" actId="14100"/>
          <ac:spMkLst>
            <pc:docMk/>
            <pc:sldMk cId="84358512" sldId="324"/>
            <ac:spMk id="2" creationId="{49596250-0274-4FE9-9A2B-54790B9C8143}"/>
          </ac:spMkLst>
        </pc:spChg>
        <pc:picChg chg="del">
          <ac:chgData name="Tomer Avishar" userId="S::tomerav@sela.co.il::6f99e47e-5b46-447c-a55a-283bba137982" providerId="AD" clId="Web-{4A61863F-77DF-509F-4B99-BA5283AF99F4}" dt="2022-01-16T13:33:55.937" v="2"/>
          <ac:picMkLst>
            <pc:docMk/>
            <pc:sldMk cId="84358512" sldId="324"/>
            <ac:picMk id="5" creationId="{EC437C91-8841-4610-90EE-FC2C0DC0B193}"/>
          </ac:picMkLst>
        </pc:picChg>
      </pc:sldChg>
      <pc:sldChg chg="addSp delSp modSp">
        <pc:chgData name="Tomer Avishar" userId="S::tomerav@sela.co.il::6f99e47e-5b46-447c-a55a-283bba137982" providerId="AD" clId="Web-{4A61863F-77DF-509F-4B99-BA5283AF99F4}" dt="2022-01-16T13:42:47.077" v="76" actId="14100"/>
        <pc:sldMkLst>
          <pc:docMk/>
          <pc:sldMk cId="2198770349" sldId="327"/>
        </pc:sldMkLst>
        <pc:spChg chg="add mod">
          <ac:chgData name="Tomer Avishar" userId="S::tomerav@sela.co.il::6f99e47e-5b46-447c-a55a-283bba137982" providerId="AD" clId="Web-{4A61863F-77DF-509F-4B99-BA5283AF99F4}" dt="2022-01-16T13:42:47.077" v="76" actId="14100"/>
          <ac:spMkLst>
            <pc:docMk/>
            <pc:sldMk cId="2198770349" sldId="327"/>
            <ac:spMk id="2" creationId="{79063232-6C7C-4089-97A9-D69AC8D94904}"/>
          </ac:spMkLst>
        </pc:spChg>
        <pc:picChg chg="del">
          <ac:chgData name="Tomer Avishar" userId="S::tomerav@sela.co.il::6f99e47e-5b46-447c-a55a-283bba137982" providerId="AD" clId="Web-{4A61863F-77DF-509F-4B99-BA5283AF99F4}" dt="2022-01-16T13:42:34.514" v="74"/>
          <ac:picMkLst>
            <pc:docMk/>
            <pc:sldMk cId="2198770349" sldId="327"/>
            <ac:picMk id="3" creationId="{DADA338D-E1FA-4F98-A245-FCA79F518623}"/>
          </ac:picMkLst>
        </pc:picChg>
      </pc:sldChg>
      <pc:sldChg chg="addSp delSp modSp">
        <pc:chgData name="Tomer Avishar" userId="S::tomerav@sela.co.il::6f99e47e-5b46-447c-a55a-283bba137982" providerId="AD" clId="Web-{4A61863F-77DF-509F-4B99-BA5283AF99F4}" dt="2022-01-16T13:53:03.994" v="82" actId="1076"/>
        <pc:sldMkLst>
          <pc:docMk/>
          <pc:sldMk cId="3618764709" sldId="331"/>
        </pc:sldMkLst>
        <pc:spChg chg="add mod">
          <ac:chgData name="Tomer Avishar" userId="S::tomerav@sela.co.il::6f99e47e-5b46-447c-a55a-283bba137982" providerId="AD" clId="Web-{4A61863F-77DF-509F-4B99-BA5283AF99F4}" dt="2022-01-16T13:53:03.994" v="82" actId="1076"/>
          <ac:spMkLst>
            <pc:docMk/>
            <pc:sldMk cId="3618764709" sldId="331"/>
            <ac:spMk id="2" creationId="{21B97E11-8232-46A3-B345-E6ABE9B63CA5}"/>
          </ac:spMkLst>
        </pc:spChg>
        <pc:picChg chg="del">
          <ac:chgData name="Tomer Avishar" userId="S::tomerav@sela.co.il::6f99e47e-5b46-447c-a55a-283bba137982" providerId="AD" clId="Web-{4A61863F-77DF-509F-4B99-BA5283AF99F4}" dt="2022-01-16T13:53:01.103" v="81"/>
          <ac:picMkLst>
            <pc:docMk/>
            <pc:sldMk cId="3618764709" sldId="331"/>
            <ac:picMk id="4" creationId="{A1EF7AC1-7364-48F3-9603-6740EC0944AC}"/>
          </ac:picMkLst>
        </pc:picChg>
      </pc:sldChg>
    </pc:docChg>
  </pc:docChgLst>
  <pc:docChgLst>
    <pc:chgData name="Tomer Avishar" userId="S::tomerav@sela.co.il::6f99e47e-5b46-447c-a55a-283bba137982" providerId="AD" clId="Web-{A23C996B-35F2-FE2A-8E42-F05C4A4F36F9}"/>
    <pc:docChg chg="modSld">
      <pc:chgData name="Tomer Avishar" userId="S::tomerav@sela.co.il::6f99e47e-5b46-447c-a55a-283bba137982" providerId="AD" clId="Web-{A23C996B-35F2-FE2A-8E42-F05C4A4F36F9}" dt="2022-02-01T11:54:03.826" v="140"/>
      <pc:docMkLst>
        <pc:docMk/>
      </pc:docMkLst>
      <pc:sldChg chg="modSp">
        <pc:chgData name="Tomer Avishar" userId="S::tomerav@sela.co.il::6f99e47e-5b46-447c-a55a-283bba137982" providerId="AD" clId="Web-{A23C996B-35F2-FE2A-8E42-F05C4A4F36F9}" dt="2022-02-01T11:43:16.736" v="30" actId="20577"/>
        <pc:sldMkLst>
          <pc:docMk/>
          <pc:sldMk cId="1629193451" sldId="257"/>
        </pc:sldMkLst>
        <pc:spChg chg="mod">
          <ac:chgData name="Tomer Avishar" userId="S::tomerav@sela.co.il::6f99e47e-5b46-447c-a55a-283bba137982" providerId="AD" clId="Web-{A23C996B-35F2-FE2A-8E42-F05C4A4F36F9}" dt="2022-02-01T11:43:16.736" v="30" actId="20577"/>
          <ac:spMkLst>
            <pc:docMk/>
            <pc:sldMk cId="1629193451" sldId="257"/>
            <ac:spMk id="2" creationId="{00000000-0000-0000-0000-000000000000}"/>
          </ac:spMkLst>
        </pc:spChg>
      </pc:sldChg>
      <pc:sldChg chg="modSp">
        <pc:chgData name="Tomer Avishar" userId="S::tomerav@sela.co.il::6f99e47e-5b46-447c-a55a-283bba137982" providerId="AD" clId="Web-{A23C996B-35F2-FE2A-8E42-F05C4A4F36F9}" dt="2022-02-01T11:43:35.939" v="35" actId="20577"/>
        <pc:sldMkLst>
          <pc:docMk/>
          <pc:sldMk cId="4243087197" sldId="258"/>
        </pc:sldMkLst>
        <pc:spChg chg="mod">
          <ac:chgData name="Tomer Avishar" userId="S::tomerav@sela.co.il::6f99e47e-5b46-447c-a55a-283bba137982" providerId="AD" clId="Web-{A23C996B-35F2-FE2A-8E42-F05C4A4F36F9}" dt="2022-02-01T11:43:35.939" v="35" actId="20577"/>
          <ac:spMkLst>
            <pc:docMk/>
            <pc:sldMk cId="4243087197" sldId="258"/>
            <ac:spMk id="5" creationId="{00000000-0000-0000-0000-000000000000}"/>
          </ac:spMkLst>
        </pc:spChg>
      </pc:sldChg>
      <pc:sldChg chg="modSp modNotes">
        <pc:chgData name="Tomer Avishar" userId="S::tomerav@sela.co.il::6f99e47e-5b46-447c-a55a-283bba137982" providerId="AD" clId="Web-{A23C996B-35F2-FE2A-8E42-F05C4A4F36F9}" dt="2022-02-01T11:46:18.302" v="94"/>
        <pc:sldMkLst>
          <pc:docMk/>
          <pc:sldMk cId="89284741" sldId="264"/>
        </pc:sldMkLst>
        <pc:spChg chg="mod">
          <ac:chgData name="Tomer Avishar" userId="S::tomerav@sela.co.il::6f99e47e-5b46-447c-a55a-283bba137982" providerId="AD" clId="Web-{A23C996B-35F2-FE2A-8E42-F05C4A4F36F9}" dt="2022-02-01T11:41:49.359" v="2" actId="20577"/>
          <ac:spMkLst>
            <pc:docMk/>
            <pc:sldMk cId="89284741" sldId="264"/>
            <ac:spMk id="2" creationId="{00000000-0000-0000-0000-000000000000}"/>
          </ac:spMkLst>
        </pc:spChg>
        <pc:spChg chg="mod">
          <ac:chgData name="Tomer Avishar" userId="S::tomerav@sela.co.il::6f99e47e-5b46-447c-a55a-283bba137982" providerId="AD" clId="Web-{A23C996B-35F2-FE2A-8E42-F05C4A4F36F9}" dt="2022-02-01T11:42:16.094" v="11" actId="20577"/>
          <ac:spMkLst>
            <pc:docMk/>
            <pc:sldMk cId="89284741" sldId="264"/>
            <ac:spMk id="3" creationId="{00000000-0000-0000-0000-000000000000}"/>
          </ac:spMkLst>
        </pc:spChg>
      </pc:sldChg>
      <pc:sldChg chg="modSp">
        <pc:chgData name="Tomer Avishar" userId="S::tomerav@sela.co.il::6f99e47e-5b46-447c-a55a-283bba137982" providerId="AD" clId="Web-{A23C996B-35F2-FE2A-8E42-F05C4A4F36F9}" dt="2022-02-01T11:42:25.313" v="14" actId="20577"/>
        <pc:sldMkLst>
          <pc:docMk/>
          <pc:sldMk cId="651895460" sldId="265"/>
        </pc:sldMkLst>
        <pc:spChg chg="mod">
          <ac:chgData name="Tomer Avishar" userId="S::tomerav@sela.co.il::6f99e47e-5b46-447c-a55a-283bba137982" providerId="AD" clId="Web-{A23C996B-35F2-FE2A-8E42-F05C4A4F36F9}" dt="2022-02-01T11:42:19.844" v="12" actId="20577"/>
          <ac:spMkLst>
            <pc:docMk/>
            <pc:sldMk cId="651895460" sldId="265"/>
            <ac:spMk id="2" creationId="{00000000-0000-0000-0000-000000000000}"/>
          </ac:spMkLst>
        </pc:spChg>
        <pc:spChg chg="mod">
          <ac:chgData name="Tomer Avishar" userId="S::tomerav@sela.co.il::6f99e47e-5b46-447c-a55a-283bba137982" providerId="AD" clId="Web-{A23C996B-35F2-FE2A-8E42-F05C4A4F36F9}" dt="2022-02-01T11:42:25.313" v="14" actId="20577"/>
          <ac:spMkLst>
            <pc:docMk/>
            <pc:sldMk cId="651895460" sldId="265"/>
            <ac:spMk id="6" creationId="{2A0A59F1-2068-4B87-9899-4A66BE80E4EB}"/>
          </ac:spMkLst>
        </pc:spChg>
      </pc:sldChg>
      <pc:sldChg chg="modSp modNotes">
        <pc:chgData name="Tomer Avishar" userId="S::tomerav@sela.co.il::6f99e47e-5b46-447c-a55a-283bba137982" providerId="AD" clId="Web-{A23C996B-35F2-FE2A-8E42-F05C4A4F36F9}" dt="2022-02-01T11:54:03.826" v="140"/>
        <pc:sldMkLst>
          <pc:docMk/>
          <pc:sldMk cId="715340640" sldId="267"/>
        </pc:sldMkLst>
        <pc:spChg chg="mod">
          <ac:chgData name="Tomer Avishar" userId="S::tomerav@sela.co.il::6f99e47e-5b46-447c-a55a-283bba137982" providerId="AD" clId="Web-{A23C996B-35F2-FE2A-8E42-F05C4A4F36F9}" dt="2022-02-01T11:42:52.579" v="20" actId="20577"/>
          <ac:spMkLst>
            <pc:docMk/>
            <pc:sldMk cId="715340640" sldId="267"/>
            <ac:spMk id="2" creationId="{00000000-0000-0000-0000-000000000000}"/>
          </ac:spMkLst>
        </pc:spChg>
        <pc:spChg chg="mod">
          <ac:chgData name="Tomer Avishar" userId="S::tomerav@sela.co.il::6f99e47e-5b46-447c-a55a-283bba137982" providerId="AD" clId="Web-{A23C996B-35F2-FE2A-8E42-F05C4A4F36F9}" dt="2022-02-01T11:42:58.767" v="22" actId="20577"/>
          <ac:spMkLst>
            <pc:docMk/>
            <pc:sldMk cId="715340640" sldId="267"/>
            <ac:spMk id="3" creationId="{00000000-0000-0000-0000-000000000000}"/>
          </ac:spMkLst>
        </pc:spChg>
      </pc:sldChg>
      <pc:sldChg chg="modSp modNotes">
        <pc:chgData name="Tomer Avishar" userId="S::tomerav@sela.co.il::6f99e47e-5b46-447c-a55a-283bba137982" providerId="AD" clId="Web-{A23C996B-35F2-FE2A-8E42-F05C4A4F36F9}" dt="2022-02-01T11:47:33.975" v="105"/>
        <pc:sldMkLst>
          <pc:docMk/>
          <pc:sldMk cId="4072950382" sldId="320"/>
        </pc:sldMkLst>
        <pc:spChg chg="mod">
          <ac:chgData name="Tomer Avishar" userId="S::tomerav@sela.co.il::6f99e47e-5b46-447c-a55a-283bba137982" providerId="AD" clId="Web-{A23C996B-35F2-FE2A-8E42-F05C4A4F36F9}" dt="2022-02-01T11:42:34.188" v="17" actId="20577"/>
          <ac:spMkLst>
            <pc:docMk/>
            <pc:sldMk cId="4072950382" sldId="320"/>
            <ac:spMk id="2" creationId="{F62CC4D0-94A6-43AA-B3FB-91CB745292A5}"/>
          </ac:spMkLst>
        </pc:spChg>
        <pc:spChg chg="mod">
          <ac:chgData name="Tomer Avishar" userId="S::tomerav@sela.co.il::6f99e47e-5b46-447c-a55a-283bba137982" providerId="AD" clId="Web-{A23C996B-35F2-FE2A-8E42-F05C4A4F36F9}" dt="2022-02-01T11:42:46.876" v="19" actId="20577"/>
          <ac:spMkLst>
            <pc:docMk/>
            <pc:sldMk cId="4072950382" sldId="320"/>
            <ac:spMk id="6" creationId="{775AF8E9-DC67-4D8D-8B85-681B629C462B}"/>
          </ac:spMkLst>
        </pc:spChg>
      </pc:sldChg>
      <pc:sldChg chg="modSp modNotes">
        <pc:chgData name="Tomer Avishar" userId="S::tomerav@sela.co.il::6f99e47e-5b46-447c-a55a-283bba137982" providerId="AD" clId="Web-{A23C996B-35F2-FE2A-8E42-F05C4A4F36F9}" dt="2022-02-01T11:49:23.680" v="114"/>
        <pc:sldMkLst>
          <pc:docMk/>
          <pc:sldMk cId="2549810773" sldId="329"/>
        </pc:sldMkLst>
        <pc:spChg chg="mod">
          <ac:chgData name="Tomer Avishar" userId="S::tomerav@sela.co.il::6f99e47e-5b46-447c-a55a-283bba137982" providerId="AD" clId="Web-{A23C996B-35F2-FE2A-8E42-F05C4A4F36F9}" dt="2022-02-01T11:43:02.736" v="23" actId="20577"/>
          <ac:spMkLst>
            <pc:docMk/>
            <pc:sldMk cId="2549810773" sldId="329"/>
            <ac:spMk id="2" creationId="{00000000-0000-0000-0000-000000000000}"/>
          </ac:spMkLst>
        </pc:spChg>
        <pc:spChg chg="mod">
          <ac:chgData name="Tomer Avishar" userId="S::tomerav@sela.co.il::6f99e47e-5b46-447c-a55a-283bba137982" providerId="AD" clId="Web-{A23C996B-35F2-FE2A-8E42-F05C4A4F36F9}" dt="2022-02-01T11:43:07.314" v="25" actId="20577"/>
          <ac:spMkLst>
            <pc:docMk/>
            <pc:sldMk cId="2549810773" sldId="329"/>
            <ac:spMk id="3" creationId="{00000000-0000-0000-0000-000000000000}"/>
          </ac:spMkLst>
        </pc:spChg>
      </pc:sldChg>
      <pc:sldChg chg="modSp modNotes">
        <pc:chgData name="Tomer Avishar" userId="S::tomerav@sela.co.il::6f99e47e-5b46-447c-a55a-283bba137982" providerId="AD" clId="Web-{A23C996B-35F2-FE2A-8E42-F05C4A4F36F9}" dt="2022-02-01T11:51:05.245" v="121"/>
        <pc:sldMkLst>
          <pc:docMk/>
          <pc:sldMk cId="4019928094" sldId="333"/>
        </pc:sldMkLst>
        <pc:spChg chg="mod">
          <ac:chgData name="Tomer Avishar" userId="S::tomerav@sela.co.il::6f99e47e-5b46-447c-a55a-283bba137982" providerId="AD" clId="Web-{A23C996B-35F2-FE2A-8E42-F05C4A4F36F9}" dt="2022-02-01T11:43:10.017" v="26" actId="20577"/>
          <ac:spMkLst>
            <pc:docMk/>
            <pc:sldMk cId="4019928094" sldId="333"/>
            <ac:spMk id="2" creationId="{00000000-0000-0000-0000-000000000000}"/>
          </ac:spMkLst>
        </pc:spChg>
        <pc:spChg chg="mod">
          <ac:chgData name="Tomer Avishar" userId="S::tomerav@sela.co.il::6f99e47e-5b46-447c-a55a-283bba137982" providerId="AD" clId="Web-{A23C996B-35F2-FE2A-8E42-F05C4A4F36F9}" dt="2022-02-01T11:43:13.533" v="28" actId="20577"/>
          <ac:spMkLst>
            <pc:docMk/>
            <pc:sldMk cId="4019928094" sldId="33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96992F2-40B7-4E8C-9359-9C0561A9C0D8}" type="datetimeFigureOut">
              <a:rPr lang="he-IL" smtClean="0"/>
              <a:t>ט"ז/תמוז/תשפ"ג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2575186-6A7D-4F06-A935-A9877FBFC19F}" type="slidenum">
              <a:rPr lang="he-IL" smtClean="0"/>
              <a:t>‹#›</a:t>
            </a:fld>
            <a:endParaRPr lang="he-IL"/>
          </a:p>
        </p:txBody>
      </p:sp>
    </p:spTree>
    <p:extLst>
      <p:ext uri="{BB962C8B-B14F-4D97-AF65-F5344CB8AC3E}">
        <p14:creationId xmlns:p14="http://schemas.microsoft.com/office/powerpoint/2010/main" val="87284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the basic Python data structures in Python include list, set, tuples, and dictionary. </a:t>
            </a:r>
          </a:p>
          <a:p>
            <a:r>
              <a:rPr lang="en-US" dirty="0"/>
              <a:t>Each of the data structures is unique in its own way. Data structures are “containers” that organize and group data according to type.</a:t>
            </a:r>
            <a:endParaRPr lang="en-US" dirty="0">
              <a:cs typeface="Calibri"/>
            </a:endParaRPr>
          </a:p>
          <a:p>
            <a:r>
              <a:rPr lang="en-US" dirty="0"/>
              <a:t>The data structures differ based on mutability and order.</a:t>
            </a:r>
            <a:endParaRPr lang="en-US" dirty="0">
              <a:cs typeface="Calibri" panose="020F0502020204030204"/>
            </a:endParaRPr>
          </a:p>
          <a:p>
            <a:r>
              <a:rPr lang="en-US" b="1" dirty="0"/>
              <a:t>Mutability</a:t>
            </a:r>
            <a:r>
              <a:rPr lang="en-US" dirty="0"/>
              <a:t> refers to the ability to change an object after its creation. Mutable objects can be modified, added, or deleted after they’ve been created, while immutable objects cannot be modified after their creation. </a:t>
            </a:r>
            <a:endParaRPr lang="en-US" dirty="0">
              <a:cs typeface="Calibri"/>
            </a:endParaRPr>
          </a:p>
          <a:p>
            <a:r>
              <a:rPr lang="en-US" b="1" dirty="0"/>
              <a:t>Order</a:t>
            </a:r>
            <a:r>
              <a:rPr lang="en-US" dirty="0"/>
              <a:t>, in this context, relates to whether the position of an element can be used to access the element.</a:t>
            </a:r>
            <a:endParaRPr lang="en-US" dirty="0">
              <a:cs typeface="Calibri"/>
            </a:endParaRPr>
          </a:p>
          <a:p>
            <a:pPr algn="l" rtl="0" eaLnBrk="1" hangingPunct="1"/>
            <a:endParaRPr lang="en-US" dirty="0">
              <a:cs typeface="Calibri"/>
            </a:endParaRPr>
          </a:p>
          <a:p>
            <a:endParaRPr lang="en-US" u="sng" dirty="0">
              <a:cs typeface="Calibri" panose="020F0502020204030204"/>
            </a:endParaRPr>
          </a:p>
          <a:p>
            <a:endParaRPr lang="en-US" u="sng" dirty="0">
              <a:cs typeface="Calibri" panose="020F0502020204030204"/>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is defined as an ordered collection of items, and it is one of the essential data structures when using Python to create a project. </a:t>
            </a:r>
            <a:endParaRPr lang="en-US"/>
          </a:p>
          <a:p>
            <a:r>
              <a:rPr lang="en-US" dirty="0"/>
              <a:t>The term “ordered collections” means that each item in a list comes with an order that uniquely identifies them. </a:t>
            </a:r>
            <a:endParaRPr lang="en-US" dirty="0">
              <a:cs typeface="Calibri"/>
            </a:endParaRPr>
          </a:p>
          <a:p>
            <a:r>
              <a:rPr lang="en-US" dirty="0"/>
              <a:t>The order of elements is an inherent characteristic that remains constant throughout the life of the list.</a:t>
            </a:r>
            <a:endParaRPr lang="en-US" dirty="0">
              <a:cs typeface="Calibri"/>
            </a:endParaRPr>
          </a:p>
          <a:p>
            <a:r>
              <a:rPr lang="en-US" dirty="0"/>
              <a:t>Since everything in Python is considered an object, creating a list is essentially creating a Python object of a specific type. </a:t>
            </a:r>
            <a:endParaRPr lang="en-US" dirty="0">
              <a:cs typeface="Calibri"/>
            </a:endParaRPr>
          </a:p>
          <a:p>
            <a:r>
              <a:rPr lang="en-US" dirty="0"/>
              <a:t>When creating a list, all the items in the list should be put in square brackets and separated by commas to let Python know that a list has been created. </a:t>
            </a:r>
            <a:endParaRPr lang="en-US" dirty="0">
              <a:cs typeface="Calibri"/>
            </a:endParaRPr>
          </a:p>
          <a:p>
            <a:r>
              <a:rPr lang="en-US" dirty="0"/>
              <a:t>A sample list can be written as follows:</a:t>
            </a:r>
            <a:endParaRPr lang="en-US" dirty="0">
              <a:cs typeface="Calibri"/>
            </a:endParaRPr>
          </a:p>
          <a:p>
            <a:r>
              <a:rPr lang="en-US" b="1" dirty="0" err="1"/>
              <a:t>List_A</a:t>
            </a:r>
            <a:r>
              <a:rPr lang="en-US" b="1" dirty="0"/>
              <a:t> = [item 1, item 2, item 3….., item n]</a:t>
            </a:r>
            <a:endParaRPr lang="en-US" dirty="0"/>
          </a:p>
          <a:p>
            <a:endParaRPr lang="en-US" b="1" dirty="0">
              <a:cs typeface="Calibri"/>
            </a:endParaRPr>
          </a:p>
          <a:p>
            <a:r>
              <a:rPr lang="en-US" b="1" dirty="0"/>
              <a:t>Lists can be nested</a:t>
            </a:r>
            <a:endParaRPr lang="en-US" dirty="0"/>
          </a:p>
          <a:p>
            <a:r>
              <a:rPr lang="en-US" dirty="0"/>
              <a:t>A list can be nested, which means that it can contain any type of object. It can include another list or a </a:t>
            </a:r>
            <a:r>
              <a:rPr lang="en-US" dirty="0" err="1"/>
              <a:t>sublist</a:t>
            </a:r>
            <a:r>
              <a:rPr lang="en-US" dirty="0"/>
              <a:t> – which can subsequently contain other </a:t>
            </a:r>
            <a:r>
              <a:rPr lang="en-US" dirty="0" err="1"/>
              <a:t>sublists</a:t>
            </a:r>
            <a:r>
              <a:rPr lang="en-US" dirty="0"/>
              <a:t> itself. There is no limit to the depth with which lists can be nested. An example of a nested list is as follows:</a:t>
            </a:r>
            <a:endParaRPr lang="en-US" dirty="0">
              <a:cs typeface="Calibri"/>
            </a:endParaRPr>
          </a:p>
          <a:p>
            <a:r>
              <a:rPr lang="en-US" b="1" dirty="0" err="1"/>
              <a:t>List_A</a:t>
            </a:r>
            <a:r>
              <a:rPr lang="en-US" b="1" dirty="0"/>
              <a:t> = [item 1, </a:t>
            </a:r>
            <a:r>
              <a:rPr lang="en-US" b="1" dirty="0" err="1"/>
              <a:t>list_B</a:t>
            </a:r>
            <a:r>
              <a:rPr lang="en-US" b="1" dirty="0"/>
              <a:t>, item 3….., item n]</a:t>
            </a:r>
            <a:endParaRPr lang="en-US" dirty="0"/>
          </a:p>
          <a:p>
            <a:r>
              <a:rPr lang="en-US" dirty="0"/>
              <a:t> </a:t>
            </a:r>
            <a:endParaRPr lang="en-US" dirty="0">
              <a:cs typeface="Calibri"/>
            </a:endParaRPr>
          </a:p>
          <a:p>
            <a:r>
              <a:rPr lang="en-US" b="1" dirty="0"/>
              <a:t>Lists are mutable</a:t>
            </a:r>
            <a:endParaRPr lang="en-US" dirty="0"/>
          </a:p>
          <a:p>
            <a:r>
              <a:rPr lang="en-US" dirty="0"/>
              <a:t>Lists created in Python qualify to be mutable because they can be altered even after being created. A user can search, add, shift, move, and delete elements from a list at their own will. When replacing elements in a list, the number of elements added does not need to be equal to the number of elements, and Python will adjust itself as needed.</a:t>
            </a:r>
            <a:endParaRPr lang="en-US" dirty="0">
              <a:cs typeface="Calibri"/>
            </a:endParaRPr>
          </a:p>
          <a:p>
            <a:r>
              <a:rPr lang="en-US" dirty="0"/>
              <a:t>It also allows you to replace a single element in a list with multiple elements. Mutability also enables the user to input additional elements into the list without making any replacements.</a:t>
            </a:r>
            <a:endParaRPr lang="en-US" dirty="0">
              <a:cs typeface="Calibri"/>
            </a:endParaRPr>
          </a:p>
          <a:p>
            <a:endParaRPr lang="en-US" b="1"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62575186-6A7D-4F06-A935-A9877FBFC19F}" type="slidenum">
              <a:rPr lang="he-IL" smtClean="0"/>
              <a:t>5</a:t>
            </a:fld>
            <a:endParaRPr lang="he-IL"/>
          </a:p>
        </p:txBody>
      </p:sp>
    </p:spTree>
    <p:extLst>
      <p:ext uri="{BB962C8B-B14F-4D97-AF65-F5344CB8AC3E}">
        <p14:creationId xmlns:p14="http://schemas.microsoft.com/office/powerpoint/2010/main" val="1172865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46234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Dictionaries are Python’s implementation of a data structure that is more generally known as an associative array. A dictionary consists of a collection of key-value pairs. </a:t>
            </a:r>
          </a:p>
          <a:p>
            <a:r>
              <a:rPr lang="en-US"/>
              <a:t>Each key-value pair maps the key to its associated value.</a:t>
            </a:r>
          </a:p>
          <a:p>
            <a:pPr>
              <a:defRPr/>
            </a:pPr>
            <a:r>
              <a:rPr lang="en-US"/>
              <a:t>You can define a dictionary by enclosing a comma-separated list of key-value pairs in curly braces ({}). A colon (:) separates each key from its associated value:</a:t>
            </a:r>
          </a:p>
          <a:p>
            <a:pPr marR="0" algn="l" defTabSz="914400">
              <a:lnSpc>
                <a:spcPct val="80000"/>
              </a:lnSpc>
              <a:spcBef>
                <a:spcPts val="0"/>
              </a:spcBef>
              <a:spcAft>
                <a:spcPts val="0"/>
              </a:spcAft>
              <a:buClrTx/>
              <a:buSzTx/>
              <a:tabLst/>
              <a:defRPr/>
            </a:pPr>
            <a:endParaRPr lang="en-US" dirty="0">
              <a:cs typeface="Calibri"/>
            </a:endParaRPr>
          </a:p>
          <a:p>
            <a:r>
              <a:rPr lang="en-US" dirty="0"/>
              <a:t>MLB_team = {
...    'Colorado' : 'Rockies',
...    'Boston'   : 'Red Sox',
...    'Minnesota': 'Twins',
...    'Milwaukee': 'Brewers',
...    'Seattle'  : 'Mariners'
... }</a:t>
            </a:r>
            <a:endParaRPr lang="en-US" dirty="0">
              <a:cs typeface="Calibri"/>
            </a:endParaRPr>
          </a:p>
          <a:p>
            <a:endParaRPr lang="en-US" dirty="0">
              <a:cs typeface="Calibri"/>
            </a:endParaRPr>
          </a:p>
          <a:p>
            <a:r>
              <a:rPr lang="en-US"/>
              <a:t>Of course, dictionary elements must be accessible somehow. If you don’t get them by index, then how do you get them?</a:t>
            </a:r>
          </a:p>
          <a:p>
            <a:r>
              <a:rPr lang="en-US"/>
              <a:t>A value is retrieved from a dictionary by specifying its corresponding key in square brackets ([]):</a:t>
            </a:r>
          </a:p>
          <a:p>
            <a:r>
              <a:rPr lang="en-US" dirty="0"/>
              <a:t>&gt;&gt;&gt; MLB_team['Minnesota']
'Twins'
</a:t>
            </a:r>
            <a:r>
              <a:rPr lang="en-US"/>
              <a:t>&gt;&gt;&gt; MLB_team['Colorado']</a:t>
            </a:r>
            <a:r>
              <a:rPr lang="en-US" dirty="0"/>
              <a:t>
</a:t>
            </a:r>
            <a:r>
              <a:rPr lang="en-US"/>
              <a:t>'Rockies'</a:t>
            </a:r>
          </a:p>
          <a:p>
            <a:endParaRPr lang="en-US" dirty="0">
              <a:cs typeface="+mn-lt"/>
            </a:endParaRPr>
          </a:p>
          <a:p>
            <a:r>
              <a:rPr lang="en-US"/>
              <a:t>Defining a dictionary using curly braces and a list of key-value pairs, as shown above, is fine if you know all the keys and values in advance. But what if you want to build a dictionary on the fly?</a:t>
            </a:r>
          </a:p>
          <a:p>
            <a:r>
              <a:rPr lang="en-US"/>
              <a:t>You can start by creating an empty dictionary, which is specified by empty curly braces. Then you can add new keys and values one at a time:</a:t>
            </a:r>
          </a:p>
          <a:p>
            <a:endParaRPr lang="en-US" dirty="0">
              <a:cs typeface="+mn-lt"/>
            </a:endParaRPr>
          </a:p>
          <a:p>
            <a:r>
              <a:rPr lang="en-US" dirty="0"/>
              <a:t>&gt;&gt;&gt; person = {}
&gt;&gt;&gt; type(person)
&lt;class 'dict'&gt;
&gt;&gt;&gt; person['fname'] = 'Joe'
&gt;&gt;&gt; person['lname'] = 'Fonebone'
&gt;&gt;&gt; person['age'] = 51
&gt;&gt;&gt; person['spouse'] = 'Edna'
&gt;&gt;&gt; person['children'] = ['Ralph', 'Betty', 'Joey']
&gt;&gt;&gt; person['pets'] = {'dog': 'Fido', 'cat': 'Sox'}</a:t>
            </a:r>
            <a:endParaRPr lang="en-US" dirty="0">
              <a:cs typeface="Calibri" panose="020F0502020204030204"/>
            </a:endParaRPr>
          </a:p>
          <a:p>
            <a:endParaRPr lang="en-US" dirty="0"/>
          </a:p>
          <a:p>
            <a:r>
              <a:rPr lang="en-US"/>
              <a:t>&gt;&gt;&gt; person
{'fname': 'Joe', 'lname': 'Fonebone', 'age': 51, 'spouse': 'Edna',
'children': ['Ralph', 'Betty', 'Joey'], 'pets': {'dog': 'Fido', 'cat': 'Sox'}}</a:t>
            </a:r>
            <a:br>
              <a:rPr lang="en-US" dirty="0">
                <a:cs typeface="+mn-lt"/>
              </a:rPr>
            </a:br>
            <a:endParaRPr lang="en-US">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356665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tuple is a built-in data structure in Python that is an ordered collection of objects. Unlike lists, tuples come with limited functionality.</a:t>
            </a:r>
          </a:p>
          <a:p>
            <a:r>
              <a:rPr lang="en-US" dirty="0"/>
              <a:t>The primary differing characteristic between lists and tuples is mutability. Lists are mutable, whereas tuples are immutable. </a:t>
            </a:r>
          </a:p>
          <a:p>
            <a:r>
              <a:rPr lang="en-US" dirty="0"/>
              <a:t>Tuples cannot be modified, added, or deleted once they’ve been created. Lists are defined by using parentheses to enclose the elements, which are separated by commas.</a:t>
            </a:r>
            <a:endParaRPr lang="en-US" dirty="0">
              <a:cs typeface="Calibri" panose="020F0502020204030204"/>
            </a:endParaRPr>
          </a:p>
          <a:p>
            <a:pPr>
              <a:defRPr/>
            </a:pPr>
            <a:r>
              <a:rPr lang="en-US" dirty="0"/>
              <a:t>The use of parentheses in creating tuples is optional, but they are recommended to distinguish between the start and end of the tuple. </a:t>
            </a:r>
          </a:p>
          <a:p>
            <a:pPr>
              <a:defRPr/>
            </a:pPr>
            <a:r>
              <a:rPr lang="en-US" dirty="0"/>
              <a:t>A sample tuple is written as follows:</a:t>
            </a:r>
            <a:endParaRPr lang="en-US" dirty="0">
              <a:cs typeface="Calibri" panose="020F0502020204030204"/>
            </a:endParaRPr>
          </a:p>
          <a:p>
            <a:pPr>
              <a:defRPr/>
            </a:pPr>
            <a:r>
              <a:rPr lang="en-US" b="1" dirty="0" err="1"/>
              <a:t>tuple_A</a:t>
            </a:r>
            <a:r>
              <a:rPr lang="en-US" b="1" dirty="0"/>
              <a:t> = (item 1, item 2, item 3,…, item n)</a:t>
            </a:r>
            <a:endParaRPr lang="en-US" dirty="0">
              <a:ea typeface="+mn-ea"/>
              <a:cs typeface="+mn-cs"/>
            </a:endParaRPr>
          </a:p>
          <a:p>
            <a:pPr>
              <a:defRPr/>
            </a:pPr>
            <a:r>
              <a:rPr lang="en-US" dirty="0"/>
              <a:t> </a:t>
            </a:r>
            <a:endParaRPr lang="en-US" dirty="0">
              <a:cs typeface="Calibri"/>
            </a:endParaRPr>
          </a:p>
          <a:p>
            <a:pPr>
              <a:defRPr/>
            </a:pPr>
            <a:r>
              <a:rPr lang="en-US" b="1" dirty="0"/>
              <a:t>Empty and One Single Item Tuple</a:t>
            </a:r>
            <a:endParaRPr lang="en-US" dirty="0"/>
          </a:p>
          <a:p>
            <a:pPr>
              <a:defRPr/>
            </a:pPr>
            <a:r>
              <a:rPr lang="en-US" dirty="0"/>
              <a:t>When writing a tuple with only a single element,</a:t>
            </a:r>
            <a:r>
              <a:rPr lang="en-US" baseline="0" dirty="0"/>
              <a:t> </a:t>
            </a:r>
            <a:r>
              <a:rPr lang="en-US" dirty="0"/>
              <a:t>the coder must use a comma after the item. </a:t>
            </a:r>
          </a:p>
          <a:p>
            <a:pPr>
              <a:defRPr/>
            </a:pPr>
            <a:r>
              <a:rPr lang="en-US" dirty="0"/>
              <a:t>This is done to enable Python to differentiate between the tuple and the parentheses surrounding the object in the equation. </a:t>
            </a:r>
          </a:p>
          <a:p>
            <a:pPr>
              <a:defRPr/>
            </a:pPr>
            <a:r>
              <a:rPr lang="en-US" dirty="0"/>
              <a:t>A tuple with a single item can be expressed as follows:</a:t>
            </a:r>
            <a:endParaRPr lang="en-US" dirty="0">
              <a:cs typeface="Calibri" panose="020F0502020204030204"/>
            </a:endParaRPr>
          </a:p>
          <a:p>
            <a:pPr>
              <a:defRPr/>
            </a:pPr>
            <a:r>
              <a:rPr lang="en-US" b="1" dirty="0" err="1"/>
              <a:t>some_tuple</a:t>
            </a:r>
            <a:r>
              <a:rPr lang="en-US" b="1" dirty="0"/>
              <a:t> = (item 1, )</a:t>
            </a:r>
            <a:endParaRPr lang="en-US" dirty="0"/>
          </a:p>
          <a:p>
            <a:pPr>
              <a:defRPr/>
            </a:pPr>
            <a:endParaRPr lang="en-US" b="1" dirty="0"/>
          </a:p>
          <a:p>
            <a:pPr>
              <a:defRPr/>
            </a:pPr>
            <a:r>
              <a:rPr lang="en-US" dirty="0"/>
              <a:t>If the tuple is empty, the user should include an empty pair of parentheses as follows:</a:t>
            </a:r>
            <a:endParaRPr lang="en-US" dirty="0">
              <a:cs typeface="Calibri"/>
            </a:endParaRPr>
          </a:p>
          <a:p>
            <a:pPr>
              <a:defRPr/>
            </a:pPr>
            <a:r>
              <a:rPr lang="en-US" b="1" dirty="0" err="1"/>
              <a:t>Empty_tuple</a:t>
            </a:r>
            <a:r>
              <a:rPr lang="en-US" b="1" dirty="0"/>
              <a:t>= ( )</a:t>
            </a:r>
            <a:endParaRPr lang="en-US" dirty="0"/>
          </a:p>
          <a:p>
            <a:pPr marL="0" marR="0" indent="0" algn="l" defTabSz="914400">
              <a:lnSpc>
                <a:spcPct val="80000"/>
              </a:lnSpc>
              <a:spcBef>
                <a:spcPts val="0"/>
              </a:spcBef>
              <a:spcAft>
                <a:spcPts val="0"/>
              </a:spcAft>
              <a:buClrTx/>
              <a:buSzTx/>
              <a:buFontTx/>
              <a:buNone/>
              <a:tabLst/>
              <a:defRPr/>
            </a:pPr>
            <a:endParaRPr lang="en-US" dirty="0">
              <a:cs typeface="Calibri"/>
            </a:endParaRPr>
          </a:p>
          <a:p>
            <a:r>
              <a:rPr lang="en-US" b="1" dirty="0"/>
              <a:t>Why Tuples are Preferred over Lists</a:t>
            </a:r>
            <a:endParaRPr lang="en-US" dirty="0"/>
          </a:p>
          <a:p>
            <a:r>
              <a:rPr lang="en-US" dirty="0"/>
              <a:t>Tuples are preferred when the user does not want the data to be modified. Sometimes, the user can create an object that is intended to remain intact during its lifetime. Tuples are immutable, so they can be used to prevent accidental addition, modification, or removal of data.</a:t>
            </a:r>
            <a:endParaRPr lang="en-US" dirty="0">
              <a:cs typeface="Calibri"/>
            </a:endParaRPr>
          </a:p>
          <a:p>
            <a:r>
              <a:rPr lang="en-US" dirty="0"/>
              <a:t>Also, tuples use less memory, and they make program execution faster than using lists. Lists are slower than tuples because every time a new execution is done with lists, new objects are created, and the objects are not interpreted just once. Tuples are identified by Python as one immutable object. Hence, they are built as one single entity.</a:t>
            </a:r>
            <a:endParaRPr lang="en-US" dirty="0">
              <a:cs typeface="Calibri"/>
            </a:endParaRPr>
          </a:p>
          <a:p>
            <a:pPr algn="l">
              <a:lnSpc>
                <a:spcPct val="80000"/>
              </a:lnSpc>
            </a:pPr>
            <a:endParaRPr lang="en-US" dirty="0">
              <a:cs typeface="Calibri"/>
            </a:endParaRPr>
          </a:p>
          <a:p>
            <a:endParaRPr lang="en-US" dirty="0"/>
          </a:p>
          <a:p>
            <a:pPr algn="l" rtl="0" eaLnBrk="1" hangingPunct="1"/>
            <a:r>
              <a:rPr lang="en-US" u="sng" dirty="0"/>
              <a:t>For further reading:</a:t>
            </a:r>
          </a:p>
          <a:p>
            <a:pPr algn="l" rtl="0" eaLnBrk="1" hangingPunct="1"/>
            <a:r>
              <a:rPr lang="en-US" dirty="0"/>
              <a:t>http://www.visualstudio.com/en-US/products/visual-studio-express-vs</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573890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is defined as a unique collection of unique elements that do not follow a specific order. </a:t>
            </a:r>
          </a:p>
          <a:p>
            <a:r>
              <a:rPr lang="en-US" dirty="0"/>
              <a:t>Sets are used when the existence of an object in a collection of objects is more important than the number of times it appears or the order of the objects. </a:t>
            </a:r>
            <a:endParaRPr lang="en-US" dirty="0">
              <a:cs typeface="Calibri"/>
            </a:endParaRPr>
          </a:p>
          <a:p>
            <a:r>
              <a:rPr lang="en-US" dirty="0"/>
              <a:t>Unlike tuples, sets are mutable – they can be modified, added, replaced, or removed. </a:t>
            </a:r>
          </a:p>
          <a:p>
            <a:r>
              <a:rPr lang="en-US" dirty="0"/>
              <a:t>A sample set can be represented as follows:</a:t>
            </a:r>
            <a:endParaRPr lang="en-US" dirty="0">
              <a:cs typeface="Calibri"/>
            </a:endParaRPr>
          </a:p>
          <a:p>
            <a:pPr>
              <a:defRPr/>
            </a:pPr>
            <a:r>
              <a:rPr lang="en-US" b="1" dirty="0" err="1"/>
              <a:t>set_a</a:t>
            </a:r>
            <a:r>
              <a:rPr lang="en-US" b="1" dirty="0"/>
              <a:t> = {“item 1”, “item 2”, “item 3”,….., “item n”}</a:t>
            </a:r>
            <a:endParaRPr lang="en-US" dirty="0">
              <a:ea typeface="+mn-ea"/>
              <a:cs typeface="+mn-cs"/>
            </a:endParaRPr>
          </a:p>
          <a:p>
            <a:pPr>
              <a:defRPr/>
            </a:pPr>
            <a:r>
              <a:rPr lang="en-US" dirty="0"/>
              <a:t> </a:t>
            </a:r>
            <a:endParaRPr lang="en-US" dirty="0">
              <a:cs typeface="Calibri"/>
            </a:endParaRPr>
          </a:p>
          <a:p>
            <a:pPr>
              <a:defRPr/>
            </a:pPr>
            <a:r>
              <a:rPr lang="en-US" dirty="0"/>
              <a:t>One of the ways that sets are used is when checking whether or not some elements are contained in a set or not. </a:t>
            </a:r>
          </a:p>
          <a:p>
            <a:pPr>
              <a:defRPr/>
            </a:pPr>
            <a:r>
              <a:rPr lang="en-US" dirty="0"/>
              <a:t>For example, sets are highly optimized for membership tests. </a:t>
            </a:r>
          </a:p>
          <a:p>
            <a:pPr>
              <a:defRPr/>
            </a:pPr>
            <a:r>
              <a:rPr lang="en-US" dirty="0"/>
              <a:t>They can be used to check whether a set is a subset of another set and to identify the relationship between two sets.</a:t>
            </a:r>
            <a:endParaRPr lang="en-US" dirty="0">
              <a:cs typeface="Calibri"/>
            </a:endParaRPr>
          </a:p>
          <a:p>
            <a:pPr algn="l">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172620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4035843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253638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6B52-6E92-4F96-AFE5-31CACC6E68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D5BB45A5-2B0B-44EC-88DB-8D0CA12F20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B1D38C40-51F8-4110-9945-3AE2976BC108}"/>
              </a:ext>
            </a:extLst>
          </p:cNvPr>
          <p:cNvSpPr>
            <a:spLocks noGrp="1"/>
          </p:cNvSpPr>
          <p:nvPr>
            <p:ph type="dt" sz="half" idx="10"/>
          </p:nvPr>
        </p:nvSpPr>
        <p:spPr/>
        <p:txBody>
          <a:bodyPr/>
          <a:lstStyle/>
          <a:p>
            <a:fld id="{5B983482-B5A0-4227-B1C2-F9D61292994E}" type="datetimeFigureOut">
              <a:rPr lang="he-IL" smtClean="0"/>
              <a:t>ט"ז/תמוז/תשפ"ג</a:t>
            </a:fld>
            <a:endParaRPr lang="he-IL"/>
          </a:p>
        </p:txBody>
      </p:sp>
      <p:sp>
        <p:nvSpPr>
          <p:cNvPr id="5" name="Footer Placeholder 4">
            <a:extLst>
              <a:ext uri="{FF2B5EF4-FFF2-40B4-BE49-F238E27FC236}">
                <a16:creationId xmlns:a16="http://schemas.microsoft.com/office/drawing/2014/main" id="{922F817C-C22A-42AB-8B27-D7E0129D030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D239A98-424F-4D2E-9BC9-1967F2EB91A8}"/>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98015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1B3B-5E04-4329-9DA4-4D2B0B15526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12E32ED9-1EA2-4C5A-BC63-7654E71A1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FDEBC71-8BB3-4D62-815B-5442B675D2F1}"/>
              </a:ext>
            </a:extLst>
          </p:cNvPr>
          <p:cNvSpPr>
            <a:spLocks noGrp="1"/>
          </p:cNvSpPr>
          <p:nvPr>
            <p:ph type="dt" sz="half" idx="10"/>
          </p:nvPr>
        </p:nvSpPr>
        <p:spPr/>
        <p:txBody>
          <a:bodyPr/>
          <a:lstStyle/>
          <a:p>
            <a:fld id="{5B983482-B5A0-4227-B1C2-F9D61292994E}" type="datetimeFigureOut">
              <a:rPr lang="he-IL" smtClean="0"/>
              <a:t>ט"ז/תמוז/תשפ"ג</a:t>
            </a:fld>
            <a:endParaRPr lang="he-IL"/>
          </a:p>
        </p:txBody>
      </p:sp>
      <p:sp>
        <p:nvSpPr>
          <p:cNvPr id="5" name="Footer Placeholder 4">
            <a:extLst>
              <a:ext uri="{FF2B5EF4-FFF2-40B4-BE49-F238E27FC236}">
                <a16:creationId xmlns:a16="http://schemas.microsoft.com/office/drawing/2014/main" id="{762396B2-CC2B-4889-A5BD-4F5304AD246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072BC34-7A87-44DC-B248-DFC1127FF30A}"/>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415177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0320C-CB80-4F74-85A7-823A9BDC32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0A2854CD-72C7-40ED-886F-BF5C11940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0F98CB8-20E2-46DE-86F4-D37C52373B28}"/>
              </a:ext>
            </a:extLst>
          </p:cNvPr>
          <p:cNvSpPr>
            <a:spLocks noGrp="1"/>
          </p:cNvSpPr>
          <p:nvPr>
            <p:ph type="dt" sz="half" idx="10"/>
          </p:nvPr>
        </p:nvSpPr>
        <p:spPr/>
        <p:txBody>
          <a:bodyPr/>
          <a:lstStyle/>
          <a:p>
            <a:fld id="{5B983482-B5A0-4227-B1C2-F9D61292994E}" type="datetimeFigureOut">
              <a:rPr lang="he-IL" smtClean="0"/>
              <a:t>ט"ז/תמוז/תשפ"ג</a:t>
            </a:fld>
            <a:endParaRPr lang="he-IL"/>
          </a:p>
        </p:txBody>
      </p:sp>
      <p:sp>
        <p:nvSpPr>
          <p:cNvPr id="5" name="Footer Placeholder 4">
            <a:extLst>
              <a:ext uri="{FF2B5EF4-FFF2-40B4-BE49-F238E27FC236}">
                <a16:creationId xmlns:a16="http://schemas.microsoft.com/office/drawing/2014/main" id="{1751CA7E-59D6-4437-BAA8-244015B587D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FBDD41-3AB6-4A3E-9A65-FBF36F34EC3D}"/>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87343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06598456"/>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504747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1706033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299798263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2727360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F016-54D3-4442-ABC7-0AA4381D1E9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C25E50C-DCB8-4379-B6CC-ECB29C21D4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44ED9A5-5AAE-40F5-AA44-17301B72A04C}"/>
              </a:ext>
            </a:extLst>
          </p:cNvPr>
          <p:cNvSpPr>
            <a:spLocks noGrp="1"/>
          </p:cNvSpPr>
          <p:nvPr>
            <p:ph type="dt" sz="half" idx="10"/>
          </p:nvPr>
        </p:nvSpPr>
        <p:spPr/>
        <p:txBody>
          <a:bodyPr/>
          <a:lstStyle/>
          <a:p>
            <a:fld id="{5B983482-B5A0-4227-B1C2-F9D61292994E}" type="datetimeFigureOut">
              <a:rPr lang="he-IL" smtClean="0"/>
              <a:t>ט"ז/תמוז/תשפ"ג</a:t>
            </a:fld>
            <a:endParaRPr lang="he-IL"/>
          </a:p>
        </p:txBody>
      </p:sp>
      <p:sp>
        <p:nvSpPr>
          <p:cNvPr id="5" name="Footer Placeholder 4">
            <a:extLst>
              <a:ext uri="{FF2B5EF4-FFF2-40B4-BE49-F238E27FC236}">
                <a16:creationId xmlns:a16="http://schemas.microsoft.com/office/drawing/2014/main" id="{BF1F9420-2EEF-4413-B065-344F004FF93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5E56A-2012-40BD-9237-11BB4A7F0EA2}"/>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418478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8EE4-FA51-418D-8E25-2D39C4943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C2539395-0CB2-42F9-A16C-4F2D8A811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8C0EB-6F77-475A-A191-A56F22D4CF62}"/>
              </a:ext>
            </a:extLst>
          </p:cNvPr>
          <p:cNvSpPr>
            <a:spLocks noGrp="1"/>
          </p:cNvSpPr>
          <p:nvPr>
            <p:ph type="dt" sz="half" idx="10"/>
          </p:nvPr>
        </p:nvSpPr>
        <p:spPr/>
        <p:txBody>
          <a:bodyPr/>
          <a:lstStyle/>
          <a:p>
            <a:fld id="{5B983482-B5A0-4227-B1C2-F9D61292994E}" type="datetimeFigureOut">
              <a:rPr lang="he-IL" smtClean="0"/>
              <a:t>ט"ז/תמוז/תשפ"ג</a:t>
            </a:fld>
            <a:endParaRPr lang="he-IL"/>
          </a:p>
        </p:txBody>
      </p:sp>
      <p:sp>
        <p:nvSpPr>
          <p:cNvPr id="5" name="Footer Placeholder 4">
            <a:extLst>
              <a:ext uri="{FF2B5EF4-FFF2-40B4-BE49-F238E27FC236}">
                <a16:creationId xmlns:a16="http://schemas.microsoft.com/office/drawing/2014/main" id="{5F358C9D-284F-4028-8427-83D82B9282F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3B00B41-80C6-40A9-9E37-A982372D2707}"/>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16613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45EE-C416-4BD1-82CC-2215C906BF3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C9991570-AA4B-4F07-B920-B3896828EA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BCF7F723-F0CE-4678-A2A9-922F15B2F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8BC3BE18-3EB1-4000-A135-029647FD4C26}"/>
              </a:ext>
            </a:extLst>
          </p:cNvPr>
          <p:cNvSpPr>
            <a:spLocks noGrp="1"/>
          </p:cNvSpPr>
          <p:nvPr>
            <p:ph type="dt" sz="half" idx="10"/>
          </p:nvPr>
        </p:nvSpPr>
        <p:spPr/>
        <p:txBody>
          <a:bodyPr/>
          <a:lstStyle/>
          <a:p>
            <a:fld id="{5B983482-B5A0-4227-B1C2-F9D61292994E}" type="datetimeFigureOut">
              <a:rPr lang="he-IL" smtClean="0"/>
              <a:t>ט"ז/תמוז/תשפ"ג</a:t>
            </a:fld>
            <a:endParaRPr lang="he-IL"/>
          </a:p>
        </p:txBody>
      </p:sp>
      <p:sp>
        <p:nvSpPr>
          <p:cNvPr id="6" name="Footer Placeholder 5">
            <a:extLst>
              <a:ext uri="{FF2B5EF4-FFF2-40B4-BE49-F238E27FC236}">
                <a16:creationId xmlns:a16="http://schemas.microsoft.com/office/drawing/2014/main" id="{2D3DB94A-5F9B-497B-ACEB-ABB53804668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F43C1F08-223A-4BE3-B635-14BF05DB700B}"/>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240030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7212-FB08-434A-B3C5-60F1D65B4D10}"/>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E802BCD-3B30-4EB5-8B3C-E54D7AA1C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0006C-40B2-4819-9E2E-44C3850F64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BE56413D-F9A4-4A98-9DEA-53EA81F36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9CC48-4934-4953-B1F7-14267B773D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B564A9C-E83F-4019-A6B5-04D36B6E4929}"/>
              </a:ext>
            </a:extLst>
          </p:cNvPr>
          <p:cNvSpPr>
            <a:spLocks noGrp="1"/>
          </p:cNvSpPr>
          <p:nvPr>
            <p:ph type="dt" sz="half" idx="10"/>
          </p:nvPr>
        </p:nvSpPr>
        <p:spPr/>
        <p:txBody>
          <a:bodyPr/>
          <a:lstStyle/>
          <a:p>
            <a:fld id="{5B983482-B5A0-4227-B1C2-F9D61292994E}" type="datetimeFigureOut">
              <a:rPr lang="he-IL" smtClean="0"/>
              <a:t>ט"ז/תמוז/תשפ"ג</a:t>
            </a:fld>
            <a:endParaRPr lang="he-IL"/>
          </a:p>
        </p:txBody>
      </p:sp>
      <p:sp>
        <p:nvSpPr>
          <p:cNvPr id="8" name="Footer Placeholder 7">
            <a:extLst>
              <a:ext uri="{FF2B5EF4-FFF2-40B4-BE49-F238E27FC236}">
                <a16:creationId xmlns:a16="http://schemas.microsoft.com/office/drawing/2014/main" id="{7927E4D5-81CD-4EFC-B8E8-E0A3DE49D8C8}"/>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CF628A86-FB30-4689-B4B2-0423085467E2}"/>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333837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0494-FA8E-41A7-83A2-9D5685C0D1D8}"/>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558614F-1A2B-4ABB-8ED3-A4465DE6BBF7}"/>
              </a:ext>
            </a:extLst>
          </p:cNvPr>
          <p:cNvSpPr>
            <a:spLocks noGrp="1"/>
          </p:cNvSpPr>
          <p:nvPr>
            <p:ph type="dt" sz="half" idx="10"/>
          </p:nvPr>
        </p:nvSpPr>
        <p:spPr/>
        <p:txBody>
          <a:bodyPr/>
          <a:lstStyle/>
          <a:p>
            <a:fld id="{5B983482-B5A0-4227-B1C2-F9D61292994E}" type="datetimeFigureOut">
              <a:rPr lang="he-IL" smtClean="0"/>
              <a:t>ט"ז/תמוז/תשפ"ג</a:t>
            </a:fld>
            <a:endParaRPr lang="he-IL"/>
          </a:p>
        </p:txBody>
      </p:sp>
      <p:sp>
        <p:nvSpPr>
          <p:cNvPr id="4" name="Footer Placeholder 3">
            <a:extLst>
              <a:ext uri="{FF2B5EF4-FFF2-40B4-BE49-F238E27FC236}">
                <a16:creationId xmlns:a16="http://schemas.microsoft.com/office/drawing/2014/main" id="{E82204C1-B41C-4D26-8321-C3BBE51F8CCF}"/>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836648A-B185-4499-A1B8-9EDA9810FE21}"/>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95368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319FFA-B999-46B2-8E7D-266B89DC6B94}"/>
              </a:ext>
            </a:extLst>
          </p:cNvPr>
          <p:cNvSpPr>
            <a:spLocks noGrp="1"/>
          </p:cNvSpPr>
          <p:nvPr>
            <p:ph type="dt" sz="half" idx="10"/>
          </p:nvPr>
        </p:nvSpPr>
        <p:spPr/>
        <p:txBody>
          <a:bodyPr/>
          <a:lstStyle/>
          <a:p>
            <a:fld id="{5B983482-B5A0-4227-B1C2-F9D61292994E}" type="datetimeFigureOut">
              <a:rPr lang="he-IL" smtClean="0"/>
              <a:t>ט"ז/תמוז/תשפ"ג</a:t>
            </a:fld>
            <a:endParaRPr lang="he-IL"/>
          </a:p>
        </p:txBody>
      </p:sp>
      <p:sp>
        <p:nvSpPr>
          <p:cNvPr id="3" name="Footer Placeholder 2">
            <a:extLst>
              <a:ext uri="{FF2B5EF4-FFF2-40B4-BE49-F238E27FC236}">
                <a16:creationId xmlns:a16="http://schemas.microsoft.com/office/drawing/2014/main" id="{1C0037EC-FEA5-49E7-A76E-9A3546AB5AA4}"/>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681EC409-B5B3-4E0D-B7F9-061494E646AA}"/>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293870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EF6F-950E-4CC2-AEA2-823431234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C6C6F02F-271B-42AC-A377-5B0384D29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2C383986-7FB5-4779-8326-58ABC06B6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58A04-8E74-4165-8242-47FD18252FFC}"/>
              </a:ext>
            </a:extLst>
          </p:cNvPr>
          <p:cNvSpPr>
            <a:spLocks noGrp="1"/>
          </p:cNvSpPr>
          <p:nvPr>
            <p:ph type="dt" sz="half" idx="10"/>
          </p:nvPr>
        </p:nvSpPr>
        <p:spPr/>
        <p:txBody>
          <a:bodyPr/>
          <a:lstStyle/>
          <a:p>
            <a:fld id="{5B983482-B5A0-4227-B1C2-F9D61292994E}" type="datetimeFigureOut">
              <a:rPr lang="he-IL" smtClean="0"/>
              <a:t>ט"ז/תמוז/תשפ"ג</a:t>
            </a:fld>
            <a:endParaRPr lang="he-IL"/>
          </a:p>
        </p:txBody>
      </p:sp>
      <p:sp>
        <p:nvSpPr>
          <p:cNvPr id="6" name="Footer Placeholder 5">
            <a:extLst>
              <a:ext uri="{FF2B5EF4-FFF2-40B4-BE49-F238E27FC236}">
                <a16:creationId xmlns:a16="http://schemas.microsoft.com/office/drawing/2014/main" id="{A1233755-ADBB-4984-AFE6-8A7C17EA99B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22557BD-A7ED-4B7A-8ABA-5ED90A926501}"/>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69127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EED1-07EC-4EBE-90E3-B58777354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CBCA27C-D577-441C-ACB1-FF402CCA83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AC23652B-B5C7-45E4-AE86-27A4BEA28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46CF3-2842-4C9A-8070-F3938F4BEF8F}"/>
              </a:ext>
            </a:extLst>
          </p:cNvPr>
          <p:cNvSpPr>
            <a:spLocks noGrp="1"/>
          </p:cNvSpPr>
          <p:nvPr>
            <p:ph type="dt" sz="half" idx="10"/>
          </p:nvPr>
        </p:nvSpPr>
        <p:spPr/>
        <p:txBody>
          <a:bodyPr/>
          <a:lstStyle/>
          <a:p>
            <a:fld id="{5B983482-B5A0-4227-B1C2-F9D61292994E}" type="datetimeFigureOut">
              <a:rPr lang="he-IL" smtClean="0"/>
              <a:t>ט"ז/תמוז/תשפ"ג</a:t>
            </a:fld>
            <a:endParaRPr lang="he-IL"/>
          </a:p>
        </p:txBody>
      </p:sp>
      <p:sp>
        <p:nvSpPr>
          <p:cNvPr id="6" name="Footer Placeholder 5">
            <a:extLst>
              <a:ext uri="{FF2B5EF4-FFF2-40B4-BE49-F238E27FC236}">
                <a16:creationId xmlns:a16="http://schemas.microsoft.com/office/drawing/2014/main" id="{B431B1CD-1ABF-4112-B91B-D9E80DA222C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117D1C8-072C-43ED-B336-744147DE0416}"/>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268872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8FC55-6EA1-43F8-A242-EFAE52FC8F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400519DB-8A35-412B-A67F-E7DB28C0B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91BA2B1-E5EC-4554-82AD-42FC6BCA1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83482-B5A0-4227-B1C2-F9D61292994E}" type="datetimeFigureOut">
              <a:rPr lang="he-IL" smtClean="0"/>
              <a:t>ט"ז/תמוז/תשפ"ג</a:t>
            </a:fld>
            <a:endParaRPr lang="he-IL"/>
          </a:p>
        </p:txBody>
      </p:sp>
      <p:sp>
        <p:nvSpPr>
          <p:cNvPr id="5" name="Footer Placeholder 4">
            <a:extLst>
              <a:ext uri="{FF2B5EF4-FFF2-40B4-BE49-F238E27FC236}">
                <a16:creationId xmlns:a16="http://schemas.microsoft.com/office/drawing/2014/main" id="{64A40B19-299C-411E-9BD7-A813B5C86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ADC2861F-D8BB-4FA4-B56E-B50FF0C7B4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BFCFB-3686-4318-AE08-5AEF17F53D87}" type="slidenum">
              <a:rPr lang="he-IL" smtClean="0"/>
              <a:t>‹#›</a:t>
            </a:fld>
            <a:endParaRPr lang="he-IL"/>
          </a:p>
        </p:txBody>
      </p:sp>
    </p:spTree>
    <p:extLst>
      <p:ext uri="{BB962C8B-B14F-4D97-AF65-F5344CB8AC3E}">
        <p14:creationId xmlns:p14="http://schemas.microsoft.com/office/powerpoint/2010/main" val="203419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7" r:id="rId15"/>
    <p:sldLayoutId id="214748366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lstStyle/>
          <a:p>
            <a:r>
              <a:rPr lang="en-US" dirty="0"/>
              <a:t>Module 05: Classes </a:t>
            </a:r>
            <a:r>
              <a:rPr lang="en-US"/>
              <a:t>and Objects</a:t>
            </a:r>
            <a:endParaRPr lang="he-IL" dirty="0"/>
          </a:p>
        </p:txBody>
      </p:sp>
    </p:spTree>
    <p:extLst>
      <p:ext uri="{BB962C8B-B14F-4D97-AF65-F5344CB8AC3E}">
        <p14:creationId xmlns:p14="http://schemas.microsoft.com/office/powerpoint/2010/main" val="162919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01-02</a:t>
            </a:r>
            <a:endParaRPr lang="he-IL" dirty="0"/>
          </a:p>
        </p:txBody>
      </p:sp>
    </p:spTree>
    <p:extLst>
      <p:ext uri="{BB962C8B-B14F-4D97-AF65-F5344CB8AC3E}">
        <p14:creationId xmlns:p14="http://schemas.microsoft.com/office/powerpoint/2010/main" val="276782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CBFD426-ED30-41D3-9271-BB54A0EA1054}"/>
              </a:ext>
            </a:extLst>
          </p:cNvPr>
          <p:cNvSpPr>
            <a:spLocks noGrp="1"/>
          </p:cNvSpPr>
          <p:nvPr>
            <p:ph type="title"/>
          </p:nvPr>
        </p:nvSpPr>
        <p:spPr>
          <a:xfrm>
            <a:off x="815414" y="548680"/>
            <a:ext cx="10561173" cy="720000"/>
          </a:xfrm>
        </p:spPr>
        <p:txBody>
          <a:bodyPr>
            <a:normAutofit/>
          </a:bodyPr>
          <a:lstStyle/>
          <a:p>
            <a:r>
              <a:rPr lang="en-US" dirty="0"/>
              <a:t>Hide Implementation</a:t>
            </a:r>
            <a:endParaRPr lang="he-IL" dirty="0"/>
          </a:p>
        </p:txBody>
      </p:sp>
      <p:sp>
        <p:nvSpPr>
          <p:cNvPr id="2" name="TextBox 1">
            <a:extLst>
              <a:ext uri="{FF2B5EF4-FFF2-40B4-BE49-F238E27FC236}">
                <a16:creationId xmlns:a16="http://schemas.microsoft.com/office/drawing/2014/main" id="{79063232-6C7C-4089-97A9-D69AC8D94904}"/>
              </a:ext>
            </a:extLst>
          </p:cNvPr>
          <p:cNvSpPr txBox="1"/>
          <p:nvPr/>
        </p:nvSpPr>
        <p:spPr>
          <a:xfrm>
            <a:off x="818055" y="1667640"/>
            <a:ext cx="1055853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dirty="0"/>
              <a:t>Python defines private attributes by convention</a:t>
            </a:r>
          </a:p>
          <a:p>
            <a:pPr marL="457200" indent="-457200">
              <a:buFont typeface="Arial" panose="020B0604020202020204" pitchFamily="34" charset="0"/>
              <a:buChar char="•"/>
            </a:pPr>
            <a:r>
              <a:rPr lang="en-US" sz="2800" dirty="0"/>
              <a:t>Attributes, whose name starts with an underscore (e.g. _spam) should be treated as a non-public and should be never accessed outside the class</a:t>
            </a:r>
          </a:p>
          <a:p>
            <a:pPr marL="457200" indent="-457200">
              <a:buFont typeface="Arial" panose="020B0604020202020204" pitchFamily="34" charset="0"/>
              <a:buChar char="•"/>
            </a:pPr>
            <a:r>
              <a:rPr lang="en-US" sz="2800" dirty="0"/>
              <a:t>Attributes, whose name starts with two leading underscores (e.g. __spam) will be treated as strongly private (Python simply changes their names in outside class access)</a:t>
            </a:r>
          </a:p>
          <a:p>
            <a:pPr marL="457200" indent="-457200">
              <a:buFont typeface="Arial" panose="020B0604020202020204" pitchFamily="34" charset="0"/>
              <a:buChar char="•"/>
            </a:pPr>
            <a:r>
              <a:rPr lang="en-US" sz="2800" dirty="0"/>
              <a:t>It is still possible to access or modify a variable that is considered to be non-public</a:t>
            </a:r>
          </a:p>
        </p:txBody>
      </p:sp>
    </p:spTree>
    <p:extLst>
      <p:ext uri="{BB962C8B-B14F-4D97-AF65-F5344CB8AC3E}">
        <p14:creationId xmlns:p14="http://schemas.microsoft.com/office/powerpoint/2010/main" val="219877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clean-up</a:t>
            </a:r>
          </a:p>
        </p:txBody>
      </p:sp>
      <p:sp>
        <p:nvSpPr>
          <p:cNvPr id="3" name="Content Placeholder 2"/>
          <p:cNvSpPr>
            <a:spLocks noGrp="1"/>
          </p:cNvSpPr>
          <p:nvPr>
            <p:ph idx="1"/>
          </p:nvPr>
        </p:nvSpPr>
        <p:spPr>
          <a:xfrm>
            <a:off x="838200" y="1494321"/>
            <a:ext cx="10515600" cy="4351338"/>
          </a:xfrm>
        </p:spPr>
        <p:txBody>
          <a:bodyPr>
            <a:normAutofit/>
          </a:bodyPr>
          <a:lstStyle/>
          <a:p>
            <a:r>
              <a:rPr lang="en-US" sz="2900" dirty="0"/>
              <a:t>Since the memory in python is managed, destruction/cleanup is usually needed for resources</a:t>
            </a:r>
          </a:p>
          <a:p>
            <a:endParaRPr lang="en-US" sz="1600" dirty="0"/>
          </a:p>
          <a:p>
            <a:r>
              <a:rPr lang="en-US" sz="2900" dirty="0"/>
              <a:t>One of the ways to manage object cleanup is by defining the __del__() method</a:t>
            </a:r>
          </a:p>
          <a:p>
            <a:r>
              <a:rPr lang="en-US" sz="2900" dirty="0"/>
              <a:t>The __del__() is called when the instance is about to be destroyed by GC</a:t>
            </a:r>
          </a:p>
          <a:p>
            <a:endParaRPr lang="en-US" dirty="0"/>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0F06E88A-CE75-4961-84DF-37E057968488}"/>
              </a:ext>
            </a:extLst>
          </p:cNvPr>
          <p:cNvSpPr>
            <a:spLocks noChangeArrowheads="1"/>
          </p:cNvSpPr>
          <p:nvPr/>
        </p:nvSpPr>
        <p:spPr bwMode="auto">
          <a:xfrm>
            <a:off x="1143000" y="4671181"/>
            <a:ext cx="7035800"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a:ln>
                  <a:noFill/>
                </a:ln>
                <a:solidFill>
                  <a:srgbClr val="A9B7C6"/>
                </a:solidFill>
                <a:effectLst/>
                <a:latin typeface="Arial Unicode MS"/>
              </a:rPr>
              <a:t>File: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file_object</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8888C6"/>
                </a:solidFill>
                <a:effectLst/>
                <a:latin typeface="Arial Unicode MS"/>
              </a:rPr>
              <a:t>open</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"some_file.txt"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__del__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file_object.close</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51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clean-up – cont’d</a:t>
            </a:r>
            <a:endParaRPr lang="he-IL" dirty="0">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t>The problem with __del__ is that it will be called at unpredictable time (if ever) for objects with circular referencing</a:t>
            </a:r>
          </a:p>
          <a:p>
            <a:pPr marL="0" indent="0">
              <a:buNone/>
            </a:pPr>
            <a:endParaRPr lang="en-US" sz="1000" dirty="0"/>
          </a:p>
          <a:p>
            <a:pPr algn="l"/>
            <a:endParaRPr lang="en-US" sz="2400" dirty="0"/>
          </a:p>
          <a:p>
            <a:endParaRPr lang="en-US" sz="2400" dirty="0"/>
          </a:p>
          <a:p>
            <a:endParaRPr lang="he-IL" sz="2400" dirty="0"/>
          </a:p>
        </p:txBody>
      </p:sp>
      <p:sp>
        <p:nvSpPr>
          <p:cNvPr id="4" name="Rectangle 1">
            <a:extLst>
              <a:ext uri="{FF2B5EF4-FFF2-40B4-BE49-F238E27FC236}">
                <a16:creationId xmlns:a16="http://schemas.microsoft.com/office/drawing/2014/main" id="{68181D13-AAFD-4DDA-8142-B04AC817BC67}"/>
              </a:ext>
            </a:extLst>
          </p:cNvPr>
          <p:cNvSpPr>
            <a:spLocks noChangeArrowheads="1"/>
          </p:cNvSpPr>
          <p:nvPr/>
        </p:nvSpPr>
        <p:spPr bwMode="auto">
          <a:xfrm>
            <a:off x="1126067" y="2867666"/>
            <a:ext cx="10227733"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class </a:t>
            </a:r>
            <a:r>
              <a:rPr kumimoji="0" lang="en-US" altLang="en-US" sz="2000" b="0" i="0" u="none" strike="noStrike" cap="none" normalizeH="0" baseline="0" dirty="0">
                <a:ln>
                  <a:noFill/>
                </a:ln>
                <a:solidFill>
                  <a:srgbClr val="A9B7C6"/>
                </a:solidFill>
                <a:effectLst/>
                <a:latin typeface="Arial Unicode MS"/>
              </a:rPr>
              <a:t>Foo:</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err="1">
                <a:ln>
                  <a:noFill/>
                </a:ln>
                <a:solidFill>
                  <a:srgbClr val="B200B2"/>
                </a:solidFill>
                <a:effectLst/>
                <a:latin typeface="Arial Unicode MS"/>
              </a:rPr>
              <a:t>init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x):</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.x</a:t>
            </a:r>
            <a:r>
              <a:rPr kumimoji="0" lang="en-US" altLang="en-US" sz="2000" b="0" i="0" u="none" strike="noStrike" cap="none" normalizeH="0" baseline="0" dirty="0">
                <a:ln>
                  <a:noFill/>
                </a:ln>
                <a:solidFill>
                  <a:srgbClr val="A9B7C6"/>
                </a:solidFill>
                <a:effectLst/>
                <a:latin typeface="Arial Unicode MS"/>
              </a:rPr>
              <a:t> = x</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x =&gt; bar instance</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__del__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"end of Foo"</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bar = Bar()</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foo = Foo(bar)</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bar = </a:t>
            </a:r>
            <a:r>
              <a:rPr kumimoji="0" lang="en-US" altLang="en-US" sz="2000" b="0" i="0" u="none" strike="noStrike" cap="none" normalizeH="0" baseline="0" dirty="0">
                <a:ln>
                  <a:noFill/>
                </a:ln>
                <a:solidFill>
                  <a:srgbClr val="CC7832"/>
                </a:solidFill>
                <a:effectLst/>
                <a:latin typeface="Arial Unicode MS"/>
              </a:rPr>
              <a:t>None  </a:t>
            </a:r>
            <a:r>
              <a:rPr kumimoji="0" lang="en-US" altLang="en-US" sz="2000" b="0" i="0" u="none" strike="noStrike" cap="none" normalizeH="0" baseline="0" dirty="0">
                <a:ln>
                  <a:noFill/>
                </a:ln>
                <a:solidFill>
                  <a:srgbClr val="808080"/>
                </a:solidFill>
                <a:effectLst/>
                <a:latin typeface="Arial Unicode MS"/>
              </a:rPr>
              <a:t>#will not call the __del__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81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CBFD426-ED30-41D3-9271-BB54A0EA1054}"/>
              </a:ext>
            </a:extLst>
          </p:cNvPr>
          <p:cNvSpPr>
            <a:spLocks noGrp="1"/>
          </p:cNvSpPr>
          <p:nvPr>
            <p:ph type="title"/>
          </p:nvPr>
        </p:nvSpPr>
        <p:spPr>
          <a:xfrm>
            <a:off x="815414" y="548680"/>
            <a:ext cx="10561173" cy="720000"/>
          </a:xfrm>
        </p:spPr>
        <p:txBody>
          <a:bodyPr>
            <a:normAutofit/>
          </a:bodyPr>
          <a:lstStyle/>
          <a:p>
            <a:r>
              <a:rPr lang="en-US" dirty="0"/>
              <a:t>Classes clean-up – cont’d</a:t>
            </a:r>
            <a:endParaRPr lang="he-IL" dirty="0"/>
          </a:p>
        </p:txBody>
      </p:sp>
      <p:sp>
        <p:nvSpPr>
          <p:cNvPr id="2" name="TextBox 1">
            <a:extLst>
              <a:ext uri="{FF2B5EF4-FFF2-40B4-BE49-F238E27FC236}">
                <a16:creationId xmlns:a16="http://schemas.microsoft.com/office/drawing/2014/main" id="{21B97E11-8232-46A3-B345-E6ABE9B63CA5}"/>
              </a:ext>
            </a:extLst>
          </p:cNvPr>
          <p:cNvSpPr txBox="1"/>
          <p:nvPr/>
        </p:nvSpPr>
        <p:spPr>
          <a:xfrm>
            <a:off x="815414" y="1512029"/>
            <a:ext cx="1069661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dirty="0"/>
              <a:t>The better solution for object clean-up and the recommended one is to add to the class support of context manager (</a:t>
            </a:r>
            <a:r>
              <a:rPr lang="en-US" sz="2800" i="1" dirty="0"/>
              <a:t>with</a:t>
            </a:r>
            <a:r>
              <a:rPr lang="en-US" sz="2800" dirty="0"/>
              <a:t> statement)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Not like __del__() it has no side effects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To use the with statement, create a class with the following methods:</a:t>
            </a:r>
          </a:p>
          <a:p>
            <a:pPr marL="914400" lvl="1" indent="-457200">
              <a:buFont typeface="Arial" panose="020B0604020202020204" pitchFamily="34" charset="0"/>
              <a:buChar char="•"/>
            </a:pPr>
            <a:r>
              <a:rPr lang="en-US" sz="2800" dirty="0"/>
              <a:t>__enter__ </a:t>
            </a:r>
          </a:p>
          <a:p>
            <a:pPr marL="914400" lvl="1" indent="-457200">
              <a:buFont typeface="Arial" panose="020B0604020202020204" pitchFamily="34" charset="0"/>
              <a:buChar char="•"/>
            </a:pPr>
            <a:r>
              <a:rPr lang="en-US" sz="2800" dirty="0"/>
              <a:t>__exit__</a:t>
            </a:r>
          </a:p>
        </p:txBody>
      </p:sp>
    </p:spTree>
    <p:extLst>
      <p:ext uri="{BB962C8B-B14F-4D97-AF65-F5344CB8AC3E}">
        <p14:creationId xmlns:p14="http://schemas.microsoft.com/office/powerpoint/2010/main" val="361876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Inheritance</a:t>
            </a:r>
            <a:endParaRPr lang="he-IL" dirty="0">
              <a:cs typeface="Times New Roman"/>
            </a:endParaRPr>
          </a:p>
        </p:txBody>
      </p:sp>
      <p:sp>
        <p:nvSpPr>
          <p:cNvPr id="3" name="Content Placeholder 2"/>
          <p:cNvSpPr>
            <a:spLocks noGrp="1"/>
          </p:cNvSpPr>
          <p:nvPr>
            <p:ph idx="1"/>
          </p:nvPr>
        </p:nvSpPr>
        <p:spPr>
          <a:xfrm>
            <a:off x="838200" y="1825625"/>
            <a:ext cx="6912006" cy="4351338"/>
          </a:xfrm>
        </p:spPr>
        <p:txBody>
          <a:bodyPr vert="horz" lIns="91440" tIns="45720" rIns="91440" bIns="45720" rtlCol="0" anchor="t">
            <a:normAutofit fontScale="77500" lnSpcReduction="20000"/>
          </a:bodyPr>
          <a:lstStyle/>
          <a:p>
            <a:r>
              <a:rPr lang="en-US" sz="2400" dirty="0"/>
              <a:t>When we need to extend the existed class functionality and to add an extra features with a smart reuse of existed class – the solution is inheritance</a:t>
            </a:r>
          </a:p>
          <a:p>
            <a:endParaRPr lang="en-US" sz="1100" dirty="0"/>
          </a:p>
          <a:p>
            <a:r>
              <a:rPr lang="en-US" sz="2400" dirty="0"/>
              <a:t>In inheritance, the class that performs the inheritance called derived class and the one who we inherits (extends) from - called base class</a:t>
            </a:r>
          </a:p>
          <a:p>
            <a:endParaRPr lang="en-US" sz="1200" dirty="0"/>
          </a:p>
          <a:p>
            <a:r>
              <a:rPr lang="en-US" sz="2400" dirty="0"/>
              <a:t>The child class inherits all attributes of its parent class</a:t>
            </a:r>
          </a:p>
          <a:p>
            <a:r>
              <a:rPr lang="en-US" sz="2400" dirty="0"/>
              <a:t>A derived class can override any method of its base class, and a method can call the method of a base class with the same name</a:t>
            </a:r>
          </a:p>
          <a:p>
            <a:endParaRPr lang="en-US" sz="2000" dirty="0"/>
          </a:p>
          <a:p>
            <a:pPr marL="0" indent="0">
              <a:buNone/>
            </a:pPr>
            <a:r>
              <a:rPr lang="en-US" sz="2400" dirty="0"/>
              <a:t>         class </a:t>
            </a:r>
            <a:r>
              <a:rPr lang="en-US" sz="2400" i="1" dirty="0" err="1"/>
              <a:t>DerivedClass</a:t>
            </a:r>
            <a:r>
              <a:rPr lang="en-US" sz="2400" dirty="0"/>
              <a:t> (</a:t>
            </a:r>
            <a:r>
              <a:rPr lang="en-US" sz="2400" i="1" dirty="0"/>
              <a:t>BaseClass1</a:t>
            </a:r>
            <a:r>
              <a:rPr lang="en-US" sz="2400" dirty="0"/>
              <a:t> [, </a:t>
            </a:r>
            <a:r>
              <a:rPr lang="en-US" sz="2400" i="1" dirty="0"/>
              <a:t>BaseClass2</a:t>
            </a:r>
            <a:r>
              <a:rPr lang="en-US" sz="2400" dirty="0"/>
              <a:t>, ...]): 	</a:t>
            </a:r>
          </a:p>
          <a:p>
            <a:pPr marL="0" indent="0">
              <a:buNone/>
            </a:pPr>
            <a:r>
              <a:rPr lang="en-US" sz="2400" dirty="0"/>
              <a:t>                'Optional class documentation string' </a:t>
            </a:r>
          </a:p>
          <a:p>
            <a:pPr marL="0" indent="0">
              <a:buNone/>
            </a:pPr>
            <a:r>
              <a:rPr lang="en-US" sz="2400" dirty="0"/>
              <a:t>	    commands</a:t>
            </a:r>
          </a:p>
          <a:p>
            <a:pPr marL="0" indent="0" algn="l">
              <a:buNone/>
            </a:pPr>
            <a:endParaRPr lang="en-US" sz="2400" dirty="0"/>
          </a:p>
          <a:p>
            <a:endParaRPr lang="en-US" sz="2400" dirty="0"/>
          </a:p>
          <a:p>
            <a:endParaRPr lang="he-IL" sz="2400" dirty="0"/>
          </a:p>
        </p:txBody>
      </p:sp>
      <p:pic>
        <p:nvPicPr>
          <p:cNvPr id="2050" name="Picture 2" descr="Python Subclass of a class | CodesDope">
            <a:extLst>
              <a:ext uri="{FF2B5EF4-FFF2-40B4-BE49-F238E27FC236}">
                <a16:creationId xmlns:a16="http://schemas.microsoft.com/office/drawing/2014/main" id="{67CF2092-9DDC-4C79-9366-12743BD5C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729" y="2376040"/>
            <a:ext cx="3867096" cy="252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2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Inheritance – cont’d</a:t>
            </a:r>
          </a:p>
        </p:txBody>
      </p:sp>
      <p:sp>
        <p:nvSpPr>
          <p:cNvPr id="3" name="Content Placeholder 2"/>
          <p:cNvSpPr>
            <a:spLocks noGrp="1"/>
          </p:cNvSpPr>
          <p:nvPr>
            <p:ph idx="1"/>
          </p:nvPr>
        </p:nvSpPr>
        <p:spPr>
          <a:xfrm>
            <a:off x="838200" y="1494321"/>
            <a:ext cx="10515600" cy="4351338"/>
          </a:xfrm>
        </p:spPr>
        <p:txBody>
          <a:bodyPr>
            <a:normAutofit/>
          </a:bodyPr>
          <a:lstStyle/>
          <a:p>
            <a:r>
              <a:rPr lang="en-US" sz="2800" dirty="0"/>
              <a:t>Student Bank Account example:</a:t>
            </a:r>
          </a:p>
        </p:txBody>
      </p:sp>
      <p:sp>
        <p:nvSpPr>
          <p:cNvPr id="4" name="Rectangle 1">
            <a:extLst>
              <a:ext uri="{FF2B5EF4-FFF2-40B4-BE49-F238E27FC236}">
                <a16:creationId xmlns:a16="http://schemas.microsoft.com/office/drawing/2014/main" id="{00161960-0CB1-4E7D-BD80-1BE841485880}"/>
              </a:ext>
            </a:extLst>
          </p:cNvPr>
          <p:cNvSpPr>
            <a:spLocks noChangeArrowheads="1"/>
          </p:cNvSpPr>
          <p:nvPr/>
        </p:nvSpPr>
        <p:spPr bwMode="auto">
          <a:xfrm>
            <a:off x="491067" y="2819884"/>
            <a:ext cx="11209866"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class </a:t>
            </a:r>
            <a:r>
              <a:rPr kumimoji="0" lang="en-US" altLang="en-US" sz="2400" b="0" i="0" u="none" strike="noStrike" cap="none" normalizeH="0" baseline="0" dirty="0" err="1">
                <a:ln>
                  <a:noFill/>
                </a:ln>
                <a:solidFill>
                  <a:srgbClr val="A9B7C6"/>
                </a:solidFill>
                <a:effectLst/>
                <a:latin typeface="Arial Unicode MS"/>
              </a:rPr>
              <a:t>StudentBancAccount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BankAccount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client_name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client_id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balance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college_name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BancAccount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client_name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client_id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balance)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.college_name</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college_name</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__str__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6A8759"/>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.format(</a:t>
            </a:r>
            <a:r>
              <a:rPr kumimoji="0" lang="en-US" altLang="en-US" sz="2400" b="0" i="0" u="none" strike="noStrike" cap="none" normalizeH="0" baseline="0" dirty="0" err="1">
                <a:ln>
                  <a:noFill/>
                </a:ln>
                <a:solidFill>
                  <a:srgbClr val="A9B7C6"/>
                </a:solidFill>
                <a:effectLst/>
                <a:latin typeface="Arial Unicode MS"/>
              </a:rPr>
              <a:t>BancAccount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B200B2"/>
                </a:solidFill>
                <a:effectLst/>
                <a:latin typeface="Arial Unicode MS"/>
              </a:rPr>
              <a:t>__str__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.college_name</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7313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Inheritance – cont’d</a:t>
            </a:r>
          </a:p>
        </p:txBody>
      </p:sp>
      <p:sp>
        <p:nvSpPr>
          <p:cNvPr id="3" name="Content Placeholder 2"/>
          <p:cNvSpPr>
            <a:spLocks noGrp="1"/>
          </p:cNvSpPr>
          <p:nvPr>
            <p:ph idx="1"/>
          </p:nvPr>
        </p:nvSpPr>
        <p:spPr>
          <a:xfrm>
            <a:off x="838200" y="1494321"/>
            <a:ext cx="10515600" cy="4351338"/>
          </a:xfrm>
        </p:spPr>
        <p:txBody>
          <a:bodyPr>
            <a:normAutofit lnSpcReduction="10000"/>
          </a:bodyPr>
          <a:lstStyle/>
          <a:p>
            <a:r>
              <a:rPr lang="en-US" dirty="0"/>
              <a:t>Base method overriding can be done using </a:t>
            </a:r>
            <a:r>
              <a:rPr lang="en-US" i="1" dirty="0"/>
              <a:t>super:</a:t>
            </a:r>
          </a:p>
          <a:p>
            <a:endParaRPr lang="en-US" sz="2400" dirty="0"/>
          </a:p>
          <a:p>
            <a:endParaRPr lang="en-US" sz="2400" dirty="0"/>
          </a:p>
          <a:p>
            <a:endParaRPr lang="en-US" sz="2400" dirty="0"/>
          </a:p>
          <a:p>
            <a:endParaRPr lang="en-US" sz="2400" dirty="0"/>
          </a:p>
          <a:p>
            <a:r>
              <a:rPr lang="en-US" dirty="0"/>
              <a:t>Note:  </a:t>
            </a:r>
          </a:p>
          <a:p>
            <a:pPr lvl="1"/>
            <a:r>
              <a:rPr lang="en-US" sz="2500" dirty="0"/>
              <a:t>In python 3.x super syntax is much easier:   super().__</a:t>
            </a:r>
            <a:r>
              <a:rPr lang="en-US" sz="2500" dirty="0" err="1"/>
              <a:t>init</a:t>
            </a:r>
            <a:r>
              <a:rPr lang="en-US" sz="2500" dirty="0"/>
              <a:t>__( ….)</a:t>
            </a:r>
          </a:p>
          <a:p>
            <a:endParaRPr lang="en-US" sz="1600" dirty="0"/>
          </a:p>
          <a:p>
            <a:r>
              <a:rPr lang="en-US" i="1" dirty="0" err="1"/>
              <a:t>isinstance</a:t>
            </a:r>
            <a:r>
              <a:rPr lang="en-US" i="1" dirty="0"/>
              <a:t>(obj, type)</a:t>
            </a:r>
            <a:r>
              <a:rPr lang="en-US" dirty="0"/>
              <a:t>  - return true if the </a:t>
            </a:r>
            <a:r>
              <a:rPr lang="en-US" i="1" dirty="0"/>
              <a:t>obj</a:t>
            </a:r>
            <a:r>
              <a:rPr lang="en-US" dirty="0"/>
              <a:t> argument is an instance of the </a:t>
            </a:r>
            <a:r>
              <a:rPr lang="en-US" i="1" dirty="0"/>
              <a:t>type</a:t>
            </a:r>
            <a:r>
              <a:rPr lang="en-US" dirty="0"/>
              <a:t> argument, or of a subclass thereof.</a:t>
            </a:r>
            <a:endParaRPr lang="en-US" i="1" dirty="0"/>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BFFDC253-2FB6-485A-8FCA-56CCFA034813}"/>
              </a:ext>
            </a:extLst>
          </p:cNvPr>
          <p:cNvSpPr>
            <a:spLocks noChangeArrowheads="1"/>
          </p:cNvSpPr>
          <p:nvPr/>
        </p:nvSpPr>
        <p:spPr bwMode="auto">
          <a:xfrm>
            <a:off x="1580224" y="2152346"/>
            <a:ext cx="6809174"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class </a:t>
            </a:r>
            <a:r>
              <a:rPr kumimoji="0" lang="en-US" altLang="en-US" sz="1600" b="0" i="0" u="none" strike="noStrike" cap="none" normalizeH="0" baseline="0" dirty="0" err="1">
                <a:ln>
                  <a:noFill/>
                </a:ln>
                <a:solidFill>
                  <a:srgbClr val="A9B7C6"/>
                </a:solidFill>
                <a:effectLst/>
                <a:latin typeface="Arial Unicode MS"/>
              </a:rPr>
              <a:t>StudentBankAccount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BankAccount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init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client_name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client_id</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balance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college_name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super</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init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client_name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client_id</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balance)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94558D"/>
                </a:solidFill>
                <a:effectLst/>
                <a:latin typeface="Arial Unicode MS"/>
              </a:rPr>
              <a:t>self</a:t>
            </a:r>
            <a:r>
              <a:rPr kumimoji="0" lang="en-US" altLang="en-US" sz="1600" b="0" i="0" u="none" strike="noStrike" cap="none" normalizeH="0" baseline="0" dirty="0" err="1">
                <a:ln>
                  <a:noFill/>
                </a:ln>
                <a:solidFill>
                  <a:srgbClr val="A9B7C6"/>
                </a:solidFill>
                <a:effectLst/>
                <a:latin typeface="Arial Unicode MS"/>
              </a:rPr>
              <a:t>.college_name</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college_name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5930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03</a:t>
            </a:r>
            <a:endParaRPr lang="he-IL" dirty="0"/>
          </a:p>
        </p:txBody>
      </p:sp>
    </p:spTree>
    <p:extLst>
      <p:ext uri="{BB962C8B-B14F-4D97-AF65-F5344CB8AC3E}">
        <p14:creationId xmlns:p14="http://schemas.microsoft.com/office/powerpoint/2010/main" val="160187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vert="horz" lIns="91440" tIns="45720" rIns="91440" bIns="45720" rtlCol="0" anchor="t">
            <a:normAutofit/>
          </a:bodyPr>
          <a:lstStyle/>
          <a:p>
            <a:pPr>
              <a:lnSpc>
                <a:spcPct val="150000"/>
              </a:lnSpc>
            </a:pPr>
            <a:r>
              <a:rPr lang="en-US" dirty="0"/>
              <a:t>Classes explanation and example</a:t>
            </a:r>
          </a:p>
          <a:p>
            <a:pPr>
              <a:lnSpc>
                <a:spcPct val="150000"/>
              </a:lnSpc>
            </a:pPr>
            <a:r>
              <a:rPr lang="en-US" dirty="0"/>
              <a:t>Creating Instances</a:t>
            </a:r>
          </a:p>
          <a:p>
            <a:pPr>
              <a:lnSpc>
                <a:spcPct val="150000"/>
              </a:lnSpc>
            </a:pPr>
            <a:r>
              <a:rPr lang="en-US" dirty="0"/>
              <a:t>Hide Implementation</a:t>
            </a:r>
          </a:p>
          <a:p>
            <a:pPr>
              <a:lnSpc>
                <a:spcPct val="150000"/>
              </a:lnSpc>
            </a:pPr>
            <a:r>
              <a:rPr lang="en-US" dirty="0"/>
              <a:t>Class destructors</a:t>
            </a:r>
          </a:p>
          <a:p>
            <a:pPr>
              <a:lnSpc>
                <a:spcPct val="150000"/>
              </a:lnSpc>
            </a:pPr>
            <a:r>
              <a:rPr lang="en-US" dirty="0"/>
              <a:t>Class Inheritance</a:t>
            </a:r>
          </a:p>
          <a:p>
            <a:pPr>
              <a:lnSpc>
                <a:spcPct val="150000"/>
              </a:lnSpc>
            </a:pPr>
            <a:r>
              <a:rPr lang="en-US" dirty="0"/>
              <a:t>Override base class methods</a:t>
            </a:r>
          </a:p>
        </p:txBody>
      </p:sp>
      <p:sp>
        <p:nvSpPr>
          <p:cNvPr id="3" name="Title 2"/>
          <p:cNvSpPr>
            <a:spLocks noGrp="1"/>
          </p:cNvSpPr>
          <p:nvPr>
            <p:ph type="title"/>
          </p:nvPr>
        </p:nvSpPr>
        <p:spPr/>
        <p:txBody>
          <a:bodyPr/>
          <a:lstStyle/>
          <a:p>
            <a:r>
              <a:rPr lang="en-US" dirty="0"/>
              <a:t>Agenda</a:t>
            </a:r>
            <a:endParaRPr lang="he-IL" dirty="0"/>
          </a:p>
        </p:txBody>
      </p:sp>
    </p:spTree>
    <p:extLst>
      <p:ext uri="{BB962C8B-B14F-4D97-AF65-F5344CB8AC3E}">
        <p14:creationId xmlns:p14="http://schemas.microsoft.com/office/powerpoint/2010/main" val="42430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endParaRPr lang="he-IL"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Python defines a set of predefined types of objects, like int, string, list, method etc.</a:t>
            </a:r>
          </a:p>
          <a:p>
            <a:r>
              <a:rPr lang="en-US" dirty="0"/>
              <a:t>User can define its own, user defined type of object using </a:t>
            </a:r>
            <a:r>
              <a:rPr lang="en-US" i="1" dirty="0"/>
              <a:t>class</a:t>
            </a:r>
            <a:r>
              <a:rPr lang="en-US" dirty="0"/>
              <a:t> keyword</a:t>
            </a:r>
          </a:p>
          <a:p>
            <a:r>
              <a:rPr lang="en-US" dirty="0"/>
              <a:t>The name of the class immediately follows the keyword </a:t>
            </a:r>
            <a:r>
              <a:rPr lang="en-US" i="1" dirty="0"/>
              <a:t>class</a:t>
            </a:r>
            <a:r>
              <a:rPr lang="en-US" dirty="0"/>
              <a:t> followed by a colon. The name of class is a new user defined type:</a:t>
            </a:r>
          </a:p>
          <a:p>
            <a:pPr marL="0" indent="0">
              <a:buNone/>
            </a:pPr>
            <a:r>
              <a:rPr lang="en-US" dirty="0"/>
              <a:t>class Test:</a:t>
            </a:r>
          </a:p>
          <a:p>
            <a:pPr marL="0" indent="0">
              <a:buNone/>
            </a:pPr>
            <a:r>
              <a:rPr lang="en-US" dirty="0"/>
              <a:t>	 'Optional class documentation string' </a:t>
            </a:r>
          </a:p>
          <a:p>
            <a:pPr marL="0" indent="0">
              <a:buNone/>
            </a:pPr>
            <a:r>
              <a:rPr lang="en-US" dirty="0"/>
              <a:t>	pass</a:t>
            </a:r>
          </a:p>
        </p:txBody>
      </p:sp>
    </p:spTree>
    <p:extLst>
      <p:ext uri="{BB962C8B-B14F-4D97-AF65-F5344CB8AC3E}">
        <p14:creationId xmlns:p14="http://schemas.microsoft.com/office/powerpoint/2010/main" val="8928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dirty="0"/>
              <a:t>Class – cont’d</a:t>
            </a:r>
          </a:p>
        </p:txBody>
      </p:sp>
      <p:sp>
        <p:nvSpPr>
          <p:cNvPr id="6" name="Content Placeholder 2">
            <a:extLst>
              <a:ext uri="{FF2B5EF4-FFF2-40B4-BE49-F238E27FC236}">
                <a16:creationId xmlns:a16="http://schemas.microsoft.com/office/drawing/2014/main" id="{2A0A59F1-2068-4B87-9899-4A66BE80E4EB}"/>
              </a:ext>
            </a:extLst>
          </p:cNvPr>
          <p:cNvSpPr>
            <a:spLocks noGrp="1"/>
          </p:cNvSpPr>
          <p:nvPr>
            <p:ph idx="1"/>
          </p:nvPr>
        </p:nvSpPr>
        <p:spPr>
          <a:xfrm>
            <a:off x="136237" y="1616718"/>
            <a:ext cx="5727389" cy="4479282"/>
          </a:xfrm>
        </p:spPr>
        <p:txBody>
          <a:bodyPr vert="horz" lIns="91440" tIns="45720" rIns="91440" bIns="45720" rtlCol="0" anchor="t">
            <a:normAutofit/>
          </a:bodyPr>
          <a:lstStyle/>
          <a:p>
            <a:r>
              <a:rPr lang="en-US" sz="2000" dirty="0"/>
              <a:t>Python classes can contain different attributes, like methods, data members, docstring, </a:t>
            </a:r>
            <a:r>
              <a:rPr lang="en-US" sz="2000" dirty="0" err="1"/>
              <a:t>etc</a:t>
            </a:r>
            <a:endParaRPr lang="en-US" sz="2000" dirty="0"/>
          </a:p>
          <a:p>
            <a:r>
              <a:rPr lang="en-US" sz="2000" dirty="0"/>
              <a:t>classes may define special methods, with predefined names and meaning and format like __XXX__. </a:t>
            </a:r>
          </a:p>
          <a:p>
            <a:pPr lvl="1"/>
            <a:r>
              <a:rPr lang="en-US" sz="1800" dirty="0"/>
              <a:t>They usually used for operators overloading and built-ins overriding</a:t>
            </a:r>
          </a:p>
          <a:p>
            <a:pPr lvl="1"/>
            <a:r>
              <a:rPr lang="en-US" sz="1800" dirty="0"/>
              <a:t>They are automatically invoked</a:t>
            </a:r>
          </a:p>
          <a:p>
            <a:pPr lvl="1"/>
            <a:r>
              <a:rPr lang="en-US" sz="1800" dirty="0"/>
              <a:t>For example:</a:t>
            </a:r>
          </a:p>
          <a:p>
            <a:pPr lvl="2"/>
            <a:r>
              <a:rPr lang="en-US" sz="1800" dirty="0"/>
              <a:t>__</a:t>
            </a:r>
            <a:r>
              <a:rPr lang="en-US" sz="1800" dirty="0" err="1"/>
              <a:t>init</a:t>
            </a:r>
            <a:r>
              <a:rPr lang="en-US" sz="1800" dirty="0"/>
              <a:t>__  - responsible for class instantiation for the newly-created class instance</a:t>
            </a:r>
          </a:p>
          <a:p>
            <a:pPr lvl="2"/>
            <a:r>
              <a:rPr lang="en-US" sz="1800" dirty="0"/>
              <a:t>__str__ -  returns string representation of an object</a:t>
            </a:r>
          </a:p>
        </p:txBody>
      </p:sp>
      <p:pic>
        <p:nvPicPr>
          <p:cNvPr id="4" name="Picture 3">
            <a:extLst>
              <a:ext uri="{FF2B5EF4-FFF2-40B4-BE49-F238E27FC236}">
                <a16:creationId xmlns:a16="http://schemas.microsoft.com/office/drawing/2014/main" id="{11525533-70A4-47C2-B32F-A1E27126B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81125"/>
            <a:ext cx="5429250" cy="4095750"/>
          </a:xfrm>
          <a:prstGeom prst="rect">
            <a:avLst/>
          </a:prstGeom>
        </p:spPr>
      </p:pic>
    </p:spTree>
    <p:extLst>
      <p:ext uri="{BB962C8B-B14F-4D97-AF65-F5344CB8AC3E}">
        <p14:creationId xmlns:p14="http://schemas.microsoft.com/office/powerpoint/2010/main" val="65189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dirty="0"/>
              <a:t>self in Class’s methods</a:t>
            </a:r>
            <a:endParaRPr lang="he-IL" dirty="0">
              <a:cs typeface="Times New Roman"/>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515600" cy="4351338"/>
          </a:xfrm>
        </p:spPr>
        <p:txBody>
          <a:bodyPr vert="horz" lIns="91440" tIns="45720" rIns="91440" bIns="45720" rtlCol="0" anchor="t">
            <a:normAutofit/>
          </a:bodyPr>
          <a:lstStyle/>
          <a:p>
            <a:r>
              <a:rPr lang="en-US" dirty="0"/>
              <a:t>Python implements methods in a way that makes the instance, to which the method belongs, be </a:t>
            </a:r>
            <a:r>
              <a:rPr lang="en-US" i="1" dirty="0"/>
              <a:t>passed</a:t>
            </a:r>
            <a:r>
              <a:rPr lang="en-US" dirty="0"/>
              <a:t> automatically, but not </a:t>
            </a:r>
            <a:r>
              <a:rPr lang="en-US" i="1" dirty="0"/>
              <a:t>received</a:t>
            </a:r>
            <a:r>
              <a:rPr lang="en-US" dirty="0"/>
              <a:t> automatically</a:t>
            </a:r>
          </a:p>
          <a:p>
            <a:endParaRPr lang="en-US" dirty="0"/>
          </a:p>
          <a:p>
            <a:r>
              <a:rPr lang="en-US" dirty="0"/>
              <a:t>The first parameter of methods is the instance the method is called on</a:t>
            </a:r>
          </a:p>
          <a:p>
            <a:endParaRPr lang="en-US" dirty="0"/>
          </a:p>
          <a:p>
            <a:r>
              <a:rPr lang="en-US" dirty="0"/>
              <a:t>This parameter usually called </a:t>
            </a:r>
            <a:r>
              <a:rPr lang="en-US" i="1" dirty="0"/>
              <a:t>self</a:t>
            </a:r>
          </a:p>
        </p:txBody>
      </p:sp>
    </p:spTree>
    <p:extLst>
      <p:ext uri="{BB962C8B-B14F-4D97-AF65-F5344CB8AC3E}">
        <p14:creationId xmlns:p14="http://schemas.microsoft.com/office/powerpoint/2010/main" val="407295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5413" y="574080"/>
            <a:ext cx="10561173" cy="720000"/>
          </a:xfrm>
        </p:spPr>
        <p:txBody>
          <a:bodyPr>
            <a:normAutofit/>
          </a:bodyPr>
          <a:lstStyle/>
          <a:p>
            <a:r>
              <a:rPr lang="en-US" dirty="0" err="1"/>
              <a:t>BankAccount</a:t>
            </a:r>
            <a:endParaRPr lang="he-IL" dirty="0"/>
          </a:p>
        </p:txBody>
      </p:sp>
    </p:spTree>
    <p:extLst>
      <p:ext uri="{BB962C8B-B14F-4D97-AF65-F5344CB8AC3E}">
        <p14:creationId xmlns:p14="http://schemas.microsoft.com/office/powerpoint/2010/main" val="373987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CBFD426-ED30-41D3-9271-BB54A0EA1054}"/>
              </a:ext>
            </a:extLst>
          </p:cNvPr>
          <p:cNvSpPr>
            <a:spLocks noGrp="1"/>
          </p:cNvSpPr>
          <p:nvPr>
            <p:ph type="title"/>
          </p:nvPr>
        </p:nvSpPr>
        <p:spPr>
          <a:xfrm>
            <a:off x="815414" y="548680"/>
            <a:ext cx="10561173" cy="720000"/>
          </a:xfrm>
        </p:spPr>
        <p:txBody>
          <a:bodyPr>
            <a:normAutofit/>
          </a:bodyPr>
          <a:lstStyle/>
          <a:p>
            <a:r>
              <a:rPr lang="en-US" dirty="0"/>
              <a:t>class </a:t>
            </a:r>
            <a:r>
              <a:rPr lang="en-US" dirty="0" err="1"/>
              <a:t>BankAccount</a:t>
            </a:r>
            <a:r>
              <a:rPr lang="en-US" dirty="0"/>
              <a:t> Example</a:t>
            </a:r>
            <a:endParaRPr lang="he-IL" dirty="0"/>
          </a:p>
        </p:txBody>
      </p:sp>
      <p:sp>
        <p:nvSpPr>
          <p:cNvPr id="2" name="TextBox 1">
            <a:extLst>
              <a:ext uri="{FF2B5EF4-FFF2-40B4-BE49-F238E27FC236}">
                <a16:creationId xmlns:a16="http://schemas.microsoft.com/office/drawing/2014/main" id="{49596250-0274-4FE9-9A2B-54790B9C8143}"/>
              </a:ext>
            </a:extLst>
          </p:cNvPr>
          <p:cNvSpPr txBox="1"/>
          <p:nvPr/>
        </p:nvSpPr>
        <p:spPr>
          <a:xfrm>
            <a:off x="815414" y="1354667"/>
            <a:ext cx="100811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Lets create Bank Account class</a:t>
            </a:r>
          </a:p>
        </p:txBody>
      </p:sp>
      <p:sp>
        <p:nvSpPr>
          <p:cNvPr id="5" name="Rectangle 2">
            <a:extLst>
              <a:ext uri="{FF2B5EF4-FFF2-40B4-BE49-F238E27FC236}">
                <a16:creationId xmlns:a16="http://schemas.microsoft.com/office/drawing/2014/main" id="{4D65A646-532F-41F0-A909-969FAE3B30E7}"/>
              </a:ext>
            </a:extLst>
          </p:cNvPr>
          <p:cNvSpPr>
            <a:spLocks noChangeArrowheads="1"/>
          </p:cNvSpPr>
          <p:nvPr/>
        </p:nvSpPr>
        <p:spPr bwMode="auto">
          <a:xfrm>
            <a:off x="815414" y="1902319"/>
            <a:ext cx="9059333" cy="46166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BankAccount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object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commission = </a:t>
            </a:r>
            <a:r>
              <a:rPr kumimoji="0" lang="en-US" altLang="en-US" sz="1400" b="0" i="0" u="none" strike="noStrike" cap="none" normalizeH="0" baseline="0" dirty="0">
                <a:ln>
                  <a:noFill/>
                </a:ln>
                <a:solidFill>
                  <a:srgbClr val="6897BB"/>
                </a:solidFill>
                <a:effectLst/>
                <a:latin typeface="Arial Unicode MS"/>
              </a:rPr>
              <a:t>5.40  </a:t>
            </a:r>
            <a:r>
              <a:rPr kumimoji="0" lang="en-US" altLang="en-US" sz="1400" b="0" i="0" u="none" strike="noStrike" cap="none" normalizeH="0" baseline="0" dirty="0">
                <a:ln>
                  <a:noFill/>
                </a:ln>
                <a:solidFill>
                  <a:srgbClr val="808080"/>
                </a:solidFill>
                <a:effectLst/>
                <a:latin typeface="Arial Unicode MS"/>
              </a:rPr>
              <a:t># class variable shared by all instances</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client_name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client_id</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balance):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client_name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client_name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client_id</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client_id</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._balance</a:t>
            </a:r>
            <a:r>
              <a:rPr kumimoji="0" lang="en-US" altLang="en-US" sz="1400" b="0" i="0" u="none" strike="noStrike" cap="none" normalizeH="0" baseline="0" dirty="0">
                <a:ln>
                  <a:noFill/>
                </a:ln>
                <a:solidFill>
                  <a:srgbClr val="A9B7C6"/>
                </a:solidFill>
                <a:effectLst/>
                <a:latin typeface="Arial Unicode MS"/>
              </a:rPr>
              <a:t> = balance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FFC66D"/>
                </a:solidFill>
                <a:effectLst/>
                <a:latin typeface="Arial Unicode MS"/>
              </a:rPr>
              <a:t>withdraw</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amount):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._balance</a:t>
            </a:r>
            <a:r>
              <a:rPr kumimoji="0" lang="en-US" altLang="en-US" sz="1400" b="0" i="0" u="none" strike="noStrike" cap="none" normalizeH="0" baseline="0" dirty="0">
                <a:ln>
                  <a:noFill/>
                </a:ln>
                <a:solidFill>
                  <a:srgbClr val="A9B7C6"/>
                </a:solidFill>
                <a:effectLst/>
                <a:latin typeface="Arial Unicode MS"/>
              </a:rPr>
              <a:t> - amount &gt;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._balance</a:t>
            </a:r>
            <a:r>
              <a:rPr kumimoji="0" lang="en-US" altLang="en-US" sz="1400" b="0" i="0" u="none" strike="noStrike" cap="none" normalizeH="0" baseline="0" dirty="0">
                <a:ln>
                  <a:noFill/>
                </a:ln>
                <a:solidFill>
                  <a:srgbClr val="A9B7C6"/>
                </a:solidFill>
                <a:effectLst/>
                <a:latin typeface="Arial Unicode MS"/>
              </a:rPr>
              <a:t> -= (amount + </a:t>
            </a:r>
            <a:r>
              <a:rPr kumimoji="0" lang="en-US" altLang="en-US" sz="1400" b="0" i="0" u="none" strike="noStrike" cap="none" normalizeH="0" baseline="0" dirty="0" err="1">
                <a:ln>
                  <a:noFill/>
                </a:ln>
                <a:solidFill>
                  <a:srgbClr val="A9B7C6"/>
                </a:solidFill>
                <a:effectLst/>
                <a:latin typeface="Arial Unicode MS"/>
              </a:rPr>
              <a:t>BankAccount.commission</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True</a:t>
            </a: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return False</a:t>
            </a:r>
            <a:br>
              <a:rPr kumimoji="0" lang="en-US" altLang="en-US" sz="1400" b="0" i="0" u="none" strike="noStrike" cap="none" normalizeH="0" baseline="0" dirty="0">
                <a:ln>
                  <a:noFill/>
                </a:ln>
                <a:solidFill>
                  <a:srgbClr val="CC7832"/>
                </a:solidFill>
                <a:effectLst/>
                <a:latin typeface="Arial Unicode MS"/>
              </a:rPr>
            </a:b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def  </a:t>
            </a:r>
            <a:r>
              <a:rPr kumimoji="0" lang="en-US" altLang="en-US" sz="1400" b="0" i="0" u="none" strike="noStrike" cap="none" normalizeH="0" baseline="0" dirty="0">
                <a:ln>
                  <a:noFill/>
                </a:ln>
                <a:solidFill>
                  <a:srgbClr val="FFC66D"/>
                </a:solidFill>
                <a:effectLst/>
                <a:latin typeface="Arial Unicode MS"/>
              </a:rPr>
              <a:t>deposit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amount):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 _balance += amount - </a:t>
            </a:r>
            <a:r>
              <a:rPr kumimoji="0" lang="en-US" altLang="en-US" sz="1400" b="0" i="0" u="none" strike="noStrike" cap="none" normalizeH="0" baseline="0" dirty="0" err="1">
                <a:ln>
                  <a:noFill/>
                </a:ln>
                <a:solidFill>
                  <a:srgbClr val="A9B7C6"/>
                </a:solidFill>
                <a:effectLst/>
                <a:latin typeface="Arial Unicode MS"/>
              </a:rPr>
              <a:t>BankAccount.commission</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True</a:t>
            </a:r>
            <a:br>
              <a:rPr kumimoji="0" lang="en-US" altLang="en-US" sz="1400" b="0" i="0" u="none" strike="noStrike" cap="none" normalizeH="0" baseline="0" dirty="0">
                <a:ln>
                  <a:noFill/>
                </a:ln>
                <a:solidFill>
                  <a:srgbClr val="CC7832"/>
                </a:solidFill>
                <a:effectLst/>
                <a:latin typeface="Arial Unicode MS"/>
              </a:rPr>
            </a:b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def  </a:t>
            </a:r>
            <a:r>
              <a:rPr kumimoji="0" lang="en-US" altLang="en-US" sz="1400" b="0" i="0" u="none" strike="noStrike" cap="none" normalizeH="0" baseline="0" dirty="0">
                <a:ln>
                  <a:noFill/>
                </a:ln>
                <a:solidFill>
                  <a:srgbClr val="B200B2"/>
                </a:solidFill>
                <a:effectLst/>
                <a:latin typeface="Arial Unicode MS"/>
              </a:rPr>
              <a:t>__str__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6A8759"/>
                </a:solidFill>
                <a:effectLst/>
                <a:latin typeface="Arial Unicode MS"/>
              </a:rPr>
              <a:t>"client: {} has {} $"</a:t>
            </a:r>
            <a:r>
              <a:rPr kumimoji="0" lang="en-US" altLang="en-US" sz="1400" b="0" i="0" u="none" strike="noStrike" cap="none" normalizeH="0" baseline="0" dirty="0">
                <a:ln>
                  <a:noFill/>
                </a:ln>
                <a:solidFill>
                  <a:srgbClr val="A9B7C6"/>
                </a:solidFill>
                <a:effectLst/>
                <a:latin typeface="Arial Unicode MS"/>
              </a:rPr>
              <a:t>.format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 _</a:t>
            </a:r>
            <a:r>
              <a:rPr kumimoji="0" lang="en-US" altLang="en-US" sz="1400" b="0" i="0" u="none" strike="noStrike" cap="none" normalizeH="0" baseline="0" dirty="0" err="1">
                <a:ln>
                  <a:noFill/>
                </a:ln>
                <a:solidFill>
                  <a:srgbClr val="A9B7C6"/>
                </a:solidFill>
                <a:effectLst/>
                <a:latin typeface="Arial Unicode MS"/>
              </a:rPr>
              <a:t>clientName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 _balance);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3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a:t>
            </a:r>
            <a:r>
              <a:rPr lang="en-US" dirty="0" err="1"/>
              <a:t>BankAcount</a:t>
            </a:r>
            <a:r>
              <a:rPr lang="en-US" dirty="0"/>
              <a:t> – explanation</a:t>
            </a:r>
          </a:p>
        </p:txBody>
      </p:sp>
      <p:sp>
        <p:nvSpPr>
          <p:cNvPr id="3" name="Content Placeholder 2"/>
          <p:cNvSpPr>
            <a:spLocks noGrp="1"/>
          </p:cNvSpPr>
          <p:nvPr>
            <p:ph idx="1"/>
          </p:nvPr>
        </p:nvSpPr>
        <p:spPr>
          <a:xfrm>
            <a:off x="838200" y="1494321"/>
            <a:ext cx="10515600" cy="4351338"/>
          </a:xfrm>
        </p:spPr>
        <p:txBody>
          <a:bodyPr/>
          <a:lstStyle/>
          <a:p>
            <a:r>
              <a:rPr lang="en-US" dirty="0"/>
              <a:t>The variable </a:t>
            </a:r>
            <a:r>
              <a:rPr lang="en-US" i="1" dirty="0"/>
              <a:t>commission</a:t>
            </a:r>
            <a:r>
              <a:rPr lang="en-US" dirty="0"/>
              <a:t> is a class variable whose  value would be shared among all instances of a this class – static  attribute</a:t>
            </a:r>
          </a:p>
          <a:p>
            <a:endParaRPr lang="en-US" dirty="0"/>
          </a:p>
          <a:p>
            <a:r>
              <a:rPr lang="en-US" dirty="0"/>
              <a:t>It can be accessed as </a:t>
            </a:r>
            <a:r>
              <a:rPr lang="en-US" i="1" dirty="0" err="1"/>
              <a:t>BankAccount.commission</a:t>
            </a:r>
            <a:r>
              <a:rPr lang="en-US" dirty="0"/>
              <a:t> from inside or outside the class.</a:t>
            </a:r>
          </a:p>
          <a:p>
            <a:endParaRPr lang="en-US" dirty="0"/>
          </a:p>
          <a:p>
            <a:r>
              <a:rPr lang="en-US" dirty="0"/>
              <a:t>The first method __</a:t>
            </a:r>
            <a:r>
              <a:rPr lang="en-US" dirty="0" err="1"/>
              <a:t>init</a:t>
            </a:r>
            <a:r>
              <a:rPr lang="en-US" dirty="0"/>
              <a:t>__() is a special method automatically called by python to initialize newly-created class instance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2181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Instances</a:t>
            </a:r>
            <a:endParaRPr lang="he-IL" dirty="0">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t>To create a new instance of a class simply specified a class name with all its parameters and assigned the result to some variable</a:t>
            </a:r>
          </a:p>
          <a:p>
            <a:endParaRPr lang="en-US" sz="1400" dirty="0"/>
          </a:p>
          <a:p>
            <a:pPr marL="0" indent="0">
              <a:buNone/>
            </a:pPr>
            <a:r>
              <a:rPr lang="en-US" sz="2400" i="1" dirty="0" err="1"/>
              <a:t>ba</a:t>
            </a:r>
            <a:r>
              <a:rPr lang="en-US" sz="2400" i="1" dirty="0"/>
              <a:t> = </a:t>
            </a:r>
            <a:r>
              <a:rPr lang="en-US" sz="2400" i="1" dirty="0" err="1"/>
              <a:t>BankAccount</a:t>
            </a:r>
            <a:r>
              <a:rPr lang="en-US" sz="2400" i="1" dirty="0"/>
              <a:t>(“Tal Moshe”, 12345678, 1000)</a:t>
            </a:r>
          </a:p>
          <a:p>
            <a:r>
              <a:rPr lang="en-US" sz="2400" dirty="0"/>
              <a:t>This statement invokes the __</a:t>
            </a:r>
            <a:r>
              <a:rPr lang="en-US" sz="2400" dirty="0" err="1"/>
              <a:t>init</a:t>
            </a:r>
            <a:r>
              <a:rPr lang="en-US" sz="2400" dirty="0"/>
              <a:t>__ method</a:t>
            </a:r>
          </a:p>
          <a:p>
            <a:r>
              <a:rPr lang="en-US" sz="2400" dirty="0"/>
              <a:t>Now we can access all the instance attributes</a:t>
            </a:r>
          </a:p>
          <a:p>
            <a:endParaRPr lang="en-US" sz="2400" dirty="0"/>
          </a:p>
          <a:p>
            <a:pPr marL="0" indent="0">
              <a:buNone/>
            </a:pPr>
            <a:r>
              <a:rPr lang="en-US" sz="2400" dirty="0" err="1"/>
              <a:t>ba.deposit</a:t>
            </a:r>
            <a:r>
              <a:rPr lang="en-US" sz="2400" dirty="0"/>
              <a:t>(500)</a:t>
            </a:r>
          </a:p>
          <a:p>
            <a:pPr marL="0" indent="0">
              <a:buNone/>
            </a:pPr>
            <a:r>
              <a:rPr lang="en-US" sz="2400" dirty="0"/>
              <a:t>print(</a:t>
            </a:r>
            <a:r>
              <a:rPr lang="en-US" sz="2400" dirty="0" err="1"/>
              <a:t>ba</a:t>
            </a:r>
            <a:r>
              <a:rPr lang="en-US" sz="2400" dirty="0"/>
              <a:t>)			#prints Tal Moshe has 493.60 $” </a:t>
            </a:r>
          </a:p>
          <a:p>
            <a:pPr algn="l"/>
            <a:endParaRPr lang="en-US" sz="2400" dirty="0"/>
          </a:p>
          <a:p>
            <a:endParaRPr lang="en-US" sz="2400" dirty="0"/>
          </a:p>
          <a:p>
            <a:endParaRPr lang="he-IL" sz="2400" dirty="0"/>
          </a:p>
        </p:txBody>
      </p:sp>
    </p:spTree>
    <p:extLst>
      <p:ext uri="{BB962C8B-B14F-4D97-AF65-F5344CB8AC3E}">
        <p14:creationId xmlns:p14="http://schemas.microsoft.com/office/powerpoint/2010/main" val="71534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2760</Words>
  <Application>Microsoft Office PowerPoint</Application>
  <PresentationFormat>Widescreen</PresentationFormat>
  <Paragraphs>192</Paragraphs>
  <Slides>19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Unicode MS</vt:lpstr>
      <vt:lpstr>Calibri</vt:lpstr>
      <vt:lpstr>Calibri Light</vt:lpstr>
      <vt:lpstr>Segoe</vt:lpstr>
      <vt:lpstr>Segoe Light</vt:lpstr>
      <vt:lpstr>Tahoma</vt:lpstr>
      <vt:lpstr>Office Theme</vt:lpstr>
      <vt:lpstr>Module 05: Classes and Objects</vt:lpstr>
      <vt:lpstr>Agenda</vt:lpstr>
      <vt:lpstr>Class</vt:lpstr>
      <vt:lpstr>Class – cont’d</vt:lpstr>
      <vt:lpstr>self in Class’s methods</vt:lpstr>
      <vt:lpstr>BankAccount</vt:lpstr>
      <vt:lpstr>class BankAccount Example</vt:lpstr>
      <vt:lpstr>class BankAcount – explanation</vt:lpstr>
      <vt:lpstr>Creating Instances</vt:lpstr>
      <vt:lpstr>Lab 01-02</vt:lpstr>
      <vt:lpstr>Hide Implementation</vt:lpstr>
      <vt:lpstr>Classes clean-up</vt:lpstr>
      <vt:lpstr>Classes clean-up – cont’d</vt:lpstr>
      <vt:lpstr>Classes clean-up – cont’d</vt:lpstr>
      <vt:lpstr>Class Inheritance</vt:lpstr>
      <vt:lpstr>Class Inheritance – cont’d</vt:lpstr>
      <vt:lpstr>Class Inheritance – cont’d</vt:lpstr>
      <vt:lpstr>Lab 03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80</cp:revision>
  <dcterms:created xsi:type="dcterms:W3CDTF">2021-12-06T11:48:22Z</dcterms:created>
  <dcterms:modified xsi:type="dcterms:W3CDTF">2023-07-05T08:51:50Z</dcterms:modified>
</cp:coreProperties>
</file>