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345" r:id="rId5"/>
    <p:sldId id="261" r:id="rId6"/>
    <p:sldId id="262" r:id="rId7"/>
    <p:sldId id="263" r:id="rId8"/>
    <p:sldId id="264" r:id="rId9"/>
    <p:sldId id="328" r:id="rId10"/>
    <p:sldId id="266" r:id="rId11"/>
    <p:sldId id="268" r:id="rId12"/>
    <p:sldId id="270" r:id="rId13"/>
    <p:sldId id="346" r:id="rId14"/>
    <p:sldId id="273" r:id="rId15"/>
    <p:sldId id="275" r:id="rId16"/>
    <p:sldId id="347" r:id="rId17"/>
    <p:sldId id="278" r:id="rId18"/>
    <p:sldId id="279" r:id="rId19"/>
    <p:sldId id="281" r:id="rId20"/>
    <p:sldId id="348" r:id="rId21"/>
    <p:sldId id="283" r:id="rId22"/>
    <p:sldId id="285" r:id="rId23"/>
    <p:sldId id="332" r:id="rId24"/>
    <p:sldId id="344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E2DBD-CC44-21AB-B7B7-27790B8DC63F}" v="2" dt="2022-01-20T15:24:24.246"/>
    <p1510:client id="{EEFE6B62-9B57-2FC7-D416-8D43C8B0892F}" v="5" dt="2022-01-16T14:25:08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EEFE6B62-9B57-2FC7-D416-8D43C8B0892F}"/>
    <pc:docChg chg="modSld">
      <pc:chgData name="Tomer Avishar" userId="S::tomerav@sela.co.il::6f99e47e-5b46-447c-a55a-283bba137982" providerId="AD" clId="Web-{EEFE6B62-9B57-2FC7-D416-8D43C8B0892F}" dt="2022-01-16T14:25:08.679" v="5" actId="14100"/>
      <pc:docMkLst>
        <pc:docMk/>
      </pc:docMkLst>
      <pc:sldChg chg="addSp delSp modSp">
        <pc:chgData name="Tomer Avishar" userId="S::tomerav@sela.co.il::6f99e47e-5b46-447c-a55a-283bba137982" providerId="AD" clId="Web-{EEFE6B62-9B57-2FC7-D416-8D43C8B0892F}" dt="2022-01-16T14:25:08.679" v="5" actId="14100"/>
        <pc:sldMkLst>
          <pc:docMk/>
          <pc:sldMk cId="927001939" sldId="308"/>
        </pc:sldMkLst>
        <pc:spChg chg="add mod">
          <ac:chgData name="Tomer Avishar" userId="S::tomerav@sela.co.il::6f99e47e-5b46-447c-a55a-283bba137982" providerId="AD" clId="Web-{EEFE6B62-9B57-2FC7-D416-8D43C8B0892F}" dt="2022-01-16T14:25:08.679" v="5" actId="14100"/>
          <ac:spMkLst>
            <pc:docMk/>
            <pc:sldMk cId="927001939" sldId="308"/>
            <ac:spMk id="2" creationId="{A4D8F346-A204-4460-8B80-4437A72886CF}"/>
          </ac:spMkLst>
        </pc:spChg>
        <pc:picChg chg="del">
          <ac:chgData name="Tomer Avishar" userId="S::tomerav@sela.co.il::6f99e47e-5b46-447c-a55a-283bba137982" providerId="AD" clId="Web-{EEFE6B62-9B57-2FC7-D416-8D43C8B0892F}" dt="2022-01-16T14:25:00.882" v="2"/>
          <ac:picMkLst>
            <pc:docMk/>
            <pc:sldMk cId="927001939" sldId="308"/>
            <ac:picMk id="7" creationId="{AA69C018-80C1-4BF1-BE51-E6612004D865}"/>
          </ac:picMkLst>
        </pc:picChg>
      </pc:sldChg>
    </pc:docChg>
  </pc:docChgLst>
  <pc:docChgLst>
    <pc:chgData name="Dan Defrin" userId="S::dand@sela.co.il::d6af6d47-7f1d-4323-b764-b1431f09f0f1" providerId="AD" clId="Web-{367E2DBD-CC44-21AB-B7B7-27790B8DC63F}"/>
    <pc:docChg chg="modSld">
      <pc:chgData name="Dan Defrin" userId="S::dand@sela.co.il::d6af6d47-7f1d-4323-b764-b1431f09f0f1" providerId="AD" clId="Web-{367E2DBD-CC44-21AB-B7B7-27790B8DC63F}" dt="2022-01-20T15:39:01.610" v="328"/>
      <pc:docMkLst>
        <pc:docMk/>
      </pc:docMkLst>
      <pc:sldChg chg="modNotes">
        <pc:chgData name="Dan Defrin" userId="S::dand@sela.co.il::d6af6d47-7f1d-4323-b764-b1431f09f0f1" providerId="AD" clId="Web-{367E2DBD-CC44-21AB-B7B7-27790B8DC63F}" dt="2022-01-20T14:11:54.276" v="4"/>
        <pc:sldMkLst>
          <pc:docMk/>
          <pc:sldMk cId="1265926479" sldId="259"/>
        </pc:sldMkLst>
      </pc:sldChg>
      <pc:sldChg chg="modNotes">
        <pc:chgData name="Dan Defrin" userId="S::dand@sela.co.il::d6af6d47-7f1d-4323-b764-b1431f09f0f1" providerId="AD" clId="Web-{367E2DBD-CC44-21AB-B7B7-27790B8DC63F}" dt="2022-01-20T14:14:54.217" v="13"/>
        <pc:sldMkLst>
          <pc:docMk/>
          <pc:sldMk cId="1960207874" sldId="261"/>
        </pc:sldMkLst>
      </pc:sldChg>
      <pc:sldChg chg="modNotes">
        <pc:chgData name="Dan Defrin" userId="S::dand@sela.co.il::d6af6d47-7f1d-4323-b764-b1431f09f0f1" providerId="AD" clId="Web-{367E2DBD-CC44-21AB-B7B7-27790B8DC63F}" dt="2022-01-20T14:23:06.166" v="29"/>
        <pc:sldMkLst>
          <pc:docMk/>
          <pc:sldMk cId="4164008649" sldId="263"/>
        </pc:sldMkLst>
      </pc:sldChg>
      <pc:sldChg chg="modNotes">
        <pc:chgData name="Dan Defrin" userId="S::dand@sela.co.il::d6af6d47-7f1d-4323-b764-b1431f09f0f1" providerId="AD" clId="Web-{367E2DBD-CC44-21AB-B7B7-27790B8DC63F}" dt="2022-01-20T14:50:35.218" v="208"/>
        <pc:sldMkLst>
          <pc:docMk/>
          <pc:sldMk cId="2284701874" sldId="266"/>
        </pc:sldMkLst>
      </pc:sldChg>
      <pc:sldChg chg="modNotes">
        <pc:chgData name="Dan Defrin" userId="S::dand@sela.co.il::d6af6d47-7f1d-4323-b764-b1431f09f0f1" providerId="AD" clId="Web-{367E2DBD-CC44-21AB-B7B7-27790B8DC63F}" dt="2022-01-20T14:52:43.595" v="219"/>
        <pc:sldMkLst>
          <pc:docMk/>
          <pc:sldMk cId="858811802" sldId="268"/>
        </pc:sldMkLst>
      </pc:sldChg>
      <pc:sldChg chg="modNotes">
        <pc:chgData name="Dan Defrin" userId="S::dand@sela.co.il::d6af6d47-7f1d-4323-b764-b1431f09f0f1" providerId="AD" clId="Web-{367E2DBD-CC44-21AB-B7B7-27790B8DC63F}" dt="2022-01-20T14:54:17.082" v="225"/>
        <pc:sldMkLst>
          <pc:docMk/>
          <pc:sldMk cId="408067067" sldId="270"/>
        </pc:sldMkLst>
      </pc:sldChg>
      <pc:sldChg chg="modNotes">
        <pc:chgData name="Dan Defrin" userId="S::dand@sela.co.il::d6af6d47-7f1d-4323-b764-b1431f09f0f1" providerId="AD" clId="Web-{367E2DBD-CC44-21AB-B7B7-27790B8DC63F}" dt="2022-01-20T15:04:24.970" v="234"/>
        <pc:sldMkLst>
          <pc:docMk/>
          <pc:sldMk cId="547801088" sldId="273"/>
        </pc:sldMkLst>
      </pc:sldChg>
      <pc:sldChg chg="modNotes">
        <pc:chgData name="Dan Defrin" userId="S::dand@sela.co.il::d6af6d47-7f1d-4323-b764-b1431f09f0f1" providerId="AD" clId="Web-{367E2DBD-CC44-21AB-B7B7-27790B8DC63F}" dt="2022-01-20T15:08:20.757" v="251"/>
        <pc:sldMkLst>
          <pc:docMk/>
          <pc:sldMk cId="4030943770" sldId="279"/>
        </pc:sldMkLst>
      </pc:sldChg>
      <pc:sldChg chg="modNotes">
        <pc:chgData name="Dan Defrin" userId="S::dand@sela.co.il::d6af6d47-7f1d-4323-b764-b1431f09f0f1" providerId="AD" clId="Web-{367E2DBD-CC44-21AB-B7B7-27790B8DC63F}" dt="2022-01-20T15:09:25.649" v="254"/>
        <pc:sldMkLst>
          <pc:docMk/>
          <pc:sldMk cId="701332083" sldId="283"/>
        </pc:sldMkLst>
      </pc:sldChg>
      <pc:sldChg chg="modNotes">
        <pc:chgData name="Dan Defrin" userId="S::dand@sela.co.il::d6af6d47-7f1d-4323-b764-b1431f09f0f1" providerId="AD" clId="Web-{367E2DBD-CC44-21AB-B7B7-27790B8DC63F}" dt="2022-01-20T15:21:56.368" v="296"/>
        <pc:sldMkLst>
          <pc:docMk/>
          <pc:sldMk cId="678946894" sldId="285"/>
        </pc:sldMkLst>
      </pc:sldChg>
      <pc:sldChg chg="modNotes">
        <pc:chgData name="Dan Defrin" userId="S::dand@sela.co.il::d6af6d47-7f1d-4323-b764-b1431f09f0f1" providerId="AD" clId="Web-{367E2DBD-CC44-21AB-B7B7-27790B8DC63F}" dt="2022-01-20T15:24:22.403" v="297"/>
        <pc:sldMkLst>
          <pc:docMk/>
          <pc:sldMk cId="3608094555" sldId="287"/>
        </pc:sldMkLst>
      </pc:sldChg>
      <pc:sldChg chg="modNotes">
        <pc:chgData name="Dan Defrin" userId="S::dand@sela.co.il::d6af6d47-7f1d-4323-b764-b1431f09f0f1" providerId="AD" clId="Web-{367E2DBD-CC44-21AB-B7B7-27790B8DC63F}" dt="2022-01-20T15:27:20.704" v="309"/>
        <pc:sldMkLst>
          <pc:docMk/>
          <pc:sldMk cId="1055963554" sldId="304"/>
        </pc:sldMkLst>
      </pc:sldChg>
      <pc:sldChg chg="modNotes">
        <pc:chgData name="Dan Defrin" userId="S::dand@sela.co.il::d6af6d47-7f1d-4323-b764-b1431f09f0f1" providerId="AD" clId="Web-{367E2DBD-CC44-21AB-B7B7-27790B8DC63F}" dt="2022-01-20T15:29:26.331" v="313"/>
        <pc:sldMkLst>
          <pc:docMk/>
          <pc:sldMk cId="927001939" sldId="308"/>
        </pc:sldMkLst>
      </pc:sldChg>
      <pc:sldChg chg="modNotes">
        <pc:chgData name="Dan Defrin" userId="S::dand@sela.co.il::d6af6d47-7f1d-4323-b764-b1431f09f0f1" providerId="AD" clId="Web-{367E2DBD-CC44-21AB-B7B7-27790B8DC63F}" dt="2022-01-20T15:36:04.840" v="322"/>
        <pc:sldMkLst>
          <pc:docMk/>
          <pc:sldMk cId="4196927312" sldId="319"/>
        </pc:sldMkLst>
      </pc:sldChg>
      <pc:sldChg chg="modNotes">
        <pc:chgData name="Dan Defrin" userId="S::dand@sela.co.il::d6af6d47-7f1d-4323-b764-b1431f09f0f1" providerId="AD" clId="Web-{367E2DBD-CC44-21AB-B7B7-27790B8DC63F}" dt="2022-01-20T15:39:01.610" v="328"/>
        <pc:sldMkLst>
          <pc:docMk/>
          <pc:sldMk cId="3715073782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D43D096-46E8-4CA0-A14E-854711339DA5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B76B3F3-A009-4CE4-A3AE-558CB98C72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15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case, the while loop will iterate as many times as there are digits in </a:t>
            </a:r>
            <a:r>
              <a:rPr lang="en-US" b="1" dirty="0"/>
              <a:t>num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because the operation </a:t>
            </a:r>
            <a:r>
              <a:rPr lang="en-US" b="1" dirty="0" err="1"/>
              <a:t>num</a:t>
            </a:r>
            <a:r>
              <a:rPr lang="en-US" b="1" dirty="0"/>
              <a:t> = </a:t>
            </a:r>
            <a:r>
              <a:rPr lang="en-US" b="1" dirty="0" err="1"/>
              <a:t>num</a:t>
            </a:r>
            <a:r>
              <a:rPr lang="en-US" b="1" dirty="0"/>
              <a:t> / 10</a:t>
            </a:r>
            <a:r>
              <a:rPr lang="en-US" baseline="0" dirty="0"/>
              <a:t> (line11) effectively eliminates </a:t>
            </a:r>
            <a:r>
              <a:rPr lang="en-US" b="1" baseline="0" dirty="0" err="1"/>
              <a:t>num</a:t>
            </a:r>
            <a:r>
              <a:rPr lang="en-US" baseline="0" dirty="0" err="1"/>
              <a:t>’s</a:t>
            </a:r>
            <a:r>
              <a:rPr lang="en-US" baseline="0" dirty="0"/>
              <a:t> least significant digit.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This will continue until </a:t>
            </a:r>
            <a:r>
              <a:rPr lang="en-US" b="1" baseline="0" dirty="0" err="1"/>
              <a:t>num</a:t>
            </a:r>
            <a:r>
              <a:rPr lang="en-US" baseline="0" dirty="0"/>
              <a:t> has “no more digits”, meaning has the value of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dirty="0"/>
              <a:t>How do we limit the number of times the loop is executed?</a:t>
            </a:r>
          </a:p>
          <a:p>
            <a:pPr eaLnBrk="1" hangingPunct="1"/>
            <a:r>
              <a:rPr lang="en-US" sz="1200" dirty="0"/>
              <a:t>In many</a:t>
            </a:r>
            <a:r>
              <a:rPr lang="en-US" sz="1200" baseline="0" dirty="0"/>
              <a:t> cases, like the one in this slide, w</a:t>
            </a:r>
            <a:r>
              <a:rPr lang="en-US" sz="1200" dirty="0"/>
              <a:t>e use a counter that increases with every iteration of the loop.</a:t>
            </a:r>
          </a:p>
          <a:p>
            <a:pPr eaLnBrk="1" hangingPunct="1"/>
            <a:r>
              <a:rPr lang="en-US" sz="1200" dirty="0"/>
              <a:t>At</a:t>
            </a:r>
            <a:r>
              <a:rPr lang="en-US" sz="1200" baseline="0" dirty="0"/>
              <a:t> some point, the counter causes the loop condition to become false.</a:t>
            </a:r>
          </a:p>
          <a:p>
            <a:pPr eaLnBrk="1" hangingPunct="1"/>
            <a:r>
              <a:rPr lang="en-US" sz="1200" baseline="0" dirty="0"/>
              <a:t>Is this a safe pattern?</a:t>
            </a:r>
          </a:p>
          <a:p>
            <a:pPr eaLnBrk="1" hangingPunct="1"/>
            <a:r>
              <a:rPr lang="en-US" sz="1200" baseline="0" dirty="0"/>
              <a:t>What would happen if we forget to increment the counter?</a:t>
            </a:r>
          </a:p>
          <a:p>
            <a:pPr eaLnBrk="1" hangingPunct="1"/>
            <a:r>
              <a:rPr lang="en-US" sz="1200" baseline="0" dirty="0"/>
              <a:t>The loop would iterate forever, and we will need to find that bug…</a:t>
            </a:r>
          </a:p>
          <a:p>
            <a:pPr eaLnBrk="1" hangingPunct="1"/>
            <a:endParaRPr lang="en-US" sz="1200" baseline="0" dirty="0"/>
          </a:p>
          <a:p>
            <a:pPr eaLnBrk="1" hangingPunct="1"/>
            <a:r>
              <a:rPr lang="en-US" sz="1200" baseline="0" dirty="0"/>
              <a:t>Is this problem avoidable in a different way than “don’t forget to increase the counter”?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For this purpose we can use a more suitable loop type</a:t>
            </a:r>
            <a:r>
              <a:rPr lang="en-US" baseline="0" dirty="0"/>
              <a:t> – </a:t>
            </a:r>
            <a:r>
              <a:rPr lang="en-US" dirty="0"/>
              <a:t>the </a:t>
            </a:r>
            <a:r>
              <a:rPr lang="en-US" b="1" i="0" dirty="0"/>
              <a:t>for</a:t>
            </a:r>
            <a:r>
              <a:rPr lang="en-US" dirty="0"/>
              <a:t> loop.</a:t>
            </a:r>
          </a:p>
          <a:p>
            <a:pPr>
              <a:spcBef>
                <a:spcPct val="0"/>
              </a:spcBef>
            </a:pPr>
            <a:r>
              <a:rPr lang="en-US" dirty="0"/>
              <a:t>In the </a:t>
            </a:r>
            <a:r>
              <a:rPr lang="en-US" b="1" i="0" dirty="0"/>
              <a:t>for </a:t>
            </a:r>
            <a:r>
              <a:rPr lang="en-US" i="0" dirty="0"/>
              <a:t>structure, we write the</a:t>
            </a:r>
            <a:r>
              <a:rPr lang="en-US" i="0" baseline="0" dirty="0"/>
              <a:t> initial state (count </a:t>
            </a:r>
            <a:r>
              <a:rPr lang="en-US" dirty="0"/>
              <a:t>in x</a:t>
            </a:r>
            <a:r>
              <a:rPr lang="en-US" i="0" baseline="0" dirty="0"/>
              <a:t>), the loop condition (count </a:t>
            </a:r>
            <a:r>
              <a:rPr lang="en-US" dirty="0"/>
              <a:t>&lt;</a:t>
            </a:r>
            <a:r>
              <a:rPr lang="en-US" i="0" baseline="0" dirty="0"/>
              <a:t> </a:t>
            </a:r>
            <a:r>
              <a:rPr lang="en-US" dirty="0"/>
              <a:t>x</a:t>
            </a:r>
            <a:r>
              <a:rPr lang="en-US" i="0" baseline="0" dirty="0"/>
              <a:t>), and the iteration change (count++) all in one line.</a:t>
            </a:r>
            <a:endParaRPr lang="en-US" i="0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i="0" baseline="0" dirty="0"/>
              <a:t>This makes all the elements of the loop mechanism more visible.</a:t>
            </a:r>
          </a:p>
          <a:p>
            <a:pPr eaLnBrk="1" hangingPunct="1">
              <a:spcBef>
                <a:spcPct val="0"/>
              </a:spcBef>
            </a:pPr>
            <a:endParaRPr lang="en-US" i="0" baseline="0" dirty="0"/>
          </a:p>
          <a:p>
            <a:pPr eaLnBrk="1" hangingPunct="1">
              <a:spcBef>
                <a:spcPct val="0"/>
              </a:spcBef>
            </a:pPr>
            <a:r>
              <a:rPr lang="en-US" i="0" u="sng" baseline="0" dirty="0"/>
              <a:t>Note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There is no difference in functionality between the </a:t>
            </a:r>
            <a:r>
              <a:rPr lang="en-US" b="1" i="0" u="none" baseline="0" dirty="0"/>
              <a:t>while </a:t>
            </a:r>
            <a:r>
              <a:rPr lang="en-US" i="0" u="none" baseline="0" dirty="0"/>
              <a:t>and the </a:t>
            </a:r>
            <a:r>
              <a:rPr lang="en-US" b="1" i="0" u="none" baseline="0" dirty="0"/>
              <a:t>for </a:t>
            </a:r>
            <a:r>
              <a:rPr lang="en-US" i="0" u="none" baseline="0" dirty="0"/>
              <a:t>loops.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 only difference between them is in the way we write them.</a:t>
            </a:r>
            <a:endParaRPr lang="en-US" i="1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Notice in “for (expr1 ; expr2 ; expr3)”: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expr1 is performed prior to the first iteration and only once during the entire execution of the loop.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expr2 is evaluated before the beginning of every iteration.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expr3 is performed after the completion of every iteration.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The loop ends when expr2 is evaluated as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</a:t>
            </a:r>
            <a:r>
              <a:rPr lang="en-US" baseline="0" dirty="0"/>
              <a:t> 10 iteration loop will be titled the same way (line </a:t>
            </a:r>
            <a:r>
              <a:rPr lang="en-US" dirty="0"/>
              <a:t>1</a:t>
            </a:r>
            <a:r>
              <a:rPr lang="en-US" baseline="0" dirty="0"/>
              <a:t>), regardless of the commands in the loop block.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u="sng" dirty="0"/>
              <a:t>Notice</a:t>
            </a:r>
            <a:r>
              <a:rPr lang="en-US" u="sng" baseline="0" dirty="0"/>
              <a:t> that 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loop block (lines </a:t>
            </a:r>
            <a:r>
              <a:rPr lang="en-US" dirty="0"/>
              <a:t>3-5</a:t>
            </a:r>
            <a:r>
              <a:rPr lang="en-US" baseline="0" dirty="0"/>
              <a:t>) contains only program-related commands and no loop-related command.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This way, we won’t accidentally omit to increment the counter or perform any other loop-related statements.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/>
              <a:t>"</a:t>
            </a:r>
            <a:r>
              <a:rPr lang="en-US" b="1" dirty="0" err="1"/>
              <a:t>i</a:t>
            </a:r>
            <a:r>
              <a:rPr lang="en-US" b="1" dirty="0"/>
              <a:t>"</a:t>
            </a:r>
            <a:r>
              <a:rPr lang="en-US" baseline="0" dirty="0"/>
              <a:t> is initialized in the loop header (line </a:t>
            </a:r>
            <a:r>
              <a:rPr lang="en-US" dirty="0"/>
              <a:t>2</a:t>
            </a:r>
            <a:r>
              <a:rPr lang="en-US" baseline="0" dirty="0"/>
              <a:t>).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Therefore it does not need to be initialized in </a:t>
            </a:r>
            <a:r>
              <a:rPr lang="en-US" dirty="0"/>
              <a:t>a </a:t>
            </a:r>
            <a:r>
              <a:rPr lang="en-US" baseline="0" dirty="0"/>
              <a:t>declaration</a:t>
            </a:r>
            <a:r>
              <a:rPr lang="en-US" dirty="0"/>
              <a:t>.</a:t>
            </a:r>
            <a:endParaRPr lang="en-US" baseline="0" dirty="0"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baseline="0" dirty="0"/>
              <a:t>In that case,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en-US" baseline="0" dirty="0"/>
              <a:t>will be unrecognized when used outside the loop</a:t>
            </a:r>
            <a:r>
              <a:rPr lang="en-US" dirty="0"/>
              <a:t> </a:t>
            </a: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(compile-time error).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Q: Why does </a:t>
            </a:r>
            <a:r>
              <a:rPr lang="en-US" b="1" baseline="0" dirty="0"/>
              <a:t>result</a:t>
            </a:r>
            <a:r>
              <a:rPr lang="en-US" baseline="0" dirty="0"/>
              <a:t> need to initialized upon declaration (line 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This is a straight forward solution for calculating the average of 10 numbers.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Notice now the code in lines </a:t>
            </a:r>
            <a:r>
              <a:rPr lang="en-US" dirty="0"/>
              <a:t>4-6 </a:t>
            </a:r>
            <a:r>
              <a:rPr lang="en-US" b="1" dirty="0"/>
              <a:t>repeated</a:t>
            </a:r>
            <a:r>
              <a:rPr lang="en-US" dirty="0">
                <a:solidFill>
                  <a:schemeClr val="tx1"/>
                </a:solidFill>
              </a:rPr>
              <a:t> more than once (</a:t>
            </a:r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 times to be exact).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 real life, the size of data that programs deal with, is generally huge.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Bank system calculations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Seeking information on the web.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Image processing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Network traffic monitoring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etc…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would be impractical to repeat the same few commands dozens, or hundreds or thousands of times.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Programs would become unreadable, error-prone and hard to fix.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There must be another solution for the repetition-of-similar-or-same-code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A </a:t>
            </a:r>
            <a:r>
              <a:rPr lang="en-US" sz="1200" b="1" i="0" dirty="0">
                <a:solidFill>
                  <a:schemeClr val="tx1"/>
                </a:solidFill>
              </a:rPr>
              <a:t>loop</a:t>
            </a:r>
            <a:r>
              <a:rPr lang="en-US" sz="1200" b="1" i="0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is a mechanism for </a:t>
            </a:r>
            <a:r>
              <a:rPr lang="en-US" sz="1200" dirty="0">
                <a:solidFill>
                  <a:schemeClr val="tx1"/>
                </a:solidFill>
              </a:rPr>
              <a:t>defining</a:t>
            </a:r>
            <a:r>
              <a:rPr lang="en-US" sz="1200" baseline="0" dirty="0">
                <a:solidFill>
                  <a:schemeClr val="tx1"/>
                </a:solidFill>
              </a:rPr>
              <a:t> the repetition of a</a:t>
            </a:r>
            <a:r>
              <a:rPr lang="en-US" sz="1200" dirty="0">
                <a:solidFill>
                  <a:schemeClr val="tx1"/>
                </a:solidFill>
              </a:rPr>
              <a:t> code segment.</a:t>
            </a:r>
          </a:p>
          <a:p>
            <a:pPr rtl="0" eaLnBrk="1" hangingPunct="1"/>
            <a:r>
              <a:rPr lang="en-US" sz="1200" dirty="0">
                <a:solidFill>
                  <a:schemeClr val="tx1"/>
                </a:solidFill>
              </a:rPr>
              <a:t>Each repetition is called an </a:t>
            </a:r>
            <a:r>
              <a:rPr lang="en-US" sz="1200" b="1" i="0" dirty="0">
                <a:solidFill>
                  <a:schemeClr val="tx1"/>
                </a:solidFill>
              </a:rPr>
              <a:t>Iteration</a:t>
            </a:r>
            <a:r>
              <a:rPr lang="en-US" sz="1200" b="0" i="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1200" i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In</a:t>
            </a:r>
            <a:r>
              <a:rPr lang="en-US" sz="1200" i="0" baseline="0" dirty="0">
                <a:solidFill>
                  <a:schemeClr val="tx1"/>
                </a:solidFill>
              </a:rPr>
              <a:t> this chapter we will learn about the following loop types: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while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for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200" i="0" baseline="0" dirty="0">
                <a:solidFill>
                  <a:schemeClr val="tx1"/>
                </a:solidFill>
              </a:rPr>
              <a:t>These are not the only loop types in </a:t>
            </a:r>
            <a:r>
              <a:rPr lang="en-US" dirty="0"/>
              <a:t>Python,</a:t>
            </a:r>
            <a:r>
              <a:rPr lang="en-US" sz="1200" i="0" baseline="0" dirty="0">
                <a:solidFill>
                  <a:schemeClr val="tx1"/>
                </a:solidFill>
              </a:rPr>
              <a:t> but they are very common in most programming languages.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en-US" sz="1200" b="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keyword </a:t>
            </a: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indicates the use of the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 loop</a:t>
            </a:r>
            <a:r>
              <a:rPr lang="en-US" sz="1200" i="1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condition is checked.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condition evaluates to true, a block of commands (enclosed in braces) is executed.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When the program is done executing the block, the condition is checked again.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block will be executed again and again, as long as the condition 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evaluates to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As soon as the condition turns to false the block is skipped.</a:t>
            </a:r>
            <a:endParaRPr lang="en-US" sz="1200" i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en-US" dirty="0">
                <a:latin typeface="Tahoma"/>
                <a:ea typeface="Tahoma"/>
                <a:cs typeface="Tahoma"/>
              </a:rPr>
              <a:t> 'condition'</a:t>
            </a:r>
            <a:r>
              <a:rPr lang="en-US" b="1" dirty="0">
                <a:latin typeface="Tahoma"/>
                <a:ea typeface="Tahoma"/>
                <a:cs typeface="Tahoma"/>
              </a:rPr>
              <a:t>: </a:t>
            </a:r>
            <a:r>
              <a:rPr lang="en-US" dirty="0">
                <a:latin typeface="Tahoma"/>
                <a:ea typeface="Tahoma"/>
                <a:cs typeface="Tahoma"/>
              </a:rPr>
              <a:t>    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//</a:t>
            </a:r>
            <a:r>
              <a:rPr lang="en-US" dirty="0">
                <a:latin typeface="Tahoma"/>
                <a:ea typeface="Tahoma"/>
                <a:cs typeface="Tahoma"/>
              </a:rPr>
              <a:t>colons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at the end of the line</a:t>
            </a:r>
            <a:r>
              <a:rPr lang="en-US" dirty="0">
                <a:latin typeface="Tahoma"/>
                <a:ea typeface="Tahoma"/>
                <a:cs typeface="Tahoma"/>
              </a:rPr>
              <a:t> to determine the beginning of the loop scope</a:t>
            </a:r>
            <a:endParaRPr lang="en-US" sz="1200" i="0" u="none" baseline="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	one or more commands</a:t>
            </a:r>
            <a:r>
              <a:rPr lang="en-US" dirty="0">
                <a:latin typeface="Tahoma"/>
                <a:ea typeface="Tahoma"/>
                <a:cs typeface="Tahoma"/>
              </a:rPr>
              <a:t> //in a slight indentation to the right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…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</a:t>
            </a:r>
            <a:r>
              <a:rPr lang="en-US" dirty="0">
                <a:latin typeface="Tahoma"/>
                <a:ea typeface="Tahoma"/>
                <a:cs typeface="Tahoma"/>
              </a:rPr>
              <a:t>slight indentation to the right defines all the 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commands meant for repetition into a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repeating block called the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block 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(also known as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body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).</a:t>
            </a:r>
            <a:endParaRPr lang="en-US" sz="1200" i="1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sng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Action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loop continues to iterate as long as the value of the condition is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condition is re-evaluated before each repetition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of the loop block.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this case the condition is (number &lt; 1000) and the loop block is in lines </a:t>
            </a:r>
            <a:r>
              <a:rPr lang="en-US" dirty="0">
                <a:latin typeface="Tahoma"/>
                <a:ea typeface="Tahoma"/>
                <a:cs typeface="Tahoma"/>
              </a:rPr>
              <a:t>3-4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1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Important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Consider a loop in action.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makes it stop?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the program is executing the code in the loop, will it do so “forever”?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the program to eventually exit the loop the condition must be false at some </a:t>
            </a:r>
            <a:r>
              <a:rPr lang="en-US" dirty="0">
                <a:latin typeface="Tahoma" pitchFamily="34" charset="0"/>
                <a:cs typeface="Tahoma" pitchFamily="34" charset="0"/>
              </a:rPr>
              <a:t>p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oint.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loop</a:t>
            </a:r>
            <a:r>
              <a:rPr lang="en-US" baseline="0" dirty="0"/>
              <a:t> block (lines </a:t>
            </a:r>
            <a:r>
              <a:rPr lang="en-US" dirty="0"/>
              <a:t>3-7</a:t>
            </a:r>
            <a:r>
              <a:rPr lang="en-US" baseline="0" dirty="0"/>
              <a:t>) consist of: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commands the programmer wishes to repeat (lines </a:t>
            </a:r>
            <a:r>
              <a:rPr lang="en-US" dirty="0"/>
              <a:t>4-7</a:t>
            </a:r>
            <a:r>
              <a:rPr lang="en-US" baseline="0" dirty="0"/>
              <a:t>)</a:t>
            </a:r>
            <a:endParaRPr lang="en-US" baseline="0" dirty="0">
              <a:cs typeface="Calibri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Commands to make changes that will eventually turn the condition from true to false (line </a:t>
            </a:r>
            <a:r>
              <a:rPr lang="en-US" dirty="0"/>
              <a:t>7</a:t>
            </a:r>
            <a:r>
              <a:rPr lang="en-US" baseline="0" dirty="0"/>
              <a:t>)</a:t>
            </a:r>
            <a:endParaRPr lang="en-US" baseline="0" dirty="0">
              <a:cs typeface="Calibri" panose="020F0502020204030204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Now that we have the while loop in place, changing the number of times it is repeated (iterates) is very easy.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All we need to do is the change the condition (in this case, line </a:t>
            </a:r>
            <a:r>
              <a:rPr lang="en-US" dirty="0"/>
              <a:t>3</a:t>
            </a:r>
            <a:r>
              <a:rPr lang="en-US" baseline="0" dirty="0"/>
              <a:t>) accordingly.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baseline="0" dirty="0"/>
              <a:t>No change in the loop block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line 8, the loop condition involves </a:t>
            </a:r>
            <a:r>
              <a:rPr lang="en-US" b="1" dirty="0"/>
              <a:t>size</a:t>
            </a:r>
            <a:r>
              <a:rPr lang="en-US" dirty="0"/>
              <a:t> which is known only during run-time.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Therefore, the</a:t>
            </a:r>
            <a:r>
              <a:rPr lang="en-US" baseline="0" dirty="0"/>
              <a:t> programmer has no knowledge how many iterations will actually take place.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Question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How many iterations will the while repeat if 0 (zero) is entered as input for </a:t>
            </a:r>
            <a:r>
              <a:rPr lang="en-US" b="1" u="none" baseline="0" dirty="0"/>
              <a:t>size</a:t>
            </a:r>
            <a:r>
              <a:rPr lang="en-US" u="none" baseline="0" dirty="0"/>
              <a:t> (line </a:t>
            </a:r>
            <a:r>
              <a:rPr lang="en-US" dirty="0"/>
              <a:t>7</a:t>
            </a:r>
            <a:r>
              <a:rPr lang="en-US" u="none" baseline="0" dirty="0"/>
              <a:t>)?</a:t>
            </a:r>
            <a:endParaRPr lang="en-US" u="none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u="none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Answer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0 (zero) times.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This is because the while loop checks the condition </a:t>
            </a:r>
            <a:r>
              <a:rPr lang="en-US" b="1" u="none" baseline="0" dirty="0"/>
              <a:t>counter &lt;= size</a:t>
            </a:r>
            <a:r>
              <a:rPr lang="en-US" u="none" baseline="0" dirty="0"/>
              <a:t> even before its first iteration.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Since the condition evaluates to false, there will not be even a single iteration of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example, a</a:t>
            </a:r>
            <a:r>
              <a:rPr lang="en-US" baseline="0" dirty="0"/>
              <a:t> while loop is used for input-range check.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The calculation that starts in line </a:t>
            </a:r>
            <a:r>
              <a:rPr lang="en-US" dirty="0"/>
              <a:t>3</a:t>
            </a:r>
            <a:r>
              <a:rPr lang="en-US" baseline="0" dirty="0"/>
              <a:t> assumes that the </a:t>
            </a:r>
            <a:r>
              <a:rPr lang="en-US" b="1" baseline="0" dirty="0"/>
              <a:t>score</a:t>
            </a:r>
            <a:r>
              <a:rPr lang="en-US" baseline="0" dirty="0"/>
              <a:t> is within a certain range (0..100).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if the input (line </a:t>
            </a:r>
            <a:r>
              <a:rPr lang="en-US" dirty="0"/>
              <a:t>2</a:t>
            </a:r>
            <a:r>
              <a:rPr lang="en-US" baseline="0" dirty="0"/>
              <a:t>) is outside that range, say </a:t>
            </a:r>
            <a:r>
              <a:rPr lang="en-US" b="1" baseline="0" dirty="0"/>
              <a:t>score = -5</a:t>
            </a:r>
            <a:r>
              <a:rPr lang="en-US" baseline="0" dirty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is the meaning of line </a:t>
            </a:r>
            <a:r>
              <a:rPr lang="en-US" dirty="0"/>
              <a:t>6</a:t>
            </a:r>
            <a:r>
              <a:rPr lang="en-US" baseline="0" dirty="0"/>
              <a:t> then?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In order to validate the intended processing which starts in line </a:t>
            </a:r>
            <a:r>
              <a:rPr lang="en-US" dirty="0"/>
              <a:t>7</a:t>
            </a:r>
            <a:r>
              <a:rPr lang="en-US" baseline="0" dirty="0"/>
              <a:t>, we use the while loop (lines </a:t>
            </a:r>
            <a:r>
              <a:rPr lang="en-US" dirty="0"/>
              <a:t>4-6</a:t>
            </a:r>
            <a:r>
              <a:rPr lang="en-US" baseline="0" dirty="0"/>
              <a:t>) to repeatedly receive inputs as long as it is invalid.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0F2-FB64-4E8F-BB3F-A19D298C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41CC-CA75-4295-87C7-343DA29D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4C3B-5AAB-46D7-B981-3B59020B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607B-DB89-4447-9198-D7534D55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857-58ED-47A2-BA33-F1C75F2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ABB-90F0-4CAC-99D9-CF862B4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73C-70C3-4E4F-8F47-EE2F117E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79-586E-4095-BD26-9F5E6ECD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63DB-97FB-4F8D-B30A-09E75DC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39E6-B4C1-455D-8959-BE7B118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76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3EC1D-A4B2-43F2-8AF1-8B252D32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BEBE-E518-4011-B43C-5D8DC3E4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CB2F-BB7A-4670-8B03-6D61418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140D-8D73-4AA2-B85C-1DA80B0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F1E3-4418-4289-A845-5701D28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29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35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3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9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3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177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15413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15016" y="3835374"/>
            <a:ext cx="10684933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15016" y="4973960"/>
            <a:ext cx="10684933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53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72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92F-E71A-4B3C-9FB7-FD5F2D2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956-1930-40AF-AC91-B04C921A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A94-68BF-4843-8DB8-D656E05C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3BA5-DF95-4EF6-A6DC-4B8BD5E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3C2-C736-41FD-8DDA-6AC8298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4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7C9-70B4-49E7-998E-58BB73D5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F904-515F-4D1E-92E9-83FF29D6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F6C4-568D-422B-89D5-71B2A67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FC27-5D16-4C73-9DFF-D2C5BED3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CA36-6734-4DE0-8F31-3949C71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41E-DFE3-42F7-AC9A-1181BDFA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132A-D5A7-4D16-93CB-BA38C686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6354-9777-4E7C-8333-59D198C4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98FD-778A-4003-B406-01ABA83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68E0-6C1D-43A7-AACA-12495B5A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7070-5A56-49D5-8CE2-361FD2A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E4AA-67D8-4F8C-B165-7EB00EE3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95CB-0E2F-4977-A6CD-979DD2B6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862D-7E7C-4DF3-83D8-AA842A6D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13CE-F13A-4238-9715-2997ABB0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79CE5-16C4-464A-98DF-E0619E7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C8A89-5D57-4B11-85DE-65897A0D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2AD8F-AB13-46CD-B575-96D8C41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44A75-88DE-4B77-A83A-A073EEB1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2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D48-F611-4C20-A501-E42D55E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F494-C301-474D-9820-F43EE37C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1368-25F8-4419-B068-E991F4F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1445-9351-453D-ADE8-B23F82E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54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087C-2A85-4795-906C-9E4A11D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3394-336E-4B3F-89F6-921C4F9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EDD6-3A56-407F-8F48-87F6F5B0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8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A264-67D7-4B94-A6AC-39187DA9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0E8F-A94E-4B95-AD75-E0D50C95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30-AA4E-4D68-AD93-02289A0F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B825-0DFD-4F27-BB41-128D0B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910A-B4B6-4CB3-ABC9-8AFEAEC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C1B1-8DE8-46D1-A124-C2A0FBC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995F-5804-4D85-8F9B-2349FAF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93F4D-0A05-4EBE-A003-69979427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715B-BC89-4028-B736-0085C5DB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A3DD-ED4A-496E-94ED-5E0A5D0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99CD-F854-40E9-8BB0-9600360E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224B2-4AB5-4DD7-8CC3-82B76E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7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DD1B-1AEF-4E83-A8DA-6A2D8EF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0EF4-AFB9-44DC-9EEC-3BF165D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AFEE-DC44-4A3D-AD88-E54095D1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D46B-FB1B-41EE-8223-593D733C943A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0E03-7AD6-48C5-B6F8-6F4D70276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880-C070-4F27-8FD0-6A42E42A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8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552" y="1700808"/>
            <a:ext cx="7388072" cy="108585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Module 06: </a:t>
            </a:r>
            <a:r>
              <a:rPr lang="en-US" dirty="0"/>
              <a:t>Regular expressions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917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 – cont'd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5CEBE-FD72-4D6E-B360-B489AE64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2058191"/>
            <a:ext cx="827398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"my age is 22"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r'(\d+).*'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string is {} in index ({},{})"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 – cont'd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23DBA-30BB-4C91-BD28-3563EEC6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970740"/>
            <a:ext cx="7957352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"27:11:2004"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r'(\d+):(\d+):(\d+)'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day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month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year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sub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5BBC-4355-48F2-8DD0-928E87A56D3F}"/>
              </a:ext>
            </a:extLst>
          </p:cNvPr>
          <p:cNvSpPr txBox="1"/>
          <p:nvPr/>
        </p:nvSpPr>
        <p:spPr>
          <a:xfrm>
            <a:off x="880533" y="1524000"/>
            <a:ext cx="980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re.sub</a:t>
            </a:r>
            <a:r>
              <a:rPr lang="en-US" sz="3200" dirty="0"/>
              <a:t> – replaces all (or max) occurrences of the pattern in string. This method would return modified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re.sub</a:t>
            </a:r>
            <a:r>
              <a:rPr lang="en-US" sz="3200" b="1" dirty="0"/>
              <a:t>(pattern, </a:t>
            </a:r>
            <a:r>
              <a:rPr lang="en-US" sz="3200" b="1" dirty="0" err="1"/>
              <a:t>repl</a:t>
            </a:r>
            <a:r>
              <a:rPr lang="en-US" sz="3200" b="1" dirty="0"/>
              <a:t>, string, max=0)</a:t>
            </a:r>
          </a:p>
          <a:p>
            <a:r>
              <a:rPr lang="en-US" sz="3200" dirty="0"/>
              <a:t>	</a:t>
            </a:r>
            <a:r>
              <a:rPr lang="en-US" sz="3200" b="1" dirty="0"/>
              <a:t>pattern</a:t>
            </a:r>
            <a:r>
              <a:rPr lang="en-US" sz="3200" dirty="0"/>
              <a:t> – regular expression</a:t>
            </a:r>
          </a:p>
          <a:p>
            <a:r>
              <a:rPr lang="en-US" sz="3200" dirty="0"/>
              <a:t>	</a:t>
            </a:r>
            <a:r>
              <a:rPr lang="en-US" sz="3200" b="1" dirty="0" err="1"/>
              <a:t>repl</a:t>
            </a:r>
            <a:r>
              <a:rPr lang="en-US" sz="3200" dirty="0"/>
              <a:t> – replacement string</a:t>
            </a:r>
          </a:p>
          <a:p>
            <a:r>
              <a:rPr lang="en-US" sz="3200" dirty="0"/>
              <a:t>	</a:t>
            </a:r>
            <a:r>
              <a:rPr lang="en-US" sz="3200" b="1" dirty="0"/>
              <a:t>string</a:t>
            </a:r>
            <a:r>
              <a:rPr lang="en-US" sz="3200" dirty="0"/>
              <a:t> – string to look </a:t>
            </a:r>
            <a:r>
              <a:rPr lang="en-US" sz="3200" i="1" dirty="0"/>
              <a:t>pattern</a:t>
            </a:r>
            <a:r>
              <a:rPr lang="en-US" sz="3200" dirty="0"/>
              <a:t> into</a:t>
            </a:r>
          </a:p>
          <a:p>
            <a:r>
              <a:rPr lang="en-US" sz="3200" dirty="0"/>
              <a:t>	</a:t>
            </a:r>
            <a:r>
              <a:rPr lang="en-US" sz="3200" b="1" dirty="0"/>
              <a:t>max</a:t>
            </a:r>
            <a:r>
              <a:rPr lang="en-US" sz="3200" dirty="0"/>
              <a:t> – maximum replacements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sub – cont’d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34AC8-7D4E-4CC4-B388-8B48E1FE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688406"/>
            <a:ext cx="766142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"2004-959-559"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anything other than digits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r'\D'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num. now is : 2004959559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Replace '-' with space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 now is :  2004 959 559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0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split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6C40-5A8F-406F-AF43-37B4BA545094}"/>
              </a:ext>
            </a:extLst>
          </p:cNvPr>
          <p:cNvSpPr txBox="1"/>
          <p:nvPr/>
        </p:nvSpPr>
        <p:spPr>
          <a:xfrm>
            <a:off x="815414" y="1591733"/>
            <a:ext cx="1035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re.split</a:t>
            </a:r>
            <a:r>
              <a:rPr lang="en-US" sz="2400" b="1" dirty="0"/>
              <a:t> </a:t>
            </a:r>
            <a:r>
              <a:rPr lang="en-US" sz="2400" dirty="0"/>
              <a:t>- Split string by the occurrences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re.split</a:t>
            </a:r>
            <a:r>
              <a:rPr lang="en-US" sz="2400" b="1" dirty="0"/>
              <a:t>(pattern, string, </a:t>
            </a:r>
            <a:r>
              <a:rPr lang="en-US" sz="2400" b="1" dirty="0" err="1"/>
              <a:t>maxsplit</a:t>
            </a:r>
            <a:r>
              <a:rPr lang="en-US" sz="2400" b="1" dirty="0"/>
              <a:t>=0, flags=0)</a:t>
            </a:r>
          </a:p>
          <a:p>
            <a:r>
              <a:rPr lang="en-US" sz="2400" dirty="0"/>
              <a:t>	</a:t>
            </a:r>
            <a:r>
              <a:rPr lang="en-US" sz="2400" b="1" dirty="0"/>
              <a:t>pattern</a:t>
            </a:r>
            <a:r>
              <a:rPr lang="en-US" sz="2400" dirty="0"/>
              <a:t> – regular expression</a:t>
            </a:r>
          </a:p>
          <a:p>
            <a:r>
              <a:rPr lang="en-US" sz="2400" dirty="0"/>
              <a:t>	</a:t>
            </a:r>
            <a:r>
              <a:rPr lang="en-US" sz="2400" b="1" dirty="0"/>
              <a:t>string</a:t>
            </a:r>
            <a:r>
              <a:rPr lang="en-US" sz="2400" dirty="0"/>
              <a:t>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maxsplit</a:t>
            </a:r>
            <a:r>
              <a:rPr lang="en-US" sz="2400" dirty="0"/>
              <a:t> – maximum splits</a:t>
            </a:r>
          </a:p>
          <a:p>
            <a:r>
              <a:rPr lang="en-US" sz="2400" dirty="0"/>
              <a:t>	</a:t>
            </a:r>
            <a:r>
              <a:rPr lang="en-US" sz="2400" b="1" dirty="0"/>
              <a:t>flags</a:t>
            </a:r>
            <a:r>
              <a:rPr lang="en-US" sz="2400" dirty="0"/>
              <a:t> – possible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9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split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5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split – cont'd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9D83-20D1-4E09-A5B5-15AEB9F8530E}"/>
              </a:ext>
            </a:extLst>
          </p:cNvPr>
          <p:cNvSpPr txBox="1"/>
          <p:nvPr/>
        </p:nvSpPr>
        <p:spPr>
          <a:xfrm>
            <a:off x="815413" y="1652643"/>
            <a:ext cx="1056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Output:</a:t>
            </a:r>
          </a:p>
          <a:p>
            <a:pPr marL="457200" lvl="1" indent="0">
              <a:buNone/>
            </a:pPr>
            <a:r>
              <a:rPr lang="en-US" dirty="0"/>
              <a:t>one</a:t>
            </a:r>
          </a:p>
          <a:p>
            <a:pPr marL="457200" lvl="1" indent="0">
              <a:buNone/>
            </a:pP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pPr marL="457200" lvl="1" indent="0">
              <a:buNone/>
            </a:pPr>
            <a:r>
              <a:rPr lang="en-US" dirty="0"/>
              <a:t>two</a:t>
            </a:r>
          </a:p>
          <a:p>
            <a:pPr marL="457200" lvl="1" indent="0">
              <a:buNone/>
            </a:pP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en-US" dirty="0"/>
              <a:t>2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CA078-100C-4F3D-9BF7-64552B49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2001383"/>
            <a:ext cx="449210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is 1, two is 2"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"[, ]+"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split – cont'd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85A98-FA6F-433C-9172-7B4C69EF6DC2}"/>
              </a:ext>
            </a:extLst>
          </p:cNvPr>
          <p:cNvSpPr txBox="1"/>
          <p:nvPr/>
        </p:nvSpPr>
        <p:spPr>
          <a:xfrm>
            <a:off x="742454" y="1541344"/>
            <a:ext cx="1063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Output:</a:t>
            </a:r>
          </a:p>
          <a:p>
            <a:pPr marL="457200" lvl="1" indent="0">
              <a:buNone/>
            </a:pPr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en-US" sz="2400" dirty="0"/>
              <a:t>22</a:t>
            </a:r>
          </a:p>
          <a:p>
            <a:pPr marL="457200" lvl="1" indent="0">
              <a:buNone/>
            </a:pPr>
            <a:r>
              <a:rPr lang="en-US" sz="2400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4D0E3-29D4-4789-91B4-58F002D9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96490"/>
            <a:ext cx="46874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1 two 22 three 3"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"\D+"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</a:t>
            </a:r>
            <a:r>
              <a:rPr lang="en-US" dirty="0" err="1"/>
              <a:t>finditer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D49A-E3E4-42F7-9AA0-CC2C5760C5FF}"/>
              </a:ext>
            </a:extLst>
          </p:cNvPr>
          <p:cNvSpPr txBox="1"/>
          <p:nvPr/>
        </p:nvSpPr>
        <p:spPr>
          <a:xfrm>
            <a:off x="838200" y="1881243"/>
            <a:ext cx="9795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re.finditer</a:t>
            </a:r>
            <a:r>
              <a:rPr lang="en-US" sz="2400" dirty="0"/>
              <a:t> - Return an </a:t>
            </a:r>
            <a:r>
              <a:rPr lang="en-US" sz="2400" dirty="0" err="1"/>
              <a:t>MatchObject</a:t>
            </a:r>
            <a:r>
              <a:rPr lang="en-US" sz="2400" dirty="0"/>
              <a:t> iterator for all matched patterns in string</a:t>
            </a:r>
            <a:endParaRPr lang="he-IL" sz="2400" dirty="0"/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re.finditer</a:t>
            </a:r>
            <a:r>
              <a:rPr lang="en-US" sz="2400" b="1" dirty="0"/>
              <a:t>(pattern, string, flags=0)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pattern</a:t>
            </a:r>
            <a:r>
              <a:rPr lang="en-US" sz="2400" dirty="0"/>
              <a:t> – regular expression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string</a:t>
            </a:r>
            <a:r>
              <a:rPr lang="en-US" sz="2400" dirty="0"/>
              <a:t>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flags</a:t>
            </a:r>
            <a:r>
              <a:rPr lang="en-US" sz="2400" dirty="0"/>
              <a:t> – possible flags</a:t>
            </a:r>
          </a:p>
        </p:txBody>
      </p:sp>
    </p:spTree>
    <p:extLst>
      <p:ext uri="{BB962C8B-B14F-4D97-AF65-F5344CB8AC3E}">
        <p14:creationId xmlns:p14="http://schemas.microsoft.com/office/powerpoint/2010/main" val="1634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Concepts</a:t>
            </a:r>
          </a:p>
          <a:p>
            <a:pPr>
              <a:lnSpc>
                <a:spcPct val="90000"/>
              </a:lnSpc>
            </a:pPr>
            <a:r>
              <a:rPr lang="en-US" dirty="0"/>
              <a:t>RE characters</a:t>
            </a:r>
          </a:p>
          <a:p>
            <a:pPr>
              <a:lnSpc>
                <a:spcPct val="90000"/>
              </a:lnSpc>
            </a:pPr>
            <a:r>
              <a:rPr lang="en-US" dirty="0"/>
              <a:t>Search</a:t>
            </a:r>
          </a:p>
          <a:p>
            <a:pPr>
              <a:lnSpc>
                <a:spcPct val="90000"/>
              </a:lnSpc>
            </a:pPr>
            <a:r>
              <a:rPr lang="en-US" dirty="0"/>
              <a:t>Matching Object</a:t>
            </a:r>
          </a:p>
          <a:p>
            <a:pPr>
              <a:lnSpc>
                <a:spcPct val="90000"/>
              </a:lnSpc>
            </a:pPr>
            <a:r>
              <a:rPr lang="en-US" dirty="0"/>
              <a:t>Sub</a:t>
            </a:r>
          </a:p>
          <a:p>
            <a:pPr>
              <a:lnSpc>
                <a:spcPct val="90000"/>
              </a:lnSpc>
            </a:pPr>
            <a:r>
              <a:rPr lang="en-US" dirty="0"/>
              <a:t>Split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Finditer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Flags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77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</a:t>
            </a:r>
            <a:r>
              <a:rPr lang="en-US" dirty="0" err="1"/>
              <a:t>finditer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249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413" y="571787"/>
            <a:ext cx="10561173" cy="720000"/>
          </a:xfrm>
        </p:spPr>
        <p:txBody>
          <a:bodyPr/>
          <a:lstStyle/>
          <a:p>
            <a:r>
              <a:rPr lang="en-US" dirty="0"/>
              <a:t>RE </a:t>
            </a:r>
            <a:r>
              <a:rPr lang="en-US" dirty="0" err="1"/>
              <a:t>finditer</a:t>
            </a:r>
            <a:r>
              <a:rPr lang="en-US" dirty="0"/>
              <a:t> – cont’d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D20A2-653B-452A-B484-35D935469338}"/>
              </a:ext>
            </a:extLst>
          </p:cNvPr>
          <p:cNvSpPr txBox="1"/>
          <p:nvPr/>
        </p:nvSpPr>
        <p:spPr>
          <a:xfrm>
            <a:off x="815413" y="2496028"/>
            <a:ext cx="1025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0- 4: this</a:t>
            </a:r>
          </a:p>
          <a:p>
            <a:pPr marL="0" indent="0">
              <a:buNone/>
            </a:pPr>
            <a:r>
              <a:rPr lang="en-US" dirty="0"/>
              <a:t> 5- 7: is</a:t>
            </a:r>
          </a:p>
          <a:p>
            <a:pPr marL="0" indent="0">
              <a:buNone/>
            </a:pPr>
            <a:r>
              <a:rPr lang="en-US" dirty="0"/>
              <a:t> 8- 9: a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35-37: of</a:t>
            </a:r>
          </a:p>
          <a:p>
            <a:pPr marL="0" indent="0">
              <a:buNone/>
            </a:pPr>
            <a:r>
              <a:rPr lang="en-US" dirty="0"/>
              <a:t>38-43: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526D8-4AC9-43F2-A92A-C2DF1E8F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1" y="2073338"/>
            <a:ext cx="67657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"this is a long sentence with a lot of words"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re.finditer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r"(\w+)"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'{}-{}: {}'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flags</a:t>
            </a:r>
            <a:endParaRPr lang="he-IL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AD6B07D-0F74-4C35-BFDB-7C528C4C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4" y="1608176"/>
            <a:ext cx="7845986" cy="4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1-3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070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0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Concepts About Regular Expressions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7FB3-43A9-456C-A3B8-B191542B9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412" y="1494000"/>
            <a:ext cx="10441473" cy="4652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 expression</a:t>
            </a:r>
            <a:r>
              <a:rPr lang="en-US" dirty="0"/>
              <a:t> is a pattern</a:t>
            </a:r>
            <a:r>
              <a:rPr lang="en-US" dirty="0">
                <a:latin typeface="Times New Roman"/>
              </a:rPr>
              <a:t> </a:t>
            </a:r>
            <a:r>
              <a:rPr lang="en-US" dirty="0"/>
              <a:t>- a template</a:t>
            </a:r>
            <a:r>
              <a:rPr lang="en-US" dirty="0">
                <a:latin typeface="Times New Roman"/>
              </a:rPr>
              <a:t> </a:t>
            </a:r>
            <a:r>
              <a:rPr lang="en-US" dirty="0"/>
              <a:t>- to be matched against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Matching a regular expression against a string either succeeds or fails.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Sometimes, the success or failure may be all you are concerned about and sometimes we to process or to replace  the matched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expressions are widely used by many programs and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module </a:t>
            </a:r>
            <a:r>
              <a:rPr lang="en-US" b="1" dirty="0"/>
              <a:t>re</a:t>
            </a:r>
            <a:r>
              <a:rPr lang="en-US" dirty="0"/>
              <a:t> provides full support for regular expressions in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 Simple Usage in Python">
            <a:extLst>
              <a:ext uri="{FF2B5EF4-FFF2-40B4-BE49-F238E27FC236}">
                <a16:creationId xmlns:a16="http://schemas.microsoft.com/office/drawing/2014/main" id="{2A1528A2-77F7-4A02-A671-5CC1F3B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67" y="790806"/>
            <a:ext cx="8535334" cy="52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24467" y="1494000"/>
            <a:ext cx="10352120" cy="494840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There is the basic set of regular-expression meaningful characters in Perl.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Regular- expression characters</a:t>
            </a:r>
            <a:endParaRPr lang="he-IL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D978C38-9EC2-4FB2-9E27-E7D47085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55" y="2214160"/>
            <a:ext cx="7346423" cy="42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B48B7B9-B543-445B-9A20-1EF5248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</p:spPr>
        <p:txBody>
          <a:bodyPr>
            <a:normAutofit/>
          </a:bodyPr>
          <a:lstStyle/>
          <a:p>
            <a:r>
              <a:rPr lang="en-US" sz="4400" dirty="0"/>
              <a:t>Regular- expression characters - Cont'd 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F7B-E636-48F9-A6AC-57D33610DE43}"/>
              </a:ext>
            </a:extLst>
          </p:cNvPr>
          <p:cNvSpPr txBox="1"/>
          <p:nvPr/>
        </p:nvSpPr>
        <p:spPr>
          <a:xfrm>
            <a:off x="897467" y="1693333"/>
            <a:ext cx="104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is the basic set of quantifiers characters:</a:t>
            </a:r>
          </a:p>
          <a:p>
            <a:endParaRPr 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542E6CC-A389-46F5-A5AC-2EFE2391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6" y="2458197"/>
            <a:ext cx="7777162" cy="3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Regular- expression characters -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/>
              <a:t>There is the extended set of Python characters: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056DD8A-6A3F-4D46-9A5B-E8DFE668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574605"/>
            <a:ext cx="6985000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C3AF4-C00C-40F8-AC9B-196EF7FA9637}"/>
              </a:ext>
            </a:extLst>
          </p:cNvPr>
          <p:cNvSpPr txBox="1"/>
          <p:nvPr/>
        </p:nvSpPr>
        <p:spPr>
          <a:xfrm>
            <a:off x="838200" y="1690688"/>
            <a:ext cx="10295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re.search</a:t>
            </a:r>
            <a:r>
              <a:rPr lang="en-US" sz="2400" dirty="0"/>
              <a:t> - Scan through string looking for the first location where the regular expression pattern produces a match, and return a corresponding </a:t>
            </a:r>
            <a:r>
              <a:rPr lang="en-US" sz="2400" dirty="0" err="1"/>
              <a:t>MatchObject</a:t>
            </a:r>
            <a:r>
              <a:rPr lang="en-US" sz="2400" dirty="0"/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match_obj</a:t>
            </a:r>
            <a:r>
              <a:rPr lang="en-US" sz="2400" dirty="0"/>
              <a:t> = </a:t>
            </a:r>
            <a:r>
              <a:rPr lang="en-US" sz="2400" dirty="0" err="1"/>
              <a:t>re.search</a:t>
            </a:r>
            <a:r>
              <a:rPr lang="en-US" sz="2400" dirty="0"/>
              <a:t>(pattern, string, flags=0)</a:t>
            </a:r>
          </a:p>
          <a:p>
            <a:r>
              <a:rPr lang="en-US" sz="2400" dirty="0"/>
              <a:t>	pattern – regular expression</a:t>
            </a:r>
          </a:p>
          <a:p>
            <a:r>
              <a:rPr lang="en-US" sz="2400" dirty="0"/>
              <a:t>	string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r>
              <a:rPr lang="en-US" sz="2400" dirty="0"/>
              <a:t>	flags – possible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match_obj</a:t>
            </a:r>
            <a:r>
              <a:rPr lang="en-US" sz="2400" dirty="0"/>
              <a:t> will be None if pattern didn't match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7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5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2068</Words>
  <Application>Microsoft Office PowerPoint</Application>
  <PresentationFormat>Widescreen</PresentationFormat>
  <Paragraphs>234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Consolas</vt:lpstr>
      <vt:lpstr>Segoe</vt:lpstr>
      <vt:lpstr>Segoe Light</vt:lpstr>
      <vt:lpstr>Tahoma</vt:lpstr>
      <vt:lpstr>Times New Roman</vt:lpstr>
      <vt:lpstr>Office Theme</vt:lpstr>
      <vt:lpstr>Module 06: Regular expressions </vt:lpstr>
      <vt:lpstr>Agenda</vt:lpstr>
      <vt:lpstr>Concepts About Regular Expressions</vt:lpstr>
      <vt:lpstr>PowerPoint Presentation</vt:lpstr>
      <vt:lpstr>Regular- expression characters</vt:lpstr>
      <vt:lpstr>Regular- expression characters - Cont'd </vt:lpstr>
      <vt:lpstr>Regular- expression characters - Cont'd</vt:lpstr>
      <vt:lpstr>RE search</vt:lpstr>
      <vt:lpstr>RE search</vt:lpstr>
      <vt:lpstr>RE search – cont'd</vt:lpstr>
      <vt:lpstr>RE search – cont'd</vt:lpstr>
      <vt:lpstr>RE sub</vt:lpstr>
      <vt:lpstr>RE sub</vt:lpstr>
      <vt:lpstr>RE sub – cont’d</vt:lpstr>
      <vt:lpstr>RE split</vt:lpstr>
      <vt:lpstr>RE split</vt:lpstr>
      <vt:lpstr>RE split – cont'd</vt:lpstr>
      <vt:lpstr>RE split – cont'd</vt:lpstr>
      <vt:lpstr>RE finditer</vt:lpstr>
      <vt:lpstr>RE finditer</vt:lpstr>
      <vt:lpstr>RE finditer – cont’d</vt:lpstr>
      <vt:lpstr>RE flags</vt:lpstr>
      <vt:lpstr>Labs 1-3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Loops</dc:title>
  <dc:creator>Tomer Avishar</dc:creator>
  <cp:lastModifiedBy>Alexandr Gotlib</cp:lastModifiedBy>
  <cp:revision>128</cp:revision>
  <dcterms:created xsi:type="dcterms:W3CDTF">2021-12-07T07:23:56Z</dcterms:created>
  <dcterms:modified xsi:type="dcterms:W3CDTF">2023-07-05T08:58:18Z</dcterms:modified>
</cp:coreProperties>
</file>