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9" r:id="rId3"/>
    <p:sldId id="261" r:id="rId4"/>
    <p:sldId id="262" r:id="rId5"/>
    <p:sldId id="299" r:id="rId6"/>
    <p:sldId id="263" r:id="rId7"/>
    <p:sldId id="264" r:id="rId8"/>
    <p:sldId id="285" r:id="rId9"/>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E2DBD-CC44-21AB-B7B7-27790B8DC63F}" v="2" dt="2022-01-20T15:24:24.246"/>
    <p1510:client id="{EEFE6B62-9B57-2FC7-D416-8D43C8B0892F}" v="5" dt="2022-01-16T14:25:08.6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EEFE6B62-9B57-2FC7-D416-8D43C8B0892F}"/>
    <pc:docChg chg="modSld">
      <pc:chgData name="Tomer Avishar" userId="S::tomerav@sela.co.il::6f99e47e-5b46-447c-a55a-283bba137982" providerId="AD" clId="Web-{EEFE6B62-9B57-2FC7-D416-8D43C8B0892F}" dt="2022-01-16T14:25:08.679" v="5" actId="14100"/>
      <pc:docMkLst>
        <pc:docMk/>
      </pc:docMkLst>
      <pc:sldChg chg="addSp delSp modSp">
        <pc:chgData name="Tomer Avishar" userId="S::tomerav@sela.co.il::6f99e47e-5b46-447c-a55a-283bba137982" providerId="AD" clId="Web-{EEFE6B62-9B57-2FC7-D416-8D43C8B0892F}" dt="2022-01-16T14:25:08.679" v="5" actId="14100"/>
        <pc:sldMkLst>
          <pc:docMk/>
          <pc:sldMk cId="927001939" sldId="308"/>
        </pc:sldMkLst>
        <pc:spChg chg="add mod">
          <ac:chgData name="Tomer Avishar" userId="S::tomerav@sela.co.il::6f99e47e-5b46-447c-a55a-283bba137982" providerId="AD" clId="Web-{EEFE6B62-9B57-2FC7-D416-8D43C8B0892F}" dt="2022-01-16T14:25:08.679" v="5" actId="14100"/>
          <ac:spMkLst>
            <pc:docMk/>
            <pc:sldMk cId="927001939" sldId="308"/>
            <ac:spMk id="2" creationId="{A4D8F346-A204-4460-8B80-4437A72886CF}"/>
          </ac:spMkLst>
        </pc:spChg>
        <pc:picChg chg="del">
          <ac:chgData name="Tomer Avishar" userId="S::tomerav@sela.co.il::6f99e47e-5b46-447c-a55a-283bba137982" providerId="AD" clId="Web-{EEFE6B62-9B57-2FC7-D416-8D43C8B0892F}" dt="2022-01-16T14:25:00.882" v="2"/>
          <ac:picMkLst>
            <pc:docMk/>
            <pc:sldMk cId="927001939" sldId="308"/>
            <ac:picMk id="7" creationId="{AA69C018-80C1-4BF1-BE51-E6612004D865}"/>
          </ac:picMkLst>
        </pc:picChg>
      </pc:sldChg>
    </pc:docChg>
  </pc:docChgLst>
  <pc:docChgLst>
    <pc:chgData name="Dan Defrin" userId="S::dand@sela.co.il::d6af6d47-7f1d-4323-b764-b1431f09f0f1" providerId="AD" clId="Web-{367E2DBD-CC44-21AB-B7B7-27790B8DC63F}"/>
    <pc:docChg chg="modSld">
      <pc:chgData name="Dan Defrin" userId="S::dand@sela.co.il::d6af6d47-7f1d-4323-b764-b1431f09f0f1" providerId="AD" clId="Web-{367E2DBD-CC44-21AB-B7B7-27790B8DC63F}" dt="2022-01-20T15:39:01.610" v="328"/>
      <pc:docMkLst>
        <pc:docMk/>
      </pc:docMkLst>
      <pc:sldChg chg="modNotes">
        <pc:chgData name="Dan Defrin" userId="S::dand@sela.co.il::d6af6d47-7f1d-4323-b764-b1431f09f0f1" providerId="AD" clId="Web-{367E2DBD-CC44-21AB-B7B7-27790B8DC63F}" dt="2022-01-20T14:11:54.276" v="4"/>
        <pc:sldMkLst>
          <pc:docMk/>
          <pc:sldMk cId="1265926479" sldId="259"/>
        </pc:sldMkLst>
      </pc:sldChg>
      <pc:sldChg chg="modNotes">
        <pc:chgData name="Dan Defrin" userId="S::dand@sela.co.il::d6af6d47-7f1d-4323-b764-b1431f09f0f1" providerId="AD" clId="Web-{367E2DBD-CC44-21AB-B7B7-27790B8DC63F}" dt="2022-01-20T14:14:54.217" v="13"/>
        <pc:sldMkLst>
          <pc:docMk/>
          <pc:sldMk cId="1960207874" sldId="261"/>
        </pc:sldMkLst>
      </pc:sldChg>
      <pc:sldChg chg="modNotes">
        <pc:chgData name="Dan Defrin" userId="S::dand@sela.co.il::d6af6d47-7f1d-4323-b764-b1431f09f0f1" providerId="AD" clId="Web-{367E2DBD-CC44-21AB-B7B7-27790B8DC63F}" dt="2022-01-20T14:23:06.166" v="29"/>
        <pc:sldMkLst>
          <pc:docMk/>
          <pc:sldMk cId="4164008649" sldId="263"/>
        </pc:sldMkLst>
      </pc:sldChg>
      <pc:sldChg chg="modNotes">
        <pc:chgData name="Dan Defrin" userId="S::dand@sela.co.il::d6af6d47-7f1d-4323-b764-b1431f09f0f1" providerId="AD" clId="Web-{367E2DBD-CC44-21AB-B7B7-27790B8DC63F}" dt="2022-01-20T14:50:35.218" v="208"/>
        <pc:sldMkLst>
          <pc:docMk/>
          <pc:sldMk cId="2284701874" sldId="266"/>
        </pc:sldMkLst>
      </pc:sldChg>
      <pc:sldChg chg="modNotes">
        <pc:chgData name="Dan Defrin" userId="S::dand@sela.co.il::d6af6d47-7f1d-4323-b764-b1431f09f0f1" providerId="AD" clId="Web-{367E2DBD-CC44-21AB-B7B7-27790B8DC63F}" dt="2022-01-20T14:52:43.595" v="219"/>
        <pc:sldMkLst>
          <pc:docMk/>
          <pc:sldMk cId="858811802" sldId="268"/>
        </pc:sldMkLst>
      </pc:sldChg>
      <pc:sldChg chg="modNotes">
        <pc:chgData name="Dan Defrin" userId="S::dand@sela.co.il::d6af6d47-7f1d-4323-b764-b1431f09f0f1" providerId="AD" clId="Web-{367E2DBD-CC44-21AB-B7B7-27790B8DC63F}" dt="2022-01-20T14:54:17.082" v="225"/>
        <pc:sldMkLst>
          <pc:docMk/>
          <pc:sldMk cId="408067067" sldId="270"/>
        </pc:sldMkLst>
      </pc:sldChg>
      <pc:sldChg chg="modNotes">
        <pc:chgData name="Dan Defrin" userId="S::dand@sela.co.il::d6af6d47-7f1d-4323-b764-b1431f09f0f1" providerId="AD" clId="Web-{367E2DBD-CC44-21AB-B7B7-27790B8DC63F}" dt="2022-01-20T15:04:24.970" v="234"/>
        <pc:sldMkLst>
          <pc:docMk/>
          <pc:sldMk cId="547801088" sldId="273"/>
        </pc:sldMkLst>
      </pc:sldChg>
      <pc:sldChg chg="modNotes">
        <pc:chgData name="Dan Defrin" userId="S::dand@sela.co.il::d6af6d47-7f1d-4323-b764-b1431f09f0f1" providerId="AD" clId="Web-{367E2DBD-CC44-21AB-B7B7-27790B8DC63F}" dt="2022-01-20T15:08:20.757" v="251"/>
        <pc:sldMkLst>
          <pc:docMk/>
          <pc:sldMk cId="4030943770" sldId="279"/>
        </pc:sldMkLst>
      </pc:sldChg>
      <pc:sldChg chg="modNotes">
        <pc:chgData name="Dan Defrin" userId="S::dand@sela.co.il::d6af6d47-7f1d-4323-b764-b1431f09f0f1" providerId="AD" clId="Web-{367E2DBD-CC44-21AB-B7B7-27790B8DC63F}" dt="2022-01-20T15:09:25.649" v="254"/>
        <pc:sldMkLst>
          <pc:docMk/>
          <pc:sldMk cId="701332083" sldId="283"/>
        </pc:sldMkLst>
      </pc:sldChg>
      <pc:sldChg chg="modNotes">
        <pc:chgData name="Dan Defrin" userId="S::dand@sela.co.il::d6af6d47-7f1d-4323-b764-b1431f09f0f1" providerId="AD" clId="Web-{367E2DBD-CC44-21AB-B7B7-27790B8DC63F}" dt="2022-01-20T15:21:56.368" v="296"/>
        <pc:sldMkLst>
          <pc:docMk/>
          <pc:sldMk cId="678946894" sldId="285"/>
        </pc:sldMkLst>
      </pc:sldChg>
      <pc:sldChg chg="modNotes">
        <pc:chgData name="Dan Defrin" userId="S::dand@sela.co.il::d6af6d47-7f1d-4323-b764-b1431f09f0f1" providerId="AD" clId="Web-{367E2DBD-CC44-21AB-B7B7-27790B8DC63F}" dt="2022-01-20T15:24:22.403" v="297"/>
        <pc:sldMkLst>
          <pc:docMk/>
          <pc:sldMk cId="3608094555" sldId="287"/>
        </pc:sldMkLst>
      </pc:sldChg>
      <pc:sldChg chg="modNotes">
        <pc:chgData name="Dan Defrin" userId="S::dand@sela.co.il::d6af6d47-7f1d-4323-b764-b1431f09f0f1" providerId="AD" clId="Web-{367E2DBD-CC44-21AB-B7B7-27790B8DC63F}" dt="2022-01-20T15:27:20.704" v="309"/>
        <pc:sldMkLst>
          <pc:docMk/>
          <pc:sldMk cId="1055963554" sldId="304"/>
        </pc:sldMkLst>
      </pc:sldChg>
      <pc:sldChg chg="modNotes">
        <pc:chgData name="Dan Defrin" userId="S::dand@sela.co.il::d6af6d47-7f1d-4323-b764-b1431f09f0f1" providerId="AD" clId="Web-{367E2DBD-CC44-21AB-B7B7-27790B8DC63F}" dt="2022-01-20T15:29:26.331" v="313"/>
        <pc:sldMkLst>
          <pc:docMk/>
          <pc:sldMk cId="927001939" sldId="308"/>
        </pc:sldMkLst>
      </pc:sldChg>
      <pc:sldChg chg="modNotes">
        <pc:chgData name="Dan Defrin" userId="S::dand@sela.co.il::d6af6d47-7f1d-4323-b764-b1431f09f0f1" providerId="AD" clId="Web-{367E2DBD-CC44-21AB-B7B7-27790B8DC63F}" dt="2022-01-20T15:36:04.840" v="322"/>
        <pc:sldMkLst>
          <pc:docMk/>
          <pc:sldMk cId="4196927312" sldId="319"/>
        </pc:sldMkLst>
      </pc:sldChg>
      <pc:sldChg chg="modNotes">
        <pc:chgData name="Dan Defrin" userId="S::dand@sela.co.il::d6af6d47-7f1d-4323-b764-b1431f09f0f1" providerId="AD" clId="Web-{367E2DBD-CC44-21AB-B7B7-27790B8DC63F}" dt="2022-01-20T15:39:01.610" v="328"/>
        <pc:sldMkLst>
          <pc:docMk/>
          <pc:sldMk cId="3715073782" sldId="32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D43D096-46E8-4CA0-A14E-854711339DA5}" type="datetimeFigureOut">
              <a:rPr lang="he-IL" smtClean="0"/>
              <a:t>ט'/תמוז/תשפ"ג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BB76B3F3-A009-4CE4-A3AE-558CB98C721C}" type="slidenum">
              <a:rPr lang="he-IL" smtClean="0"/>
              <a:t>‹#›</a:t>
            </a:fld>
            <a:endParaRPr lang="he-IL"/>
          </a:p>
        </p:txBody>
      </p:sp>
    </p:spTree>
    <p:extLst>
      <p:ext uri="{BB962C8B-B14F-4D97-AF65-F5344CB8AC3E}">
        <p14:creationId xmlns:p14="http://schemas.microsoft.com/office/powerpoint/2010/main" val="737154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solidFill>
                  <a:schemeClr val="tx1"/>
                </a:solidFill>
              </a:rPr>
              <a:t>This is</a:t>
            </a:r>
            <a:r>
              <a:rPr lang="en-US" baseline="0" dirty="0">
                <a:solidFill>
                  <a:schemeClr val="tx1"/>
                </a:solidFill>
              </a:rPr>
              <a:t> a straightforward solution for calculating the average of 2 numbers.</a:t>
            </a:r>
          </a:p>
          <a:p>
            <a:pPr eaLnBrk="1" hangingPunct="1">
              <a:spcBef>
                <a:spcPct val="0"/>
              </a:spcBef>
            </a:pPr>
            <a:r>
              <a:rPr lang="en-US" baseline="0" dirty="0">
                <a:solidFill>
                  <a:schemeClr val="tx1"/>
                </a:solidFill>
              </a:rPr>
              <a:t>Notice the code in lines </a:t>
            </a:r>
            <a:r>
              <a:rPr lang="en-US" dirty="0"/>
              <a:t>3-5</a:t>
            </a:r>
            <a:r>
              <a:rPr lang="en-US" baseline="0" dirty="0">
                <a:solidFill>
                  <a:schemeClr val="tx1"/>
                </a:solidFill>
              </a:rPr>
              <a:t>, </a:t>
            </a:r>
            <a:r>
              <a:rPr lang="en-US" b="1" baseline="0" dirty="0">
                <a:solidFill>
                  <a:schemeClr val="tx1"/>
                </a:solidFill>
              </a:rPr>
              <a:t>repeated </a:t>
            </a:r>
            <a:r>
              <a:rPr lang="en-US" baseline="0" dirty="0">
                <a:solidFill>
                  <a:schemeClr val="tx1"/>
                </a:solidFill>
              </a:rPr>
              <a:t>in lines </a:t>
            </a:r>
            <a:r>
              <a:rPr lang="en-US" dirty="0"/>
              <a:t>7-9</a:t>
            </a:r>
            <a:r>
              <a:rPr lang="en-US" baseline="0" dirty="0">
                <a:solidFill>
                  <a:schemeClr val="tx1"/>
                </a:solidFill>
              </a:rPr>
              <a:t>.</a:t>
            </a:r>
            <a:endParaRPr lang="he-IL" dirty="0">
              <a:solidFill>
                <a:schemeClr val="tx1"/>
              </a:solidFill>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a:t>
            </a:fld>
            <a:endParaRPr lang="en-US"/>
          </a:p>
        </p:txBody>
      </p:sp>
    </p:spTree>
    <p:extLst>
      <p:ext uri="{BB962C8B-B14F-4D97-AF65-F5344CB8AC3E}">
        <p14:creationId xmlns:p14="http://schemas.microsoft.com/office/powerpoint/2010/main" val="3476799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a:solidFill>
                  <a:schemeClr val="tx1"/>
                </a:solidFill>
              </a:rPr>
              <a:t>This is a straight forward solution for calculating the average of 10 numbers.</a:t>
            </a:r>
          </a:p>
          <a:p>
            <a:pPr>
              <a:defRPr/>
            </a:pPr>
            <a:r>
              <a:rPr lang="en-US" dirty="0">
                <a:solidFill>
                  <a:schemeClr val="tx1"/>
                </a:solidFill>
              </a:rPr>
              <a:t>Notice now the code in lines </a:t>
            </a:r>
            <a:r>
              <a:rPr lang="en-US" dirty="0"/>
              <a:t>4-6 </a:t>
            </a:r>
            <a:r>
              <a:rPr lang="en-US" b="1" dirty="0"/>
              <a:t>repeated</a:t>
            </a:r>
            <a:r>
              <a:rPr lang="en-US" dirty="0">
                <a:solidFill>
                  <a:schemeClr val="tx1"/>
                </a:solidFill>
              </a:rPr>
              <a:t> more than once (</a:t>
            </a:r>
            <a:r>
              <a:rPr lang="en-US" dirty="0"/>
              <a:t>3</a:t>
            </a:r>
            <a:r>
              <a:rPr lang="en-US" dirty="0">
                <a:solidFill>
                  <a:schemeClr val="tx1"/>
                </a:solidFill>
              </a:rPr>
              <a:t> times to be exact).</a:t>
            </a:r>
            <a:endParaRPr lang="en-US" dirty="0">
              <a:solidFill>
                <a:schemeClr val="tx1"/>
              </a:solidFill>
              <a:cs typeface="Calibri"/>
            </a:endParaRP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In real life, the size of data that programs deal with, is generally huge.</a:t>
            </a:r>
          </a:p>
          <a:p>
            <a:pPr eaLnBrk="1" fontAlgn="auto" hangingPunct="1">
              <a:spcBef>
                <a:spcPts val="0"/>
              </a:spcBef>
              <a:spcAft>
                <a:spcPts val="0"/>
              </a:spcAft>
              <a:defRPr/>
            </a:pPr>
            <a:r>
              <a:rPr lang="en-US" dirty="0">
                <a:solidFill>
                  <a:schemeClr val="tx1"/>
                </a:solidFill>
              </a:rPr>
              <a:t>For example:</a:t>
            </a:r>
          </a:p>
          <a:p>
            <a:pPr marL="171450" indent="-171450" eaLnBrk="1" fontAlgn="auto" hangingPunct="1">
              <a:spcBef>
                <a:spcPts val="0"/>
              </a:spcBef>
              <a:spcAft>
                <a:spcPts val="0"/>
              </a:spcAft>
              <a:buFont typeface="Arial" pitchFamily="34" charset="0"/>
              <a:buChar char="•"/>
              <a:defRPr/>
            </a:pPr>
            <a:r>
              <a:rPr lang="en-US" dirty="0">
                <a:solidFill>
                  <a:schemeClr val="tx1"/>
                </a:solidFill>
              </a:rPr>
              <a:t>Bank system calculations</a:t>
            </a:r>
          </a:p>
          <a:p>
            <a:pPr marL="171450" indent="-171450" eaLnBrk="1" fontAlgn="auto" hangingPunct="1">
              <a:spcBef>
                <a:spcPts val="0"/>
              </a:spcBef>
              <a:spcAft>
                <a:spcPts val="0"/>
              </a:spcAft>
              <a:buFont typeface="Arial" pitchFamily="34" charset="0"/>
              <a:buChar char="•"/>
              <a:defRPr/>
            </a:pPr>
            <a:r>
              <a:rPr lang="en-US" dirty="0">
                <a:solidFill>
                  <a:schemeClr val="tx1"/>
                </a:solidFill>
              </a:rPr>
              <a:t>Seeking information on the web.</a:t>
            </a:r>
          </a:p>
          <a:p>
            <a:pPr marL="171450" indent="-171450" eaLnBrk="1" fontAlgn="auto" hangingPunct="1">
              <a:spcBef>
                <a:spcPts val="0"/>
              </a:spcBef>
              <a:spcAft>
                <a:spcPts val="0"/>
              </a:spcAft>
              <a:buFont typeface="Arial" pitchFamily="34" charset="0"/>
              <a:buChar char="•"/>
              <a:defRPr/>
            </a:pPr>
            <a:r>
              <a:rPr lang="en-US" dirty="0">
                <a:solidFill>
                  <a:schemeClr val="tx1"/>
                </a:solidFill>
              </a:rPr>
              <a:t>Image processing </a:t>
            </a:r>
          </a:p>
          <a:p>
            <a:pPr marL="171450" indent="-171450" eaLnBrk="1" fontAlgn="auto" hangingPunct="1">
              <a:spcBef>
                <a:spcPts val="0"/>
              </a:spcBef>
              <a:spcAft>
                <a:spcPts val="0"/>
              </a:spcAft>
              <a:buFont typeface="Arial" pitchFamily="34" charset="0"/>
              <a:buChar char="•"/>
              <a:defRPr/>
            </a:pPr>
            <a:r>
              <a:rPr lang="en-US" dirty="0">
                <a:solidFill>
                  <a:schemeClr val="tx1"/>
                </a:solidFill>
              </a:rPr>
              <a:t>Network traffic monitoring </a:t>
            </a:r>
          </a:p>
          <a:p>
            <a:pPr marL="171450" indent="-171450" eaLnBrk="1" fontAlgn="auto" hangingPunct="1">
              <a:spcBef>
                <a:spcPts val="0"/>
              </a:spcBef>
              <a:spcAft>
                <a:spcPts val="0"/>
              </a:spcAft>
              <a:buFont typeface="Arial" pitchFamily="34" charset="0"/>
              <a:buChar char="•"/>
              <a:defRPr/>
            </a:pPr>
            <a:r>
              <a:rPr lang="en-US" dirty="0">
                <a:solidFill>
                  <a:schemeClr val="tx1"/>
                </a:solidFill>
              </a:rPr>
              <a:t>etc…</a:t>
            </a: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It would be impractical to repeat the same few commands dozens, or hundreds or thousands of times.</a:t>
            </a:r>
          </a:p>
          <a:p>
            <a:pPr eaLnBrk="1" fontAlgn="auto" hangingPunct="1">
              <a:spcBef>
                <a:spcPts val="0"/>
              </a:spcBef>
              <a:spcAft>
                <a:spcPts val="0"/>
              </a:spcAft>
              <a:defRPr/>
            </a:pPr>
            <a:r>
              <a:rPr lang="en-US" dirty="0">
                <a:solidFill>
                  <a:schemeClr val="tx1"/>
                </a:solidFill>
              </a:rPr>
              <a:t>Programs would become unreadable, error-prone and hard to fix.</a:t>
            </a: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There must be another solution for the repetition-of-similar-or-same-code problem!</a:t>
            </a:r>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658059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i="0" dirty="0">
                <a:solidFill>
                  <a:schemeClr val="tx1"/>
                </a:solidFill>
              </a:rPr>
              <a:t>A </a:t>
            </a:r>
            <a:r>
              <a:rPr lang="en-US" sz="1200" b="1" i="0" dirty="0">
                <a:solidFill>
                  <a:schemeClr val="tx1"/>
                </a:solidFill>
              </a:rPr>
              <a:t>loop</a:t>
            </a:r>
            <a:r>
              <a:rPr lang="en-US" sz="1200" b="1" i="0" baseline="0" dirty="0">
                <a:solidFill>
                  <a:schemeClr val="tx1"/>
                </a:solidFill>
              </a:rPr>
              <a:t> </a:t>
            </a:r>
            <a:r>
              <a:rPr lang="en-US" sz="1200" i="0" baseline="0" dirty="0">
                <a:solidFill>
                  <a:schemeClr val="tx1"/>
                </a:solidFill>
              </a:rPr>
              <a:t>is a mechanism for </a:t>
            </a:r>
            <a:r>
              <a:rPr lang="en-US" sz="1200" dirty="0">
                <a:solidFill>
                  <a:schemeClr val="tx1"/>
                </a:solidFill>
              </a:rPr>
              <a:t>defining</a:t>
            </a:r>
            <a:r>
              <a:rPr lang="en-US" sz="1200" baseline="0" dirty="0">
                <a:solidFill>
                  <a:schemeClr val="tx1"/>
                </a:solidFill>
              </a:rPr>
              <a:t> the repetition of a</a:t>
            </a:r>
            <a:r>
              <a:rPr lang="en-US" sz="1200" dirty="0">
                <a:solidFill>
                  <a:schemeClr val="tx1"/>
                </a:solidFill>
              </a:rPr>
              <a:t> code segment.</a:t>
            </a:r>
          </a:p>
          <a:p>
            <a:pPr rtl="0" eaLnBrk="1" hangingPunct="1"/>
            <a:r>
              <a:rPr lang="en-US" sz="1200" dirty="0">
                <a:solidFill>
                  <a:schemeClr val="tx1"/>
                </a:solidFill>
              </a:rPr>
              <a:t>Each repetition is called an </a:t>
            </a:r>
            <a:r>
              <a:rPr lang="en-US" sz="1200" b="1" i="0" dirty="0">
                <a:solidFill>
                  <a:schemeClr val="tx1"/>
                </a:solidFill>
              </a:rPr>
              <a:t>Iteration</a:t>
            </a:r>
            <a:r>
              <a:rPr lang="en-US" sz="1200" b="0" i="0" dirty="0">
                <a:solidFill>
                  <a:schemeClr val="tx1"/>
                </a:solidFill>
              </a:rPr>
              <a:t>.</a:t>
            </a:r>
          </a:p>
          <a:p>
            <a:pPr eaLnBrk="1" hangingPunct="1"/>
            <a:endParaRPr lang="en-US" sz="1200" i="1" dirty="0">
              <a:solidFill>
                <a:schemeClr val="tx1"/>
              </a:solidFill>
            </a:endParaRPr>
          </a:p>
          <a:p>
            <a:pPr eaLnBrk="1" hangingPunct="1"/>
            <a:r>
              <a:rPr lang="en-US" sz="1200" i="0" dirty="0">
                <a:solidFill>
                  <a:schemeClr val="tx1"/>
                </a:solidFill>
              </a:rPr>
              <a:t>In</a:t>
            </a:r>
            <a:r>
              <a:rPr lang="en-US" sz="1200" i="0" baseline="0" dirty="0">
                <a:solidFill>
                  <a:schemeClr val="tx1"/>
                </a:solidFill>
              </a:rPr>
              <a:t> this chapter we will learn about the following loop types:</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while</a:t>
            </a:r>
            <a:r>
              <a:rPr lang="en-US" sz="1200" i="1" baseline="0" dirty="0">
                <a:solidFill>
                  <a:schemeClr val="tx1"/>
                </a:solidFill>
              </a:rPr>
              <a:t> </a:t>
            </a:r>
            <a:r>
              <a:rPr lang="en-US" sz="1200" i="0" baseline="0" dirty="0">
                <a:solidFill>
                  <a:schemeClr val="tx1"/>
                </a:solidFill>
              </a:rPr>
              <a:t>loop</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for</a:t>
            </a:r>
            <a:r>
              <a:rPr lang="en-US" sz="1200" i="1" baseline="0" dirty="0">
                <a:solidFill>
                  <a:schemeClr val="tx1"/>
                </a:solidFill>
              </a:rPr>
              <a:t> </a:t>
            </a:r>
            <a:r>
              <a:rPr lang="en-US" sz="1200" i="0" baseline="0" dirty="0">
                <a:solidFill>
                  <a:schemeClr val="tx1"/>
                </a:solidFill>
              </a:rPr>
              <a:t>loop</a:t>
            </a:r>
            <a:endParaRPr lang="en-US" sz="1200" i="0" baseline="0" dirty="0">
              <a:solidFill>
                <a:schemeClr val="tx1"/>
              </a:solidFill>
              <a:cs typeface="Calibri" panose="020F0502020204030204"/>
            </a:endParaRPr>
          </a:p>
          <a:p>
            <a:pPr eaLnBrk="1" hangingPunct="1">
              <a:buFont typeface="Arial" pitchFamily="34" charset="0"/>
              <a:buChar char="•"/>
            </a:pPr>
            <a:endParaRPr lang="en-US" sz="1200" i="0" baseline="0" dirty="0">
              <a:solidFill>
                <a:schemeClr val="tx1"/>
              </a:solidFill>
              <a:cs typeface="Calibri" panose="020F0502020204030204"/>
            </a:endParaRPr>
          </a:p>
          <a:p>
            <a:pPr eaLnBrk="1" hangingPunct="1">
              <a:buFont typeface="Arial" pitchFamily="34" charset="0"/>
              <a:buNone/>
            </a:pPr>
            <a:r>
              <a:rPr lang="en-US" sz="1200" i="0" baseline="0" dirty="0">
                <a:solidFill>
                  <a:schemeClr val="tx1"/>
                </a:solidFill>
              </a:rPr>
              <a:t>These are not the only loop types in </a:t>
            </a:r>
            <a:r>
              <a:rPr lang="en-US" dirty="0"/>
              <a:t>Python,</a:t>
            </a:r>
            <a:r>
              <a:rPr lang="en-US" sz="1200" i="0" baseline="0" dirty="0">
                <a:solidFill>
                  <a:schemeClr val="tx1"/>
                </a:solidFill>
              </a:rPr>
              <a:t> but they are very common in most programming languages.</a:t>
            </a:r>
            <a:endParaRPr lang="en-US" sz="1200" i="1" dirty="0">
              <a:solidFill>
                <a:schemeClr val="tx1"/>
              </a:solidFill>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814324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The</a:t>
            </a:r>
            <a:r>
              <a:rPr lang="en-US" sz="1200" baseline="0" dirty="0">
                <a:solidFill>
                  <a:schemeClr val="tx1"/>
                </a:solidFill>
                <a:latin typeface="Tahoma" pitchFamily="34" charset="0"/>
                <a:cs typeface="Tahoma" pitchFamily="34" charset="0"/>
              </a:rPr>
              <a:t> </a:t>
            </a:r>
            <a:r>
              <a:rPr lang="en-US" sz="1200" b="1" i="0" baseline="0" dirty="0">
                <a:solidFill>
                  <a:schemeClr val="tx1"/>
                </a:solidFill>
                <a:latin typeface="Tahoma" pitchFamily="34" charset="0"/>
                <a:cs typeface="Tahoma" pitchFamily="34" charset="0"/>
              </a:rPr>
              <a:t>while</a:t>
            </a:r>
            <a:r>
              <a:rPr lang="en-US" sz="1200" b="0" i="0" baseline="0" dirty="0">
                <a:solidFill>
                  <a:schemeClr val="tx1"/>
                </a:solidFill>
                <a:latin typeface="Tahoma" pitchFamily="34" charset="0"/>
                <a:cs typeface="Tahoma" pitchFamily="34" charset="0"/>
              </a:rPr>
              <a:t> keyword </a:t>
            </a:r>
            <a:r>
              <a:rPr lang="en-US" sz="1200" i="0" baseline="0" dirty="0">
                <a:solidFill>
                  <a:schemeClr val="tx1"/>
                </a:solidFill>
                <a:latin typeface="Tahoma" pitchFamily="34" charset="0"/>
                <a:cs typeface="Tahoma" pitchFamily="34" charset="0"/>
              </a:rPr>
              <a:t>indicates the use of the </a:t>
            </a:r>
            <a:r>
              <a:rPr lang="en-US" sz="1200" b="1" i="0" baseline="0" dirty="0">
                <a:solidFill>
                  <a:schemeClr val="tx1"/>
                </a:solidFill>
                <a:latin typeface="Tahoma" pitchFamily="34" charset="0"/>
                <a:cs typeface="Tahoma" pitchFamily="34" charset="0"/>
              </a:rPr>
              <a:t>while loop</a:t>
            </a:r>
            <a:r>
              <a:rPr lang="en-US" sz="1200" i="1" baseline="0" dirty="0">
                <a:solidFill>
                  <a:schemeClr val="tx1"/>
                </a:solidFill>
                <a:latin typeface="Tahoma" pitchFamily="34" charset="0"/>
                <a:cs typeface="Tahoma" pitchFamily="34" charset="0"/>
              </a:rPr>
              <a:t>.</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A condition is checked.</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If the condition evaluates to true, a block of commands (enclosed in braces) is executed.</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When the program is done executing the block, the condition is checked again.</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The block will be executed again and again, as long as the condition </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evaluates to true.</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As soon as the condition turns to false the block is skipped.</a:t>
            </a:r>
            <a:endParaRPr lang="en-US" sz="1200" i="0" dirty="0">
              <a:solidFill>
                <a:schemeClr val="tx1"/>
              </a:solidFill>
              <a:latin typeface="Tahoma" pitchFamily="34" charset="0"/>
              <a:cs typeface="Tahoma" pitchFamily="34" charset="0"/>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2973526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u="sng" dirty="0"/>
              <a:t>Notice</a:t>
            </a:r>
            <a:r>
              <a:rPr lang="en-US" u="sng" baseline="0" dirty="0"/>
              <a:t> that </a:t>
            </a:r>
          </a:p>
          <a:p>
            <a:pPr marL="171450" indent="-171450" eaLnBrk="1" hangingPunct="1">
              <a:spcBef>
                <a:spcPct val="0"/>
              </a:spcBef>
              <a:buFont typeface="Arial" pitchFamily="34" charset="0"/>
              <a:buChar char="•"/>
            </a:pPr>
            <a:r>
              <a:rPr lang="en-US" baseline="0" dirty="0"/>
              <a:t>the loop block (lines </a:t>
            </a:r>
            <a:r>
              <a:rPr lang="en-US" dirty="0"/>
              <a:t>3-5</a:t>
            </a:r>
            <a:r>
              <a:rPr lang="en-US" baseline="0" dirty="0"/>
              <a:t>) contains only program-related commands and no loop-related command.</a:t>
            </a:r>
            <a:br>
              <a:rPr lang="en-US" baseline="0" dirty="0">
                <a:cs typeface="+mn-lt"/>
              </a:rPr>
            </a:br>
            <a:r>
              <a:rPr lang="en-US" baseline="0" dirty="0"/>
              <a:t>This way, we won’t accidentally omit to increment the counter or perform any other loop-related statements.</a:t>
            </a:r>
          </a:p>
          <a:p>
            <a:pPr marL="171450" indent="-171450">
              <a:spcBef>
                <a:spcPct val="0"/>
              </a:spcBef>
              <a:buFont typeface="Arial" pitchFamily="34" charset="0"/>
              <a:buChar char="•"/>
            </a:pPr>
            <a:r>
              <a:rPr lang="en-US" b="1" dirty="0"/>
              <a:t>"</a:t>
            </a:r>
            <a:r>
              <a:rPr lang="en-US" b="1" dirty="0" err="1"/>
              <a:t>i</a:t>
            </a:r>
            <a:r>
              <a:rPr lang="en-US" b="1" dirty="0"/>
              <a:t>"</a:t>
            </a:r>
            <a:r>
              <a:rPr lang="en-US" baseline="0" dirty="0"/>
              <a:t> is initialized in the loop header (line </a:t>
            </a:r>
            <a:r>
              <a:rPr lang="en-US" dirty="0"/>
              <a:t>2</a:t>
            </a:r>
            <a:r>
              <a:rPr lang="en-US" baseline="0" dirty="0"/>
              <a:t>).</a:t>
            </a:r>
            <a:br>
              <a:rPr lang="en-US" baseline="0" dirty="0">
                <a:cs typeface="+mn-lt"/>
              </a:rPr>
            </a:br>
            <a:r>
              <a:rPr lang="en-US" baseline="0" dirty="0"/>
              <a:t>Therefore it does not need to be initialized in </a:t>
            </a:r>
            <a:r>
              <a:rPr lang="en-US" dirty="0"/>
              <a:t>a </a:t>
            </a:r>
            <a:r>
              <a:rPr lang="en-US" baseline="0" dirty="0"/>
              <a:t>declaration</a:t>
            </a:r>
            <a:r>
              <a:rPr lang="en-US" dirty="0"/>
              <a:t>.</a:t>
            </a:r>
            <a:endParaRPr lang="en-US" baseline="0" dirty="0">
              <a:cs typeface="+mn-lt"/>
            </a:endParaRPr>
          </a:p>
          <a:p>
            <a:pPr>
              <a:spcBef>
                <a:spcPct val="0"/>
              </a:spcBef>
            </a:pPr>
            <a:r>
              <a:rPr lang="en-US" baseline="0" dirty="0"/>
              <a:t>In that case, </a:t>
            </a:r>
            <a:r>
              <a:rPr lang="en-US" b="1" dirty="0" err="1"/>
              <a:t>i</a:t>
            </a:r>
            <a:r>
              <a:rPr lang="en-US" dirty="0"/>
              <a:t> </a:t>
            </a:r>
            <a:r>
              <a:rPr lang="en-US" baseline="0" dirty="0"/>
              <a:t>will be unrecognized when used outside the loop</a:t>
            </a:r>
            <a:r>
              <a:rPr lang="en-US" dirty="0"/>
              <a:t> </a:t>
            </a:r>
            <a:endParaRPr lang="en-US" baseline="0" dirty="0"/>
          </a:p>
          <a:p>
            <a:pPr eaLnBrk="1" hangingPunct="1">
              <a:spcBef>
                <a:spcPct val="0"/>
              </a:spcBef>
              <a:buFont typeface="Arial" pitchFamily="34" charset="0"/>
              <a:buNone/>
            </a:pPr>
            <a:r>
              <a:rPr lang="en-US" baseline="0" dirty="0"/>
              <a:t>(compile-time error).</a:t>
            </a:r>
          </a:p>
          <a:p>
            <a:pPr eaLnBrk="1" hangingPunct="1">
              <a:spcBef>
                <a:spcPct val="0"/>
              </a:spcBef>
              <a:buFont typeface="Arial" pitchFamily="34" charset="0"/>
              <a:buNone/>
            </a:pPr>
            <a:endParaRPr lang="en-US" baseline="0" dirty="0"/>
          </a:p>
          <a:p>
            <a:pPr eaLnBrk="1" hangingPunct="1">
              <a:spcBef>
                <a:spcPct val="0"/>
              </a:spcBef>
              <a:buFont typeface="Arial" pitchFamily="34" charset="0"/>
              <a:buNone/>
            </a:pPr>
            <a:r>
              <a:rPr lang="en-US" baseline="0" dirty="0"/>
              <a:t>Q: Why does </a:t>
            </a:r>
            <a:r>
              <a:rPr lang="en-US" b="1" baseline="0" dirty="0"/>
              <a:t>result</a:t>
            </a:r>
            <a:r>
              <a:rPr lang="en-US" baseline="0" dirty="0"/>
              <a:t> need to initialized upon declaration (line 6)?</a:t>
            </a: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11549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B0F2-FB64-4E8F-BB3F-A19D298C44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1B8D41CC-CA75-4295-87C7-343DA29DB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73C24C3B-5AAB-46D7-B981-3B59020B6481}"/>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5" name="Footer Placeholder 4">
            <a:extLst>
              <a:ext uri="{FF2B5EF4-FFF2-40B4-BE49-F238E27FC236}">
                <a16:creationId xmlns:a16="http://schemas.microsoft.com/office/drawing/2014/main" id="{0841607B-DB89-4447-9198-D7534D5591B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BBDF857-58ED-47A2-BA33-F1C75F210796}"/>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23009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CABB-90F0-4CAC-99D9-CF862B4B22C1}"/>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8515B73C-70C3-4E4F-8F47-EE2F117EE5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2495D79-586E-4095-BD26-9F5E6ECDA402}"/>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5" name="Footer Placeholder 4">
            <a:extLst>
              <a:ext uri="{FF2B5EF4-FFF2-40B4-BE49-F238E27FC236}">
                <a16:creationId xmlns:a16="http://schemas.microsoft.com/office/drawing/2014/main" id="{D21063DB-97FB-4F8D-B30A-09E75DCC9B9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3EA39E6-B4C1-455D-8959-BE7B11896481}"/>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1697620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43EC1D-A4B2-43F2-8AF1-8B252D322A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1D2BEBE-E518-4011-B43C-5D8DC3E4C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D42CB2F-BB7A-4670-8B03-6D614189844F}"/>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5" name="Footer Placeholder 4">
            <a:extLst>
              <a:ext uri="{FF2B5EF4-FFF2-40B4-BE49-F238E27FC236}">
                <a16:creationId xmlns:a16="http://schemas.microsoft.com/office/drawing/2014/main" id="{72EF140D-8D73-4AA2-B85C-1DA80B0E86E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EAE3F1E3-4418-4289-A845-5701D28A36D2}"/>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408029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endParaRPr lang="en-US" dirty="0"/>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dirty="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dirty="0" err="1">
                <a:solidFill>
                  <a:schemeClr val="tx1">
                    <a:lumMod val="85000"/>
                    <a:lumOff val="15000"/>
                  </a:schemeClr>
                </a:solidFill>
                <a:latin typeface="Segoe" panose="020B0502040504020203" pitchFamily="34" charset="0"/>
                <a:ea typeface="+mn-ea"/>
                <a:cs typeface="+mn-cs"/>
              </a:rPr>
              <a:t>Bnei</a:t>
            </a:r>
            <a:r>
              <a:rPr lang="en-US" sz="1100" kern="1200" dirty="0">
                <a:solidFill>
                  <a:schemeClr val="tx1">
                    <a:lumMod val="85000"/>
                    <a:lumOff val="15000"/>
                  </a:schemeClr>
                </a:solidFill>
                <a:latin typeface="Segoe" panose="020B0502040504020203" pitchFamily="34" charset="0"/>
                <a:ea typeface="+mn-ea"/>
                <a:cs typeface="+mn-cs"/>
              </a:rPr>
              <a:t> </a:t>
            </a:r>
            <a:r>
              <a:rPr lang="en-US" sz="1100" kern="1200" dirty="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1706352275"/>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815413" y="1494000"/>
            <a:ext cx="1065692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15" name="Text Placeholder 14"/>
          <p:cNvSpPr>
            <a:spLocks noGrp="1"/>
          </p:cNvSpPr>
          <p:nvPr>
            <p:ph type="body" sz="quarter" idx="16"/>
          </p:nvPr>
        </p:nvSpPr>
        <p:spPr bwMode="blackWhite">
          <a:xfrm>
            <a:off x="803574" y="3873732"/>
            <a:ext cx="10668420"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1591129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803574" y="1492161"/>
            <a:ext cx="10668420"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335833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41555204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C92F-E71A-4B3C-9FB7-FD5F2D2A7C2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EDB5F956-1930-40AF-AC91-B04C921AD6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0F16CA94-68BF-4843-8DB8-D656E05CBC0F}"/>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5" name="Footer Placeholder 4">
            <a:extLst>
              <a:ext uri="{FF2B5EF4-FFF2-40B4-BE49-F238E27FC236}">
                <a16:creationId xmlns:a16="http://schemas.microsoft.com/office/drawing/2014/main" id="{959C3BA5-DF95-4EF6-A6DC-4B8BD5E4EE8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F9DB53C2-C736-41FD-8DDA-6AC8298601DE}"/>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04248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17C9-70B4-49E7-998E-58BB73D50C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37EDF904-515F-4D1E-92E9-83FF29D6F2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7FF6C4-568D-422B-89D5-71B2A673C08A}"/>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5" name="Footer Placeholder 4">
            <a:extLst>
              <a:ext uri="{FF2B5EF4-FFF2-40B4-BE49-F238E27FC236}">
                <a16:creationId xmlns:a16="http://schemas.microsoft.com/office/drawing/2014/main" id="{CA40FC27-5D16-4C73-9DFF-D2C5BED38AB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5FCA36-6734-4DE0-8F31-3949C711C9B2}"/>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88463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541E-DFE3-42F7-AC9A-1181BDFA68F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1ECA132A-D5A7-4D16-93CB-BA38C68654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F2E16354-9777-4E7C-8333-59D198C4ED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998798FD-778A-4003-B406-01ABA83920AD}"/>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6" name="Footer Placeholder 5">
            <a:extLst>
              <a:ext uri="{FF2B5EF4-FFF2-40B4-BE49-F238E27FC236}">
                <a16:creationId xmlns:a16="http://schemas.microsoft.com/office/drawing/2014/main" id="{0DA068E0-6C1D-43A7-AACA-12495B5A072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66C07070-5A56-49D5-8CE2-361FD2AF46D3}"/>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103334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E4AA-67D8-4F8C-B165-7EB00EE33E88}"/>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B96395CB-0E2F-4977-A6CD-979DD2B6A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5E862D-7E7C-4DF3-83D8-AA842A6DBC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159613CE-F13A-4238-9715-2997ABB05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79CE5-16C4-464A-98DF-E0619E7A8E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A84C8A89-5D57-4B11-85DE-65897A0D262E}"/>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8" name="Footer Placeholder 7">
            <a:extLst>
              <a:ext uri="{FF2B5EF4-FFF2-40B4-BE49-F238E27FC236}">
                <a16:creationId xmlns:a16="http://schemas.microsoft.com/office/drawing/2014/main" id="{7492AD8F-AB13-46CD-B575-96D8C417B8EF}"/>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13C44A75-88DE-4B77-A83A-A073EEB1063E}"/>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041267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2D48-F611-4C20-A501-E42D55EA7872}"/>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73B4F494-C301-474D-9820-F43EE37C3B7D}"/>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4" name="Footer Placeholder 3">
            <a:extLst>
              <a:ext uri="{FF2B5EF4-FFF2-40B4-BE49-F238E27FC236}">
                <a16:creationId xmlns:a16="http://schemas.microsoft.com/office/drawing/2014/main" id="{B2F81368-25F8-4419-B068-E991F4F72D8C}"/>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0A0A1445-9351-453D-ADE8-B23F82E75268}"/>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30354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1087C-2A85-4795-906C-9E4A11D0F159}"/>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3" name="Footer Placeholder 2">
            <a:extLst>
              <a:ext uri="{FF2B5EF4-FFF2-40B4-BE49-F238E27FC236}">
                <a16:creationId xmlns:a16="http://schemas.microsoft.com/office/drawing/2014/main" id="{904C3394-336E-4B3F-89F6-921C4F98D86D}"/>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E6C1EDD6-3A56-407F-8F48-87F6F5B07EAB}"/>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410387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A264-67D7-4B94-A6AC-39187DA94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4C40E8F-A94E-4B95-AD75-E0D50C9513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BD708130-AA4E-4D68-AD93-02289A0F6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EB825-0DFD-4F27-BB41-128D0BECFAE5}"/>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6" name="Footer Placeholder 5">
            <a:extLst>
              <a:ext uri="{FF2B5EF4-FFF2-40B4-BE49-F238E27FC236}">
                <a16:creationId xmlns:a16="http://schemas.microsoft.com/office/drawing/2014/main" id="{1A2C910A-B4B6-4CB3-ABC9-8AFEAEC9701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85C7C1B1-8DE8-46D1-A124-C2A0FBC2CF5C}"/>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97588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995F-5804-4D85-8F9B-2349FAF18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21093F4D-0A05-4EBE-A003-69979427F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137F715B-BC89-4028-B736-0085C5DB7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AA3DD-ED4A-496E-94ED-5E0A5D0F0E8B}"/>
              </a:ext>
            </a:extLst>
          </p:cNvPr>
          <p:cNvSpPr>
            <a:spLocks noGrp="1"/>
          </p:cNvSpPr>
          <p:nvPr>
            <p:ph type="dt" sz="half" idx="10"/>
          </p:nvPr>
        </p:nvSpPr>
        <p:spPr/>
        <p:txBody>
          <a:bodyPr/>
          <a:lstStyle/>
          <a:p>
            <a:fld id="{C33ED46B-FB1B-41EE-8223-593D733C943A}" type="datetimeFigureOut">
              <a:rPr lang="he-IL" smtClean="0"/>
              <a:t>ט'/תמוז/תשפ"ג</a:t>
            </a:fld>
            <a:endParaRPr lang="he-IL"/>
          </a:p>
        </p:txBody>
      </p:sp>
      <p:sp>
        <p:nvSpPr>
          <p:cNvPr id="6" name="Footer Placeholder 5">
            <a:extLst>
              <a:ext uri="{FF2B5EF4-FFF2-40B4-BE49-F238E27FC236}">
                <a16:creationId xmlns:a16="http://schemas.microsoft.com/office/drawing/2014/main" id="{744B99CD-F854-40E9-8BB0-9600360EDD7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3C224B2-4AB5-4DD7-8CC3-82B76EF57004}"/>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15978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7DD1B-1AEF-4E83-A8DA-6A2D8EF49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531B0EF4-AFB9-44DC-9EEC-3BF165DC31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69AAFEE-DC44-4A3D-AD88-E54095D1A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ED46B-FB1B-41EE-8223-593D733C943A}" type="datetimeFigureOut">
              <a:rPr lang="he-IL" smtClean="0"/>
              <a:t>ט'/תמוז/תשפ"ג</a:t>
            </a:fld>
            <a:endParaRPr lang="he-IL"/>
          </a:p>
        </p:txBody>
      </p:sp>
      <p:sp>
        <p:nvSpPr>
          <p:cNvPr id="5" name="Footer Placeholder 4">
            <a:extLst>
              <a:ext uri="{FF2B5EF4-FFF2-40B4-BE49-F238E27FC236}">
                <a16:creationId xmlns:a16="http://schemas.microsoft.com/office/drawing/2014/main" id="{6E470E03-7AD6-48C5-B6F8-6F4D70276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F0265880-C070-4F27-8FD0-6A42E42A1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1D955-8D9E-4895-B433-F1B9D10F71CB}" type="slidenum">
              <a:rPr lang="he-IL" smtClean="0"/>
              <a:t>‹#›</a:t>
            </a:fld>
            <a:endParaRPr lang="he-IL"/>
          </a:p>
        </p:txBody>
      </p:sp>
    </p:spTree>
    <p:extLst>
      <p:ext uri="{BB962C8B-B14F-4D97-AF65-F5344CB8AC3E}">
        <p14:creationId xmlns:p14="http://schemas.microsoft.com/office/powerpoint/2010/main" val="580859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design-patterns-set-1-introduction/"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oNalXg67XEE"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hyperlink" Target="https://www.geeksforgeeks.org/observer-method-python-design-patter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552" y="1700808"/>
            <a:ext cx="7388072" cy="536365"/>
          </a:xfrm>
        </p:spPr>
        <p:txBody>
          <a:bodyPr>
            <a:normAutofit/>
          </a:bodyPr>
          <a:lstStyle/>
          <a:p>
            <a:pPr algn="l"/>
            <a:r>
              <a:rPr lang="en-US" b="1" i="0" dirty="0">
                <a:solidFill>
                  <a:srgbClr val="0F0F0F"/>
                </a:solidFill>
                <a:effectLst/>
                <a:latin typeface="YouTube Sans"/>
              </a:rPr>
              <a:t>The strategy pattern</a:t>
            </a:r>
          </a:p>
        </p:txBody>
      </p:sp>
    </p:spTree>
    <p:extLst>
      <p:ext uri="{BB962C8B-B14F-4D97-AF65-F5344CB8AC3E}">
        <p14:creationId xmlns:p14="http://schemas.microsoft.com/office/powerpoint/2010/main" val="230917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99581E-1496-4118-A38C-D3CB0A781467}"/>
              </a:ext>
            </a:extLst>
          </p:cNvPr>
          <p:cNvSpPr txBox="1"/>
          <p:nvPr/>
        </p:nvSpPr>
        <p:spPr>
          <a:xfrm>
            <a:off x="115410" y="1891009"/>
            <a:ext cx="11496582" cy="2677656"/>
          </a:xfrm>
          <a:prstGeom prst="rect">
            <a:avLst/>
          </a:prstGeom>
          <a:noFill/>
        </p:spPr>
        <p:txBody>
          <a:bodyPr wrap="square" rtlCol="0">
            <a:spAutoFit/>
          </a:bodyPr>
          <a:lstStyle/>
          <a:p>
            <a:r>
              <a:rPr lang="en-US" sz="2400" b="0" i="0" dirty="0">
                <a:solidFill>
                  <a:srgbClr val="273239"/>
                </a:solidFill>
                <a:effectLst/>
                <a:latin typeface="Nunito"/>
              </a:rPr>
              <a:t>The observer method is a </a:t>
            </a:r>
            <a:r>
              <a:rPr lang="en-US" sz="2400" b="1" i="0" u="sng" dirty="0">
                <a:effectLst/>
                <a:latin typeface="Nunito"/>
                <a:hlinkClick r:id="rId3"/>
              </a:rPr>
              <a:t>Behavioral design Pattern</a:t>
            </a:r>
            <a:r>
              <a:rPr lang="en-US" sz="2400" b="0" i="0" dirty="0">
                <a:solidFill>
                  <a:srgbClr val="273239"/>
                </a:solidFill>
                <a:effectLst/>
                <a:latin typeface="Nunito"/>
              </a:rPr>
              <a:t> which allows you to define or create a subscription mechanism to send the notification to the multiple objects about any new event that happens to the object that they are observing. The subject is basically observed by multiple objects. The subject needs to be monitored and whenever there is a change in the subject, the observers are being notified about the change. This pattern defines one to Many dependencies between objects so that one object changes state, all of its dependents are notified and updated automatically.</a:t>
            </a:r>
            <a:endParaRPr lang="en-US" sz="2400" dirty="0"/>
          </a:p>
        </p:txBody>
      </p:sp>
      <p:sp>
        <p:nvSpPr>
          <p:cNvPr id="9" name="Title 3">
            <a:extLst>
              <a:ext uri="{FF2B5EF4-FFF2-40B4-BE49-F238E27FC236}">
                <a16:creationId xmlns:a16="http://schemas.microsoft.com/office/drawing/2014/main" id="{669C2955-E20E-4E96-8E21-AFFFFF6FBC42}"/>
              </a:ext>
            </a:extLst>
          </p:cNvPr>
          <p:cNvSpPr>
            <a:spLocks noGrp="1"/>
          </p:cNvSpPr>
          <p:nvPr>
            <p:ph type="title"/>
          </p:nvPr>
        </p:nvSpPr>
        <p:spPr>
          <a:xfrm>
            <a:off x="115410" y="619701"/>
            <a:ext cx="10561173" cy="720000"/>
          </a:xfrm>
        </p:spPr>
        <p:txBody>
          <a:bodyPr>
            <a:normAutofit/>
          </a:bodyPr>
          <a:lstStyle/>
          <a:p>
            <a:r>
              <a:rPr lang="en-US" b="1" dirty="0"/>
              <a:t>Introduction</a:t>
            </a:r>
            <a:endParaRPr lang="he-IL" b="1" dirty="0"/>
          </a:p>
        </p:txBody>
      </p:sp>
    </p:spTree>
    <p:extLst>
      <p:ext uri="{BB962C8B-B14F-4D97-AF65-F5344CB8AC3E}">
        <p14:creationId xmlns:p14="http://schemas.microsoft.com/office/powerpoint/2010/main" val="126592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1024467" y="1494000"/>
            <a:ext cx="10352120" cy="494840"/>
          </a:xfrm>
        </p:spPr>
        <p:txBody>
          <a:bodyPr>
            <a:noAutofit/>
          </a:bodyPr>
          <a:lstStyle/>
          <a:p>
            <a:pPr marL="0" indent="0" algn="l">
              <a:buNone/>
            </a:pPr>
            <a:r>
              <a:rPr lang="en-US" sz="2000" b="0" i="0" dirty="0">
                <a:solidFill>
                  <a:srgbClr val="273239"/>
                </a:solidFill>
                <a:effectLst/>
                <a:latin typeface="Nunito"/>
              </a:rPr>
              <a:t>Imagine you want to create a calculator application that has different features such as addition, subtraction, changing base of the numbers to hexadecimal, decimal, and many other features. But one of your friends is interested in changing the base of his favorite number to Octal base number and you are still developing the application. So, what could be the solution to it? Should your friend check the application daily just to get to know about the status? But don’t you think it would result in a lot of unnecessary visits to the application which were definitely not required. Or you may think about that each time you add the new feature and send the notification to each user. Is it OK? Sometimes yes but not every time. Might be some users get offended by a lot of unnecessary notifications which they really don’t want.</a:t>
            </a:r>
            <a:endParaRPr lang="en-US" sz="3200" b="0" i="0" dirty="0">
              <a:solidFill>
                <a:srgbClr val="292929"/>
              </a:solidFill>
              <a:effectLst/>
              <a:latin typeface="source-serif-pro"/>
            </a:endParaRPr>
          </a:p>
        </p:txBody>
      </p:sp>
      <p:sp>
        <p:nvSpPr>
          <p:cNvPr id="2" name="TextBox 1">
            <a:extLst>
              <a:ext uri="{FF2B5EF4-FFF2-40B4-BE49-F238E27FC236}">
                <a16:creationId xmlns:a16="http://schemas.microsoft.com/office/drawing/2014/main" id="{E54E6A77-44C1-464D-8BE2-C8D4AB2E0DA1}"/>
              </a:ext>
            </a:extLst>
          </p:cNvPr>
          <p:cNvSpPr txBox="1"/>
          <p:nvPr/>
        </p:nvSpPr>
        <p:spPr>
          <a:xfrm>
            <a:off x="914400" y="390617"/>
            <a:ext cx="10191565" cy="769441"/>
          </a:xfrm>
          <a:prstGeom prst="rect">
            <a:avLst/>
          </a:prstGeom>
          <a:noFill/>
        </p:spPr>
        <p:txBody>
          <a:bodyPr wrap="square" rtlCol="0">
            <a:spAutoFit/>
          </a:bodyPr>
          <a:lstStyle/>
          <a:p>
            <a:pPr fontAlgn="base"/>
            <a:r>
              <a:rPr lang="en-US" sz="4400" b="1" i="0" dirty="0">
                <a:solidFill>
                  <a:srgbClr val="273239"/>
                </a:solidFill>
                <a:effectLst/>
                <a:latin typeface="Nunito"/>
              </a:rPr>
              <a:t>Problem Without using Observer Method</a:t>
            </a:r>
          </a:p>
        </p:txBody>
      </p:sp>
    </p:spTree>
    <p:extLst>
      <p:ext uri="{BB962C8B-B14F-4D97-AF65-F5344CB8AC3E}">
        <p14:creationId xmlns:p14="http://schemas.microsoft.com/office/powerpoint/2010/main" val="196020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7B48B7B9-B543-445B-9A20-1EF52488F646}"/>
              </a:ext>
            </a:extLst>
          </p:cNvPr>
          <p:cNvSpPr>
            <a:spLocks noGrp="1"/>
          </p:cNvSpPr>
          <p:nvPr>
            <p:ph type="title"/>
          </p:nvPr>
        </p:nvSpPr>
        <p:spPr>
          <a:xfrm>
            <a:off x="815414" y="548680"/>
            <a:ext cx="10561173" cy="720000"/>
          </a:xfrm>
        </p:spPr>
        <p:txBody>
          <a:bodyPr>
            <a:normAutofit/>
          </a:bodyPr>
          <a:lstStyle/>
          <a:p>
            <a:pPr fontAlgn="base"/>
            <a:r>
              <a:rPr lang="en-US" b="1" i="0" dirty="0">
                <a:solidFill>
                  <a:srgbClr val="273239"/>
                </a:solidFill>
                <a:effectLst/>
                <a:latin typeface="Nunito"/>
              </a:rPr>
              <a:t>Solution using Observer Method</a:t>
            </a:r>
            <a:endParaRPr lang="en-US" b="1" i="0" dirty="0">
              <a:solidFill>
                <a:srgbClr val="292929"/>
              </a:solidFill>
              <a:effectLst/>
              <a:latin typeface="sohne"/>
            </a:endParaRPr>
          </a:p>
        </p:txBody>
      </p:sp>
      <p:sp>
        <p:nvSpPr>
          <p:cNvPr id="4" name="TextBox 3">
            <a:extLst>
              <a:ext uri="{FF2B5EF4-FFF2-40B4-BE49-F238E27FC236}">
                <a16:creationId xmlns:a16="http://schemas.microsoft.com/office/drawing/2014/main" id="{976B8F7B-E636-48F9-A6AC-57D33610DE43}"/>
              </a:ext>
            </a:extLst>
          </p:cNvPr>
          <p:cNvSpPr txBox="1"/>
          <p:nvPr/>
        </p:nvSpPr>
        <p:spPr>
          <a:xfrm>
            <a:off x="897467" y="1564243"/>
            <a:ext cx="5281391" cy="2246769"/>
          </a:xfrm>
          <a:prstGeom prst="rect">
            <a:avLst/>
          </a:prstGeom>
          <a:noFill/>
        </p:spPr>
        <p:txBody>
          <a:bodyPr wrap="square" rtlCol="0">
            <a:spAutoFit/>
          </a:bodyPr>
          <a:lstStyle/>
          <a:p>
            <a:pPr algn="l"/>
            <a:r>
              <a:rPr lang="en-US" sz="2000" b="0" i="0" dirty="0">
                <a:solidFill>
                  <a:srgbClr val="273239"/>
                </a:solidFill>
                <a:effectLst/>
                <a:latin typeface="Nunito"/>
              </a:rPr>
              <a:t>Let’s discuss the solution to the above-described problem. Here comes the object </a:t>
            </a:r>
            <a:r>
              <a:rPr lang="en-US" sz="2000" b="1" i="0" dirty="0">
                <a:solidFill>
                  <a:srgbClr val="273239"/>
                </a:solidFill>
                <a:effectLst/>
                <a:latin typeface="Nunito"/>
              </a:rPr>
              <a:t>Subject</a:t>
            </a:r>
            <a:r>
              <a:rPr lang="en-US" sz="2000" b="0" i="0" dirty="0">
                <a:solidFill>
                  <a:srgbClr val="273239"/>
                </a:solidFill>
                <a:effectLst/>
                <a:latin typeface="Nunito"/>
              </a:rPr>
              <a:t> into the limelight. But it also notifies the other objects also that’s why we generally call it </a:t>
            </a:r>
            <a:r>
              <a:rPr lang="en-US" sz="2000" b="1" i="0" dirty="0">
                <a:solidFill>
                  <a:srgbClr val="273239"/>
                </a:solidFill>
                <a:effectLst/>
                <a:latin typeface="Nunito"/>
              </a:rPr>
              <a:t>Publisher</a:t>
            </a:r>
            <a:r>
              <a:rPr lang="en-US" sz="2000" b="0" i="0" dirty="0">
                <a:solidFill>
                  <a:srgbClr val="273239"/>
                </a:solidFill>
                <a:effectLst/>
                <a:latin typeface="Nunito"/>
              </a:rPr>
              <a:t>.</a:t>
            </a:r>
          </a:p>
          <a:p>
            <a:pPr algn="l"/>
            <a:endParaRPr lang="en-US" sz="2000" b="0" i="0" dirty="0">
              <a:solidFill>
                <a:srgbClr val="273239"/>
              </a:solidFill>
              <a:effectLst/>
              <a:latin typeface="Nunito"/>
            </a:endParaRPr>
          </a:p>
          <a:p>
            <a:pPr algn="l"/>
            <a:r>
              <a:rPr lang="en-US" sz="2000" b="0" i="0" dirty="0">
                <a:solidFill>
                  <a:srgbClr val="273239"/>
                </a:solidFill>
                <a:effectLst/>
                <a:latin typeface="Nunito"/>
              </a:rPr>
              <a:t> All the objects that want to track changes in the publisher’s state are called subscribers.</a:t>
            </a:r>
            <a:endParaRPr lang="en-US" dirty="0"/>
          </a:p>
        </p:txBody>
      </p:sp>
      <p:pic>
        <p:nvPicPr>
          <p:cNvPr id="1026" name="Picture 2" descr="Lightbox">
            <a:extLst>
              <a:ext uri="{FF2B5EF4-FFF2-40B4-BE49-F238E27FC236}">
                <a16:creationId xmlns:a16="http://schemas.microsoft.com/office/drawing/2014/main" id="{693D36E8-25AC-46CF-8D02-CD8E8AFDA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6008" y="2603410"/>
            <a:ext cx="4676775"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54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392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78FB4B3F-9EB9-4C0B-9D66-7CF9982E7AE6}"/>
              </a:ext>
            </a:extLst>
          </p:cNvPr>
          <p:cNvSpPr>
            <a:spLocks noChangeArrowheads="1"/>
          </p:cNvSpPr>
          <p:nvPr/>
        </p:nvSpPr>
        <p:spPr bwMode="auto">
          <a:xfrm>
            <a:off x="1118586" y="305067"/>
            <a:ext cx="3968318" cy="54476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rPr>
              <a:t>class </a:t>
            </a:r>
            <a:r>
              <a:rPr kumimoji="0" lang="en-US" altLang="en-US" sz="1000" b="0" i="0" u="none" strike="noStrike" cap="none" normalizeH="0" baseline="0" dirty="0">
                <a:ln>
                  <a:noFill/>
                </a:ln>
                <a:solidFill>
                  <a:srgbClr val="A9B7C6"/>
                </a:solidFill>
                <a:effectLst/>
                <a:latin typeface="Arial Unicode MS"/>
              </a:rPr>
              <a:t>Subject: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1" u="none" strike="noStrike" cap="none" normalizeH="0" baseline="0" dirty="0">
                <a:ln>
                  <a:noFill/>
                </a:ln>
                <a:solidFill>
                  <a:srgbClr val="629755"/>
                </a:solidFill>
                <a:effectLst/>
                <a:latin typeface="Arial Unicode MS"/>
              </a:rPr>
              <a:t>"""Represents what is being observed"""</a:t>
            </a:r>
            <a:br>
              <a:rPr kumimoji="0" lang="en-US" altLang="en-US" sz="1000" b="0" i="1" u="none" strike="noStrike" cap="none" normalizeH="0" baseline="0" dirty="0">
                <a:ln>
                  <a:noFill/>
                </a:ln>
                <a:solidFill>
                  <a:srgbClr val="629755"/>
                </a:solidFill>
                <a:effectLst/>
                <a:latin typeface="Arial Unicode MS"/>
              </a:rPr>
            </a:br>
            <a:br>
              <a:rPr kumimoji="0" lang="en-US" altLang="en-US" sz="1000" b="0" i="1" u="none" strike="noStrike" cap="none" normalizeH="0" baseline="0" dirty="0">
                <a:ln>
                  <a:noFill/>
                </a:ln>
                <a:solidFill>
                  <a:srgbClr val="629755"/>
                </a:solidFill>
                <a:effectLst/>
                <a:latin typeface="Arial Unicode MS"/>
              </a:rPr>
            </a:br>
            <a:r>
              <a:rPr kumimoji="0" lang="en-US" altLang="en-US" sz="1000" b="0" i="1" u="none" strike="noStrike" cap="none" normalizeH="0" baseline="0" dirty="0">
                <a:ln>
                  <a:noFill/>
                </a:ln>
                <a:solidFill>
                  <a:srgbClr val="629755"/>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a:ln>
                  <a:noFill/>
                </a:ln>
                <a:solidFill>
                  <a:srgbClr val="A9B7C6"/>
                </a:solidFill>
                <a:effectLst/>
                <a:latin typeface="Arial Unicode MS"/>
              </a:rPr>
              <a:t>__</a:t>
            </a:r>
            <a:r>
              <a:rPr kumimoji="0" lang="en-US" altLang="en-US" sz="1000" b="0" i="0" u="none" strike="noStrike" cap="none" normalizeH="0" baseline="0" dirty="0" err="1">
                <a:ln>
                  <a:noFill/>
                </a:ln>
                <a:solidFill>
                  <a:srgbClr val="A9B7C6"/>
                </a:solidFill>
                <a:effectLst/>
                <a:latin typeface="Arial Unicode MS"/>
              </a:rPr>
              <a:t>init</a:t>
            </a:r>
            <a:r>
              <a:rPr kumimoji="0" lang="en-US" altLang="en-US" sz="1000" b="0" i="0" u="none" strike="noStrike" cap="none" normalizeH="0" baseline="0" dirty="0">
                <a:ln>
                  <a:noFill/>
                </a:ln>
                <a:solidFill>
                  <a:srgbClr val="A9B7C6"/>
                </a:solidFill>
                <a:effectLst/>
                <a:latin typeface="Arial Unicode MS"/>
              </a:rPr>
              <a:t>__(self):</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1" u="none" strike="noStrike" cap="none" normalizeH="0" baseline="0" dirty="0">
                <a:ln>
                  <a:noFill/>
                </a:ln>
                <a:solidFill>
                  <a:srgbClr val="629755"/>
                </a:solidFill>
                <a:effectLst/>
                <a:latin typeface="Arial Unicode MS"/>
              </a:rPr>
              <a:t>"""create an empty observer list"""</a:t>
            </a:r>
            <a:br>
              <a:rPr kumimoji="0" lang="en-US" altLang="en-US" sz="1000" b="0" i="1" u="none" strike="noStrike" cap="none" normalizeH="0" baseline="0" dirty="0">
                <a:ln>
                  <a:noFill/>
                </a:ln>
                <a:solidFill>
                  <a:srgbClr val="629755"/>
                </a:solidFill>
                <a:effectLst/>
                <a:latin typeface="Arial Unicode MS"/>
              </a:rPr>
            </a:br>
            <a:br>
              <a:rPr kumimoji="0" lang="en-US" altLang="en-US" sz="1000" b="0" i="1" u="none" strike="noStrike" cap="none" normalizeH="0" baseline="0" dirty="0">
                <a:ln>
                  <a:noFill/>
                </a:ln>
                <a:solidFill>
                  <a:srgbClr val="629755"/>
                </a:solidFill>
                <a:effectLst/>
                <a:latin typeface="Arial Unicode MS"/>
              </a:rPr>
            </a:br>
            <a:r>
              <a:rPr kumimoji="0" lang="en-US" altLang="en-US" sz="1000" b="0" i="1" u="none" strike="noStrike" cap="none" normalizeH="0" baseline="0" dirty="0">
                <a:ln>
                  <a:noFill/>
                </a:ln>
                <a:solidFill>
                  <a:srgbClr val="629755"/>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self._observers</a:t>
            </a:r>
            <a:r>
              <a:rPr kumimoji="0" lang="en-US" altLang="en-US" sz="1000" b="0" i="0" u="none" strike="noStrike" cap="none" normalizeH="0" baseline="0" dirty="0">
                <a:ln>
                  <a:noFill/>
                </a:ln>
                <a:solidFill>
                  <a:srgbClr val="A9B7C6"/>
                </a:solidFill>
                <a:effectLst/>
                <a:latin typeface="Arial Unicode MS"/>
              </a:rPr>
              <a:t> = []</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a:ln>
                  <a:noFill/>
                </a:ln>
                <a:solidFill>
                  <a:srgbClr val="A9B7C6"/>
                </a:solidFill>
                <a:effectLst/>
                <a:latin typeface="Arial Unicode MS"/>
              </a:rPr>
              <a:t>notify(self</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modifier=</a:t>
            </a:r>
            <a:r>
              <a:rPr kumimoji="0" lang="en-US" altLang="en-US" sz="1000" b="0" i="0" u="none" strike="noStrike" cap="none" normalizeH="0" baseline="0" dirty="0">
                <a:ln>
                  <a:noFill/>
                </a:ln>
                <a:solidFill>
                  <a:srgbClr val="CC7832"/>
                </a:solidFill>
                <a:effectLst/>
                <a:latin typeface="Arial Unicode MS"/>
              </a:rPr>
              <a:t>None</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1" u="none" strike="noStrike" cap="none" normalizeH="0" baseline="0" dirty="0">
                <a:ln>
                  <a:noFill/>
                </a:ln>
                <a:solidFill>
                  <a:srgbClr val="629755"/>
                </a:solidFill>
                <a:effectLst/>
                <a:latin typeface="Arial Unicode MS"/>
              </a:rPr>
              <a:t>"""Alert the observers"""</a:t>
            </a:r>
            <a:br>
              <a:rPr kumimoji="0" lang="en-US" altLang="en-US" sz="1000" b="0" i="1" u="none" strike="noStrike" cap="none" normalizeH="0" baseline="0" dirty="0">
                <a:ln>
                  <a:noFill/>
                </a:ln>
                <a:solidFill>
                  <a:srgbClr val="629755"/>
                </a:solidFill>
                <a:effectLst/>
                <a:latin typeface="Arial Unicode MS"/>
              </a:rPr>
            </a:br>
            <a:br>
              <a:rPr kumimoji="0" lang="en-US" altLang="en-US" sz="1000" b="0" i="1" u="none" strike="noStrike" cap="none" normalizeH="0" baseline="0" dirty="0">
                <a:ln>
                  <a:noFill/>
                </a:ln>
                <a:solidFill>
                  <a:srgbClr val="629755"/>
                </a:solidFill>
                <a:effectLst/>
                <a:latin typeface="Arial Unicode MS"/>
              </a:rPr>
            </a:br>
            <a:r>
              <a:rPr kumimoji="0" lang="en-US" altLang="en-US" sz="1000" b="0" i="1" u="none" strike="noStrike" cap="none" normalizeH="0" baseline="0" dirty="0">
                <a:ln>
                  <a:noFill/>
                </a:ln>
                <a:solidFill>
                  <a:srgbClr val="629755"/>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for </a:t>
            </a:r>
            <a:r>
              <a:rPr kumimoji="0" lang="en-US" altLang="en-US" sz="1000" b="0" i="0" u="none" strike="noStrike" cap="none" normalizeH="0" baseline="0" dirty="0">
                <a:ln>
                  <a:noFill/>
                </a:ln>
                <a:solidFill>
                  <a:srgbClr val="A9B7C6"/>
                </a:solidFill>
                <a:effectLst/>
                <a:latin typeface="Arial Unicode MS"/>
              </a:rPr>
              <a:t>observer </a:t>
            </a:r>
            <a:r>
              <a:rPr kumimoji="0" lang="en-US" altLang="en-US" sz="1000" b="0" i="0" u="none" strike="noStrike" cap="none" normalizeH="0" baseline="0" dirty="0">
                <a:ln>
                  <a:noFill/>
                </a:ln>
                <a:solidFill>
                  <a:srgbClr val="CC7832"/>
                </a:solidFill>
                <a:effectLst/>
                <a:latin typeface="Arial Unicode MS"/>
              </a:rPr>
              <a:t>in </a:t>
            </a:r>
            <a:r>
              <a:rPr kumimoji="0" lang="en-US" altLang="en-US" sz="1000" b="0" i="0" u="none" strike="noStrike" cap="none" normalizeH="0" baseline="0" dirty="0" err="1">
                <a:ln>
                  <a:noFill/>
                </a:ln>
                <a:solidFill>
                  <a:srgbClr val="A9B7C6"/>
                </a:solidFill>
                <a:effectLst/>
                <a:latin typeface="Arial Unicode MS"/>
              </a:rPr>
              <a:t>self._observers</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if </a:t>
            </a:r>
            <a:r>
              <a:rPr kumimoji="0" lang="en-US" altLang="en-US" sz="1000" b="0" i="0" u="none" strike="noStrike" cap="none" normalizeH="0" baseline="0" dirty="0">
                <a:ln>
                  <a:noFill/>
                </a:ln>
                <a:solidFill>
                  <a:srgbClr val="A9B7C6"/>
                </a:solidFill>
                <a:effectLst/>
                <a:latin typeface="Arial Unicode MS"/>
              </a:rPr>
              <a:t>modifier != observer:</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observer.update</a:t>
            </a:r>
            <a:r>
              <a:rPr kumimoji="0" lang="en-US" altLang="en-US" sz="1000" b="0" i="0" u="none" strike="noStrike" cap="none" normalizeH="0" baseline="0" dirty="0">
                <a:ln>
                  <a:noFill/>
                </a:ln>
                <a:solidFill>
                  <a:srgbClr val="A9B7C6"/>
                </a:solidFill>
                <a:effectLst/>
                <a:latin typeface="Arial Unicode MS"/>
              </a:rPr>
              <a:t>(self)</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a:ln>
                  <a:noFill/>
                </a:ln>
                <a:solidFill>
                  <a:srgbClr val="A9B7C6"/>
                </a:solidFill>
                <a:effectLst/>
                <a:latin typeface="Arial Unicode MS"/>
              </a:rPr>
              <a:t>attach(self</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observer):</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1" u="none" strike="noStrike" cap="none" normalizeH="0" baseline="0" dirty="0">
                <a:ln>
                  <a:noFill/>
                </a:ln>
                <a:solidFill>
                  <a:srgbClr val="629755"/>
                </a:solidFill>
                <a:effectLst/>
                <a:latin typeface="Arial Unicode MS"/>
              </a:rPr>
              <a:t>"""If the observer is not in the list,</a:t>
            </a:r>
            <a:br>
              <a:rPr kumimoji="0" lang="en-US" altLang="en-US" sz="1000" b="0" i="1" u="none" strike="noStrike" cap="none" normalizeH="0" baseline="0" dirty="0">
                <a:ln>
                  <a:noFill/>
                </a:ln>
                <a:solidFill>
                  <a:srgbClr val="629755"/>
                </a:solidFill>
                <a:effectLst/>
                <a:latin typeface="Arial Unicode MS"/>
              </a:rPr>
            </a:br>
            <a:r>
              <a:rPr kumimoji="0" lang="en-US" altLang="en-US" sz="1000" b="0" i="1" u="none" strike="noStrike" cap="none" normalizeH="0" baseline="0" dirty="0">
                <a:ln>
                  <a:noFill/>
                </a:ln>
                <a:solidFill>
                  <a:srgbClr val="629755"/>
                </a:solidFill>
                <a:effectLst/>
                <a:latin typeface="Arial Unicode MS"/>
              </a:rPr>
              <a:t>        append it into the list"""</a:t>
            </a:r>
            <a:br>
              <a:rPr kumimoji="0" lang="en-US" altLang="en-US" sz="1000" b="0" i="1" u="none" strike="noStrike" cap="none" normalizeH="0" baseline="0" dirty="0">
                <a:ln>
                  <a:noFill/>
                </a:ln>
                <a:solidFill>
                  <a:srgbClr val="629755"/>
                </a:solidFill>
                <a:effectLst/>
                <a:latin typeface="Arial Unicode MS"/>
              </a:rPr>
            </a:br>
            <a:br>
              <a:rPr kumimoji="0" lang="en-US" altLang="en-US" sz="1000" b="0" i="1" u="none" strike="noStrike" cap="none" normalizeH="0" baseline="0" dirty="0">
                <a:ln>
                  <a:noFill/>
                </a:ln>
                <a:solidFill>
                  <a:srgbClr val="629755"/>
                </a:solidFill>
                <a:effectLst/>
                <a:latin typeface="Arial Unicode MS"/>
              </a:rPr>
            </a:br>
            <a:r>
              <a:rPr kumimoji="0" lang="en-US" altLang="en-US" sz="1000" b="0" i="1" u="none" strike="noStrike" cap="none" normalizeH="0" baseline="0" dirty="0">
                <a:ln>
                  <a:noFill/>
                </a:ln>
                <a:solidFill>
                  <a:srgbClr val="629755"/>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if </a:t>
            </a:r>
            <a:r>
              <a:rPr kumimoji="0" lang="en-US" altLang="en-US" sz="1000" b="0" i="0" u="none" strike="noStrike" cap="none" normalizeH="0" baseline="0" dirty="0">
                <a:ln>
                  <a:noFill/>
                </a:ln>
                <a:solidFill>
                  <a:srgbClr val="A9B7C6"/>
                </a:solidFill>
                <a:effectLst/>
                <a:latin typeface="Arial Unicode MS"/>
              </a:rPr>
              <a:t>observer </a:t>
            </a:r>
            <a:r>
              <a:rPr kumimoji="0" lang="en-US" altLang="en-US" sz="1000" b="0" i="0" u="none" strike="noStrike" cap="none" normalizeH="0" baseline="0" dirty="0">
                <a:ln>
                  <a:noFill/>
                </a:ln>
                <a:solidFill>
                  <a:srgbClr val="CC7832"/>
                </a:solidFill>
                <a:effectLst/>
                <a:latin typeface="Arial Unicode MS"/>
              </a:rPr>
              <a:t>not in </a:t>
            </a:r>
            <a:r>
              <a:rPr kumimoji="0" lang="en-US" altLang="en-US" sz="1000" b="0" i="0" u="none" strike="noStrike" cap="none" normalizeH="0" baseline="0" dirty="0" err="1">
                <a:ln>
                  <a:noFill/>
                </a:ln>
                <a:solidFill>
                  <a:srgbClr val="A9B7C6"/>
                </a:solidFill>
                <a:effectLst/>
                <a:latin typeface="Arial Unicode MS"/>
              </a:rPr>
              <a:t>self._observers</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self._</a:t>
            </a:r>
            <a:r>
              <a:rPr kumimoji="0" lang="en-US" altLang="en-US" sz="1000" b="0" i="0" u="none" strike="noStrike" cap="none" normalizeH="0" baseline="0" dirty="0" err="1">
                <a:ln>
                  <a:noFill/>
                </a:ln>
                <a:solidFill>
                  <a:srgbClr val="A9B7C6"/>
                </a:solidFill>
                <a:effectLst/>
                <a:latin typeface="Arial Unicode MS"/>
              </a:rPr>
              <a:t>observers.append</a:t>
            </a:r>
            <a:r>
              <a:rPr kumimoji="0" lang="en-US" altLang="en-US" sz="1000" b="0" i="0" u="none" strike="noStrike" cap="none" normalizeH="0" baseline="0" dirty="0">
                <a:ln>
                  <a:noFill/>
                </a:ln>
                <a:solidFill>
                  <a:srgbClr val="A9B7C6"/>
                </a:solidFill>
                <a:effectLst/>
                <a:latin typeface="Arial Unicode MS"/>
              </a:rPr>
              <a:t>(observer)</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a:ln>
                  <a:noFill/>
                </a:ln>
                <a:solidFill>
                  <a:srgbClr val="A9B7C6"/>
                </a:solidFill>
                <a:effectLst/>
                <a:latin typeface="Arial Unicode MS"/>
              </a:rPr>
              <a:t>detach(self</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observer):</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1" u="none" strike="noStrike" cap="none" normalizeH="0" baseline="0" dirty="0">
                <a:ln>
                  <a:noFill/>
                </a:ln>
                <a:solidFill>
                  <a:srgbClr val="629755"/>
                </a:solidFill>
                <a:effectLst/>
                <a:latin typeface="Arial Unicode MS"/>
              </a:rPr>
              <a:t>"""Remove the observer from the observer list"""</a:t>
            </a:r>
            <a:br>
              <a:rPr kumimoji="0" lang="en-US" altLang="en-US" sz="1000" b="0" i="1" u="none" strike="noStrike" cap="none" normalizeH="0" baseline="0" dirty="0">
                <a:ln>
                  <a:noFill/>
                </a:ln>
                <a:solidFill>
                  <a:srgbClr val="629755"/>
                </a:solidFill>
                <a:effectLst/>
                <a:latin typeface="Arial Unicode MS"/>
              </a:rPr>
            </a:br>
            <a:br>
              <a:rPr kumimoji="0" lang="en-US" altLang="en-US" sz="1000" b="0" i="1" u="none" strike="noStrike" cap="none" normalizeH="0" baseline="0" dirty="0">
                <a:ln>
                  <a:noFill/>
                </a:ln>
                <a:solidFill>
                  <a:srgbClr val="629755"/>
                </a:solidFill>
                <a:effectLst/>
                <a:latin typeface="Arial Unicode MS"/>
              </a:rPr>
            </a:br>
            <a:r>
              <a:rPr kumimoji="0" lang="en-US" altLang="en-US" sz="1000" b="0" i="1" u="none" strike="noStrike" cap="none" normalizeH="0" baseline="0" dirty="0">
                <a:ln>
                  <a:noFill/>
                </a:ln>
                <a:solidFill>
                  <a:srgbClr val="629755"/>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try</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self._</a:t>
            </a:r>
            <a:r>
              <a:rPr kumimoji="0" lang="en-US" altLang="en-US" sz="1000" b="0" i="0" u="none" strike="noStrike" cap="none" normalizeH="0" baseline="0" dirty="0" err="1">
                <a:ln>
                  <a:noFill/>
                </a:ln>
                <a:solidFill>
                  <a:srgbClr val="A9B7C6"/>
                </a:solidFill>
                <a:effectLst/>
                <a:latin typeface="Arial Unicode MS"/>
              </a:rPr>
              <a:t>observers.remove</a:t>
            </a:r>
            <a:r>
              <a:rPr kumimoji="0" lang="en-US" altLang="en-US" sz="1000" b="0" i="0" u="none" strike="noStrike" cap="none" normalizeH="0" baseline="0" dirty="0">
                <a:ln>
                  <a:noFill/>
                </a:ln>
                <a:solidFill>
                  <a:srgbClr val="A9B7C6"/>
                </a:solidFill>
                <a:effectLst/>
                <a:latin typeface="Arial Unicode MS"/>
              </a:rPr>
              <a:t>(observer)</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except </a:t>
            </a:r>
            <a:r>
              <a:rPr kumimoji="0" lang="en-US" altLang="en-US" sz="1000" b="0" i="0" u="none" strike="noStrike" cap="none" normalizeH="0" baseline="0" dirty="0" err="1">
                <a:ln>
                  <a:noFill/>
                </a:ln>
                <a:solidFill>
                  <a:srgbClr val="A9B7C6"/>
                </a:solidFill>
                <a:effectLst/>
                <a:latin typeface="Arial Unicode MS"/>
              </a:rPr>
              <a:t>ValueError</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pass</a:t>
            </a:r>
            <a:br>
              <a:rPr kumimoji="0" lang="en-US" altLang="en-US" sz="1000" b="0" i="0" u="none" strike="noStrike" cap="none" normalizeH="0" baseline="0" dirty="0">
                <a:ln>
                  <a:noFill/>
                </a:ln>
                <a:solidFill>
                  <a:srgbClr val="CC7832"/>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4E6F8D25-B1CB-43F4-8E0C-7AB209A0673C}"/>
              </a:ext>
            </a:extLst>
          </p:cNvPr>
          <p:cNvSpPr>
            <a:spLocks noChangeArrowheads="1"/>
          </p:cNvSpPr>
          <p:nvPr/>
        </p:nvSpPr>
        <p:spPr bwMode="auto">
          <a:xfrm>
            <a:off x="6096000" y="305067"/>
            <a:ext cx="4900474" cy="62478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rPr>
              <a:t>class </a:t>
            </a:r>
            <a:r>
              <a:rPr kumimoji="0" lang="en-US" altLang="en-US" sz="1000" b="0" i="0" u="none" strike="noStrike" cap="none" normalizeH="0" baseline="0" dirty="0">
                <a:ln>
                  <a:noFill/>
                </a:ln>
                <a:solidFill>
                  <a:srgbClr val="A9B7C6"/>
                </a:solidFill>
                <a:effectLst/>
                <a:latin typeface="Arial Unicode MS"/>
              </a:rPr>
              <a:t>Data(Subject):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1" u="none" strike="noStrike" cap="none" normalizeH="0" baseline="0" dirty="0">
                <a:ln>
                  <a:noFill/>
                </a:ln>
                <a:solidFill>
                  <a:srgbClr val="629755"/>
                </a:solidFill>
                <a:effectLst/>
                <a:latin typeface="Arial Unicode MS"/>
              </a:rPr>
              <a:t>"""monitor the object"""</a:t>
            </a:r>
            <a:br>
              <a:rPr kumimoji="0" lang="en-US" altLang="en-US" sz="1000" b="0" i="1" u="none" strike="noStrike" cap="none" normalizeH="0" baseline="0" dirty="0">
                <a:ln>
                  <a:noFill/>
                </a:ln>
                <a:solidFill>
                  <a:srgbClr val="629755"/>
                </a:solidFill>
                <a:effectLst/>
                <a:latin typeface="Arial Unicode MS"/>
              </a:rPr>
            </a:br>
            <a:br>
              <a:rPr kumimoji="0" lang="en-US" altLang="en-US" sz="1000" b="0" i="1" u="none" strike="noStrike" cap="none" normalizeH="0" baseline="0" dirty="0">
                <a:ln>
                  <a:noFill/>
                </a:ln>
                <a:solidFill>
                  <a:srgbClr val="629755"/>
                </a:solidFill>
                <a:effectLst/>
                <a:latin typeface="Arial Unicode MS"/>
              </a:rPr>
            </a:br>
            <a:r>
              <a:rPr kumimoji="0" lang="en-US" altLang="en-US" sz="1000" b="0" i="1" u="none" strike="noStrike" cap="none" normalizeH="0" baseline="0" dirty="0">
                <a:ln>
                  <a:noFill/>
                </a:ln>
                <a:solidFill>
                  <a:srgbClr val="629755"/>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a:ln>
                  <a:noFill/>
                </a:ln>
                <a:solidFill>
                  <a:srgbClr val="B200B2"/>
                </a:solidFill>
                <a:effectLst/>
                <a:latin typeface="Arial Unicode MS"/>
              </a:rPr>
              <a:t>__</a:t>
            </a:r>
            <a:r>
              <a:rPr kumimoji="0" lang="en-US" altLang="en-US" sz="1000" b="0" i="0" u="none" strike="noStrike" cap="none" normalizeH="0" baseline="0" dirty="0" err="1">
                <a:ln>
                  <a:noFill/>
                </a:ln>
                <a:solidFill>
                  <a:srgbClr val="B200B2"/>
                </a:solidFill>
                <a:effectLst/>
                <a:latin typeface="Arial Unicode MS"/>
              </a:rPr>
              <a:t>init</a:t>
            </a:r>
            <a:r>
              <a:rPr kumimoji="0" lang="en-US" altLang="en-US" sz="1000" b="0" i="0" u="none" strike="noStrike" cap="none" normalizeH="0" baseline="0" dirty="0">
                <a:ln>
                  <a:noFill/>
                </a:ln>
                <a:solidFill>
                  <a:srgbClr val="B200B2"/>
                </a:solidFill>
                <a:effectLst/>
                <a:latin typeface="Arial Unicode MS"/>
              </a:rPr>
              <a:t>__</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94558D"/>
                </a:solidFill>
                <a:effectLst/>
                <a:latin typeface="Arial Unicode MS"/>
              </a:rPr>
              <a:t>self</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name=</a:t>
            </a:r>
            <a:r>
              <a:rPr kumimoji="0" lang="en-US" altLang="en-US" sz="1000" b="0" i="0" u="none" strike="noStrike" cap="none" normalizeH="0" baseline="0" dirty="0">
                <a:ln>
                  <a:noFill/>
                </a:ln>
                <a:solidFill>
                  <a:srgbClr val="6A8759"/>
                </a:solidFill>
                <a:effectLst/>
                <a:latin typeface="Arial Unicode MS"/>
              </a:rPr>
              <a:t>''</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Subject.</a:t>
            </a:r>
            <a:r>
              <a:rPr kumimoji="0" lang="en-US" altLang="en-US" sz="1000" b="0" i="0" u="none" strike="noStrike" cap="none" normalizeH="0" baseline="0" dirty="0">
                <a:ln>
                  <a:noFill/>
                </a:ln>
                <a:solidFill>
                  <a:srgbClr val="B200B2"/>
                </a:solidFill>
                <a:effectLst/>
                <a:latin typeface="Arial Unicode MS"/>
              </a:rPr>
              <a:t>__</a:t>
            </a:r>
            <a:r>
              <a:rPr kumimoji="0" lang="en-US" altLang="en-US" sz="1000" b="0" i="0" u="none" strike="noStrike" cap="none" normalizeH="0" baseline="0" dirty="0" err="1">
                <a:ln>
                  <a:noFill/>
                </a:ln>
                <a:solidFill>
                  <a:srgbClr val="B200B2"/>
                </a:solidFill>
                <a:effectLst/>
                <a:latin typeface="Arial Unicode MS"/>
              </a:rPr>
              <a:t>init</a:t>
            </a:r>
            <a:r>
              <a:rPr kumimoji="0" lang="en-US" altLang="en-US" sz="1000" b="0" i="0" u="none" strike="noStrike" cap="none" normalizeH="0" baseline="0" dirty="0">
                <a:ln>
                  <a:noFill/>
                </a:ln>
                <a:solidFill>
                  <a:srgbClr val="B200B2"/>
                </a:solidFill>
                <a:effectLst/>
                <a:latin typeface="Arial Unicode MS"/>
              </a:rPr>
              <a:t>__</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94558D"/>
                </a:solidFill>
                <a:effectLst/>
                <a:latin typeface="Arial Unicode MS"/>
              </a:rPr>
              <a:t>self</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94558D"/>
                </a:solidFill>
                <a:effectLst/>
                <a:latin typeface="Arial Unicode MS"/>
              </a:rPr>
              <a:t>self</a:t>
            </a:r>
            <a:r>
              <a:rPr kumimoji="0" lang="en-US" altLang="en-US" sz="1000" b="0" i="0" u="none" strike="noStrike" cap="none" normalizeH="0" baseline="0" dirty="0">
                <a:ln>
                  <a:noFill/>
                </a:ln>
                <a:solidFill>
                  <a:srgbClr val="A9B7C6"/>
                </a:solidFill>
                <a:effectLst/>
                <a:latin typeface="Arial Unicode MS"/>
              </a:rPr>
              <a:t>.name = name</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94558D"/>
                </a:solidFill>
                <a:effectLst/>
                <a:latin typeface="Arial Unicode MS"/>
              </a:rPr>
              <a:t>self</a:t>
            </a:r>
            <a:r>
              <a:rPr kumimoji="0" lang="en-US" altLang="en-US" sz="1000" b="0" i="0" u="none" strike="noStrike" cap="none" normalizeH="0" baseline="0" dirty="0" err="1">
                <a:ln>
                  <a:noFill/>
                </a:ln>
                <a:solidFill>
                  <a:srgbClr val="A9B7C6"/>
                </a:solidFill>
                <a:effectLst/>
                <a:latin typeface="Arial Unicode MS"/>
              </a:rPr>
              <a:t>._data</a:t>
            </a:r>
            <a:r>
              <a:rPr kumimoji="0" lang="en-US" altLang="en-US" sz="1000" b="0" i="0" u="none" strike="noStrike" cap="none" normalizeH="0" baseline="0" dirty="0">
                <a:ln>
                  <a:noFill/>
                </a:ln>
                <a:solidFill>
                  <a:srgbClr val="A9B7C6"/>
                </a:solidFill>
                <a:effectLst/>
                <a:latin typeface="Arial Unicode MS"/>
              </a:rPr>
              <a:t> = </a:t>
            </a:r>
            <a:r>
              <a:rPr kumimoji="0" lang="en-US" altLang="en-US" sz="1000" b="0" i="0" u="none" strike="noStrike" cap="none" normalizeH="0" baseline="0" dirty="0">
                <a:ln>
                  <a:noFill/>
                </a:ln>
                <a:solidFill>
                  <a:srgbClr val="6897BB"/>
                </a:solidFill>
                <a:effectLst/>
                <a:latin typeface="Arial Unicode MS"/>
              </a:rPr>
              <a:t>0</a:t>
            </a:r>
            <a:br>
              <a:rPr kumimoji="0" lang="en-US" altLang="en-US" sz="1000" b="0" i="0" u="none" strike="noStrike" cap="none" normalizeH="0" baseline="0" dirty="0">
                <a:ln>
                  <a:noFill/>
                </a:ln>
                <a:solidFill>
                  <a:srgbClr val="6897BB"/>
                </a:solidFill>
                <a:effectLst/>
                <a:latin typeface="Arial Unicode MS"/>
              </a:rPr>
            </a:br>
            <a:br>
              <a:rPr kumimoji="0" lang="en-US" altLang="en-US" sz="1000" b="0" i="0" u="none" strike="noStrike" cap="none" normalizeH="0" baseline="0" dirty="0">
                <a:ln>
                  <a:noFill/>
                </a:ln>
                <a:solidFill>
                  <a:srgbClr val="6897BB"/>
                </a:solidFill>
                <a:effectLst/>
                <a:latin typeface="Arial Unicode MS"/>
              </a:rPr>
            </a:br>
            <a:r>
              <a:rPr kumimoji="0" lang="en-US" altLang="en-US" sz="1000" b="0" i="0" u="none" strike="noStrike" cap="none" normalizeH="0" baseline="0" dirty="0">
                <a:ln>
                  <a:noFill/>
                </a:ln>
                <a:solidFill>
                  <a:srgbClr val="6897BB"/>
                </a:solidFill>
                <a:effectLst/>
                <a:latin typeface="Arial Unicode MS"/>
              </a:rPr>
              <a:t>    </a:t>
            </a:r>
            <a:r>
              <a:rPr kumimoji="0" lang="en-US" altLang="en-US" sz="1000" b="0" i="0" u="none" strike="noStrike" cap="none" normalizeH="0" baseline="0" dirty="0">
                <a:ln>
                  <a:noFill/>
                </a:ln>
                <a:solidFill>
                  <a:srgbClr val="BBB529"/>
                </a:solidFill>
                <a:effectLst/>
                <a:latin typeface="Arial Unicode MS"/>
              </a:rPr>
              <a:t>@property</a:t>
            </a:r>
            <a:br>
              <a:rPr kumimoji="0" lang="en-US" altLang="en-US" sz="1000" b="0" i="0" u="none" strike="noStrike" cap="none" normalizeH="0" baseline="0" dirty="0">
                <a:ln>
                  <a:noFill/>
                </a:ln>
                <a:solidFill>
                  <a:srgbClr val="BBB529"/>
                </a:solidFill>
                <a:effectLst/>
                <a:latin typeface="Arial Unicode MS"/>
              </a:rPr>
            </a:br>
            <a:r>
              <a:rPr kumimoji="0" lang="en-US" altLang="en-US" sz="1000" b="0" i="0" u="none" strike="noStrike" cap="none" normalizeH="0" baseline="0" dirty="0">
                <a:ln>
                  <a:noFill/>
                </a:ln>
                <a:solidFill>
                  <a:srgbClr val="BBB529"/>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a:ln>
                  <a:noFill/>
                </a:ln>
                <a:solidFill>
                  <a:srgbClr val="FFC66D"/>
                </a:solidFill>
                <a:effectLst/>
                <a:latin typeface="Arial Unicode MS"/>
              </a:rPr>
              <a:t>data</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94558D"/>
                </a:solidFill>
                <a:effectLst/>
                <a:latin typeface="Arial Unicode MS"/>
              </a:rPr>
              <a:t>self</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return </a:t>
            </a:r>
            <a:r>
              <a:rPr kumimoji="0" lang="en-US" altLang="en-US" sz="1000" b="0" i="0" u="none" strike="noStrike" cap="none" normalizeH="0" baseline="0" dirty="0" err="1">
                <a:ln>
                  <a:noFill/>
                </a:ln>
                <a:solidFill>
                  <a:srgbClr val="94558D"/>
                </a:solidFill>
                <a:effectLst/>
                <a:latin typeface="Arial Unicode MS"/>
              </a:rPr>
              <a:t>self</a:t>
            </a:r>
            <a:r>
              <a:rPr kumimoji="0" lang="en-US" altLang="en-US" sz="1000" b="0" i="0" u="none" strike="noStrike" cap="none" normalizeH="0" baseline="0" dirty="0" err="1">
                <a:ln>
                  <a:noFill/>
                </a:ln>
                <a:solidFill>
                  <a:srgbClr val="A9B7C6"/>
                </a:solidFill>
                <a:effectLst/>
                <a:latin typeface="Arial Unicode MS"/>
              </a:rPr>
              <a:t>._data</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BBB529"/>
                </a:solidFill>
                <a:effectLst/>
                <a:latin typeface="Arial Unicode MS"/>
              </a:rPr>
              <a:t>@data.setter</a:t>
            </a:r>
            <a:br>
              <a:rPr kumimoji="0" lang="en-US" altLang="en-US" sz="1000" b="0" i="0" u="none" strike="noStrike" cap="none" normalizeH="0" baseline="0" dirty="0">
                <a:ln>
                  <a:noFill/>
                </a:ln>
                <a:solidFill>
                  <a:srgbClr val="BBB529"/>
                </a:solidFill>
                <a:effectLst/>
                <a:latin typeface="Arial Unicode MS"/>
              </a:rPr>
            </a:br>
            <a:r>
              <a:rPr kumimoji="0" lang="en-US" altLang="en-US" sz="1000" b="0" i="0" u="none" strike="noStrike" cap="none" normalizeH="0" baseline="0" dirty="0">
                <a:ln>
                  <a:noFill/>
                </a:ln>
                <a:solidFill>
                  <a:srgbClr val="BBB529"/>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a:ln>
                  <a:noFill/>
                </a:ln>
                <a:solidFill>
                  <a:srgbClr val="FFC66D"/>
                </a:solidFill>
                <a:effectLst/>
                <a:latin typeface="Arial Unicode MS"/>
              </a:rPr>
              <a:t>data</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94558D"/>
                </a:solidFill>
                <a:effectLst/>
                <a:latin typeface="Arial Unicode MS"/>
              </a:rPr>
              <a:t>self</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value):</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94558D"/>
                </a:solidFill>
                <a:effectLst/>
                <a:latin typeface="Arial Unicode MS"/>
              </a:rPr>
              <a:t>self</a:t>
            </a:r>
            <a:r>
              <a:rPr kumimoji="0" lang="en-US" altLang="en-US" sz="1000" b="0" i="0" u="none" strike="noStrike" cap="none" normalizeH="0" baseline="0" dirty="0" err="1">
                <a:ln>
                  <a:noFill/>
                </a:ln>
                <a:solidFill>
                  <a:srgbClr val="A9B7C6"/>
                </a:solidFill>
                <a:effectLst/>
                <a:latin typeface="Arial Unicode MS"/>
              </a:rPr>
              <a:t>._data</a:t>
            </a:r>
            <a:r>
              <a:rPr kumimoji="0" lang="en-US" altLang="en-US" sz="1000" b="0" i="0" u="none" strike="noStrike" cap="none" normalizeH="0" baseline="0" dirty="0">
                <a:ln>
                  <a:noFill/>
                </a:ln>
                <a:solidFill>
                  <a:srgbClr val="A9B7C6"/>
                </a:solidFill>
                <a:effectLst/>
                <a:latin typeface="Arial Unicode MS"/>
              </a:rPr>
              <a:t> = value</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err="1">
                <a:ln>
                  <a:noFill/>
                </a:ln>
                <a:solidFill>
                  <a:srgbClr val="94558D"/>
                </a:solidFill>
                <a:effectLst/>
                <a:latin typeface="Arial Unicode MS"/>
              </a:rPr>
              <a:t>self</a:t>
            </a:r>
            <a:r>
              <a:rPr kumimoji="0" lang="en-US" altLang="en-US" sz="1000" b="0" i="0" u="none" strike="noStrike" cap="none" normalizeH="0" baseline="0" dirty="0" err="1">
                <a:ln>
                  <a:noFill/>
                </a:ln>
                <a:solidFill>
                  <a:srgbClr val="A9B7C6"/>
                </a:solidFill>
                <a:effectLst/>
                <a:latin typeface="Arial Unicode MS"/>
              </a:rPr>
              <a:t>.notify</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class </a:t>
            </a:r>
            <a:r>
              <a:rPr kumimoji="0" lang="en-US" altLang="en-US" sz="1000" b="0" i="0" u="none" strike="noStrike" cap="none" normalizeH="0" baseline="0" dirty="0" err="1">
                <a:ln>
                  <a:noFill/>
                </a:ln>
                <a:solidFill>
                  <a:srgbClr val="A9B7C6"/>
                </a:solidFill>
                <a:effectLst/>
                <a:latin typeface="Arial Unicode MS"/>
              </a:rPr>
              <a:t>HexViewer</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1" u="none" strike="noStrike" cap="none" normalizeH="0" baseline="0" dirty="0">
                <a:ln>
                  <a:noFill/>
                </a:ln>
                <a:solidFill>
                  <a:srgbClr val="629755"/>
                </a:solidFill>
                <a:effectLst/>
                <a:latin typeface="Arial Unicode MS"/>
              </a:rPr>
              <a:t>"""updates the </a:t>
            </a:r>
            <a:r>
              <a:rPr kumimoji="0" lang="en-US" altLang="en-US" sz="1000" b="0" i="1" u="none" strike="noStrike" cap="none" normalizeH="0" baseline="0" dirty="0" err="1">
                <a:ln>
                  <a:noFill/>
                </a:ln>
                <a:solidFill>
                  <a:srgbClr val="629755"/>
                </a:solidFill>
                <a:effectLst/>
                <a:latin typeface="Arial Unicode MS"/>
              </a:rPr>
              <a:t>Hexviewer</a:t>
            </a:r>
            <a:r>
              <a:rPr kumimoji="0" lang="en-US" altLang="en-US" sz="1000" b="0" i="1" u="none" strike="noStrike" cap="none" normalizeH="0" baseline="0" dirty="0">
                <a:ln>
                  <a:noFill/>
                </a:ln>
                <a:solidFill>
                  <a:srgbClr val="629755"/>
                </a:solidFill>
                <a:effectLst/>
                <a:latin typeface="Arial Unicode MS"/>
              </a:rPr>
              <a:t>"""</a:t>
            </a:r>
            <a:br>
              <a:rPr kumimoji="0" lang="en-US" altLang="en-US" sz="1000" b="0" i="1" u="none" strike="noStrike" cap="none" normalizeH="0" baseline="0" dirty="0">
                <a:ln>
                  <a:noFill/>
                </a:ln>
                <a:solidFill>
                  <a:srgbClr val="629755"/>
                </a:solidFill>
                <a:effectLst/>
                <a:latin typeface="Arial Unicode MS"/>
              </a:rPr>
            </a:br>
            <a:br>
              <a:rPr kumimoji="0" lang="en-US" altLang="en-US" sz="1000" b="0" i="1" u="none" strike="noStrike" cap="none" normalizeH="0" baseline="0" dirty="0">
                <a:ln>
                  <a:noFill/>
                </a:ln>
                <a:solidFill>
                  <a:srgbClr val="629755"/>
                </a:solidFill>
                <a:effectLst/>
                <a:latin typeface="Arial Unicode MS"/>
              </a:rPr>
            </a:br>
            <a:r>
              <a:rPr kumimoji="0" lang="en-US" altLang="en-US" sz="1000" b="0" i="1" u="none" strike="noStrike" cap="none" normalizeH="0" baseline="0" dirty="0">
                <a:ln>
                  <a:noFill/>
                </a:ln>
                <a:solidFill>
                  <a:srgbClr val="629755"/>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a:ln>
                  <a:noFill/>
                </a:ln>
                <a:solidFill>
                  <a:srgbClr val="FFC66D"/>
                </a:solidFill>
                <a:effectLst/>
                <a:latin typeface="Arial Unicode MS"/>
              </a:rPr>
              <a:t>update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94558D"/>
                </a:solidFill>
                <a:effectLst/>
                <a:latin typeface="Arial Unicode MS"/>
              </a:rPr>
              <a:t>self</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subject):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888C6"/>
                </a:solidFill>
                <a:effectLst/>
                <a:latin typeface="Arial Unicode MS"/>
              </a:rPr>
              <a:t>print</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a:t>
            </a:r>
            <a:r>
              <a:rPr kumimoji="0" lang="en-US" altLang="en-US" sz="1000" b="0" i="0" u="none" strike="noStrike" cap="none" normalizeH="0" baseline="0" dirty="0" err="1">
                <a:ln>
                  <a:noFill/>
                </a:ln>
                <a:solidFill>
                  <a:srgbClr val="6A8759"/>
                </a:solidFill>
                <a:effectLst/>
                <a:latin typeface="Arial Unicode MS"/>
              </a:rPr>
              <a:t>HexViewer</a:t>
            </a:r>
            <a:r>
              <a:rPr kumimoji="0" lang="en-US" altLang="en-US" sz="1000" b="0" i="0" u="none" strike="noStrike" cap="none" normalizeH="0" baseline="0" dirty="0">
                <a:ln>
                  <a:noFill/>
                </a:ln>
                <a:solidFill>
                  <a:srgbClr val="6A8759"/>
                </a:solidFill>
                <a:effectLst/>
                <a:latin typeface="Arial Unicode MS"/>
              </a:rPr>
              <a:t>: Subject {} has data 0x{:x}'</a:t>
            </a:r>
            <a:r>
              <a:rPr kumimoji="0" lang="en-US" altLang="en-US" sz="1000" b="0" i="0" u="none" strike="noStrike" cap="none" normalizeH="0" baseline="0" dirty="0">
                <a:ln>
                  <a:noFill/>
                </a:ln>
                <a:solidFill>
                  <a:srgbClr val="A9B7C6"/>
                </a:solidFill>
                <a:effectLst/>
                <a:latin typeface="Arial Unicode MS"/>
              </a:rPr>
              <a:t>.format(subject.name</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subject.data</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class </a:t>
            </a:r>
            <a:r>
              <a:rPr kumimoji="0" lang="en-US" altLang="en-US" sz="1000" b="0" i="0" u="none" strike="noStrike" cap="none" normalizeH="0" baseline="0" dirty="0" err="1">
                <a:ln>
                  <a:noFill/>
                </a:ln>
                <a:solidFill>
                  <a:srgbClr val="A9B7C6"/>
                </a:solidFill>
                <a:effectLst/>
                <a:latin typeface="Arial Unicode MS"/>
              </a:rPr>
              <a:t>OctalViewer</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1" u="none" strike="noStrike" cap="none" normalizeH="0" baseline="0" dirty="0">
                <a:ln>
                  <a:noFill/>
                </a:ln>
                <a:solidFill>
                  <a:srgbClr val="629755"/>
                </a:solidFill>
                <a:effectLst/>
                <a:latin typeface="Arial Unicode MS"/>
              </a:rPr>
              <a:t>"""updates the Octal viewer"""</a:t>
            </a:r>
            <a:br>
              <a:rPr kumimoji="0" lang="en-US" altLang="en-US" sz="1000" b="0" i="1" u="none" strike="noStrike" cap="none" normalizeH="0" baseline="0" dirty="0">
                <a:ln>
                  <a:noFill/>
                </a:ln>
                <a:solidFill>
                  <a:srgbClr val="629755"/>
                </a:solidFill>
                <a:effectLst/>
                <a:latin typeface="Arial Unicode MS"/>
              </a:rPr>
            </a:br>
            <a:br>
              <a:rPr kumimoji="0" lang="en-US" altLang="en-US" sz="1000" b="0" i="1" u="none" strike="noStrike" cap="none" normalizeH="0" baseline="0" dirty="0">
                <a:ln>
                  <a:noFill/>
                </a:ln>
                <a:solidFill>
                  <a:srgbClr val="629755"/>
                </a:solidFill>
                <a:effectLst/>
                <a:latin typeface="Arial Unicode MS"/>
              </a:rPr>
            </a:br>
            <a:r>
              <a:rPr kumimoji="0" lang="en-US" altLang="en-US" sz="1000" b="0" i="1" u="none" strike="noStrike" cap="none" normalizeH="0" baseline="0" dirty="0">
                <a:ln>
                  <a:noFill/>
                </a:ln>
                <a:solidFill>
                  <a:srgbClr val="629755"/>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a:ln>
                  <a:noFill/>
                </a:ln>
                <a:solidFill>
                  <a:srgbClr val="FFC66D"/>
                </a:solidFill>
                <a:effectLst/>
                <a:latin typeface="Arial Unicode MS"/>
              </a:rPr>
              <a:t>update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94558D"/>
                </a:solidFill>
                <a:effectLst/>
                <a:latin typeface="Arial Unicode MS"/>
              </a:rPr>
              <a:t>self</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subject):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888C6"/>
                </a:solidFill>
                <a:effectLst/>
                <a:latin typeface="Arial Unicode MS"/>
              </a:rPr>
              <a:t>print</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a:t>
            </a:r>
            <a:r>
              <a:rPr kumimoji="0" lang="en-US" altLang="en-US" sz="1000" b="0" i="0" u="none" strike="noStrike" cap="none" normalizeH="0" baseline="0" dirty="0" err="1">
                <a:ln>
                  <a:noFill/>
                </a:ln>
                <a:solidFill>
                  <a:srgbClr val="6A8759"/>
                </a:solidFill>
                <a:effectLst/>
                <a:latin typeface="Arial Unicode MS"/>
              </a:rPr>
              <a:t>OctalViewer</a:t>
            </a:r>
            <a:r>
              <a:rPr kumimoji="0" lang="en-US" altLang="en-US" sz="1000" b="0" i="0" u="none" strike="noStrike" cap="none" normalizeH="0" baseline="0" dirty="0">
                <a:ln>
                  <a:noFill/>
                </a:ln>
                <a:solidFill>
                  <a:srgbClr val="6A8759"/>
                </a:solidFill>
                <a:effectLst/>
                <a:latin typeface="Arial Unicode MS"/>
              </a:rPr>
              <a:t>: Subject' </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888C6"/>
                </a:solidFill>
                <a:effectLst/>
                <a:latin typeface="Arial Unicode MS"/>
              </a:rPr>
              <a:t>str</a:t>
            </a:r>
            <a:r>
              <a:rPr kumimoji="0" lang="en-US" altLang="en-US" sz="1000" b="0" i="0" u="none" strike="noStrike" cap="none" normalizeH="0" baseline="0" dirty="0">
                <a:ln>
                  <a:noFill/>
                </a:ln>
                <a:solidFill>
                  <a:srgbClr val="A9B7C6"/>
                </a:solidFill>
                <a:effectLst/>
                <a:latin typeface="Arial Unicode MS"/>
              </a:rPr>
              <a:t>(subject.name) + </a:t>
            </a:r>
            <a:r>
              <a:rPr kumimoji="0" lang="en-US" altLang="en-US" sz="1000" b="0" i="0" u="none" strike="noStrike" cap="none" normalizeH="0" baseline="0" dirty="0">
                <a:ln>
                  <a:noFill/>
                </a:ln>
                <a:solidFill>
                  <a:srgbClr val="6A8759"/>
                </a:solidFill>
                <a:effectLst/>
                <a:latin typeface="Arial Unicode MS"/>
              </a:rPr>
              <a:t>'has data ' </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888C6"/>
                </a:solidFill>
                <a:effectLst/>
                <a:latin typeface="Arial Unicode MS"/>
              </a:rPr>
              <a:t>str</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8888C6"/>
                </a:solidFill>
                <a:effectLst/>
                <a:latin typeface="Arial Unicode MS"/>
              </a:rPr>
              <a:t>oct</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err="1">
                <a:ln>
                  <a:noFill/>
                </a:ln>
                <a:solidFill>
                  <a:srgbClr val="A9B7C6"/>
                </a:solidFill>
                <a:effectLst/>
                <a:latin typeface="Arial Unicode MS"/>
              </a:rPr>
              <a:t>subject.data</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class </a:t>
            </a:r>
            <a:r>
              <a:rPr kumimoji="0" lang="en-US" altLang="en-US" sz="1000" b="0" i="0" u="none" strike="noStrike" cap="none" normalizeH="0" baseline="0" dirty="0" err="1">
                <a:ln>
                  <a:noFill/>
                </a:ln>
                <a:solidFill>
                  <a:srgbClr val="A9B7C6"/>
                </a:solidFill>
                <a:effectLst/>
                <a:latin typeface="Arial Unicode MS"/>
              </a:rPr>
              <a:t>DecimalViewer</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1" u="none" strike="noStrike" cap="none" normalizeH="0" baseline="0" dirty="0">
                <a:ln>
                  <a:noFill/>
                </a:ln>
                <a:solidFill>
                  <a:srgbClr val="629755"/>
                </a:solidFill>
                <a:effectLst/>
                <a:latin typeface="Arial Unicode MS"/>
              </a:rPr>
              <a:t>"""updates the Decimal viewer"""</a:t>
            </a:r>
            <a:br>
              <a:rPr kumimoji="0" lang="en-US" altLang="en-US" sz="1000" b="0" i="1" u="none" strike="noStrike" cap="none" normalizeH="0" baseline="0" dirty="0">
                <a:ln>
                  <a:noFill/>
                </a:ln>
                <a:solidFill>
                  <a:srgbClr val="629755"/>
                </a:solidFill>
                <a:effectLst/>
                <a:latin typeface="Arial Unicode MS"/>
              </a:rPr>
            </a:br>
            <a:br>
              <a:rPr kumimoji="0" lang="en-US" altLang="en-US" sz="1000" b="0" i="1" u="none" strike="noStrike" cap="none" normalizeH="0" baseline="0" dirty="0">
                <a:ln>
                  <a:noFill/>
                </a:ln>
                <a:solidFill>
                  <a:srgbClr val="629755"/>
                </a:solidFill>
                <a:effectLst/>
                <a:latin typeface="Arial Unicode MS"/>
              </a:rPr>
            </a:br>
            <a:r>
              <a:rPr kumimoji="0" lang="en-US" altLang="en-US" sz="1000" b="0" i="1" u="none" strike="noStrike" cap="none" normalizeH="0" baseline="0" dirty="0">
                <a:ln>
                  <a:noFill/>
                </a:ln>
                <a:solidFill>
                  <a:srgbClr val="629755"/>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a:ln>
                  <a:noFill/>
                </a:ln>
                <a:solidFill>
                  <a:srgbClr val="FFC66D"/>
                </a:solidFill>
                <a:effectLst/>
                <a:latin typeface="Arial Unicode MS"/>
              </a:rPr>
              <a:t>update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94558D"/>
                </a:solidFill>
                <a:effectLst/>
                <a:latin typeface="Arial Unicode MS"/>
              </a:rPr>
              <a:t>self</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subject):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888C6"/>
                </a:solidFill>
                <a:effectLst/>
                <a:latin typeface="Arial Unicode MS"/>
              </a:rPr>
              <a:t>print</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a:t>
            </a:r>
            <a:r>
              <a:rPr kumimoji="0" lang="en-US" altLang="en-US" sz="1000" b="0" i="0" u="none" strike="noStrike" cap="none" normalizeH="0" baseline="0" dirty="0" err="1">
                <a:ln>
                  <a:noFill/>
                </a:ln>
                <a:solidFill>
                  <a:srgbClr val="6A8759"/>
                </a:solidFill>
                <a:effectLst/>
                <a:latin typeface="Arial Unicode MS"/>
              </a:rPr>
              <a:t>DecimalViewer</a:t>
            </a:r>
            <a:r>
              <a:rPr kumimoji="0" lang="en-US" altLang="en-US" sz="1000" b="0" i="0" u="none" strike="noStrike" cap="none" normalizeH="0" baseline="0" dirty="0">
                <a:ln>
                  <a:noFill/>
                </a:ln>
                <a:solidFill>
                  <a:srgbClr val="6A8759"/>
                </a:solidFill>
                <a:effectLst/>
                <a:latin typeface="Arial Unicode MS"/>
              </a:rPr>
              <a:t>: Subject % s has data % d' </a:t>
            </a:r>
            <a:r>
              <a:rPr kumimoji="0" lang="en-US" altLang="en-US" sz="1000" b="0" i="0" u="none" strike="noStrike" cap="none" normalizeH="0" baseline="0" dirty="0">
                <a:ln>
                  <a:noFill/>
                </a:ln>
                <a:solidFill>
                  <a:srgbClr val="A9B7C6"/>
                </a:solidFill>
                <a:effectLst/>
                <a:latin typeface="Arial Unicode MS"/>
              </a:rPr>
              <a:t>% (subject.name</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err="1">
                <a:ln>
                  <a:noFill/>
                </a:ln>
                <a:solidFill>
                  <a:srgbClr val="A9B7C6"/>
                </a:solidFill>
                <a:effectLst/>
                <a:latin typeface="Arial Unicode MS"/>
              </a:rPr>
              <a:t>subject.data</a:t>
            </a:r>
            <a:r>
              <a:rPr kumimoji="0" lang="en-US" altLang="en-US" sz="1000" b="0" i="0" u="none" strike="noStrike" cap="none" normalizeH="0" baseline="0" dirty="0">
                <a:ln>
                  <a:noFill/>
                </a:ln>
                <a:solidFill>
                  <a:srgbClr val="A9B7C6"/>
                </a:solidFill>
                <a:effectLst/>
                <a:latin typeface="Arial Unicode MS"/>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4008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i="0" dirty="0">
                <a:solidFill>
                  <a:srgbClr val="273239"/>
                </a:solidFill>
                <a:effectLst/>
                <a:latin typeface="Nunito"/>
              </a:rPr>
              <a:t>Class Diagram</a:t>
            </a:r>
          </a:p>
        </p:txBody>
      </p:sp>
      <p:sp>
        <p:nvSpPr>
          <p:cNvPr id="3" name="TextBox 2">
            <a:extLst>
              <a:ext uri="{FF2B5EF4-FFF2-40B4-BE49-F238E27FC236}">
                <a16:creationId xmlns:a16="http://schemas.microsoft.com/office/drawing/2014/main" id="{E33C3AF4-C00C-40F8-AC9B-196EF7FA9637}"/>
              </a:ext>
            </a:extLst>
          </p:cNvPr>
          <p:cNvSpPr txBox="1"/>
          <p:nvPr/>
        </p:nvSpPr>
        <p:spPr>
          <a:xfrm>
            <a:off x="838200" y="1690688"/>
            <a:ext cx="10295467" cy="400110"/>
          </a:xfrm>
          <a:prstGeom prst="rect">
            <a:avLst/>
          </a:prstGeom>
          <a:noFill/>
        </p:spPr>
        <p:txBody>
          <a:bodyPr wrap="square" rtlCol="0">
            <a:spAutoFit/>
          </a:bodyPr>
          <a:lstStyle/>
          <a:p>
            <a:pPr algn="l"/>
            <a:r>
              <a:rPr lang="en-US" sz="2000" b="0" i="0" dirty="0">
                <a:solidFill>
                  <a:srgbClr val="273239"/>
                </a:solidFill>
                <a:effectLst/>
                <a:latin typeface="Nunito"/>
              </a:rPr>
              <a:t>Following is the class diagram for the Observer Method</a:t>
            </a:r>
            <a:endParaRPr lang="en-US" sz="2000" b="0" i="0" dirty="0">
              <a:solidFill>
                <a:srgbClr val="1D1F25"/>
              </a:solidFill>
              <a:effectLst/>
              <a:latin typeface="Atkinson Hyperlegible"/>
            </a:endParaRPr>
          </a:p>
        </p:txBody>
      </p:sp>
      <p:sp>
        <p:nvSpPr>
          <p:cNvPr id="4" name="TextBox 3">
            <a:extLst>
              <a:ext uri="{FF2B5EF4-FFF2-40B4-BE49-F238E27FC236}">
                <a16:creationId xmlns:a16="http://schemas.microsoft.com/office/drawing/2014/main" id="{8FD41903-A246-4CBA-90EA-2DFCD09A83FC}"/>
              </a:ext>
            </a:extLst>
          </p:cNvPr>
          <p:cNvSpPr txBox="1"/>
          <p:nvPr/>
        </p:nvSpPr>
        <p:spPr>
          <a:xfrm>
            <a:off x="972800" y="3754684"/>
            <a:ext cx="5802297" cy="2031325"/>
          </a:xfrm>
          <a:prstGeom prst="rect">
            <a:avLst/>
          </a:prstGeom>
          <a:noFill/>
        </p:spPr>
        <p:txBody>
          <a:bodyPr wrap="square" rtlCol="0">
            <a:spAutoFit/>
          </a:bodyPr>
          <a:lstStyle/>
          <a:p>
            <a:pPr algn="l"/>
            <a:r>
              <a:rPr lang="en-US" b="1" i="0" dirty="0">
                <a:solidFill>
                  <a:srgbClr val="1D1F25"/>
                </a:solidFill>
                <a:effectLst/>
                <a:latin typeface="Atkinson Hyperlegible"/>
              </a:rPr>
              <a:t>Output:</a:t>
            </a:r>
          </a:p>
          <a:p>
            <a:pPr algn="l">
              <a:buFont typeface="+mj-lt"/>
              <a:buAutoNum type="arabicPeriod"/>
            </a:pPr>
            <a:r>
              <a:rPr lang="en-US" i="0" dirty="0" err="1">
                <a:solidFill>
                  <a:srgbClr val="1D1F25"/>
                </a:solidFill>
                <a:effectLst/>
                <a:latin typeface="Atkinson Hyperlegible"/>
              </a:rPr>
              <a:t>DecimalViewer</a:t>
            </a:r>
            <a:r>
              <a:rPr lang="en-US" i="0" dirty="0">
                <a:solidFill>
                  <a:srgbClr val="1D1F25"/>
                </a:solidFill>
                <a:effectLst/>
                <a:latin typeface="Atkinson Hyperlegible"/>
              </a:rPr>
              <a:t>: Subject Data 1 has data 10</a:t>
            </a:r>
          </a:p>
          <a:p>
            <a:pPr algn="l">
              <a:buFont typeface="+mj-lt"/>
              <a:buAutoNum type="arabicPeriod"/>
            </a:pPr>
            <a:r>
              <a:rPr lang="en-US" i="0" dirty="0" err="1">
                <a:solidFill>
                  <a:srgbClr val="1D1F25"/>
                </a:solidFill>
                <a:effectLst/>
                <a:latin typeface="Atkinson Hyperlegible"/>
              </a:rPr>
              <a:t>HexViewer</a:t>
            </a:r>
            <a:r>
              <a:rPr lang="en-US" i="0" dirty="0">
                <a:solidFill>
                  <a:srgbClr val="1D1F25"/>
                </a:solidFill>
                <a:effectLst/>
                <a:latin typeface="Atkinson Hyperlegible"/>
              </a:rPr>
              <a:t>: Subject Data 1 has data 0xa</a:t>
            </a:r>
          </a:p>
          <a:p>
            <a:pPr algn="l">
              <a:buFont typeface="+mj-lt"/>
              <a:buAutoNum type="arabicPeriod"/>
            </a:pPr>
            <a:r>
              <a:rPr lang="en-US" i="0" dirty="0" err="1">
                <a:solidFill>
                  <a:srgbClr val="1D1F25"/>
                </a:solidFill>
                <a:effectLst/>
                <a:latin typeface="Atkinson Hyperlegible"/>
              </a:rPr>
              <a:t>OctalViewer</a:t>
            </a:r>
            <a:r>
              <a:rPr lang="en-US" i="0" dirty="0">
                <a:solidFill>
                  <a:srgbClr val="1D1F25"/>
                </a:solidFill>
                <a:effectLst/>
                <a:latin typeface="Atkinson Hyperlegible"/>
              </a:rPr>
              <a:t>: </a:t>
            </a:r>
            <a:r>
              <a:rPr lang="en-US" i="0" dirty="0" err="1">
                <a:solidFill>
                  <a:srgbClr val="1D1F25"/>
                </a:solidFill>
                <a:effectLst/>
                <a:latin typeface="Atkinson Hyperlegible"/>
              </a:rPr>
              <a:t>SubjectData</a:t>
            </a:r>
            <a:r>
              <a:rPr lang="en-US" i="0" dirty="0">
                <a:solidFill>
                  <a:srgbClr val="1D1F25"/>
                </a:solidFill>
                <a:effectLst/>
                <a:latin typeface="Atkinson Hyperlegible"/>
              </a:rPr>
              <a:t> 1has data 0o12</a:t>
            </a:r>
          </a:p>
          <a:p>
            <a:pPr algn="l">
              <a:buFont typeface="+mj-lt"/>
              <a:buAutoNum type="arabicPeriod"/>
            </a:pPr>
            <a:r>
              <a:rPr lang="en-US" i="0" dirty="0" err="1">
                <a:solidFill>
                  <a:srgbClr val="1D1F25"/>
                </a:solidFill>
                <a:effectLst/>
                <a:latin typeface="Atkinson Hyperlegible"/>
              </a:rPr>
              <a:t>DecimalViewer</a:t>
            </a:r>
            <a:r>
              <a:rPr lang="en-US" i="0" dirty="0">
                <a:solidFill>
                  <a:srgbClr val="1D1F25"/>
                </a:solidFill>
                <a:effectLst/>
                <a:latin typeface="Atkinson Hyperlegible"/>
              </a:rPr>
              <a:t>: Subject Data 2 has data 15</a:t>
            </a:r>
          </a:p>
          <a:p>
            <a:pPr algn="l">
              <a:buFont typeface="+mj-lt"/>
              <a:buAutoNum type="arabicPeriod"/>
            </a:pPr>
            <a:r>
              <a:rPr lang="en-US" i="0" dirty="0" err="1">
                <a:solidFill>
                  <a:srgbClr val="1D1F25"/>
                </a:solidFill>
                <a:effectLst/>
                <a:latin typeface="Atkinson Hyperlegible"/>
              </a:rPr>
              <a:t>HexViewer</a:t>
            </a:r>
            <a:r>
              <a:rPr lang="en-US" i="0" dirty="0">
                <a:solidFill>
                  <a:srgbClr val="1D1F25"/>
                </a:solidFill>
                <a:effectLst/>
                <a:latin typeface="Atkinson Hyperlegible"/>
              </a:rPr>
              <a:t>: Subject Data 2 has data 0xf</a:t>
            </a:r>
          </a:p>
          <a:p>
            <a:pPr algn="l">
              <a:buFont typeface="+mj-lt"/>
              <a:buAutoNum type="arabicPeriod"/>
            </a:pPr>
            <a:r>
              <a:rPr lang="en-US" i="0" dirty="0" err="1">
                <a:solidFill>
                  <a:srgbClr val="1D1F25"/>
                </a:solidFill>
                <a:effectLst/>
                <a:latin typeface="Atkinson Hyperlegible"/>
              </a:rPr>
              <a:t>OctalViewer</a:t>
            </a:r>
            <a:r>
              <a:rPr lang="en-US" i="0" dirty="0">
                <a:solidFill>
                  <a:srgbClr val="1D1F25"/>
                </a:solidFill>
                <a:effectLst/>
                <a:latin typeface="Atkinson Hyperlegible"/>
              </a:rPr>
              <a:t>: </a:t>
            </a:r>
            <a:r>
              <a:rPr lang="en-US" i="0" dirty="0" err="1">
                <a:solidFill>
                  <a:srgbClr val="1D1F25"/>
                </a:solidFill>
                <a:effectLst/>
                <a:latin typeface="Atkinson Hyperlegible"/>
              </a:rPr>
              <a:t>SubjectData</a:t>
            </a:r>
            <a:r>
              <a:rPr lang="en-US" i="0" dirty="0">
                <a:solidFill>
                  <a:srgbClr val="1D1F25"/>
                </a:solidFill>
                <a:effectLst/>
                <a:latin typeface="Atkinson Hyperlegible"/>
              </a:rPr>
              <a:t> 2has data 0o17</a:t>
            </a:r>
          </a:p>
        </p:txBody>
      </p:sp>
      <p:pic>
        <p:nvPicPr>
          <p:cNvPr id="3074" name="Picture 2" descr="Lightbox">
            <a:extLst>
              <a:ext uri="{FF2B5EF4-FFF2-40B4-BE49-F238E27FC236}">
                <a16:creationId xmlns:a16="http://schemas.microsoft.com/office/drawing/2014/main" id="{FCE6D82D-9944-47B1-8C8C-20ECCFB83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5097" y="2090798"/>
            <a:ext cx="4642380" cy="214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785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Additional information</a:t>
            </a:r>
            <a:endParaRPr lang="he-IL" dirty="0"/>
          </a:p>
        </p:txBody>
      </p:sp>
      <p:sp>
        <p:nvSpPr>
          <p:cNvPr id="2" name="TextBox 1">
            <a:extLst>
              <a:ext uri="{FF2B5EF4-FFF2-40B4-BE49-F238E27FC236}">
                <a16:creationId xmlns:a16="http://schemas.microsoft.com/office/drawing/2014/main" id="{358A8DA5-BEAE-4059-8D89-6E30AA57EDAA}"/>
              </a:ext>
            </a:extLst>
          </p:cNvPr>
          <p:cNvSpPr txBox="1"/>
          <p:nvPr/>
        </p:nvSpPr>
        <p:spPr>
          <a:xfrm>
            <a:off x="956124" y="1695635"/>
            <a:ext cx="10561173" cy="2308324"/>
          </a:xfrm>
          <a:prstGeom prst="rect">
            <a:avLst/>
          </a:prstGeom>
          <a:noFill/>
        </p:spPr>
        <p:txBody>
          <a:bodyPr wrap="square" rtlCol="0">
            <a:spAutoFit/>
          </a:bodyPr>
          <a:lstStyle/>
          <a:p>
            <a:r>
              <a:rPr lang="en-US" b="1" i="0" dirty="0">
                <a:solidFill>
                  <a:srgbClr val="0F0F0F"/>
                </a:solidFill>
                <a:effectLst/>
                <a:latin typeface="YouTube Sans"/>
              </a:rPr>
              <a:t>Cohesion and coupling: write BETTER PYTHON CODE Part 1</a:t>
            </a:r>
          </a:p>
          <a:p>
            <a:r>
              <a:rPr lang="en-US" i="0">
                <a:solidFill>
                  <a:srgbClr val="0F0F0F"/>
                </a:solidFill>
                <a:effectLst/>
                <a:latin typeface="YouTube Sans"/>
              </a:rPr>
              <a:t>	</a:t>
            </a:r>
            <a:r>
              <a:rPr lang="en-US" i="0">
                <a:solidFill>
                  <a:srgbClr val="0F0F0F"/>
                </a:solidFill>
                <a:effectLst/>
                <a:latin typeface="YouTube Sans"/>
                <a:hlinkClick r:id="rId3"/>
              </a:rPr>
              <a:t>https://www.youtube.com/watch?v=oNalXg67XEE</a:t>
            </a:r>
            <a:endParaRPr lang="en-US" i="0">
              <a:solidFill>
                <a:srgbClr val="0F0F0F"/>
              </a:solidFill>
              <a:effectLst/>
              <a:latin typeface="YouTube Sans"/>
            </a:endParaRPr>
          </a:p>
          <a:p>
            <a:endParaRPr lang="en-US" dirty="0">
              <a:solidFill>
                <a:srgbClr val="0F0F0F"/>
              </a:solidFill>
              <a:latin typeface="YouTube Sans"/>
            </a:endParaRPr>
          </a:p>
          <a:p>
            <a:pPr algn="l"/>
            <a:r>
              <a:rPr lang="en-US" b="1" i="0" dirty="0">
                <a:solidFill>
                  <a:srgbClr val="292929"/>
                </a:solidFill>
                <a:effectLst/>
                <a:latin typeface="sohne"/>
              </a:rPr>
              <a:t>Cohesion &amp; Coupling in Python</a:t>
            </a:r>
          </a:p>
          <a:p>
            <a:pPr algn="l"/>
            <a:r>
              <a:rPr lang="en-US" b="1" i="0" dirty="0">
                <a:effectLst/>
                <a:latin typeface="sohne"/>
              </a:rPr>
              <a:t>An Explanation of the Two Important Quality Metrics in OOP</a:t>
            </a:r>
          </a:p>
          <a:p>
            <a:pPr algn="l"/>
            <a:r>
              <a:rPr lang="en-US" dirty="0">
                <a:latin typeface="sohne"/>
              </a:rPr>
              <a:t>	</a:t>
            </a:r>
            <a:r>
              <a:rPr lang="en-US" dirty="0">
                <a:latin typeface="sohne"/>
                <a:hlinkClick r:id="rId4"/>
              </a:rPr>
              <a:t>https://www.geeksforgeeks.org/observer-method-python-design-patterns/</a:t>
            </a:r>
            <a:endParaRPr lang="en-US" dirty="0">
              <a:latin typeface="sohne"/>
            </a:endParaRPr>
          </a:p>
          <a:p>
            <a:pPr algn="l"/>
            <a:endParaRPr lang="en-US" dirty="0">
              <a:latin typeface="sohne"/>
            </a:endParaRPr>
          </a:p>
          <a:p>
            <a:pPr algn="l"/>
            <a:endParaRPr lang="en-US" dirty="0">
              <a:latin typeface="sohne"/>
            </a:endParaRPr>
          </a:p>
        </p:txBody>
      </p:sp>
    </p:spTree>
    <p:extLst>
      <p:ext uri="{BB962C8B-B14F-4D97-AF65-F5344CB8AC3E}">
        <p14:creationId xmlns:p14="http://schemas.microsoft.com/office/powerpoint/2010/main" val="678946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1224</Words>
  <Application>Microsoft Office PowerPoint</Application>
  <PresentationFormat>Widescreen</PresentationFormat>
  <Paragraphs>71</Paragraphs>
  <Slides>8</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vt:i4>
      </vt:variant>
    </vt:vector>
  </HeadingPairs>
  <TitlesOfParts>
    <vt:vector size="22" baseType="lpstr">
      <vt:lpstr>Arial</vt:lpstr>
      <vt:lpstr>Arial Unicode MS</vt:lpstr>
      <vt:lpstr>Atkinson Hyperlegible</vt:lpstr>
      <vt:lpstr>Calibri</vt:lpstr>
      <vt:lpstr>Calibri Light</vt:lpstr>
      <vt:lpstr>Consolas</vt:lpstr>
      <vt:lpstr>Nunito</vt:lpstr>
      <vt:lpstr>Segoe</vt:lpstr>
      <vt:lpstr>Segoe Light</vt:lpstr>
      <vt:lpstr>sohne</vt:lpstr>
      <vt:lpstr>source-serif-pro</vt:lpstr>
      <vt:lpstr>Tahoma</vt:lpstr>
      <vt:lpstr>YouTube Sans</vt:lpstr>
      <vt:lpstr>Office Theme</vt:lpstr>
      <vt:lpstr>The strategy pattern</vt:lpstr>
      <vt:lpstr>Introduction</vt:lpstr>
      <vt:lpstr>PowerPoint Presentation</vt:lpstr>
      <vt:lpstr>Solution using Observer Method</vt:lpstr>
      <vt:lpstr>PowerPoint Presentation</vt:lpstr>
      <vt:lpstr>PowerPoint Presentation</vt:lpstr>
      <vt:lpstr>Class Diagram</vt:lpstr>
      <vt:lpstr>Additional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Loops</dc:title>
  <dc:creator>Tomer Avishar</dc:creator>
  <cp:lastModifiedBy>Alexandr Gotlib</cp:lastModifiedBy>
  <cp:revision>130</cp:revision>
  <dcterms:created xsi:type="dcterms:W3CDTF">2021-12-07T07:23:56Z</dcterms:created>
  <dcterms:modified xsi:type="dcterms:W3CDTF">2023-06-28T06:37:18Z</dcterms:modified>
</cp:coreProperties>
</file>