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1" r:id="rId4"/>
    <p:sldId id="302" r:id="rId5"/>
    <p:sldId id="263" r:id="rId6"/>
    <p:sldId id="264" r:id="rId7"/>
    <p:sldId id="266" r:id="rId8"/>
    <p:sldId id="268" r:id="rId9"/>
    <p:sldId id="270" r:id="rId10"/>
    <p:sldId id="300" r:id="rId11"/>
    <p:sldId id="273" r:id="rId12"/>
    <p:sldId id="285" r:id="rId1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E2DBD-CC44-21AB-B7B7-27790B8DC63F}" v="2" dt="2022-01-20T15:24:24.246"/>
    <p1510:client id="{EEFE6B62-9B57-2FC7-D416-8D43C8B0892F}" v="5" dt="2022-01-16T14:25:08.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ט'/תמוז/תשפ"ג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this example, a</a:t>
            </a:r>
            <a:r>
              <a:rPr lang="en-US" baseline="0" dirty="0"/>
              <a:t> while loop is used for input-range check.</a:t>
            </a:r>
          </a:p>
          <a:p>
            <a:pPr eaLnBrk="1" hangingPunct="1">
              <a:spcBef>
                <a:spcPct val="0"/>
              </a:spcBef>
            </a:pPr>
            <a:r>
              <a:rPr lang="en-US" baseline="0" dirty="0"/>
              <a:t>The calculation that starts in line </a:t>
            </a:r>
            <a:r>
              <a:rPr lang="en-US" dirty="0"/>
              <a:t>3</a:t>
            </a:r>
            <a:r>
              <a:rPr lang="en-US" baseline="0" dirty="0"/>
              <a:t> assumes that the </a:t>
            </a:r>
            <a:r>
              <a:rPr lang="en-US" b="1" baseline="0" dirty="0"/>
              <a:t>score</a:t>
            </a:r>
            <a:r>
              <a:rPr lang="en-US" baseline="0" dirty="0"/>
              <a:t> is within a certain range (0..100).</a:t>
            </a:r>
          </a:p>
          <a:p>
            <a:pPr eaLnBrk="1" hangingPunct="1">
              <a:spcBef>
                <a:spcPct val="0"/>
              </a:spcBef>
            </a:pPr>
            <a:r>
              <a:rPr lang="en-US" baseline="0" dirty="0"/>
              <a:t>What if the input (line </a:t>
            </a:r>
            <a:r>
              <a:rPr lang="en-US" dirty="0"/>
              <a:t>2</a:t>
            </a:r>
            <a:r>
              <a:rPr lang="en-US" baseline="0" dirty="0"/>
              <a:t>) is outside that range, say </a:t>
            </a:r>
            <a:r>
              <a:rPr lang="en-US" b="1" baseline="0" dirty="0"/>
              <a:t>score = -5</a:t>
            </a:r>
            <a:r>
              <a:rPr lang="en-US" baseline="0" dirty="0"/>
              <a:t>?</a:t>
            </a:r>
          </a:p>
          <a:p>
            <a:pPr eaLnBrk="1" hangingPunct="1">
              <a:spcBef>
                <a:spcPct val="0"/>
              </a:spcBef>
            </a:pPr>
            <a:r>
              <a:rPr lang="en-US" baseline="0" dirty="0"/>
              <a:t>What is the meaning of line </a:t>
            </a:r>
            <a:r>
              <a:rPr lang="en-US" dirty="0"/>
              <a:t>6</a:t>
            </a:r>
            <a:r>
              <a:rPr lang="en-US" baseline="0" dirty="0"/>
              <a:t> then?</a:t>
            </a:r>
            <a:endParaRPr lang="en-US" baseline="0" dirty="0">
              <a:cs typeface="Calibri"/>
            </a:endParaRPr>
          </a:p>
          <a:p>
            <a:pPr eaLnBrk="1" hangingPunct="1">
              <a:spcBef>
                <a:spcPct val="0"/>
              </a:spcBef>
            </a:pPr>
            <a:r>
              <a:rPr lang="en-US" baseline="0" dirty="0"/>
              <a:t>In order to validate the intended processing which starts in line </a:t>
            </a:r>
            <a:r>
              <a:rPr lang="en-US" dirty="0"/>
              <a:t>7</a:t>
            </a:r>
            <a:r>
              <a:rPr lang="en-US" baseline="0" dirty="0"/>
              <a:t>, we use the while loop (lines </a:t>
            </a:r>
            <a:r>
              <a:rPr lang="en-US" dirty="0"/>
              <a:t>4-6</a:t>
            </a:r>
            <a:r>
              <a:rPr lang="en-US" baseline="0" dirty="0"/>
              <a:t>) to repeatedly receive inputs as long as it is invalid.</a:t>
            </a:r>
            <a:endParaRPr lang="he-IL"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915812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u="sng" dirty="0"/>
              <a:t>Notice</a:t>
            </a:r>
            <a:r>
              <a:rPr lang="en-US" u="sng" baseline="0" dirty="0"/>
              <a:t> that </a:t>
            </a:r>
          </a:p>
          <a:p>
            <a:pPr marL="171450" indent="-171450" eaLnBrk="1" hangingPunct="1">
              <a:spcBef>
                <a:spcPct val="0"/>
              </a:spcBef>
              <a:buFont typeface="Arial" pitchFamily="34" charset="0"/>
              <a:buChar char="•"/>
            </a:pPr>
            <a:r>
              <a:rPr lang="en-US" baseline="0" dirty="0"/>
              <a:t>the loop block (lines </a:t>
            </a:r>
            <a:r>
              <a:rPr lang="en-US" dirty="0"/>
              <a:t>3-5</a:t>
            </a:r>
            <a:r>
              <a:rPr lang="en-US" baseline="0" dirty="0"/>
              <a:t>) contains only program-related commands and no loop-related command.</a:t>
            </a:r>
            <a:br>
              <a:rPr lang="en-US" baseline="0" dirty="0">
                <a:cs typeface="+mn-lt"/>
              </a:rPr>
            </a:br>
            <a:r>
              <a:rPr lang="en-US" baseline="0" dirty="0"/>
              <a:t>This way, we won’t accidentally omit to increment the counter or perform any other loop-related statements.</a:t>
            </a:r>
          </a:p>
          <a:p>
            <a:pPr marL="171450" indent="-171450">
              <a:spcBef>
                <a:spcPct val="0"/>
              </a:spcBef>
              <a:buFont typeface="Arial" pitchFamily="34" charset="0"/>
              <a:buChar char="•"/>
            </a:pPr>
            <a:r>
              <a:rPr lang="en-US" b="1" dirty="0"/>
              <a:t>"</a:t>
            </a:r>
            <a:r>
              <a:rPr lang="en-US" b="1" dirty="0" err="1"/>
              <a:t>i</a:t>
            </a:r>
            <a:r>
              <a:rPr lang="en-US" b="1" dirty="0"/>
              <a:t>"</a:t>
            </a:r>
            <a:r>
              <a:rPr lang="en-US" baseline="0" dirty="0"/>
              <a:t> is initialized in the loop header (line </a:t>
            </a:r>
            <a:r>
              <a:rPr lang="en-US" dirty="0"/>
              <a:t>2</a:t>
            </a:r>
            <a:r>
              <a:rPr lang="en-US" baseline="0" dirty="0"/>
              <a:t>).</a:t>
            </a:r>
            <a:br>
              <a:rPr lang="en-US" baseline="0" dirty="0">
                <a:cs typeface="+mn-lt"/>
              </a:rPr>
            </a:br>
            <a:r>
              <a:rPr lang="en-US" baseline="0" dirty="0"/>
              <a:t>Therefore it does not need to be initialized in </a:t>
            </a:r>
            <a:r>
              <a:rPr lang="en-US" dirty="0"/>
              <a:t>a </a:t>
            </a:r>
            <a:r>
              <a:rPr lang="en-US" baseline="0" dirty="0"/>
              <a:t>declaration</a:t>
            </a:r>
            <a:r>
              <a:rPr lang="en-US" dirty="0"/>
              <a:t>.</a:t>
            </a:r>
            <a:endParaRPr lang="en-US" baseline="0" dirty="0">
              <a:cs typeface="+mn-lt"/>
            </a:endParaRPr>
          </a:p>
          <a:p>
            <a:pPr>
              <a:spcBef>
                <a:spcPct val="0"/>
              </a:spcBef>
            </a:pPr>
            <a:r>
              <a:rPr lang="en-US" baseline="0" dirty="0"/>
              <a:t>In that case, </a:t>
            </a:r>
            <a:r>
              <a:rPr lang="en-US" b="1" dirty="0" err="1"/>
              <a:t>i</a:t>
            </a:r>
            <a:r>
              <a:rPr lang="en-US" dirty="0"/>
              <a:t> </a:t>
            </a:r>
            <a:r>
              <a:rPr lang="en-US" baseline="0" dirty="0"/>
              <a:t>will be unrecognized when used outside the loop</a:t>
            </a:r>
            <a:r>
              <a:rPr lang="en-US" dirty="0"/>
              <a:t> </a:t>
            </a:r>
            <a:endParaRPr lang="en-US" baseline="0" dirty="0"/>
          </a:p>
          <a:p>
            <a:pPr eaLnBrk="1" hangingPunct="1">
              <a:spcBef>
                <a:spcPct val="0"/>
              </a:spcBef>
              <a:buFont typeface="Arial" pitchFamily="34" charset="0"/>
              <a:buNone/>
            </a:pPr>
            <a:r>
              <a:rPr lang="en-US" baseline="0" dirty="0"/>
              <a:t>(compile-time error).</a:t>
            </a:r>
          </a:p>
          <a:p>
            <a:pPr eaLnBrk="1" hangingPunct="1">
              <a:spcBef>
                <a:spcPct val="0"/>
              </a:spcBef>
              <a:buFont typeface="Arial" pitchFamily="34" charset="0"/>
              <a:buNone/>
            </a:pPr>
            <a:endParaRPr lang="en-US" baseline="0" dirty="0"/>
          </a:p>
          <a:p>
            <a:pPr eaLnBrk="1" hangingPunct="1">
              <a:spcBef>
                <a:spcPct val="0"/>
              </a:spcBef>
              <a:buFont typeface="Arial" pitchFamily="34" charset="0"/>
              <a:buNone/>
            </a:pPr>
            <a:r>
              <a:rPr lang="en-US" baseline="0" dirty="0"/>
              <a:t>Q: Why does </a:t>
            </a:r>
            <a:r>
              <a:rPr lang="en-US" b="1" baseline="0" dirty="0"/>
              <a:t>result</a:t>
            </a:r>
            <a:r>
              <a:rPr lang="en-US" baseline="0" dirty="0"/>
              <a:t> need to initialized upon declaration (line 6)?</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11549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01183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lgn="l" rtl="0">
              <a:spcBef>
                <a:spcPct val="20000"/>
              </a:spcBef>
              <a:buFont typeface="Arial" charset="0"/>
              <a:buNone/>
            </a:pPr>
            <a:r>
              <a:rPr lang="en-US" sz="1200" u="sng" dirty="0">
                <a:solidFill>
                  <a:schemeClr val="tx1"/>
                </a:solidFill>
                <a:latin typeface="Tahoma" pitchFamily="34" charset="0"/>
                <a:cs typeface="Tahoma" pitchFamily="34" charset="0"/>
              </a:rPr>
              <a:t>Syntax</a:t>
            </a:r>
          </a:p>
          <a:p>
            <a:pPr marL="342900" indent="-342900">
              <a:spcBef>
                <a:spcPct val="20000"/>
              </a:spcBef>
            </a:pPr>
            <a:r>
              <a:rPr lang="en-US" sz="1200" b="1" i="0" u="none" dirty="0">
                <a:solidFill>
                  <a:schemeClr val="tx1"/>
                </a:solidFill>
                <a:latin typeface="Tahoma"/>
                <a:ea typeface="Tahoma"/>
                <a:cs typeface="Tahoma"/>
              </a:rPr>
              <a:t>while</a:t>
            </a:r>
            <a:r>
              <a:rPr lang="en-US" dirty="0">
                <a:latin typeface="Tahoma"/>
                <a:ea typeface="Tahoma"/>
                <a:cs typeface="Tahoma"/>
              </a:rPr>
              <a:t> 'condition'</a:t>
            </a:r>
            <a:r>
              <a:rPr lang="en-US" b="1" dirty="0">
                <a:latin typeface="Tahoma"/>
                <a:ea typeface="Tahoma"/>
                <a:cs typeface="Tahoma"/>
              </a:rPr>
              <a:t>: </a:t>
            </a:r>
            <a:r>
              <a:rPr lang="en-US" dirty="0">
                <a:latin typeface="Tahoma"/>
                <a:ea typeface="Tahoma"/>
                <a:cs typeface="Tahoma"/>
              </a:rPr>
              <a:t>    </a:t>
            </a:r>
            <a:r>
              <a:rPr lang="en-US" sz="1200" i="0" u="none" baseline="0" dirty="0">
                <a:solidFill>
                  <a:schemeClr val="tx1"/>
                </a:solidFill>
                <a:latin typeface="Tahoma"/>
                <a:ea typeface="Tahoma"/>
                <a:cs typeface="Tahoma"/>
              </a:rPr>
              <a:t> //</a:t>
            </a:r>
            <a:r>
              <a:rPr lang="en-US" dirty="0">
                <a:latin typeface="Tahoma"/>
                <a:ea typeface="Tahoma"/>
                <a:cs typeface="Tahoma"/>
              </a:rPr>
              <a:t>colons</a:t>
            </a:r>
            <a:r>
              <a:rPr lang="en-US" sz="1200" i="0" u="none" baseline="0" dirty="0">
                <a:solidFill>
                  <a:schemeClr val="tx1"/>
                </a:solidFill>
                <a:latin typeface="Tahoma"/>
                <a:ea typeface="Tahoma"/>
                <a:cs typeface="Tahoma"/>
              </a:rPr>
              <a:t> at the end of the line</a:t>
            </a:r>
            <a:r>
              <a:rPr lang="en-US" dirty="0">
                <a:latin typeface="Tahoma"/>
                <a:ea typeface="Tahoma"/>
                <a:cs typeface="Tahoma"/>
              </a:rPr>
              <a:t> to determine the beginning of the loop scope</a:t>
            </a:r>
            <a:endParaRPr lang="en-US" sz="1200" i="0" u="none" baseline="0" dirty="0">
              <a:solidFill>
                <a:schemeClr val="tx1"/>
              </a:solidFill>
              <a:latin typeface="Tahoma"/>
              <a:ea typeface="Tahoma"/>
              <a:cs typeface="Tahoma"/>
            </a:endParaRP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	one or more commands</a:t>
            </a:r>
            <a:r>
              <a:rPr lang="en-US" dirty="0">
                <a:latin typeface="Tahoma"/>
                <a:ea typeface="Tahoma"/>
                <a:cs typeface="Tahoma"/>
              </a:rPr>
              <a:t> //in a slight indentation to the right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	…</a:t>
            </a: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The </a:t>
            </a:r>
            <a:r>
              <a:rPr lang="en-US" dirty="0">
                <a:latin typeface="Tahoma"/>
                <a:ea typeface="Tahoma"/>
                <a:cs typeface="Tahoma"/>
              </a:rPr>
              <a:t>slight indentation to the right defines all the </a:t>
            </a:r>
            <a:r>
              <a:rPr lang="en-US" sz="1200" i="0" u="none" baseline="0" dirty="0">
                <a:solidFill>
                  <a:schemeClr val="tx1"/>
                </a:solidFill>
                <a:latin typeface="Tahoma"/>
                <a:ea typeface="Tahoma"/>
                <a:cs typeface="Tahoma"/>
              </a:rPr>
              <a:t>commands meant for repetition into a</a:t>
            </a:r>
            <a:r>
              <a:rPr lang="en-US" dirty="0">
                <a:latin typeface="Tahoma"/>
                <a:ea typeface="Tahoma"/>
                <a:cs typeface="Tahoma"/>
              </a:rPr>
              <a: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repeating block called the </a:t>
            </a:r>
            <a:r>
              <a:rPr lang="en-US" sz="1200" b="1" i="0" u="none" baseline="0" dirty="0">
                <a:solidFill>
                  <a:schemeClr val="tx1"/>
                </a:solidFill>
                <a:latin typeface="Tahoma" pitchFamily="34" charset="0"/>
                <a:cs typeface="Tahoma" pitchFamily="34" charset="0"/>
              </a:rPr>
              <a:t>loop block </a:t>
            </a:r>
            <a:r>
              <a:rPr lang="en-US" sz="1200" i="0" u="none" baseline="0" dirty="0">
                <a:solidFill>
                  <a:schemeClr val="tx1"/>
                </a:solidFill>
                <a:latin typeface="Tahoma" pitchFamily="34" charset="0"/>
                <a:cs typeface="Tahoma" pitchFamily="34" charset="0"/>
              </a:rPr>
              <a:t>(also known as </a:t>
            </a:r>
            <a:r>
              <a:rPr lang="en-US" sz="1200" b="1" i="0" u="none" baseline="0" dirty="0">
                <a:solidFill>
                  <a:schemeClr val="tx1"/>
                </a:solidFill>
                <a:latin typeface="Tahoma" pitchFamily="34" charset="0"/>
                <a:cs typeface="Tahoma" pitchFamily="34" charset="0"/>
              </a:rPr>
              <a:t>loop body</a:t>
            </a:r>
            <a:r>
              <a:rPr lang="en-US" sz="1200" i="0" u="none" baseline="0" dirty="0">
                <a:solidFill>
                  <a:schemeClr val="tx1"/>
                </a:solidFill>
                <a:latin typeface="Tahoma" pitchFamily="34" charset="0"/>
                <a:cs typeface="Tahoma" pitchFamily="34" charset="0"/>
              </a:rPr>
              <a:t>).</a:t>
            </a:r>
            <a:endParaRPr lang="en-US" sz="1200" i="1"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i="0" u="sng" baseline="0" dirty="0">
                <a:solidFill>
                  <a:schemeClr val="tx1"/>
                </a:solidFill>
                <a:latin typeface="Tahoma" pitchFamily="34" charset="0"/>
                <a:cs typeface="Tahoma" pitchFamily="34" charset="0"/>
              </a:rPr>
              <a:t>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loop continues to iterate as long as the value of the condition is true.</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condition is re-evaluated before each repetition</a:t>
            </a:r>
            <a:r>
              <a:rPr lang="en-US" sz="1200" baseline="0" dirty="0">
                <a:solidFill>
                  <a:schemeClr val="tx1"/>
                </a:solidFill>
                <a:latin typeface="Tahoma" pitchFamily="34" charset="0"/>
                <a:cs typeface="Tahoma" pitchFamily="34" charset="0"/>
              </a:rPr>
              <a:t> of the loop block.</a:t>
            </a: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dirty="0">
                <a:solidFill>
                  <a:schemeClr val="tx1"/>
                </a:solidFill>
                <a:latin typeface="Tahoma"/>
                <a:ea typeface="Tahoma"/>
                <a:cs typeface="Tahoma"/>
              </a:rPr>
              <a:t>In this case the condition is (number &lt; 1000) and the loop block is in lines </a:t>
            </a:r>
            <a:r>
              <a:rPr lang="en-US" dirty="0">
                <a:latin typeface="Tahoma"/>
                <a:ea typeface="Tahoma"/>
                <a:cs typeface="Tahoma"/>
              </a:rPr>
              <a:t>3-4</a:t>
            </a:r>
            <a:r>
              <a:rPr lang="en-US" sz="1200" dirty="0">
                <a:solidFill>
                  <a:schemeClr val="tx1"/>
                </a:solidFill>
                <a:latin typeface="Tahoma"/>
                <a:ea typeface="Tahoma"/>
                <a:cs typeface="Tahoma"/>
              </a:rPr>
              <a:t>.</a:t>
            </a:r>
          </a:p>
          <a:p>
            <a:pPr marL="342900" indent="-342900" algn="l" rtl="0">
              <a:spcBef>
                <a:spcPct val="20000"/>
              </a:spcBef>
              <a:buFont typeface="Arial" charset="0"/>
              <a:buNone/>
            </a:pP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b="1" u="sng" dirty="0">
                <a:solidFill>
                  <a:schemeClr val="tx1"/>
                </a:solidFill>
                <a:latin typeface="Tahoma" pitchFamily="34" charset="0"/>
                <a:cs typeface="Tahoma" pitchFamily="34" charset="0"/>
              </a:rPr>
              <a:t>Important</a:t>
            </a:r>
          </a:p>
          <a:p>
            <a:pPr marL="342900" indent="-342900" algn="l" rtl="0">
              <a:spcBef>
                <a:spcPct val="20000"/>
              </a:spcBef>
              <a:buFont typeface="Arial" charset="0"/>
              <a:buNone/>
            </a:pPr>
            <a:r>
              <a:rPr lang="en-US" sz="1200" b="0" dirty="0">
                <a:solidFill>
                  <a:schemeClr val="tx1"/>
                </a:solidFill>
                <a:latin typeface="Tahoma" pitchFamily="34" charset="0"/>
                <a:cs typeface="Tahoma" pitchFamily="34" charset="0"/>
              </a:rPr>
              <a:t>Consider a loop in 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What makes it stop?</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If</a:t>
            </a:r>
            <a:r>
              <a:rPr lang="en-US" sz="1200" baseline="0" dirty="0">
                <a:solidFill>
                  <a:schemeClr val="tx1"/>
                </a:solidFill>
                <a:latin typeface="Tahoma" pitchFamily="34" charset="0"/>
                <a:cs typeface="Tahoma" pitchFamily="34" charset="0"/>
              </a:rPr>
              <a:t> the program is executing the code in the loop, will it do so “forever”?</a:t>
            </a:r>
          </a:p>
          <a:p>
            <a:pPr marL="342900" indent="-342900" algn="l" rtl="0">
              <a:spcBef>
                <a:spcPct val="20000"/>
              </a:spcBef>
              <a:buFont typeface="Arial" charset="0"/>
              <a:buNone/>
            </a:pPr>
            <a:r>
              <a:rPr lang="en-US" sz="1200" baseline="0" dirty="0">
                <a:solidFill>
                  <a:schemeClr val="tx1"/>
                </a:solidFill>
                <a:latin typeface="Tahoma" pitchFamily="34" charset="0"/>
                <a:cs typeface="Tahoma" pitchFamily="34" charset="0"/>
              </a:rPr>
              <a:t>For the program to eventually exit the loop the condition must be false at some </a:t>
            </a:r>
            <a:r>
              <a:rPr lang="en-US" dirty="0">
                <a:latin typeface="Tahoma" pitchFamily="34" charset="0"/>
                <a:cs typeface="Tahoma" pitchFamily="34" charset="0"/>
              </a:rPr>
              <a:t>p</a:t>
            </a:r>
            <a:r>
              <a:rPr lang="en-US" sz="1200" baseline="0" dirty="0">
                <a:solidFill>
                  <a:schemeClr val="tx1"/>
                </a:solidFill>
                <a:latin typeface="Tahoma" pitchFamily="34" charset="0"/>
                <a:cs typeface="Tahoma" pitchFamily="34" charset="0"/>
              </a:rPr>
              <a:t>oint.</a:t>
            </a:r>
            <a:endParaRPr lang="en-US" sz="120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194092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The loop</a:t>
            </a:r>
            <a:r>
              <a:rPr lang="en-US" baseline="0" dirty="0"/>
              <a:t> block (lines </a:t>
            </a:r>
            <a:r>
              <a:rPr lang="en-US" dirty="0"/>
              <a:t>3-7</a:t>
            </a:r>
            <a:r>
              <a:rPr lang="en-US" baseline="0" dirty="0"/>
              <a:t>) consist of:</a:t>
            </a:r>
          </a:p>
          <a:p>
            <a:pPr marL="171450" indent="-171450" eaLnBrk="1" hangingPunct="1">
              <a:spcBef>
                <a:spcPct val="0"/>
              </a:spcBef>
              <a:buFont typeface="Arial" pitchFamily="34" charset="0"/>
              <a:buChar char="•"/>
            </a:pPr>
            <a:r>
              <a:rPr lang="en-US" baseline="0" dirty="0"/>
              <a:t>The commands the programmer wishes to repeat (lines </a:t>
            </a:r>
            <a:r>
              <a:rPr lang="en-US" dirty="0"/>
              <a:t>4-7</a:t>
            </a:r>
            <a:r>
              <a:rPr lang="en-US" baseline="0" dirty="0"/>
              <a:t>)</a:t>
            </a:r>
            <a:endParaRPr lang="en-US" baseline="0" dirty="0">
              <a:cs typeface="Calibri"/>
            </a:endParaRPr>
          </a:p>
          <a:p>
            <a:pPr marL="171450" indent="-171450" eaLnBrk="1" hangingPunct="1">
              <a:spcBef>
                <a:spcPct val="0"/>
              </a:spcBef>
              <a:buFont typeface="Arial" pitchFamily="34" charset="0"/>
              <a:buChar char="•"/>
            </a:pPr>
            <a:r>
              <a:rPr lang="en-US" baseline="0" dirty="0"/>
              <a:t>Commands to make changes that will eventually turn the condition from true to false (line </a:t>
            </a:r>
            <a:r>
              <a:rPr lang="en-US" dirty="0"/>
              <a:t>7</a:t>
            </a:r>
            <a:r>
              <a:rPr lang="en-US" baseline="0" dirty="0"/>
              <a:t>)</a:t>
            </a:r>
            <a:endParaRPr lang="en-US" baseline="0" dirty="0">
              <a:cs typeface="Calibri" panose="020F0502020204030204"/>
            </a:endParaRPr>
          </a:p>
          <a:p>
            <a:pPr eaLnBrk="1" hangingPunct="1">
              <a:spcBef>
                <a:spcPct val="0"/>
              </a:spcBef>
              <a:buFont typeface="Arial" pitchFamily="34" charset="0"/>
              <a:buChar char="•"/>
            </a:pPr>
            <a:endParaRPr lang="en-US" baseline="0" dirty="0"/>
          </a:p>
          <a:p>
            <a:pPr eaLnBrk="1" hangingPunct="1">
              <a:spcBef>
                <a:spcPct val="0"/>
              </a:spcBef>
              <a:buFont typeface="Arial" pitchFamily="34" charset="0"/>
              <a:buNone/>
            </a:pPr>
            <a:r>
              <a:rPr lang="en-US" baseline="0" dirty="0"/>
              <a:t>Now that we have the while loop in place, changing the number of times it is repeated (iterates) is very easy.</a:t>
            </a:r>
          </a:p>
          <a:p>
            <a:pPr eaLnBrk="1" hangingPunct="1">
              <a:spcBef>
                <a:spcPct val="0"/>
              </a:spcBef>
              <a:buFont typeface="Arial" pitchFamily="34" charset="0"/>
              <a:buNone/>
            </a:pPr>
            <a:r>
              <a:rPr lang="en-US" baseline="0" dirty="0"/>
              <a:t>All we need to do is the change the condition (in this case, line </a:t>
            </a:r>
            <a:r>
              <a:rPr lang="en-US" dirty="0"/>
              <a:t>3</a:t>
            </a:r>
            <a:r>
              <a:rPr lang="en-US" baseline="0" dirty="0"/>
              <a:t>) accordingly.</a:t>
            </a:r>
            <a:endParaRPr lang="en-US" baseline="0" dirty="0">
              <a:cs typeface="Calibri"/>
            </a:endParaRPr>
          </a:p>
          <a:p>
            <a:pPr eaLnBrk="1" hangingPunct="1">
              <a:spcBef>
                <a:spcPct val="0"/>
              </a:spcBef>
              <a:buFont typeface="Arial" pitchFamily="34" charset="0"/>
              <a:buNone/>
            </a:pPr>
            <a:r>
              <a:rPr lang="en-US" b="1" baseline="0" dirty="0"/>
              <a:t>No change in the loop block is needed.</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110746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307759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8592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jmP3fp_BhmE"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www.honeybadger.io/blog/code-test-coverage-pyth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a:bodyPr>
          <a:lstStyle/>
          <a:p>
            <a:pPr algn="l"/>
            <a:r>
              <a:rPr lang="en-US" b="1" i="0" dirty="0">
                <a:solidFill>
                  <a:srgbClr val="0F0F0F"/>
                </a:solidFill>
                <a:effectLst/>
                <a:latin typeface="YouTube Sans"/>
              </a:rPr>
              <a:t>The strategy pattern</a:t>
            </a:r>
          </a:p>
        </p:txBody>
      </p:sp>
    </p:spTree>
    <p:extLst>
      <p:ext uri="{BB962C8B-B14F-4D97-AF65-F5344CB8AC3E}">
        <p14:creationId xmlns:p14="http://schemas.microsoft.com/office/powerpoint/2010/main" val="230917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Test coverage in Python</a:t>
            </a:r>
            <a:endParaRPr lang="he-IL" dirty="0"/>
          </a:p>
        </p:txBody>
      </p:sp>
      <p:sp>
        <p:nvSpPr>
          <p:cNvPr id="5" name="TextBox 4">
            <a:extLst>
              <a:ext uri="{FF2B5EF4-FFF2-40B4-BE49-F238E27FC236}">
                <a16:creationId xmlns:a16="http://schemas.microsoft.com/office/drawing/2014/main" id="{23E62E77-EF86-43A5-8D9B-46B514A74A90}"/>
              </a:ext>
            </a:extLst>
          </p:cNvPr>
          <p:cNvSpPr txBox="1"/>
          <p:nvPr/>
        </p:nvSpPr>
        <p:spPr>
          <a:xfrm>
            <a:off x="727969" y="1597981"/>
            <a:ext cx="10440140" cy="646331"/>
          </a:xfrm>
          <a:prstGeom prst="rect">
            <a:avLst/>
          </a:prstGeom>
          <a:noFill/>
        </p:spPr>
        <p:txBody>
          <a:bodyPr wrap="square" rtlCol="0">
            <a:spAutoFit/>
          </a:bodyPr>
          <a:lstStyle/>
          <a:p>
            <a:r>
              <a:rPr lang="en-US" b="0" i="0">
                <a:solidFill>
                  <a:srgbClr val="1D1F25"/>
                </a:solidFill>
                <a:effectLst/>
                <a:latin typeface="Atkinson Hyperlegible"/>
              </a:rPr>
              <a:t>Unlike in code coverage where we only needed four assertions, here we will have more assertions. Using the sample code presented in the previous section, we have the following assertions:</a:t>
            </a:r>
            <a:endParaRPr lang="en-US" dirty="0"/>
          </a:p>
        </p:txBody>
      </p:sp>
      <p:sp>
        <p:nvSpPr>
          <p:cNvPr id="6" name="Rectangle 1">
            <a:extLst>
              <a:ext uri="{FF2B5EF4-FFF2-40B4-BE49-F238E27FC236}">
                <a16:creationId xmlns:a16="http://schemas.microsoft.com/office/drawing/2014/main" id="{C8BED62D-698E-4CC5-BF82-E8EB0A83CD5F}"/>
              </a:ext>
            </a:extLst>
          </p:cNvPr>
          <p:cNvSpPr>
            <a:spLocks noChangeArrowheads="1"/>
          </p:cNvSpPr>
          <p:nvPr/>
        </p:nvSpPr>
        <p:spPr bwMode="auto">
          <a:xfrm>
            <a:off x="815414" y="2931478"/>
            <a:ext cx="4065973" cy="270843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import </a:t>
            </a:r>
            <a:r>
              <a:rPr kumimoji="0" lang="en-US" altLang="en-US" sz="1000" b="0" i="0" u="none" strike="noStrike" cap="none" normalizeH="0" baseline="0">
                <a:ln>
                  <a:noFill/>
                </a:ln>
                <a:solidFill>
                  <a:srgbClr val="A9B7C6"/>
                </a:solidFill>
                <a:effectLst/>
                <a:latin typeface="Arial Unicode MS"/>
              </a:rPr>
              <a:t>unittest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from </a:t>
            </a:r>
            <a:r>
              <a:rPr kumimoji="0" lang="en-US" altLang="en-US" sz="1000" b="0" i="0" u="none" strike="noStrike" cap="none" normalizeH="0" baseline="0">
                <a:ln>
                  <a:noFill/>
                </a:ln>
                <a:solidFill>
                  <a:srgbClr val="A9B7C6"/>
                </a:solidFill>
                <a:effectLst/>
                <a:latin typeface="Arial Unicode MS"/>
              </a:rPr>
              <a:t>sample </a:t>
            </a:r>
            <a:r>
              <a:rPr kumimoji="0" lang="en-US" altLang="en-US" sz="1000" b="0" i="0" u="none" strike="noStrike" cap="none" normalizeH="0" baseline="0">
                <a:ln>
                  <a:noFill/>
                </a:ln>
                <a:solidFill>
                  <a:srgbClr val="CC7832"/>
                </a:solidFill>
                <a:effectLst/>
                <a:latin typeface="Arial Unicode MS"/>
              </a:rPr>
              <a:t>import </a:t>
            </a:r>
            <a:r>
              <a:rPr kumimoji="0" lang="en-US" altLang="en-US" sz="1000" b="0" i="0" u="none" strike="noStrike" cap="none" normalizeH="0" baseline="0">
                <a:ln>
                  <a:noFill/>
                </a:ln>
                <a:solidFill>
                  <a:srgbClr val="A9B7C6"/>
                </a:solidFill>
                <a:effectLst/>
                <a:latin typeface="Arial Unicode MS"/>
              </a:rPr>
              <a:t>sum_negative</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sum_positive</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SumTests(unittest.TestCase):</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FFC66D"/>
                </a:solidFill>
                <a:effectLst/>
                <a:latin typeface="Arial Unicode MS"/>
              </a:rPr>
              <a:t>test_sum</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.assertEqual (sum_negative(-</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6897BB"/>
                </a:solidFill>
                <a:effectLst/>
                <a:latin typeface="Arial Unicode MS"/>
              </a:rPr>
              <a:t>10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.assertEqual (sum_negative(</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self.assertEqual (sum_negative(</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808080"/>
                </a:solidFill>
                <a:effectLst/>
                <a:latin typeface="Arial Unicode MS"/>
              </a:rPr>
              <a:t>#new</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self.assertEqual (sum_negative(</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808080"/>
                </a:solidFill>
                <a:effectLst/>
                <a:latin typeface="Arial Unicode MS"/>
              </a:rPr>
              <a:t>#new</a:t>
            </a:r>
            <a:br>
              <a:rPr kumimoji="0" lang="en-US" altLang="en-US" sz="1000" b="0" i="0" u="none" strike="noStrike" cap="none" normalizeH="0" baseline="0">
                <a:ln>
                  <a:noFill/>
                </a:ln>
                <a:solidFill>
                  <a:srgbClr val="808080"/>
                </a:solidFill>
                <a:effectLst/>
                <a:latin typeface="Arial Unicode MS"/>
              </a:rPr>
            </a:b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test_sum_positive_ok(self):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self.assertEqual (sum_positive(</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4</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self.assertEqual (sum_positive(-</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self.assertEqual (sum_positive(</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808080"/>
                </a:solidFill>
                <a:effectLst/>
                <a:latin typeface="Arial Unicode MS"/>
              </a:rPr>
              <a:t>#new</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self.assertEqual (sum_positive(-</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2</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808080"/>
                </a:solidFill>
                <a:effectLst/>
                <a:latin typeface="Arial Unicode MS"/>
              </a:rPr>
              <a:t>#new</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self.assertEqual (sum_positive(</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808080"/>
                </a:solidFill>
                <a:effectLst/>
                <a:latin typeface="Arial Unicode MS"/>
              </a:rPr>
              <a:t>#new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97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Conclusion</a:t>
            </a:r>
            <a:endParaRPr lang="he-IL" dirty="0"/>
          </a:p>
        </p:txBody>
      </p:sp>
      <p:sp>
        <p:nvSpPr>
          <p:cNvPr id="3" name="TextBox 2">
            <a:extLst>
              <a:ext uri="{FF2B5EF4-FFF2-40B4-BE49-F238E27FC236}">
                <a16:creationId xmlns:a16="http://schemas.microsoft.com/office/drawing/2014/main" id="{2E459FE7-61C7-4C40-89B7-923478C0002A}"/>
              </a:ext>
            </a:extLst>
          </p:cNvPr>
          <p:cNvSpPr txBox="1"/>
          <p:nvPr/>
        </p:nvSpPr>
        <p:spPr>
          <a:xfrm>
            <a:off x="815414" y="1731146"/>
            <a:ext cx="10485860" cy="2308324"/>
          </a:xfrm>
          <a:prstGeom prst="rect">
            <a:avLst/>
          </a:prstGeom>
          <a:noFill/>
        </p:spPr>
        <p:txBody>
          <a:bodyPr wrap="square" rtlCol="0">
            <a:spAutoFit/>
          </a:bodyPr>
          <a:lstStyle/>
          <a:p>
            <a:r>
              <a:rPr lang="en-US" b="0" i="0" dirty="0">
                <a:solidFill>
                  <a:srgbClr val="1D1F25"/>
                </a:solidFill>
                <a:effectLst/>
                <a:latin typeface="Atkinson Hyperlegible"/>
              </a:rPr>
              <a:t>In this article, I covered what code and test coverage is about and how to differentiate between the two when working on a project. One thing you should know when it comes to coverage percentages, you should not be aiming to get 100% in test or code coverage because it doesn’t actually tell you how well-tested your program is. As I said earlier, if your code is tested with the wrong logic, it is still possible to get 100% coverage. As far as which you should use is concerned, it is up to you. If you are concerned about finding the parts of your code that have not been tested at all, code coverage will be your best bet. However, if you care about your test covering all possible scenarios, you should consider test coverage. Aside from that, a hybrid approach where both test and code coverage are used can also be employed to get the advantages of both.</a:t>
            </a:r>
            <a:endParaRPr lang="en-US" dirty="0"/>
          </a:p>
        </p:txBody>
      </p:sp>
    </p:spTree>
    <p:extLst>
      <p:ext uri="{BB962C8B-B14F-4D97-AF65-F5344CB8AC3E}">
        <p14:creationId xmlns:p14="http://schemas.microsoft.com/office/powerpoint/2010/main" val="54780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information</a:t>
            </a:r>
            <a:endParaRPr lang="he-IL" dirty="0"/>
          </a:p>
        </p:txBody>
      </p:sp>
      <p:sp>
        <p:nvSpPr>
          <p:cNvPr id="2" name="TextBox 1">
            <a:extLst>
              <a:ext uri="{FF2B5EF4-FFF2-40B4-BE49-F238E27FC236}">
                <a16:creationId xmlns:a16="http://schemas.microsoft.com/office/drawing/2014/main" id="{358A8DA5-BEAE-4059-8D89-6E30AA57EDAA}"/>
              </a:ext>
            </a:extLst>
          </p:cNvPr>
          <p:cNvSpPr txBox="1"/>
          <p:nvPr/>
        </p:nvSpPr>
        <p:spPr>
          <a:xfrm>
            <a:off x="956124" y="1695635"/>
            <a:ext cx="10561173" cy="1754326"/>
          </a:xfrm>
          <a:prstGeom prst="rect">
            <a:avLst/>
          </a:prstGeom>
          <a:noFill/>
        </p:spPr>
        <p:txBody>
          <a:bodyPr wrap="square" rtlCol="0">
            <a:spAutoFit/>
          </a:bodyPr>
          <a:lstStyle/>
          <a:p>
            <a:r>
              <a:rPr lang="en-US" b="1" i="0" dirty="0">
                <a:solidFill>
                  <a:srgbClr val="0F0F0F"/>
                </a:solidFill>
                <a:effectLst/>
                <a:latin typeface="YouTube Sans"/>
              </a:rPr>
              <a:t>Cohesion and coupling: write BETTER PYTHON CODE Part 1</a:t>
            </a:r>
          </a:p>
          <a:p>
            <a:r>
              <a:rPr lang="en-US" i="0">
                <a:solidFill>
                  <a:srgbClr val="0F0F0F"/>
                </a:solidFill>
                <a:effectLst/>
                <a:latin typeface="YouTube Sans"/>
              </a:rPr>
              <a:t>	</a:t>
            </a:r>
            <a:r>
              <a:rPr lang="en-US" i="0">
                <a:solidFill>
                  <a:srgbClr val="0F0F0F"/>
                </a:solidFill>
                <a:effectLst/>
                <a:latin typeface="YouTube Sans"/>
                <a:hlinkClick r:id="rId3"/>
              </a:rPr>
              <a:t>https://www.youtube.com/watch?v=jmP3fp_BhmE</a:t>
            </a:r>
            <a:endParaRPr lang="en-US" i="0">
              <a:solidFill>
                <a:srgbClr val="0F0F0F"/>
              </a:solidFill>
              <a:effectLst/>
              <a:latin typeface="YouTube Sans"/>
            </a:endParaRPr>
          </a:p>
          <a:p>
            <a:endParaRPr lang="en-US" dirty="0">
              <a:solidFill>
                <a:srgbClr val="0F0F0F"/>
              </a:solidFill>
              <a:latin typeface="YouTube Sans"/>
            </a:endParaRPr>
          </a:p>
          <a:p>
            <a:pPr algn="l"/>
            <a:r>
              <a:rPr lang="en-US" b="1" i="0" dirty="0">
                <a:solidFill>
                  <a:srgbClr val="292929"/>
                </a:solidFill>
                <a:effectLst/>
                <a:latin typeface="sohne"/>
              </a:rPr>
              <a:t>Cohesion &amp; Coupling in Python</a:t>
            </a:r>
          </a:p>
          <a:p>
            <a:pPr algn="l"/>
            <a:r>
              <a:rPr lang="en-US" b="1" i="0" dirty="0">
                <a:effectLst/>
                <a:latin typeface="sohne"/>
              </a:rPr>
              <a:t>An Explanation of the Two Important Quality Metrics in OOP</a:t>
            </a:r>
          </a:p>
          <a:p>
            <a:pPr algn="l"/>
            <a:r>
              <a:rPr lang="en-US" dirty="0">
                <a:latin typeface="sohne"/>
              </a:rPr>
              <a:t>	</a:t>
            </a:r>
            <a:r>
              <a:rPr lang="en-US" dirty="0">
                <a:latin typeface="sohne"/>
                <a:hlinkClick r:id="rId4"/>
              </a:rPr>
              <a:t>https://www.honeybadger.io/blog/code-test-coverage-python/</a:t>
            </a:r>
            <a:r>
              <a:rPr lang="en-US" dirty="0">
                <a:latin typeface="sohne"/>
              </a:rPr>
              <a:t> </a:t>
            </a:r>
          </a:p>
        </p:txBody>
      </p:sp>
    </p:spTree>
    <p:extLst>
      <p:ext uri="{BB962C8B-B14F-4D97-AF65-F5344CB8AC3E}">
        <p14:creationId xmlns:p14="http://schemas.microsoft.com/office/powerpoint/2010/main" val="67894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11407806" cy="3046988"/>
          </a:xfrm>
          <a:prstGeom prst="rect">
            <a:avLst/>
          </a:prstGeom>
          <a:noFill/>
        </p:spPr>
        <p:txBody>
          <a:bodyPr wrap="square" rtlCol="0">
            <a:spAutoFit/>
          </a:bodyPr>
          <a:lstStyle/>
          <a:p>
            <a:r>
              <a:rPr lang="en-US" sz="2400" b="0" i="0" dirty="0">
                <a:solidFill>
                  <a:srgbClr val="1D1F25"/>
                </a:solidFill>
                <a:effectLst/>
                <a:latin typeface="Atkinson Hyperlegible"/>
              </a:rPr>
              <a:t>If you have been writing tests for a while, you have probably encountered code coverage and test coverage. These concepts can be difficult to differentiate because they are somewhat intertwined. In this article, you will learn what code coverage and test coverage are all about, the basis of these concepts, and how to differentiate them. You will also learn the drawbacks and benefits of using them if you want to start applying them to future projects. Learning about these concepts will enable you to identify parts of your projects that have not been properly covered by test cases, which will, in turn, make your application more robust.</a:t>
            </a:r>
            <a:endParaRPr lang="en-US" sz="2400" dirty="0"/>
          </a:p>
        </p:txBody>
      </p:sp>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r>
              <a:rPr lang="en-US" dirty="0"/>
              <a:t>Introduction</a:t>
            </a:r>
            <a:endParaRPr lang="he-IL" dirty="0"/>
          </a:p>
        </p:txBody>
      </p:sp>
    </p:spTree>
    <p:extLst>
      <p:ext uri="{BB962C8B-B14F-4D97-AF65-F5344CB8AC3E}">
        <p14:creationId xmlns:p14="http://schemas.microsoft.com/office/powerpoint/2010/main" val="126592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024467" y="1494000"/>
            <a:ext cx="10352120" cy="494840"/>
          </a:xfrm>
        </p:spPr>
        <p:txBody>
          <a:bodyPr>
            <a:noAutofit/>
          </a:bodyPr>
          <a:lstStyle/>
          <a:p>
            <a:pPr marL="0" indent="0" algn="l">
              <a:buNone/>
            </a:pPr>
            <a:r>
              <a:rPr lang="en-US" sz="3200" b="0" i="0" dirty="0">
                <a:solidFill>
                  <a:srgbClr val="1D1F25"/>
                </a:solidFill>
                <a:effectLst/>
                <a:latin typeface="Atkinson Hyperlegible"/>
              </a:rPr>
              <a:t>Generally, code coverage is objective; once your code is executed during a test, it is considered complete code coverage. However, test coverage is subjective and can be influenced by your consideration and scope. Keep reading for further explanation and examples.</a:t>
            </a:r>
            <a:endParaRPr lang="en-US" sz="3200" b="0" i="0" dirty="0">
              <a:solidFill>
                <a:srgbClr val="292929"/>
              </a:solidFill>
              <a:effectLst/>
              <a:latin typeface="source-serif-pro"/>
            </a:endParaRPr>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D1F25"/>
                </a:solidFill>
                <a:effectLst/>
                <a:latin typeface="Atkinson Hyperlegible"/>
              </a:rPr>
              <a:t>Code coverage</a:t>
            </a:r>
          </a:p>
        </p:txBody>
      </p:sp>
      <p:sp>
        <p:nvSpPr>
          <p:cNvPr id="4" name="Rectangle 1">
            <a:extLst>
              <a:ext uri="{FF2B5EF4-FFF2-40B4-BE49-F238E27FC236}">
                <a16:creationId xmlns:a16="http://schemas.microsoft.com/office/drawing/2014/main" id="{176CF516-C861-4ECA-9387-67340CCBAF7C}"/>
              </a:ext>
            </a:extLst>
          </p:cNvPr>
          <p:cNvSpPr>
            <a:spLocks noChangeArrowheads="1"/>
          </p:cNvSpPr>
          <p:nvPr/>
        </p:nvSpPr>
        <p:spPr bwMode="auto">
          <a:xfrm>
            <a:off x="838200" y="1830889"/>
            <a:ext cx="1051560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1D1F25"/>
                </a:solidFill>
                <a:effectLst/>
                <a:latin typeface="Atkinson Hyperlegible"/>
              </a:rPr>
              <a:t>When writing tests, as your project gets larger, it’s almost impossible to know whether all the parts of your codebase are covered by tests. The same limitation occurs when you want to know the percentage of your code that isn’t covered by the test and the actual code that isn’t covered. This is where code coverage comes in. Code coverage shows you the areas of your code that aren’t covered by tests, and with such information, you can investigate and find out how to fix it. It does so by checking the parts of the code executed during the testing process. It also provides you with a percentage of how much of your code has been covered by tests. Similar to how clay can be molded it into any form, to test code and get 100% coverage, you just need to mold an item.</a:t>
            </a:r>
            <a:endParaRPr kumimoji="0" lang="en-US" altLang="en-US" sz="24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22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D1F25"/>
                </a:solidFill>
                <a:effectLst/>
                <a:latin typeface="Atkinson Hyperlegible"/>
              </a:rPr>
              <a:t>Characteristics of code coverage</a:t>
            </a:r>
          </a:p>
        </p:txBody>
      </p:sp>
      <p:sp>
        <p:nvSpPr>
          <p:cNvPr id="4" name="Rectangle 1">
            <a:extLst>
              <a:ext uri="{FF2B5EF4-FFF2-40B4-BE49-F238E27FC236}">
                <a16:creationId xmlns:a16="http://schemas.microsoft.com/office/drawing/2014/main" id="{176CF516-C861-4ECA-9387-67340CCBAF7C}"/>
              </a:ext>
            </a:extLst>
          </p:cNvPr>
          <p:cNvSpPr>
            <a:spLocks noChangeArrowheads="1"/>
          </p:cNvSpPr>
          <p:nvPr/>
        </p:nvSpPr>
        <p:spPr bwMode="auto">
          <a:xfrm>
            <a:off x="838200" y="2015555"/>
            <a:ext cx="1051560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buFont typeface="+mj-lt"/>
              <a:buAutoNum type="arabicPeriod"/>
            </a:pPr>
            <a:r>
              <a:rPr lang="en-US" sz="2400" b="0" i="0" dirty="0">
                <a:solidFill>
                  <a:srgbClr val="1D1F25"/>
                </a:solidFill>
                <a:effectLst/>
                <a:latin typeface="Atkinson Hyperlegible"/>
              </a:rPr>
              <a:t>With code coverage, you can identify the part of your code that is not covered by a test, which makes writing tests easier.</a:t>
            </a:r>
          </a:p>
          <a:p>
            <a:pPr algn="l">
              <a:buFont typeface="+mj-lt"/>
              <a:buAutoNum type="arabicPeriod"/>
            </a:pPr>
            <a:endParaRPr lang="en-US" sz="2400" b="0" i="0" dirty="0">
              <a:solidFill>
                <a:srgbClr val="1D1F25"/>
              </a:solidFill>
              <a:effectLst/>
              <a:latin typeface="Atkinson Hyperlegible"/>
            </a:endParaRPr>
          </a:p>
          <a:p>
            <a:pPr algn="l">
              <a:buFont typeface="+mj-lt"/>
              <a:buAutoNum type="arabicPeriod"/>
            </a:pPr>
            <a:r>
              <a:rPr lang="en-US" sz="2400" b="0" i="0" dirty="0">
                <a:solidFill>
                  <a:srgbClr val="1D1F25"/>
                </a:solidFill>
                <a:effectLst/>
                <a:latin typeface="Atkinson Hyperlegible"/>
              </a:rPr>
              <a:t>It provides a percentage of the amount of code that has been tested.</a:t>
            </a:r>
          </a:p>
          <a:p>
            <a:pPr algn="l">
              <a:buFont typeface="+mj-lt"/>
              <a:buAutoNum type="arabicPeriod"/>
            </a:pPr>
            <a:endParaRPr lang="en-US" sz="2400" b="0" i="0" dirty="0">
              <a:solidFill>
                <a:srgbClr val="1D1F25"/>
              </a:solidFill>
              <a:effectLst/>
              <a:latin typeface="Atkinson Hyperlegible"/>
            </a:endParaRPr>
          </a:p>
          <a:p>
            <a:pPr algn="l">
              <a:buFont typeface="+mj-lt"/>
              <a:buAutoNum type="arabicPeriod"/>
            </a:pPr>
            <a:r>
              <a:rPr lang="en-US" sz="2400" b="0" i="0" dirty="0">
                <a:solidFill>
                  <a:srgbClr val="1D1F25"/>
                </a:solidFill>
                <a:effectLst/>
                <a:latin typeface="Atkinson Hyperlegible"/>
              </a:rPr>
              <a:t>With code coverage, when one value of the code feature is covered, the other possible values are neglected. Following our clay example, just molding a single item is enough to get 100%. It doesn’t take into account the other items which can be molded with clay.</a:t>
            </a:r>
          </a:p>
        </p:txBody>
      </p:sp>
    </p:spTree>
    <p:extLst>
      <p:ext uri="{BB962C8B-B14F-4D97-AF65-F5344CB8AC3E}">
        <p14:creationId xmlns:p14="http://schemas.microsoft.com/office/powerpoint/2010/main" val="41640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D1F25"/>
                </a:solidFill>
                <a:effectLst/>
                <a:latin typeface="Atkinson Hyperlegible"/>
              </a:rPr>
              <a:t>Code coverage in Python</a:t>
            </a:r>
          </a:p>
        </p:txBody>
      </p:sp>
      <p:sp>
        <p:nvSpPr>
          <p:cNvPr id="4" name="TextBox 3">
            <a:extLst>
              <a:ext uri="{FF2B5EF4-FFF2-40B4-BE49-F238E27FC236}">
                <a16:creationId xmlns:a16="http://schemas.microsoft.com/office/drawing/2014/main" id="{8FD41903-A246-4CBA-90EA-2DFCD09A83FC}"/>
              </a:ext>
            </a:extLst>
          </p:cNvPr>
          <p:cNvSpPr txBox="1"/>
          <p:nvPr/>
        </p:nvSpPr>
        <p:spPr>
          <a:xfrm>
            <a:off x="838200" y="1947769"/>
            <a:ext cx="5802297" cy="3139321"/>
          </a:xfrm>
          <a:prstGeom prst="rect">
            <a:avLst/>
          </a:prstGeom>
          <a:noFill/>
        </p:spPr>
        <p:txBody>
          <a:bodyPr wrap="square" rtlCol="0">
            <a:spAutoFit/>
          </a:bodyPr>
          <a:lstStyle/>
          <a:p>
            <a:pPr algn="l"/>
            <a:r>
              <a:rPr lang="en-US" dirty="0">
                <a:solidFill>
                  <a:srgbClr val="1D1F25"/>
                </a:solidFill>
                <a:latin typeface="Atkinson Hyperlegible"/>
              </a:rPr>
              <a:t>I</a:t>
            </a:r>
            <a:r>
              <a:rPr lang="en-US" i="0" dirty="0">
                <a:solidFill>
                  <a:srgbClr val="1D1F25"/>
                </a:solidFill>
                <a:effectLst/>
                <a:latin typeface="Atkinson Hyperlegible"/>
              </a:rPr>
              <a:t>n this section, you will learn how to get code coverage for your Python code. We will first start by writing some Python functions and then write unit tests for them using the </a:t>
            </a:r>
            <a:r>
              <a:rPr lang="en-US" i="0" dirty="0" err="1">
                <a:solidFill>
                  <a:srgbClr val="1D1F25"/>
                </a:solidFill>
                <a:effectLst/>
                <a:latin typeface="Atkinson Hyperlegible"/>
              </a:rPr>
              <a:t>unittest</a:t>
            </a:r>
            <a:r>
              <a:rPr lang="en-US" i="0" dirty="0">
                <a:solidFill>
                  <a:srgbClr val="1D1F25"/>
                </a:solidFill>
                <a:effectLst/>
                <a:latin typeface="Atkinson Hyperlegible"/>
              </a:rPr>
              <a:t> module. Then, we will get code coverage with Coverage.py. You can install Coverage.py by running the following command:</a:t>
            </a:r>
          </a:p>
          <a:p>
            <a:pPr algn="l"/>
            <a:endParaRPr lang="en-US" dirty="0">
              <a:solidFill>
                <a:srgbClr val="1D1F25"/>
              </a:solidFill>
              <a:latin typeface="Atkinson Hyperlegible"/>
            </a:endParaRPr>
          </a:p>
          <a:p>
            <a:pPr algn="l"/>
            <a:r>
              <a:rPr lang="en-US" i="0" dirty="0">
                <a:solidFill>
                  <a:srgbClr val="1D1F25"/>
                </a:solidFill>
                <a:effectLst/>
                <a:latin typeface="Atkinson Hyperlegible"/>
              </a:rPr>
              <a:t>In the following code, the function </a:t>
            </a:r>
            <a:r>
              <a:rPr lang="en-US" i="0" dirty="0" err="1">
                <a:solidFill>
                  <a:srgbClr val="1D1F25"/>
                </a:solidFill>
                <a:effectLst/>
                <a:latin typeface="Atkinson Hyperlegible"/>
              </a:rPr>
              <a:t>sum_negative</a:t>
            </a:r>
            <a:r>
              <a:rPr lang="en-US" i="0" dirty="0">
                <a:solidFill>
                  <a:srgbClr val="1D1F25"/>
                </a:solidFill>
                <a:effectLst/>
                <a:latin typeface="Atkinson Hyperlegible"/>
              </a:rPr>
              <a:t>() adds only negative numbers and returns None otherwise. The </a:t>
            </a:r>
            <a:r>
              <a:rPr lang="en-US" i="0" dirty="0" err="1">
                <a:solidFill>
                  <a:srgbClr val="1D1F25"/>
                </a:solidFill>
                <a:effectLst/>
                <a:latin typeface="Atkinson Hyperlegible"/>
              </a:rPr>
              <a:t>sum_positive</a:t>
            </a:r>
            <a:r>
              <a:rPr lang="en-US" i="0" dirty="0">
                <a:solidFill>
                  <a:srgbClr val="1D1F25"/>
                </a:solidFill>
                <a:effectLst/>
                <a:latin typeface="Atkinson Hyperlegible"/>
              </a:rPr>
              <a:t> () function only adds positive numbers and returns None if they are negative.</a:t>
            </a:r>
          </a:p>
        </p:txBody>
      </p:sp>
      <p:sp>
        <p:nvSpPr>
          <p:cNvPr id="7" name="Rectangle 3">
            <a:extLst>
              <a:ext uri="{FF2B5EF4-FFF2-40B4-BE49-F238E27FC236}">
                <a16:creationId xmlns:a16="http://schemas.microsoft.com/office/drawing/2014/main" id="{AC482D12-91EA-4940-A610-E1E18B03A4E0}"/>
              </a:ext>
            </a:extLst>
          </p:cNvPr>
          <p:cNvSpPr>
            <a:spLocks noChangeArrowheads="1"/>
          </p:cNvSpPr>
          <p:nvPr/>
        </p:nvSpPr>
        <p:spPr bwMode="auto">
          <a:xfrm>
            <a:off x="7261194" y="1947769"/>
            <a:ext cx="4457330"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A9B7C6"/>
                </a:solidFill>
                <a:effectLst/>
                <a:latin typeface="Arial Unicode MS"/>
              </a:rPr>
              <a:t>sum_negative</a:t>
            </a:r>
            <a:r>
              <a:rPr kumimoji="0" lang="en-US" altLang="en-US" sz="2000" b="0" i="0" u="none" strike="noStrike" cap="none" normalizeH="0" baseline="0" dirty="0">
                <a:ln>
                  <a:noFill/>
                </a:ln>
                <a:solidFill>
                  <a:srgbClr val="A9B7C6"/>
                </a:solidFill>
                <a:effectLst/>
                <a:latin typeface="Arial Unicode MS"/>
              </a:rPr>
              <a:t>(num1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num2):</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num1 &lt; </a:t>
            </a:r>
            <a:r>
              <a:rPr kumimoji="0" lang="en-US" altLang="en-US" sz="2000" b="0" i="0" u="none" strike="noStrike" cap="none" normalizeH="0" baseline="0" dirty="0">
                <a:ln>
                  <a:noFill/>
                </a:ln>
                <a:solidFill>
                  <a:srgbClr val="6897BB"/>
                </a:solidFill>
                <a:effectLst/>
                <a:latin typeface="Arial Unicode MS"/>
              </a:rPr>
              <a:t>0 </a:t>
            </a:r>
            <a:r>
              <a:rPr kumimoji="0" lang="en-US" altLang="en-US" sz="2000" b="0" i="0" u="none" strike="noStrike" cap="none" normalizeH="0" baseline="0" dirty="0">
                <a:ln>
                  <a:noFill/>
                </a:ln>
                <a:solidFill>
                  <a:srgbClr val="CC7832"/>
                </a:solidFill>
                <a:effectLst/>
                <a:latin typeface="Arial Unicode MS"/>
              </a:rPr>
              <a:t>and </a:t>
            </a:r>
            <a:r>
              <a:rPr kumimoji="0" lang="en-US" altLang="en-US" sz="2000" b="0" i="0" u="none" strike="noStrike" cap="none" normalizeH="0" baseline="0" dirty="0">
                <a:ln>
                  <a:noFill/>
                </a:ln>
                <a:solidFill>
                  <a:srgbClr val="A9B7C6"/>
                </a:solidFill>
                <a:effectLst/>
                <a:latin typeface="Arial Unicode MS"/>
              </a:rPr>
              <a:t>num2 &lt;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A9B7C6"/>
                </a:solidFill>
                <a:effectLst/>
                <a:latin typeface="Arial Unicode MS"/>
              </a:rPr>
              <a:t>num1 + num2</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else</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None</a:t>
            </a:r>
            <a:br>
              <a:rPr kumimoji="0" lang="en-US" altLang="en-US" sz="2000" b="0" i="0" u="none" strike="noStrike" cap="none" normalizeH="0" baseline="0" dirty="0">
                <a:ln>
                  <a:noFill/>
                </a:ln>
                <a:solidFill>
                  <a:srgbClr val="CC7832"/>
                </a:solidFill>
                <a:effectLst/>
                <a:latin typeface="Arial Unicode MS"/>
              </a:rPr>
            </a:br>
            <a:br>
              <a:rPr kumimoji="0" lang="en-US" altLang="en-US" sz="2000" b="0" i="0" u="none" strike="noStrike" cap="none" normalizeH="0" baseline="0" dirty="0">
                <a:ln>
                  <a:noFill/>
                </a:ln>
                <a:solidFill>
                  <a:srgbClr val="CC7832"/>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A9B7C6"/>
                </a:solidFill>
                <a:effectLst/>
                <a:latin typeface="Arial Unicode MS"/>
              </a:rPr>
              <a:t>sum_positive</a:t>
            </a:r>
            <a:r>
              <a:rPr kumimoji="0" lang="en-US" altLang="en-US" sz="2000" b="0" i="0" u="none" strike="noStrike" cap="none" normalizeH="0" baseline="0" dirty="0">
                <a:ln>
                  <a:noFill/>
                </a:ln>
                <a:solidFill>
                  <a:srgbClr val="A9B7C6"/>
                </a:solidFill>
                <a:effectLst/>
                <a:latin typeface="Arial Unicode MS"/>
              </a:rPr>
              <a:t>(num1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num2):</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num1 &gt; </a:t>
            </a:r>
            <a:r>
              <a:rPr kumimoji="0" lang="en-US" altLang="en-US" sz="2000" b="0" i="0" u="none" strike="noStrike" cap="none" normalizeH="0" baseline="0" dirty="0">
                <a:ln>
                  <a:noFill/>
                </a:ln>
                <a:solidFill>
                  <a:srgbClr val="6897BB"/>
                </a:solidFill>
                <a:effectLst/>
                <a:latin typeface="Arial Unicode MS"/>
              </a:rPr>
              <a:t>0 </a:t>
            </a:r>
            <a:r>
              <a:rPr kumimoji="0" lang="en-US" altLang="en-US" sz="2000" b="0" i="0" u="none" strike="noStrike" cap="none" normalizeH="0" baseline="0" dirty="0">
                <a:ln>
                  <a:noFill/>
                </a:ln>
                <a:solidFill>
                  <a:srgbClr val="CC7832"/>
                </a:solidFill>
                <a:effectLst/>
                <a:latin typeface="Arial Unicode MS"/>
              </a:rPr>
              <a:t>and </a:t>
            </a:r>
            <a:r>
              <a:rPr kumimoji="0" lang="en-US" altLang="en-US" sz="2000" b="0" i="0" u="none" strike="noStrike" cap="none" normalizeH="0" baseline="0" dirty="0">
                <a:ln>
                  <a:noFill/>
                </a:ln>
                <a:solidFill>
                  <a:srgbClr val="A9B7C6"/>
                </a:solidFill>
                <a:effectLst/>
                <a:latin typeface="Arial Unicode MS"/>
              </a:rPr>
              <a:t>num2 &gt;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A9B7C6"/>
                </a:solidFill>
                <a:effectLst/>
                <a:latin typeface="Arial Unicode MS"/>
              </a:rPr>
              <a:t>num1 + num2</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else</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None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878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FF3733-EF79-468E-BD05-1F3869837112}"/>
              </a:ext>
            </a:extLst>
          </p:cNvPr>
          <p:cNvSpPr txBox="1"/>
          <p:nvPr/>
        </p:nvSpPr>
        <p:spPr>
          <a:xfrm>
            <a:off x="815414" y="1757779"/>
            <a:ext cx="5008337" cy="1754326"/>
          </a:xfrm>
          <a:prstGeom prst="rect">
            <a:avLst/>
          </a:prstGeom>
          <a:noFill/>
        </p:spPr>
        <p:txBody>
          <a:bodyPr wrap="square" rtlCol="0">
            <a:spAutoFit/>
          </a:bodyPr>
          <a:lstStyle/>
          <a:p>
            <a:pPr algn="l"/>
            <a:r>
              <a:rPr lang="en-US" b="0" i="0" dirty="0">
                <a:solidFill>
                  <a:srgbClr val="1D1F25"/>
                </a:solidFill>
                <a:effectLst/>
                <a:latin typeface="Atkinson Hyperlegible"/>
              </a:rPr>
              <a:t>Now we can write test cases for the code above using the </a:t>
            </a:r>
            <a:r>
              <a:rPr lang="en-US" b="0" i="0" dirty="0" err="1">
                <a:solidFill>
                  <a:srgbClr val="1D1F25"/>
                </a:solidFill>
                <a:effectLst/>
                <a:latin typeface="Atkinson Hyperlegible"/>
              </a:rPr>
              <a:t>unittest</a:t>
            </a:r>
            <a:r>
              <a:rPr lang="en-US" b="0" i="0" dirty="0">
                <a:solidFill>
                  <a:srgbClr val="1D1F25"/>
                </a:solidFill>
                <a:effectLst/>
                <a:latin typeface="Atkinson Hyperlegible"/>
              </a:rPr>
              <a:t> module. Create a new file name “tests.py” and paste the following code. The following code contains assertions that the functions output what is expected. There is one assertion for each return statement.</a:t>
            </a:r>
          </a:p>
        </p:txBody>
      </p:sp>
      <p:sp>
        <p:nvSpPr>
          <p:cNvPr id="8" name="Rectangle 2">
            <a:extLst>
              <a:ext uri="{FF2B5EF4-FFF2-40B4-BE49-F238E27FC236}">
                <a16:creationId xmlns:a16="http://schemas.microsoft.com/office/drawing/2014/main" id="{291B6FD5-0A4E-4170-B5EB-0F4C01402F95}"/>
              </a:ext>
            </a:extLst>
          </p:cNvPr>
          <p:cNvSpPr>
            <a:spLocks noChangeArrowheads="1"/>
          </p:cNvSpPr>
          <p:nvPr/>
        </p:nvSpPr>
        <p:spPr bwMode="auto">
          <a:xfrm>
            <a:off x="6096000" y="1757779"/>
            <a:ext cx="5376906"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unittest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sample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sum_negative</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sum_positive</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err="1">
                <a:ln>
                  <a:noFill/>
                </a:ln>
                <a:solidFill>
                  <a:srgbClr val="A9B7C6"/>
                </a:solidFill>
                <a:effectLst/>
                <a:latin typeface="Arial Unicode MS"/>
              </a:rPr>
              <a:t>SumTests</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unittest.TestCase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A9B7C6"/>
                </a:solidFill>
                <a:effectLst/>
                <a:latin typeface="Arial Unicode MS"/>
              </a:rPr>
              <a:t>test_sum</a:t>
            </a:r>
            <a:r>
              <a:rPr kumimoji="0" lang="en-US" altLang="en-US" b="0" i="0" u="none" strike="noStrike" cap="none" normalizeH="0" baseline="0" dirty="0">
                <a:ln>
                  <a:noFill/>
                </a:ln>
                <a:solidFill>
                  <a:srgbClr val="A9B7C6"/>
                </a:solidFill>
                <a:effectLst/>
                <a:latin typeface="Arial Unicode MS"/>
              </a:rPr>
              <a:t>(self):</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self.assertEqual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sum_negative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self.assertEqual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sum_negative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None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A9B7C6"/>
                </a:solidFill>
                <a:effectLst/>
                <a:latin typeface="Arial Unicode MS"/>
              </a:rPr>
              <a:t>test_sum_positive_ok</a:t>
            </a:r>
            <a:r>
              <a:rPr kumimoji="0" lang="en-US" altLang="en-US" b="0" i="0" u="none" strike="noStrike" cap="none" normalizeH="0" baseline="0" dirty="0">
                <a:ln>
                  <a:noFill/>
                </a:ln>
                <a:solidFill>
                  <a:srgbClr val="A9B7C6"/>
                </a:solidFill>
                <a:effectLst/>
                <a:latin typeface="Arial Unicode MS"/>
              </a:rPr>
              <a:t>(self):</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self.assertEqual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sum_positive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self.assertEqual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sum_positive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None</a:t>
            </a:r>
            <a:r>
              <a:rPr kumimoji="0" lang="en-US" altLang="en-US" b="0" i="0" u="none" strike="noStrike" cap="none" normalizeH="0" baseline="0" dirty="0">
                <a:ln>
                  <a:noFill/>
                </a:ln>
                <a:solidFill>
                  <a:srgbClr val="A9B7C6"/>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70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03071-8BF0-4BB5-9DC4-512B9D5A9150}"/>
              </a:ext>
            </a:extLst>
          </p:cNvPr>
          <p:cNvSpPr txBox="1"/>
          <p:nvPr/>
        </p:nvSpPr>
        <p:spPr>
          <a:xfrm>
            <a:off x="815414" y="2192784"/>
            <a:ext cx="5280586" cy="2862322"/>
          </a:xfrm>
          <a:prstGeom prst="rect">
            <a:avLst/>
          </a:prstGeom>
          <a:noFill/>
        </p:spPr>
        <p:txBody>
          <a:bodyPr wrap="square" rtlCol="0">
            <a:spAutoFit/>
          </a:bodyPr>
          <a:lstStyle/>
          <a:p>
            <a:pPr algn="l"/>
            <a:r>
              <a:rPr lang="en-US" b="0" i="0" dirty="0">
                <a:solidFill>
                  <a:srgbClr val="292929"/>
                </a:solidFill>
                <a:effectLst/>
                <a:latin typeface="source-serif-pro"/>
              </a:rPr>
              <a:t>The test cases above will give you a 100% code coverage. You can check by running the following commands.</a:t>
            </a:r>
          </a:p>
          <a:p>
            <a:pPr algn="l"/>
            <a:endParaRPr lang="en-US" b="0" i="0" dirty="0">
              <a:solidFill>
                <a:srgbClr val="292929"/>
              </a:solidFill>
              <a:effectLst/>
              <a:latin typeface="source-serif-pro"/>
            </a:endParaRPr>
          </a:p>
          <a:p>
            <a:pPr algn="l"/>
            <a:r>
              <a:rPr lang="en-US" b="0" i="1" dirty="0">
                <a:solidFill>
                  <a:srgbClr val="292929"/>
                </a:solidFill>
                <a:effectLst/>
                <a:latin typeface="source-serif-pro"/>
              </a:rPr>
              <a:t>coverage run -m </a:t>
            </a:r>
            <a:r>
              <a:rPr lang="en-US" b="0" i="1" dirty="0" err="1">
                <a:solidFill>
                  <a:srgbClr val="292929"/>
                </a:solidFill>
                <a:effectLst/>
                <a:latin typeface="source-serif-pro"/>
              </a:rPr>
              <a:t>unittest</a:t>
            </a:r>
            <a:r>
              <a:rPr lang="en-US" b="0" i="1" dirty="0">
                <a:solidFill>
                  <a:srgbClr val="292929"/>
                </a:solidFill>
                <a:effectLst/>
                <a:latin typeface="source-serif-pro"/>
              </a:rPr>
              <a:t> discover</a:t>
            </a:r>
          </a:p>
          <a:p>
            <a:pPr algn="l"/>
            <a:r>
              <a:rPr lang="en-US" b="0" i="1" dirty="0">
                <a:solidFill>
                  <a:srgbClr val="292929"/>
                </a:solidFill>
                <a:effectLst/>
                <a:latin typeface="source-serif-pro"/>
              </a:rPr>
              <a:t>coverage report –m</a:t>
            </a:r>
          </a:p>
          <a:p>
            <a:pPr algn="l"/>
            <a:endParaRPr lang="en-US" i="1" dirty="0">
              <a:solidFill>
                <a:srgbClr val="292929"/>
              </a:solidFill>
              <a:latin typeface="source-serif-pro"/>
            </a:endParaRPr>
          </a:p>
          <a:p>
            <a:pPr algn="l"/>
            <a:r>
              <a:rPr lang="en-US" b="0" i="0" dirty="0">
                <a:solidFill>
                  <a:srgbClr val="1D1F25"/>
                </a:solidFill>
                <a:effectLst/>
                <a:latin typeface="Atkinson Hyperlegible"/>
              </a:rPr>
              <a:t>Although we are getting 100% code coverage here, the tests above are not well-rounded because they don’t test for other scenarios in which the code can be used.</a:t>
            </a:r>
            <a:endParaRPr lang="en-US" b="0" i="1" dirty="0">
              <a:solidFill>
                <a:srgbClr val="292929"/>
              </a:solidFill>
              <a:effectLst/>
              <a:latin typeface="source-serif-pro"/>
            </a:endParaRPr>
          </a:p>
        </p:txBody>
      </p:sp>
      <p:pic>
        <p:nvPicPr>
          <p:cNvPr id="6147" name="Picture 3" descr="code coverage">
            <a:extLst>
              <a:ext uri="{FF2B5EF4-FFF2-40B4-BE49-F238E27FC236}">
                <a16:creationId xmlns:a16="http://schemas.microsoft.com/office/drawing/2014/main" id="{3F5F7484-6384-421B-BEA4-ACB14CCD9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289" y="2589000"/>
            <a:ext cx="5580042" cy="206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Test coverage</a:t>
            </a:r>
            <a:endParaRPr lang="he-IL" dirty="0"/>
          </a:p>
        </p:txBody>
      </p:sp>
      <p:sp>
        <p:nvSpPr>
          <p:cNvPr id="5" name="TextBox 4">
            <a:extLst>
              <a:ext uri="{FF2B5EF4-FFF2-40B4-BE49-F238E27FC236}">
                <a16:creationId xmlns:a16="http://schemas.microsoft.com/office/drawing/2014/main" id="{43714B0E-DD48-4088-BA32-974E103D4336}"/>
              </a:ext>
            </a:extLst>
          </p:cNvPr>
          <p:cNvSpPr txBox="1"/>
          <p:nvPr/>
        </p:nvSpPr>
        <p:spPr>
          <a:xfrm>
            <a:off x="815412" y="1585041"/>
            <a:ext cx="10561173" cy="4524315"/>
          </a:xfrm>
          <a:prstGeom prst="rect">
            <a:avLst/>
          </a:prstGeom>
          <a:noFill/>
        </p:spPr>
        <p:txBody>
          <a:bodyPr wrap="square" rtlCol="0">
            <a:spAutoFit/>
          </a:bodyPr>
          <a:lstStyle/>
          <a:p>
            <a:r>
              <a:rPr lang="en-US" b="0" i="0" dirty="0">
                <a:solidFill>
                  <a:srgbClr val="1D1F25"/>
                </a:solidFill>
                <a:effectLst/>
                <a:latin typeface="Atkinson Hyperlegible"/>
              </a:rPr>
              <a:t>Test coverage is a metric of how much of a feature in the code being tested is actually covered by tests. I know that it can be confusing, so I’ll use an analogy to illustrate. Then, we will use some code to make sure it’s clear. Taking our clay example, test coverage is implemented when you use the clay to build everything that can possibly be built with it. Here, the test that we did above that gave us 100% code coverage will be less when doing the test coverage evaluation. This is because many different things can be molded with clay, and they should also be considered when writing tests.</a:t>
            </a:r>
          </a:p>
          <a:p>
            <a:endParaRPr lang="en-US" dirty="0">
              <a:solidFill>
                <a:srgbClr val="1D1F25"/>
              </a:solidFill>
              <a:latin typeface="Atkinson Hyperlegible"/>
            </a:endParaRPr>
          </a:p>
          <a:p>
            <a:endParaRPr lang="en-US" dirty="0">
              <a:solidFill>
                <a:srgbClr val="1D1F25"/>
              </a:solidFill>
              <a:latin typeface="Atkinson Hyperlegible"/>
            </a:endParaRPr>
          </a:p>
          <a:p>
            <a:pPr algn="l"/>
            <a:r>
              <a:rPr lang="en-US" b="1" i="0" dirty="0">
                <a:solidFill>
                  <a:srgbClr val="1D1F25"/>
                </a:solidFill>
                <a:effectLst/>
                <a:latin typeface="Atkinson Hyperlegible"/>
              </a:rPr>
              <a:t>Characteristics of test coverage</a:t>
            </a:r>
          </a:p>
          <a:p>
            <a:pPr lvl="1">
              <a:buFont typeface="+mj-lt"/>
              <a:buAutoNum type="arabicPeriod"/>
            </a:pPr>
            <a:r>
              <a:rPr lang="en-US" b="0" i="0" dirty="0">
                <a:solidFill>
                  <a:srgbClr val="1D1F25"/>
                </a:solidFill>
                <a:effectLst/>
                <a:latin typeface="Atkinson Hyperlegible"/>
              </a:rPr>
              <a:t>It helps improve the quality of the code being covered by the test. This is because different scenarios in which that section of code can be applied are covered.</a:t>
            </a:r>
          </a:p>
          <a:p>
            <a:pPr lvl="1">
              <a:buFont typeface="+mj-lt"/>
              <a:buAutoNum type="arabicPeriod"/>
            </a:pPr>
            <a:r>
              <a:rPr lang="en-US" b="0" i="0" dirty="0">
                <a:solidFill>
                  <a:srgbClr val="1D1F25"/>
                </a:solidFill>
                <a:effectLst/>
                <a:latin typeface="Atkinson Hyperlegible"/>
              </a:rPr>
              <a:t>It makes your test coverage more robust.</a:t>
            </a:r>
          </a:p>
          <a:p>
            <a:pPr lvl="1">
              <a:buFont typeface="+mj-lt"/>
              <a:buAutoNum type="arabicPeriod"/>
            </a:pPr>
            <a:r>
              <a:rPr lang="en-US" b="0" i="0" dirty="0">
                <a:solidFill>
                  <a:srgbClr val="1D1F25"/>
                </a:solidFill>
                <a:effectLst/>
                <a:latin typeface="Atkinson Hyperlegible"/>
              </a:rPr>
              <a:t>There is a lot of manual work to be done since there is no tool for test coverage. Checking out the various ways in which your code can accept and send data can be very tasking.</a:t>
            </a:r>
          </a:p>
          <a:p>
            <a:pPr lvl="1">
              <a:buFont typeface="+mj-lt"/>
              <a:buAutoNum type="arabicPeriod"/>
            </a:pPr>
            <a:r>
              <a:rPr lang="en-US" b="0" i="0" dirty="0">
                <a:solidFill>
                  <a:srgbClr val="1D1F25"/>
                </a:solidFill>
                <a:effectLst/>
                <a:latin typeface="Atkinson Hyperlegible"/>
              </a:rPr>
              <a:t>It is more prone to errors since it is done manually.</a:t>
            </a:r>
          </a:p>
          <a:p>
            <a:endParaRPr lang="en-US" dirty="0"/>
          </a:p>
        </p:txBody>
      </p:sp>
    </p:spTree>
    <p:extLst>
      <p:ext uri="{BB962C8B-B14F-4D97-AF65-F5344CB8AC3E}">
        <p14:creationId xmlns:p14="http://schemas.microsoft.com/office/powerpoint/2010/main" val="40806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2503</Words>
  <Application>Microsoft Office PowerPoint</Application>
  <PresentationFormat>Widescreen</PresentationFormat>
  <Paragraphs>156</Paragraphs>
  <Slides>12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Arial Unicode MS</vt:lpstr>
      <vt:lpstr>Atkinson Hyperlegible</vt:lpstr>
      <vt:lpstr>Calibri</vt:lpstr>
      <vt:lpstr>Calibri Light</vt:lpstr>
      <vt:lpstr>Consolas</vt:lpstr>
      <vt:lpstr>Segoe</vt:lpstr>
      <vt:lpstr>sohne</vt:lpstr>
      <vt:lpstr>source-serif-pro</vt:lpstr>
      <vt:lpstr>Tahoma</vt:lpstr>
      <vt:lpstr>YouTube Sans</vt:lpstr>
      <vt:lpstr>Office Theme</vt:lpstr>
      <vt:lpstr>The strategy pattern</vt:lpstr>
      <vt:lpstr>Introduction</vt:lpstr>
      <vt:lpstr>PowerPoint Presentation</vt:lpstr>
      <vt:lpstr>Code coverage</vt:lpstr>
      <vt:lpstr>Characteristics of code coverage</vt:lpstr>
      <vt:lpstr>Code coverage in Python</vt:lpstr>
      <vt:lpstr>PowerPoint Presentation</vt:lpstr>
      <vt:lpstr>PowerPoint Presentation</vt:lpstr>
      <vt:lpstr>Test coverage</vt:lpstr>
      <vt:lpstr>Test coverage in Python</vt:lpstr>
      <vt:lpstr>Conclusion</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Alexandr Gotlib</cp:lastModifiedBy>
  <cp:revision>130</cp:revision>
  <dcterms:created xsi:type="dcterms:W3CDTF">2021-12-07T07:23:56Z</dcterms:created>
  <dcterms:modified xsi:type="dcterms:W3CDTF">2023-06-28T06:54:50Z</dcterms:modified>
</cp:coreProperties>
</file>