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9" r:id="rId5"/>
    <p:sldMasterId id="2147483670" r:id="rId6"/>
  </p:sldMasterIdLst>
  <p:notesMasterIdLst>
    <p:notesMasterId r:id="rId41"/>
  </p:notesMasterIdLst>
  <p:sldIdLst>
    <p:sldId id="256" r:id="rId7"/>
    <p:sldId id="257" r:id="rId8"/>
    <p:sldId id="258" r:id="rId9"/>
    <p:sldId id="259" r:id="rId10"/>
    <p:sldId id="260" r:id="rId11"/>
    <p:sldId id="261" r:id="rId12"/>
    <p:sldId id="262" r:id="rId13"/>
    <p:sldId id="263" r:id="rId14"/>
    <p:sldId id="264" r:id="rId15"/>
    <p:sldId id="265" r:id="rId16"/>
    <p:sldId id="290"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9" r:id="rId33"/>
    <p:sldId id="282" r:id="rId34"/>
    <p:sldId id="283" r:id="rId35"/>
    <p:sldId id="284" r:id="rId36"/>
    <p:sldId id="285" r:id="rId37"/>
    <p:sldId id="286" r:id="rId38"/>
    <p:sldId id="287" r:id="rId39"/>
    <p:sldId id="288" r:id="rId40"/>
  </p:sldIdLst>
  <p:sldSz cx="9144000" cy="5143500" type="screen16x9"/>
  <p:notesSz cx="6858000" cy="9144000"/>
  <p:embeddedFontLst>
    <p:embeddedFont>
      <p:font typeface="Patrick Hand SC" panose="02020500000000000000" charset="0"/>
      <p:regular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iJY4VlBxwPWZ4FamEBcnhvldwI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0AA1C-3798-4313-ACAA-FA2075AE4F7F}" v="3" dt="2021-11-09T15:05:40.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0" d="100"/>
          <a:sy n="300" d="100"/>
        </p:scale>
        <p:origin x="-5724" y="-65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font" Target="fonts/font1.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font" Target="fonts/font4.fntdata"/><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font" Target="fonts/font3.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font" Target="fonts/font5.fntdata"/><Relationship Id="rId20" Type="http://schemas.openxmlformats.org/officeDocument/2006/relationships/slide" Target="slides/slide1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6I (05) Tang Justin Kit Hang" userId="30eb935d-f018-494b-b7ce-2daee0f96e1a" providerId="ADAL" clId="{4560AA1C-3798-4313-ACAA-FA2075AE4F7F}"/>
    <pc:docChg chg="undo custSel modSld">
      <pc:chgData name="6I (05) Tang Justin Kit Hang" userId="30eb935d-f018-494b-b7ce-2daee0f96e1a" providerId="ADAL" clId="{4560AA1C-3798-4313-ACAA-FA2075AE4F7F}" dt="2021-11-09T15:19:46.388" v="30" actId="478"/>
      <pc:docMkLst>
        <pc:docMk/>
      </pc:docMkLst>
      <pc:sldChg chg="addSp delSp modSp mod">
        <pc:chgData name="6I (05) Tang Justin Kit Hang" userId="30eb935d-f018-494b-b7ce-2daee0f96e1a" providerId="ADAL" clId="{4560AA1C-3798-4313-ACAA-FA2075AE4F7F}" dt="2021-11-09T15:05:40.966" v="6"/>
        <pc:sldMkLst>
          <pc:docMk/>
          <pc:sldMk cId="0" sldId="261"/>
        </pc:sldMkLst>
        <pc:spChg chg="add del mod">
          <ac:chgData name="6I (05) Tang Justin Kit Hang" userId="30eb935d-f018-494b-b7ce-2daee0f96e1a" providerId="ADAL" clId="{4560AA1C-3798-4313-ACAA-FA2075AE4F7F}" dt="2021-11-09T15:05:40.966" v="6"/>
          <ac:spMkLst>
            <pc:docMk/>
            <pc:sldMk cId="0" sldId="261"/>
            <ac:spMk id="18" creationId="{3C94E2C7-E96D-4860-A997-A5FE34127EC8}"/>
          </ac:spMkLst>
        </pc:spChg>
        <pc:spChg chg="mod">
          <ac:chgData name="6I (05) Tang Justin Kit Hang" userId="30eb935d-f018-494b-b7ce-2daee0f96e1a" providerId="ADAL" clId="{4560AA1C-3798-4313-ACAA-FA2075AE4F7F}" dt="2021-11-09T15:03:34.795" v="1" actId="1076"/>
          <ac:spMkLst>
            <pc:docMk/>
            <pc:sldMk cId="0" sldId="261"/>
            <ac:spMk id="203" creationId="{00000000-0000-0000-0000-000000000000}"/>
          </ac:spMkLst>
        </pc:spChg>
        <pc:picChg chg="add del mod">
          <ac:chgData name="6I (05) Tang Justin Kit Hang" userId="30eb935d-f018-494b-b7ce-2daee0f96e1a" providerId="ADAL" clId="{4560AA1C-3798-4313-ACAA-FA2075AE4F7F}" dt="2021-11-09T15:04:27.547" v="4" actId="478"/>
          <ac:picMkLst>
            <pc:docMk/>
            <pc:sldMk cId="0" sldId="261"/>
            <ac:picMk id="17" creationId="{0702974E-07B5-42FC-A5C3-8ACF9BCE1759}"/>
          </ac:picMkLst>
        </pc:picChg>
      </pc:sldChg>
      <pc:sldChg chg="addSp delSp modSp mod">
        <pc:chgData name="6I (05) Tang Justin Kit Hang" userId="30eb935d-f018-494b-b7ce-2daee0f96e1a" providerId="ADAL" clId="{4560AA1C-3798-4313-ACAA-FA2075AE4F7F}" dt="2021-11-09T15:19:46.388" v="30" actId="478"/>
        <pc:sldMkLst>
          <pc:docMk/>
          <pc:sldMk cId="0" sldId="290"/>
        </pc:sldMkLst>
        <pc:spChg chg="add mod ord">
          <ac:chgData name="6I (05) Tang Justin Kit Hang" userId="30eb935d-f018-494b-b7ce-2daee0f96e1a" providerId="ADAL" clId="{4560AA1C-3798-4313-ACAA-FA2075AE4F7F}" dt="2021-11-09T15:19:36.361" v="29" actId="167"/>
          <ac:spMkLst>
            <pc:docMk/>
            <pc:sldMk cId="0" sldId="290"/>
            <ac:spMk id="2" creationId="{F9E9DDA1-92FC-45D8-96B5-84D173D80291}"/>
          </ac:spMkLst>
        </pc:spChg>
        <pc:spChg chg="del">
          <ac:chgData name="6I (05) Tang Justin Kit Hang" userId="30eb935d-f018-494b-b7ce-2daee0f96e1a" providerId="ADAL" clId="{4560AA1C-3798-4313-ACAA-FA2075AE4F7F}" dt="2021-11-09T15:19:46.388" v="30" actId="478"/>
          <ac:spMkLst>
            <pc:docMk/>
            <pc:sldMk cId="0" sldId="290"/>
            <ac:spMk id="332" creationId="{00000000-0000-0000-0000-000000000000}"/>
          </ac:spMkLst>
        </pc:spChg>
        <pc:spChg chg="mod">
          <ac:chgData name="6I (05) Tang Justin Kit Hang" userId="30eb935d-f018-494b-b7ce-2daee0f96e1a" providerId="ADAL" clId="{4560AA1C-3798-4313-ACAA-FA2075AE4F7F}" dt="2021-11-09T15:17:49.624" v="8" actId="1076"/>
          <ac:spMkLst>
            <pc:docMk/>
            <pc:sldMk cId="0" sldId="290"/>
            <ac:spMk id="390" creationId="{00000000-0000-0000-0000-000000000000}"/>
          </ac:spMkLst>
        </pc:spChg>
        <pc:spChg chg="mod">
          <ac:chgData name="6I (05) Tang Justin Kit Hang" userId="30eb935d-f018-494b-b7ce-2daee0f96e1a" providerId="ADAL" clId="{4560AA1C-3798-4313-ACAA-FA2075AE4F7F}" dt="2021-11-09T15:19:11.198" v="16" actId="1076"/>
          <ac:spMkLst>
            <pc:docMk/>
            <pc:sldMk cId="0" sldId="290"/>
            <ac:spMk id="396" creationId="{00000000-0000-0000-0000-000000000000}"/>
          </ac:spMkLst>
        </pc:spChg>
        <pc:grpChg chg="mod">
          <ac:chgData name="6I (05) Tang Justin Kit Hang" userId="30eb935d-f018-494b-b7ce-2daee0f96e1a" providerId="ADAL" clId="{4560AA1C-3798-4313-ACAA-FA2075AE4F7F}" dt="2021-11-09T15:19:18.767" v="21" actId="1076"/>
          <ac:grpSpMkLst>
            <pc:docMk/>
            <pc:sldMk cId="0" sldId="290"/>
            <ac:grpSpMk id="331" creationId="{00000000-0000-0000-0000-000000000000}"/>
          </ac:grpSpMkLst>
        </pc:grpChg>
        <pc:picChg chg="del mod">
          <ac:chgData name="6I (05) Tang Justin Kit Hang" userId="30eb935d-f018-494b-b7ce-2daee0f96e1a" providerId="ADAL" clId="{4560AA1C-3798-4313-ACAA-FA2075AE4F7F}" dt="2021-11-09T15:19:20.858" v="23" actId="478"/>
          <ac:picMkLst>
            <pc:docMk/>
            <pc:sldMk cId="0" sldId="290"/>
            <ac:picMk id="339" creationId="{00000000-0000-0000-0000-000000000000}"/>
          </ac:picMkLst>
        </pc:picChg>
        <pc:picChg chg="mod">
          <ac:chgData name="6I (05) Tang Justin Kit Hang" userId="30eb935d-f018-494b-b7ce-2daee0f96e1a" providerId="ADAL" clId="{4560AA1C-3798-4313-ACAA-FA2075AE4F7F}" dt="2021-11-09T15:17:47.234" v="7" actId="1076"/>
          <ac:picMkLst>
            <pc:docMk/>
            <pc:sldMk cId="0" sldId="290"/>
            <ac:picMk id="388" creationId="{00000000-0000-0000-0000-000000000000}"/>
          </ac:picMkLst>
        </pc:picChg>
        <pc:picChg chg="mod">
          <ac:chgData name="6I (05) Tang Justin Kit Hang" userId="30eb935d-f018-494b-b7ce-2daee0f96e1a" providerId="ADAL" clId="{4560AA1C-3798-4313-ACAA-FA2075AE4F7F}" dt="2021-11-09T15:19:12.644" v="18" actId="1076"/>
          <ac:picMkLst>
            <pc:docMk/>
            <pc:sldMk cId="0" sldId="290"/>
            <ac:picMk id="392" creationId="{00000000-0000-0000-0000-000000000000}"/>
          </ac:picMkLst>
        </pc:picChg>
        <pc:picChg chg="mod">
          <ac:chgData name="6I (05) Tang Justin Kit Hang" userId="30eb935d-f018-494b-b7ce-2daee0f96e1a" providerId="ADAL" clId="{4560AA1C-3798-4313-ACAA-FA2075AE4F7F}" dt="2021-11-09T15:19:25.480" v="25" actId="1076"/>
          <ac:picMkLst>
            <pc:docMk/>
            <pc:sldMk cId="0" sldId="290"/>
            <ac:picMk id="393" creationId="{00000000-0000-0000-0000-000000000000}"/>
          </ac:picMkLst>
        </pc:picChg>
        <pc:picChg chg="mod">
          <ac:chgData name="6I (05) Tang Justin Kit Hang" userId="30eb935d-f018-494b-b7ce-2daee0f96e1a" providerId="ADAL" clId="{4560AA1C-3798-4313-ACAA-FA2075AE4F7F}" dt="2021-11-09T15:19:27.764" v="26" actId="1076"/>
          <ac:picMkLst>
            <pc:docMk/>
            <pc:sldMk cId="0" sldId="290"/>
            <ac:picMk id="394" creationId="{00000000-0000-0000-0000-000000000000}"/>
          </ac:picMkLst>
        </pc:picChg>
        <pc:picChg chg="mod">
          <ac:chgData name="6I (05) Tang Justin Kit Hang" userId="30eb935d-f018-494b-b7ce-2daee0f96e1a" providerId="ADAL" clId="{4560AA1C-3798-4313-ACAA-FA2075AE4F7F}" dt="2021-11-09T15:19:16.316" v="20" actId="1076"/>
          <ac:picMkLst>
            <pc:docMk/>
            <pc:sldMk cId="0" sldId="290"/>
            <ac:picMk id="395" creationId="{00000000-0000-0000-0000-000000000000}"/>
          </ac:picMkLst>
        </pc:picChg>
      </pc:sldChg>
    </pc:docChg>
  </pc:docChgLst>
  <pc:docChgLst>
    <pc:chgData name="6I (05) Tang Justin Kit Hang" userId="30eb935d-f018-494b-b7ce-2daee0f96e1a" providerId="ADAL" clId="{869BC546-A9DE-41EA-BF24-45C06CD90F48}"/>
    <pc:docChg chg="undo custSel addSld delSld modSld">
      <pc:chgData name="6I (05) Tang Justin Kit Hang" userId="30eb935d-f018-494b-b7ce-2daee0f96e1a" providerId="ADAL" clId="{869BC546-A9DE-41EA-BF24-45C06CD90F48}" dt="2021-10-16T05:55:52.878" v="225" actId="2711"/>
      <pc:docMkLst>
        <pc:docMk/>
      </pc:docMkLst>
      <pc:sldChg chg="modSp mod">
        <pc:chgData name="6I (05) Tang Justin Kit Hang" userId="30eb935d-f018-494b-b7ce-2daee0f96e1a" providerId="ADAL" clId="{869BC546-A9DE-41EA-BF24-45C06CD90F48}" dt="2021-10-16T05:28:07.035" v="203"/>
        <pc:sldMkLst>
          <pc:docMk/>
          <pc:sldMk cId="0" sldId="257"/>
        </pc:sldMkLst>
        <pc:spChg chg="mod">
          <ac:chgData name="6I (05) Tang Justin Kit Hang" userId="30eb935d-f018-494b-b7ce-2daee0f96e1a" providerId="ADAL" clId="{869BC546-A9DE-41EA-BF24-45C06CD90F48}" dt="2021-10-16T05:28:07.035" v="203"/>
          <ac:spMkLst>
            <pc:docMk/>
            <pc:sldMk cId="0" sldId="257"/>
            <ac:spMk id="165" creationId="{00000000-0000-0000-0000-000000000000}"/>
          </ac:spMkLst>
        </pc:spChg>
      </pc:sldChg>
      <pc:sldChg chg="addSp delSp modSp mod">
        <pc:chgData name="6I (05) Tang Justin Kit Hang" userId="30eb935d-f018-494b-b7ce-2daee0f96e1a" providerId="ADAL" clId="{869BC546-A9DE-41EA-BF24-45C06CD90F48}" dt="2021-10-16T02:58:57.244" v="111" actId="1076"/>
        <pc:sldMkLst>
          <pc:docMk/>
          <pc:sldMk cId="0" sldId="261"/>
        </pc:sldMkLst>
        <pc:spChg chg="add mod">
          <ac:chgData name="6I (05) Tang Justin Kit Hang" userId="30eb935d-f018-494b-b7ce-2daee0f96e1a" providerId="ADAL" clId="{869BC546-A9DE-41EA-BF24-45C06CD90F48}" dt="2021-10-16T02:58:56.317" v="110" actId="1076"/>
          <ac:spMkLst>
            <pc:docMk/>
            <pc:sldMk cId="0" sldId="261"/>
            <ac:spMk id="34" creationId="{D0D32DA0-196A-4603-8A52-05E2271DEB72}"/>
          </ac:spMkLst>
        </pc:spChg>
        <pc:spChg chg="mod">
          <ac:chgData name="6I (05) Tang Justin Kit Hang" userId="30eb935d-f018-494b-b7ce-2daee0f96e1a" providerId="ADAL" clId="{869BC546-A9DE-41EA-BF24-45C06CD90F48}" dt="2021-10-16T02:57:04.447" v="81" actId="13926"/>
          <ac:spMkLst>
            <pc:docMk/>
            <pc:sldMk cId="0" sldId="261"/>
            <ac:spMk id="206" creationId="{00000000-0000-0000-0000-000000000000}"/>
          </ac:spMkLst>
        </pc:spChg>
        <pc:spChg chg="mod">
          <ac:chgData name="6I (05) Tang Justin Kit Hang" userId="30eb935d-f018-494b-b7ce-2daee0f96e1a" providerId="ADAL" clId="{869BC546-A9DE-41EA-BF24-45C06CD90F48}" dt="2021-10-16T02:56:44.784" v="59" actId="13926"/>
          <ac:spMkLst>
            <pc:docMk/>
            <pc:sldMk cId="0" sldId="261"/>
            <ac:spMk id="211" creationId="{00000000-0000-0000-0000-000000000000}"/>
          </ac:spMkLst>
        </pc:spChg>
        <pc:spChg chg="mod">
          <ac:chgData name="6I (05) Tang Justin Kit Hang" userId="30eb935d-f018-494b-b7ce-2daee0f96e1a" providerId="ADAL" clId="{869BC546-A9DE-41EA-BF24-45C06CD90F48}" dt="2021-10-16T02:56:36.528" v="47" actId="13926"/>
          <ac:spMkLst>
            <pc:docMk/>
            <pc:sldMk cId="0" sldId="261"/>
            <ac:spMk id="212" creationId="{00000000-0000-0000-0000-000000000000}"/>
          </ac:spMkLst>
        </pc:spChg>
        <pc:picChg chg="mod">
          <ac:chgData name="6I (05) Tang Justin Kit Hang" userId="30eb935d-f018-494b-b7ce-2daee0f96e1a" providerId="ADAL" clId="{869BC546-A9DE-41EA-BF24-45C06CD90F48}" dt="2021-10-16T02:58:57.244" v="111" actId="1076"/>
          <ac:picMkLst>
            <pc:docMk/>
            <pc:sldMk cId="0" sldId="261"/>
            <ac:picMk id="209" creationId="{00000000-0000-0000-0000-000000000000}"/>
          </ac:picMkLst>
        </pc:picChg>
        <pc:cxnChg chg="add del mod">
          <ac:chgData name="6I (05) Tang Justin Kit Hang" userId="30eb935d-f018-494b-b7ce-2daee0f96e1a" providerId="ADAL" clId="{869BC546-A9DE-41EA-BF24-45C06CD90F48}" dt="2021-10-16T02:57:45.018" v="90" actId="478"/>
          <ac:cxnSpMkLst>
            <pc:docMk/>
            <pc:sldMk cId="0" sldId="261"/>
            <ac:cxnSpMk id="3" creationId="{62B8D1A8-F62B-4336-93B9-ED6542D6DB30}"/>
          </ac:cxnSpMkLst>
        </pc:cxnChg>
        <pc:cxnChg chg="add mod">
          <ac:chgData name="6I (05) Tang Justin Kit Hang" userId="30eb935d-f018-494b-b7ce-2daee0f96e1a" providerId="ADAL" clId="{869BC546-A9DE-41EA-BF24-45C06CD90F48}" dt="2021-10-16T02:58:15.526" v="100" actId="1582"/>
          <ac:cxnSpMkLst>
            <pc:docMk/>
            <pc:sldMk cId="0" sldId="261"/>
            <ac:cxnSpMk id="10" creationId="{3579336C-B3F9-44C0-BB69-803079FA53D2}"/>
          </ac:cxnSpMkLst>
        </pc:cxnChg>
        <pc:cxnChg chg="add mod">
          <ac:chgData name="6I (05) Tang Justin Kit Hang" userId="30eb935d-f018-494b-b7ce-2daee0f96e1a" providerId="ADAL" clId="{869BC546-A9DE-41EA-BF24-45C06CD90F48}" dt="2021-10-16T02:58:36.078" v="107" actId="14100"/>
          <ac:cxnSpMkLst>
            <pc:docMk/>
            <pc:sldMk cId="0" sldId="261"/>
            <ac:cxnSpMk id="29" creationId="{3F1071DA-FCA9-4662-AEBB-575D3174EFCC}"/>
          </ac:cxnSpMkLst>
        </pc:cxnChg>
      </pc:sldChg>
      <pc:sldChg chg="modSp mod">
        <pc:chgData name="6I (05) Tang Justin Kit Hang" userId="30eb935d-f018-494b-b7ce-2daee0f96e1a" providerId="ADAL" clId="{869BC546-A9DE-41EA-BF24-45C06CD90F48}" dt="2021-10-16T01:34:31.495" v="16" actId="20577"/>
        <pc:sldMkLst>
          <pc:docMk/>
          <pc:sldMk cId="0" sldId="262"/>
        </pc:sldMkLst>
        <pc:spChg chg="mod">
          <ac:chgData name="6I (05) Tang Justin Kit Hang" userId="30eb935d-f018-494b-b7ce-2daee0f96e1a" providerId="ADAL" clId="{869BC546-A9DE-41EA-BF24-45C06CD90F48}" dt="2021-10-16T01:34:31.495" v="16" actId="20577"/>
          <ac:spMkLst>
            <pc:docMk/>
            <pc:sldMk cId="0" sldId="262"/>
            <ac:spMk id="217" creationId="{00000000-0000-0000-0000-000000000000}"/>
          </ac:spMkLst>
        </pc:spChg>
      </pc:sldChg>
      <pc:sldChg chg="addSp delSp modSp mod delAnim modAnim">
        <pc:chgData name="6I (05) Tang Justin Kit Hang" userId="30eb935d-f018-494b-b7ce-2daee0f96e1a" providerId="ADAL" clId="{869BC546-A9DE-41EA-BF24-45C06CD90F48}" dt="2021-10-16T05:27:20.109" v="161"/>
        <pc:sldMkLst>
          <pc:docMk/>
          <pc:sldMk cId="0" sldId="264"/>
        </pc:sldMkLst>
        <pc:spChg chg="mod">
          <ac:chgData name="6I (05) Tang Justin Kit Hang" userId="30eb935d-f018-494b-b7ce-2daee0f96e1a" providerId="ADAL" clId="{869BC546-A9DE-41EA-BF24-45C06CD90F48}" dt="2021-10-16T05:27:20.109" v="161"/>
          <ac:spMkLst>
            <pc:docMk/>
            <pc:sldMk cId="0" sldId="264"/>
            <ac:spMk id="271" creationId="{00000000-0000-0000-0000-000000000000}"/>
          </ac:spMkLst>
        </pc:spChg>
        <pc:spChg chg="mod topLvl">
          <ac:chgData name="6I (05) Tang Justin Kit Hang" userId="30eb935d-f018-494b-b7ce-2daee0f96e1a" providerId="ADAL" clId="{869BC546-A9DE-41EA-BF24-45C06CD90F48}" dt="2021-10-16T05:25:10.965" v="124" actId="165"/>
          <ac:spMkLst>
            <pc:docMk/>
            <pc:sldMk cId="0" sldId="264"/>
            <ac:spMk id="274" creationId="{00000000-0000-0000-0000-000000000000}"/>
          </ac:spMkLst>
        </pc:spChg>
        <pc:spChg chg="mod topLvl">
          <ac:chgData name="6I (05) Tang Justin Kit Hang" userId="30eb935d-f018-494b-b7ce-2daee0f96e1a" providerId="ADAL" clId="{869BC546-A9DE-41EA-BF24-45C06CD90F48}" dt="2021-10-16T05:25:59.726" v="134" actId="1076"/>
          <ac:spMkLst>
            <pc:docMk/>
            <pc:sldMk cId="0" sldId="264"/>
            <ac:spMk id="275" creationId="{00000000-0000-0000-0000-000000000000}"/>
          </ac:spMkLst>
        </pc:spChg>
        <pc:spChg chg="mod topLvl">
          <ac:chgData name="6I (05) Tang Justin Kit Hang" userId="30eb935d-f018-494b-b7ce-2daee0f96e1a" providerId="ADAL" clId="{869BC546-A9DE-41EA-BF24-45C06CD90F48}" dt="2021-10-16T05:25:54.622" v="133" actId="1076"/>
          <ac:spMkLst>
            <pc:docMk/>
            <pc:sldMk cId="0" sldId="264"/>
            <ac:spMk id="278" creationId="{00000000-0000-0000-0000-000000000000}"/>
          </ac:spMkLst>
        </pc:spChg>
        <pc:spChg chg="mod topLvl">
          <ac:chgData name="6I (05) Tang Justin Kit Hang" userId="30eb935d-f018-494b-b7ce-2daee0f96e1a" providerId="ADAL" clId="{869BC546-A9DE-41EA-BF24-45C06CD90F48}" dt="2021-10-16T05:25:54.622" v="133" actId="1076"/>
          <ac:spMkLst>
            <pc:docMk/>
            <pc:sldMk cId="0" sldId="264"/>
            <ac:spMk id="279" creationId="{00000000-0000-0000-0000-000000000000}"/>
          </ac:spMkLst>
        </pc:spChg>
        <pc:spChg chg="mod topLvl">
          <ac:chgData name="6I (05) Tang Justin Kit Hang" userId="30eb935d-f018-494b-b7ce-2daee0f96e1a" providerId="ADAL" clId="{869BC546-A9DE-41EA-BF24-45C06CD90F48}" dt="2021-10-16T05:25:54.622" v="133" actId="1076"/>
          <ac:spMkLst>
            <pc:docMk/>
            <pc:sldMk cId="0" sldId="264"/>
            <ac:spMk id="280" creationId="{00000000-0000-0000-0000-000000000000}"/>
          </ac:spMkLst>
        </pc:spChg>
        <pc:spChg chg="mod topLvl">
          <ac:chgData name="6I (05) Tang Justin Kit Hang" userId="30eb935d-f018-494b-b7ce-2daee0f96e1a" providerId="ADAL" clId="{869BC546-A9DE-41EA-BF24-45C06CD90F48}" dt="2021-10-16T05:25:14.285" v="125" actId="1076"/>
          <ac:spMkLst>
            <pc:docMk/>
            <pc:sldMk cId="0" sldId="264"/>
            <ac:spMk id="281" creationId="{00000000-0000-0000-0000-000000000000}"/>
          </ac:spMkLst>
        </pc:spChg>
        <pc:spChg chg="mod topLvl">
          <ac:chgData name="6I (05) Tang Justin Kit Hang" userId="30eb935d-f018-494b-b7ce-2daee0f96e1a" providerId="ADAL" clId="{869BC546-A9DE-41EA-BF24-45C06CD90F48}" dt="2021-10-16T05:25:14.285" v="125" actId="1076"/>
          <ac:spMkLst>
            <pc:docMk/>
            <pc:sldMk cId="0" sldId="264"/>
            <ac:spMk id="282" creationId="{00000000-0000-0000-0000-000000000000}"/>
          </ac:spMkLst>
        </pc:spChg>
        <pc:spChg chg="mod topLvl">
          <ac:chgData name="6I (05) Tang Justin Kit Hang" userId="30eb935d-f018-494b-b7ce-2daee0f96e1a" providerId="ADAL" clId="{869BC546-A9DE-41EA-BF24-45C06CD90F48}" dt="2021-10-16T05:25:14.285" v="125" actId="1076"/>
          <ac:spMkLst>
            <pc:docMk/>
            <pc:sldMk cId="0" sldId="264"/>
            <ac:spMk id="283" creationId="{00000000-0000-0000-0000-000000000000}"/>
          </ac:spMkLst>
        </pc:spChg>
        <pc:spChg chg="mod topLvl">
          <ac:chgData name="6I (05) Tang Justin Kit Hang" userId="30eb935d-f018-494b-b7ce-2daee0f96e1a" providerId="ADAL" clId="{869BC546-A9DE-41EA-BF24-45C06CD90F48}" dt="2021-10-16T05:25:49.663" v="132" actId="1076"/>
          <ac:spMkLst>
            <pc:docMk/>
            <pc:sldMk cId="0" sldId="264"/>
            <ac:spMk id="285" creationId="{00000000-0000-0000-0000-000000000000}"/>
          </ac:spMkLst>
        </pc:spChg>
        <pc:spChg chg="mod topLvl">
          <ac:chgData name="6I (05) Tang Justin Kit Hang" userId="30eb935d-f018-494b-b7ce-2daee0f96e1a" providerId="ADAL" clId="{869BC546-A9DE-41EA-BF24-45C06CD90F48}" dt="2021-10-16T05:25:49.663" v="132" actId="1076"/>
          <ac:spMkLst>
            <pc:docMk/>
            <pc:sldMk cId="0" sldId="264"/>
            <ac:spMk id="286" creationId="{00000000-0000-0000-0000-000000000000}"/>
          </ac:spMkLst>
        </pc:spChg>
        <pc:spChg chg="mod topLvl">
          <ac:chgData name="6I (05) Tang Justin Kit Hang" userId="30eb935d-f018-494b-b7ce-2daee0f96e1a" providerId="ADAL" clId="{869BC546-A9DE-41EA-BF24-45C06CD90F48}" dt="2021-10-16T05:25:49.663" v="132" actId="1076"/>
          <ac:spMkLst>
            <pc:docMk/>
            <pc:sldMk cId="0" sldId="264"/>
            <ac:spMk id="287" creationId="{00000000-0000-0000-0000-000000000000}"/>
          </ac:spMkLst>
        </pc:spChg>
        <pc:spChg chg="mod topLvl">
          <ac:chgData name="6I (05) Tang Justin Kit Hang" userId="30eb935d-f018-494b-b7ce-2daee0f96e1a" providerId="ADAL" clId="{869BC546-A9DE-41EA-BF24-45C06CD90F48}" dt="2021-10-16T05:25:37.672" v="130" actId="1076"/>
          <ac:spMkLst>
            <pc:docMk/>
            <pc:sldMk cId="0" sldId="264"/>
            <ac:spMk id="289" creationId="{00000000-0000-0000-0000-000000000000}"/>
          </ac:spMkLst>
        </pc:spChg>
        <pc:spChg chg="mod topLvl">
          <ac:chgData name="6I (05) Tang Justin Kit Hang" userId="30eb935d-f018-494b-b7ce-2daee0f96e1a" providerId="ADAL" clId="{869BC546-A9DE-41EA-BF24-45C06CD90F48}" dt="2021-10-16T05:25:37.672" v="130" actId="1076"/>
          <ac:spMkLst>
            <pc:docMk/>
            <pc:sldMk cId="0" sldId="264"/>
            <ac:spMk id="290" creationId="{00000000-0000-0000-0000-000000000000}"/>
          </ac:spMkLst>
        </pc:spChg>
        <pc:spChg chg="mod topLvl">
          <ac:chgData name="6I (05) Tang Justin Kit Hang" userId="30eb935d-f018-494b-b7ce-2daee0f96e1a" providerId="ADAL" clId="{869BC546-A9DE-41EA-BF24-45C06CD90F48}" dt="2021-10-16T05:25:37.672" v="130" actId="1076"/>
          <ac:spMkLst>
            <pc:docMk/>
            <pc:sldMk cId="0" sldId="264"/>
            <ac:spMk id="291" creationId="{00000000-0000-0000-0000-000000000000}"/>
          </ac:spMkLst>
        </pc:spChg>
        <pc:grpChg chg="add del mod">
          <ac:chgData name="6I (05) Tang Justin Kit Hang" userId="30eb935d-f018-494b-b7ce-2daee0f96e1a" providerId="ADAL" clId="{869BC546-A9DE-41EA-BF24-45C06CD90F48}" dt="2021-10-16T05:25:39.394" v="131" actId="1076"/>
          <ac:grpSpMkLst>
            <pc:docMk/>
            <pc:sldMk cId="0" sldId="264"/>
            <ac:grpSpMk id="273" creationId="{00000000-0000-0000-0000-000000000000}"/>
          </ac:grpSpMkLst>
        </pc:grpChg>
        <pc:grpChg chg="del">
          <ac:chgData name="6I (05) Tang Justin Kit Hang" userId="30eb935d-f018-494b-b7ce-2daee0f96e1a" providerId="ADAL" clId="{869BC546-A9DE-41EA-BF24-45C06CD90F48}" dt="2021-10-16T05:24:46.638" v="114" actId="478"/>
          <ac:grpSpMkLst>
            <pc:docMk/>
            <pc:sldMk cId="0" sldId="264"/>
            <ac:grpSpMk id="292" creationId="{00000000-0000-0000-0000-000000000000}"/>
          </ac:grpSpMkLst>
        </pc:grpChg>
        <pc:picChg chg="mod topLvl">
          <ac:chgData name="6I (05) Tang Justin Kit Hang" userId="30eb935d-f018-494b-b7ce-2daee0f96e1a" providerId="ADAL" clId="{869BC546-A9DE-41EA-BF24-45C06CD90F48}" dt="2021-10-16T05:25:14.285" v="125" actId="1076"/>
          <ac:picMkLst>
            <pc:docMk/>
            <pc:sldMk cId="0" sldId="264"/>
            <ac:picMk id="276" creationId="{00000000-0000-0000-0000-000000000000}"/>
          </ac:picMkLst>
        </pc:picChg>
        <pc:picChg chg="mod topLvl">
          <ac:chgData name="6I (05) Tang Justin Kit Hang" userId="30eb935d-f018-494b-b7ce-2daee0f96e1a" providerId="ADAL" clId="{869BC546-A9DE-41EA-BF24-45C06CD90F48}" dt="2021-10-16T05:25:54.622" v="133" actId="1076"/>
          <ac:picMkLst>
            <pc:docMk/>
            <pc:sldMk cId="0" sldId="264"/>
            <ac:picMk id="277" creationId="{00000000-0000-0000-0000-000000000000}"/>
          </ac:picMkLst>
        </pc:picChg>
        <pc:picChg chg="mod topLvl">
          <ac:chgData name="6I (05) Tang Justin Kit Hang" userId="30eb935d-f018-494b-b7ce-2daee0f96e1a" providerId="ADAL" clId="{869BC546-A9DE-41EA-BF24-45C06CD90F48}" dt="2021-10-16T05:25:49.663" v="132" actId="1076"/>
          <ac:picMkLst>
            <pc:docMk/>
            <pc:sldMk cId="0" sldId="264"/>
            <ac:picMk id="284" creationId="{00000000-0000-0000-0000-000000000000}"/>
          </ac:picMkLst>
        </pc:picChg>
        <pc:picChg chg="mod topLvl">
          <ac:chgData name="6I (05) Tang Justin Kit Hang" userId="30eb935d-f018-494b-b7ce-2daee0f96e1a" providerId="ADAL" clId="{869BC546-A9DE-41EA-BF24-45C06CD90F48}" dt="2021-10-16T05:25:37.672" v="130" actId="1076"/>
          <ac:picMkLst>
            <pc:docMk/>
            <pc:sldMk cId="0" sldId="264"/>
            <ac:picMk id="288" creationId="{00000000-0000-0000-0000-000000000000}"/>
          </ac:picMkLst>
        </pc:picChg>
      </pc:sldChg>
      <pc:sldChg chg="delSp modSp mod delAnim">
        <pc:chgData name="6I (05) Tang Justin Kit Hang" userId="30eb935d-f018-494b-b7ce-2daee0f96e1a" providerId="ADAL" clId="{869BC546-A9DE-41EA-BF24-45C06CD90F48}" dt="2021-10-16T05:27:24.229" v="162"/>
        <pc:sldMkLst>
          <pc:docMk/>
          <pc:sldMk cId="0" sldId="265"/>
        </pc:sldMkLst>
        <pc:spChg chg="mod">
          <ac:chgData name="6I (05) Tang Justin Kit Hang" userId="30eb935d-f018-494b-b7ce-2daee0f96e1a" providerId="ADAL" clId="{869BC546-A9DE-41EA-BF24-45C06CD90F48}" dt="2021-10-16T05:26:50.973" v="148" actId="14100"/>
          <ac:spMkLst>
            <pc:docMk/>
            <pc:sldMk cId="0" sldId="265"/>
            <ac:spMk id="303" creationId="{00000000-0000-0000-0000-000000000000}"/>
          </ac:spMkLst>
        </pc:spChg>
        <pc:spChg chg="mod">
          <ac:chgData name="6I (05) Tang Justin Kit Hang" userId="30eb935d-f018-494b-b7ce-2daee0f96e1a" providerId="ADAL" clId="{869BC546-A9DE-41EA-BF24-45C06CD90F48}" dt="2021-10-16T05:26:34.771" v="142" actId="1076"/>
          <ac:spMkLst>
            <pc:docMk/>
            <pc:sldMk cId="0" sldId="265"/>
            <ac:spMk id="305" creationId="{00000000-0000-0000-0000-000000000000}"/>
          </ac:spMkLst>
        </pc:spChg>
        <pc:spChg chg="mod">
          <ac:chgData name="6I (05) Tang Justin Kit Hang" userId="30eb935d-f018-494b-b7ce-2daee0f96e1a" providerId="ADAL" clId="{869BC546-A9DE-41EA-BF24-45C06CD90F48}" dt="2021-10-16T05:26:34.771" v="142" actId="1076"/>
          <ac:spMkLst>
            <pc:docMk/>
            <pc:sldMk cId="0" sldId="265"/>
            <ac:spMk id="306" creationId="{00000000-0000-0000-0000-000000000000}"/>
          </ac:spMkLst>
        </pc:spChg>
        <pc:spChg chg="mod">
          <ac:chgData name="6I (05) Tang Justin Kit Hang" userId="30eb935d-f018-494b-b7ce-2daee0f96e1a" providerId="ADAL" clId="{869BC546-A9DE-41EA-BF24-45C06CD90F48}" dt="2021-10-16T05:26:34.771" v="142" actId="1076"/>
          <ac:spMkLst>
            <pc:docMk/>
            <pc:sldMk cId="0" sldId="265"/>
            <ac:spMk id="307" creationId="{00000000-0000-0000-0000-000000000000}"/>
          </ac:spMkLst>
        </pc:spChg>
        <pc:spChg chg="mod">
          <ac:chgData name="6I (05) Tang Justin Kit Hang" userId="30eb935d-f018-494b-b7ce-2daee0f96e1a" providerId="ADAL" clId="{869BC546-A9DE-41EA-BF24-45C06CD90F48}" dt="2021-10-16T05:26:45.580" v="146" actId="1076"/>
          <ac:spMkLst>
            <pc:docMk/>
            <pc:sldMk cId="0" sldId="265"/>
            <ac:spMk id="311" creationId="{00000000-0000-0000-0000-000000000000}"/>
          </ac:spMkLst>
        </pc:spChg>
        <pc:spChg chg="mod">
          <ac:chgData name="6I (05) Tang Justin Kit Hang" userId="30eb935d-f018-494b-b7ce-2daee0f96e1a" providerId="ADAL" clId="{869BC546-A9DE-41EA-BF24-45C06CD90F48}" dt="2021-10-16T05:26:45.580" v="146" actId="1076"/>
          <ac:spMkLst>
            <pc:docMk/>
            <pc:sldMk cId="0" sldId="265"/>
            <ac:spMk id="312" creationId="{00000000-0000-0000-0000-000000000000}"/>
          </ac:spMkLst>
        </pc:spChg>
        <pc:spChg chg="mod">
          <ac:chgData name="6I (05) Tang Justin Kit Hang" userId="30eb935d-f018-494b-b7ce-2daee0f96e1a" providerId="ADAL" clId="{869BC546-A9DE-41EA-BF24-45C06CD90F48}" dt="2021-10-16T05:26:45.580" v="146" actId="1076"/>
          <ac:spMkLst>
            <pc:docMk/>
            <pc:sldMk cId="0" sldId="265"/>
            <ac:spMk id="313" creationId="{00000000-0000-0000-0000-000000000000}"/>
          </ac:spMkLst>
        </pc:spChg>
        <pc:spChg chg="mod">
          <ac:chgData name="6I (05) Tang Justin Kit Hang" userId="30eb935d-f018-494b-b7ce-2daee0f96e1a" providerId="ADAL" clId="{869BC546-A9DE-41EA-BF24-45C06CD90F48}" dt="2021-10-16T05:26:38.482" v="143" actId="1076"/>
          <ac:spMkLst>
            <pc:docMk/>
            <pc:sldMk cId="0" sldId="265"/>
            <ac:spMk id="314" creationId="{00000000-0000-0000-0000-000000000000}"/>
          </ac:spMkLst>
        </pc:spChg>
        <pc:spChg chg="mod">
          <ac:chgData name="6I (05) Tang Justin Kit Hang" userId="30eb935d-f018-494b-b7ce-2daee0f96e1a" providerId="ADAL" clId="{869BC546-A9DE-41EA-BF24-45C06CD90F48}" dt="2021-10-16T05:26:38.482" v="143" actId="1076"/>
          <ac:spMkLst>
            <pc:docMk/>
            <pc:sldMk cId="0" sldId="265"/>
            <ac:spMk id="315" creationId="{00000000-0000-0000-0000-000000000000}"/>
          </ac:spMkLst>
        </pc:spChg>
        <pc:spChg chg="mod">
          <ac:chgData name="6I (05) Tang Justin Kit Hang" userId="30eb935d-f018-494b-b7ce-2daee0f96e1a" providerId="ADAL" clId="{869BC546-A9DE-41EA-BF24-45C06CD90F48}" dt="2021-10-16T05:26:38.482" v="143" actId="1076"/>
          <ac:spMkLst>
            <pc:docMk/>
            <pc:sldMk cId="0" sldId="265"/>
            <ac:spMk id="316" creationId="{00000000-0000-0000-0000-000000000000}"/>
          </ac:spMkLst>
        </pc:spChg>
        <pc:spChg chg="mod">
          <ac:chgData name="6I (05) Tang Justin Kit Hang" userId="30eb935d-f018-494b-b7ce-2daee0f96e1a" providerId="ADAL" clId="{869BC546-A9DE-41EA-BF24-45C06CD90F48}" dt="2021-10-16T05:26:42.706" v="145" actId="1076"/>
          <ac:spMkLst>
            <pc:docMk/>
            <pc:sldMk cId="0" sldId="265"/>
            <ac:spMk id="317" creationId="{00000000-0000-0000-0000-000000000000}"/>
          </ac:spMkLst>
        </pc:spChg>
        <pc:spChg chg="mod">
          <ac:chgData name="6I (05) Tang Justin Kit Hang" userId="30eb935d-f018-494b-b7ce-2daee0f96e1a" providerId="ADAL" clId="{869BC546-A9DE-41EA-BF24-45C06CD90F48}" dt="2021-10-16T05:26:42.706" v="145" actId="1076"/>
          <ac:spMkLst>
            <pc:docMk/>
            <pc:sldMk cId="0" sldId="265"/>
            <ac:spMk id="318" creationId="{00000000-0000-0000-0000-000000000000}"/>
          </ac:spMkLst>
        </pc:spChg>
        <pc:spChg chg="mod">
          <ac:chgData name="6I (05) Tang Justin Kit Hang" userId="30eb935d-f018-494b-b7ce-2daee0f96e1a" providerId="ADAL" clId="{869BC546-A9DE-41EA-BF24-45C06CD90F48}" dt="2021-10-16T05:26:42.706" v="145" actId="1076"/>
          <ac:spMkLst>
            <pc:docMk/>
            <pc:sldMk cId="0" sldId="265"/>
            <ac:spMk id="319" creationId="{00000000-0000-0000-0000-000000000000}"/>
          </ac:spMkLst>
        </pc:spChg>
        <pc:spChg chg="mod">
          <ac:chgData name="6I (05) Tang Justin Kit Hang" userId="30eb935d-f018-494b-b7ce-2daee0f96e1a" providerId="ADAL" clId="{869BC546-A9DE-41EA-BF24-45C06CD90F48}" dt="2021-10-16T05:27:24.229" v="162"/>
          <ac:spMkLst>
            <pc:docMk/>
            <pc:sldMk cId="0" sldId="265"/>
            <ac:spMk id="320" creationId="{00000000-0000-0000-0000-000000000000}"/>
          </ac:spMkLst>
        </pc:spChg>
        <pc:spChg chg="mod">
          <ac:chgData name="6I (05) Tang Justin Kit Hang" userId="30eb935d-f018-494b-b7ce-2daee0f96e1a" providerId="ADAL" clId="{869BC546-A9DE-41EA-BF24-45C06CD90F48}" dt="2021-10-16T05:26:56.935" v="150" actId="1076"/>
          <ac:spMkLst>
            <pc:docMk/>
            <pc:sldMk cId="0" sldId="265"/>
            <ac:spMk id="321" creationId="{00000000-0000-0000-0000-000000000000}"/>
          </ac:spMkLst>
        </pc:spChg>
        <pc:grpChg chg="del">
          <ac:chgData name="6I (05) Tang Justin Kit Hang" userId="30eb935d-f018-494b-b7ce-2daee0f96e1a" providerId="ADAL" clId="{869BC546-A9DE-41EA-BF24-45C06CD90F48}" dt="2021-10-16T05:24:45.641" v="113" actId="478"/>
          <ac:grpSpMkLst>
            <pc:docMk/>
            <pc:sldMk cId="0" sldId="265"/>
            <ac:grpSpMk id="322" creationId="{00000000-0000-0000-0000-000000000000}"/>
          </ac:grpSpMkLst>
        </pc:grpChg>
        <pc:picChg chg="mod">
          <ac:chgData name="6I (05) Tang Justin Kit Hang" userId="30eb935d-f018-494b-b7ce-2daee0f96e1a" providerId="ADAL" clId="{869BC546-A9DE-41EA-BF24-45C06CD90F48}" dt="2021-10-16T05:26:34.771" v="142" actId="1076"/>
          <ac:picMkLst>
            <pc:docMk/>
            <pc:sldMk cId="0" sldId="265"/>
            <ac:picMk id="304" creationId="{00000000-0000-0000-0000-000000000000}"/>
          </ac:picMkLst>
        </pc:picChg>
        <pc:picChg chg="mod">
          <ac:chgData name="6I (05) Tang Justin Kit Hang" userId="30eb935d-f018-494b-b7ce-2daee0f96e1a" providerId="ADAL" clId="{869BC546-A9DE-41EA-BF24-45C06CD90F48}" dt="2021-10-16T05:26:38.482" v="143" actId="1076"/>
          <ac:picMkLst>
            <pc:docMk/>
            <pc:sldMk cId="0" sldId="265"/>
            <ac:picMk id="308" creationId="{00000000-0000-0000-0000-000000000000}"/>
          </ac:picMkLst>
        </pc:picChg>
        <pc:picChg chg="mod">
          <ac:chgData name="6I (05) Tang Justin Kit Hang" userId="30eb935d-f018-494b-b7ce-2daee0f96e1a" providerId="ADAL" clId="{869BC546-A9DE-41EA-BF24-45C06CD90F48}" dt="2021-10-16T05:26:42.706" v="145" actId="1076"/>
          <ac:picMkLst>
            <pc:docMk/>
            <pc:sldMk cId="0" sldId="265"/>
            <ac:picMk id="309" creationId="{00000000-0000-0000-0000-000000000000}"/>
          </ac:picMkLst>
        </pc:picChg>
        <pc:picChg chg="mod">
          <ac:chgData name="6I (05) Tang Justin Kit Hang" userId="30eb935d-f018-494b-b7ce-2daee0f96e1a" providerId="ADAL" clId="{869BC546-A9DE-41EA-BF24-45C06CD90F48}" dt="2021-10-16T05:26:45.580" v="146" actId="1076"/>
          <ac:picMkLst>
            <pc:docMk/>
            <pc:sldMk cId="0" sldId="265"/>
            <ac:picMk id="310" creationId="{00000000-0000-0000-0000-000000000000}"/>
          </ac:picMkLst>
        </pc:picChg>
      </pc:sldChg>
      <pc:sldChg chg="addSp modSp del mod">
        <pc:chgData name="6I (05) Tang Justin Kit Hang" userId="30eb935d-f018-494b-b7ce-2daee0f96e1a" providerId="ADAL" clId="{869BC546-A9DE-41EA-BF24-45C06CD90F48}" dt="2021-10-16T05:37:51.560" v="206" actId="47"/>
        <pc:sldMkLst>
          <pc:docMk/>
          <pc:sldMk cId="0" sldId="266"/>
        </pc:sldMkLst>
        <pc:spChg chg="mod">
          <ac:chgData name="6I (05) Tang Justin Kit Hang" userId="30eb935d-f018-494b-b7ce-2daee0f96e1a" providerId="ADAL" clId="{869BC546-A9DE-41EA-BF24-45C06CD90F48}" dt="2021-10-16T02:30:51.033" v="17" actId="207"/>
          <ac:spMkLst>
            <pc:docMk/>
            <pc:sldMk cId="0" sldId="266"/>
            <ac:spMk id="332" creationId="{00000000-0000-0000-0000-000000000000}"/>
          </ac:spMkLst>
        </pc:spChg>
        <pc:spChg chg="mod">
          <ac:chgData name="6I (05) Tang Justin Kit Hang" userId="30eb935d-f018-494b-b7ce-2daee0f96e1a" providerId="ADAL" clId="{869BC546-A9DE-41EA-BF24-45C06CD90F48}" dt="2021-10-16T02:30:57.309" v="18" actId="13926"/>
          <ac:spMkLst>
            <pc:docMk/>
            <pc:sldMk cId="0" sldId="266"/>
            <ac:spMk id="336" creationId="{00000000-0000-0000-0000-000000000000}"/>
          </ac:spMkLst>
        </pc:spChg>
        <pc:spChg chg="mod">
          <ac:chgData name="6I (05) Tang Justin Kit Hang" userId="30eb935d-f018-494b-b7ce-2daee0f96e1a" providerId="ADAL" clId="{869BC546-A9DE-41EA-BF24-45C06CD90F48}" dt="2021-10-16T02:30:59.588" v="19" actId="13926"/>
          <ac:spMkLst>
            <pc:docMk/>
            <pc:sldMk cId="0" sldId="266"/>
            <ac:spMk id="337" creationId="{00000000-0000-0000-0000-000000000000}"/>
          </ac:spMkLst>
        </pc:spChg>
        <pc:spChg chg="mod">
          <ac:chgData name="6I (05) Tang Justin Kit Hang" userId="30eb935d-f018-494b-b7ce-2daee0f96e1a" providerId="ADAL" clId="{869BC546-A9DE-41EA-BF24-45C06CD90F48}" dt="2021-10-16T02:31:01.654" v="20" actId="13926"/>
          <ac:spMkLst>
            <pc:docMk/>
            <pc:sldMk cId="0" sldId="266"/>
            <ac:spMk id="338" creationId="{00000000-0000-0000-0000-000000000000}"/>
          </ac:spMkLst>
        </pc:spChg>
        <pc:picChg chg="add">
          <ac:chgData name="6I (05) Tang Justin Kit Hang" userId="30eb935d-f018-494b-b7ce-2daee0f96e1a" providerId="ADAL" clId="{869BC546-A9DE-41EA-BF24-45C06CD90F48}" dt="2021-10-16T03:20:49.228" v="112" actId="22"/>
          <ac:picMkLst>
            <pc:docMk/>
            <pc:sldMk cId="0" sldId="266"/>
            <ac:picMk id="7" creationId="{FB79E7E8-8C47-4E9C-897A-0F617989D21E}"/>
          </ac:picMkLst>
        </pc:picChg>
      </pc:sldChg>
      <pc:sldChg chg="modSp mod">
        <pc:chgData name="6I (05) Tang Justin Kit Hang" userId="30eb935d-f018-494b-b7ce-2daee0f96e1a" providerId="ADAL" clId="{869BC546-A9DE-41EA-BF24-45C06CD90F48}" dt="2021-10-16T05:55:52.878" v="225" actId="2711"/>
        <pc:sldMkLst>
          <pc:docMk/>
          <pc:sldMk cId="0" sldId="270"/>
        </pc:sldMkLst>
        <pc:spChg chg="mod">
          <ac:chgData name="6I (05) Tang Justin Kit Hang" userId="30eb935d-f018-494b-b7ce-2daee0f96e1a" providerId="ADAL" clId="{869BC546-A9DE-41EA-BF24-45C06CD90F48}" dt="2021-10-16T05:55:52.878" v="225" actId="2711"/>
          <ac:spMkLst>
            <pc:docMk/>
            <pc:sldMk cId="0" sldId="270"/>
            <ac:spMk id="489" creationId="{00000000-0000-0000-0000-000000000000}"/>
          </ac:spMkLst>
        </pc:spChg>
      </pc:sldChg>
      <pc:sldChg chg="modNotes">
        <pc:chgData name="6I (05) Tang Justin Kit Hang" userId="30eb935d-f018-494b-b7ce-2daee0f96e1a" providerId="ADAL" clId="{869BC546-A9DE-41EA-BF24-45C06CD90F48}" dt="2021-10-16T05:37:49.730" v="205"/>
        <pc:sldMkLst>
          <pc:docMk/>
          <pc:sldMk cId="0" sldId="278"/>
        </pc:sldMkLst>
      </pc:sldChg>
      <pc:sldChg chg="modNotes">
        <pc:chgData name="6I (05) Tang Justin Kit Hang" userId="30eb935d-f018-494b-b7ce-2daee0f96e1a" providerId="ADAL" clId="{869BC546-A9DE-41EA-BF24-45C06CD90F48}" dt="2021-10-16T05:37:49.730" v="205"/>
        <pc:sldMkLst>
          <pc:docMk/>
          <pc:sldMk cId="0" sldId="281"/>
        </pc:sldMkLst>
      </pc:sldChg>
      <pc:sldChg chg="add modNotes">
        <pc:chgData name="6I (05) Tang Justin Kit Hang" userId="30eb935d-f018-494b-b7ce-2daee0f96e1a" providerId="ADAL" clId="{869BC546-A9DE-41EA-BF24-45C06CD90F48}" dt="2021-10-16T05:37:49.730" v="205"/>
        <pc:sldMkLst>
          <pc:docMk/>
          <pc:sldMk cId="0" sldId="289"/>
        </pc:sldMkLst>
      </pc:sldChg>
      <pc:sldChg chg="add">
        <pc:chgData name="6I (05) Tang Justin Kit Hang" userId="30eb935d-f018-494b-b7ce-2daee0f96e1a" providerId="ADAL" clId="{869BC546-A9DE-41EA-BF24-45C06CD90F48}" dt="2021-10-16T05:37:49.730" v="205"/>
        <pc:sldMkLst>
          <pc:docMk/>
          <pc:sldMk cId="0" sldId="290"/>
        </pc:sldMkLst>
      </pc:sldChg>
    </pc:docChg>
  </pc:docChgLst>
  <pc:docChgLst>
    <pc:chgData name="來賓使用者" userId="S::urn:spo:anon#559b19584b0ea97ad709b8ae808b0de31f264548c9913ea1dba0c255c2cfac2f::" providerId="AD" clId="Web-{532ADE68-7B1D-4AFA-9EDE-0A3EDAE6BFBD}"/>
    <pc:docChg chg="modSld">
      <pc:chgData name="來賓使用者" userId="S::urn:spo:anon#559b19584b0ea97ad709b8ae808b0de31f264548c9913ea1dba0c255c2cfac2f::" providerId="AD" clId="Web-{532ADE68-7B1D-4AFA-9EDE-0A3EDAE6BFBD}" dt="2021-10-16T05:53:09.005" v="6" actId="20577"/>
      <pc:docMkLst>
        <pc:docMk/>
      </pc:docMkLst>
      <pc:sldChg chg="modSp">
        <pc:chgData name="來賓使用者" userId="S::urn:spo:anon#559b19584b0ea97ad709b8ae808b0de31f264548c9913ea1dba0c255c2cfac2f::" providerId="AD" clId="Web-{532ADE68-7B1D-4AFA-9EDE-0A3EDAE6BFBD}" dt="2021-10-16T05:53:09.005" v="6" actId="20577"/>
        <pc:sldMkLst>
          <pc:docMk/>
          <pc:sldMk cId="0" sldId="289"/>
        </pc:sldMkLst>
        <pc:spChg chg="mod">
          <ac:chgData name="來賓使用者" userId="S::urn:spo:anon#559b19584b0ea97ad709b8ae808b0de31f264548c9913ea1dba0c255c2cfac2f::" providerId="AD" clId="Web-{532ADE68-7B1D-4AFA-9EDE-0A3EDAE6BFBD}" dt="2021-10-16T05:53:09.005" v="6" actId="20577"/>
          <ac:spMkLst>
            <pc:docMk/>
            <pc:sldMk cId="0" sldId="289"/>
            <ac:spMk id="68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600"/>
          </a:p>
          <a:p>
            <a:pPr marL="0" lvl="0" indent="0" algn="l" rtl="0">
              <a:lnSpc>
                <a:spcPct val="100000"/>
              </a:lnSpc>
              <a:spcBef>
                <a:spcPts val="0"/>
              </a:spcBef>
              <a:spcAft>
                <a:spcPts val="0"/>
              </a:spcAft>
              <a:buSzPts val="1100"/>
              <a:buNone/>
            </a:pP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100"/>
              <a:buNone/>
            </a:pPr>
            <a:endParaRPr sz="1800"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sz="1800">
                <a:solidFill>
                  <a:schemeClr val="dk1"/>
                </a:solidFill>
              </a:rPr>
              <a:t>特征展述：</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粗幼转换</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衬线转换</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直斜转换</a:t>
            </a:r>
            <a:endParaRPr sz="18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800"/>
              <a:buFont typeface="Arial"/>
              <a:buNone/>
            </a:pPr>
            <a:r>
              <a:rPr lang="en" sz="1800">
                <a:solidFill>
                  <a:schemeClr val="dk1"/>
                </a:solidFill>
                <a:latin typeface="Roboto"/>
                <a:ea typeface="Roboto"/>
                <a:cs typeface="Roboto"/>
                <a:sym typeface="Roboto"/>
              </a:rPr>
              <a:t>以单字风格生成余下文字</a:t>
            </a:r>
            <a:endParaRPr sz="1000">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600"/>
          </a:p>
          <a:p>
            <a:pPr marL="0" lvl="0" indent="0" algn="l" rtl="0">
              <a:lnSpc>
                <a:spcPct val="100000"/>
              </a:lnSpc>
              <a:spcBef>
                <a:spcPts val="0"/>
              </a:spcBef>
              <a:spcAft>
                <a:spcPts val="0"/>
              </a:spcAft>
              <a:buSzPts val="1100"/>
              <a:buNone/>
            </a:pPr>
            <a:endParaRPr sz="16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600"/>
          </a:p>
          <a:p>
            <a:pPr marL="0" lvl="0" indent="0" algn="l" rtl="0">
              <a:lnSpc>
                <a:spcPct val="100000"/>
              </a:lnSpc>
              <a:spcBef>
                <a:spcPts val="0"/>
              </a:spcBef>
              <a:spcAft>
                <a:spcPts val="0"/>
              </a:spcAft>
              <a:buSzPts val="1100"/>
              <a:buNone/>
            </a:pPr>
            <a:endParaRPr sz="1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600"/>
          </a:p>
          <a:p>
            <a:pPr marL="0" lvl="0" indent="0" algn="l" rtl="0">
              <a:lnSpc>
                <a:spcPct val="100000"/>
              </a:lnSpc>
              <a:spcBef>
                <a:spcPts val="0"/>
              </a:spcBef>
              <a:spcAft>
                <a:spcPts val="0"/>
              </a:spcAft>
              <a:buSzPts val="1100"/>
              <a:buNone/>
            </a:pPr>
            <a:r>
              <a:rPr lang="en" sz="1600" b="1">
                <a:latin typeface="Roboto"/>
                <a:ea typeface="Roboto"/>
                <a:cs typeface="Roboto"/>
                <a:sym typeface="Roboto"/>
              </a:rPr>
              <a:t>范畴：一般字体设计</a:t>
            </a:r>
            <a:endParaRPr/>
          </a:p>
          <a:p>
            <a:pPr marL="457200" lvl="0" indent="-342900" algn="l" rtl="0">
              <a:lnSpc>
                <a:spcPct val="100000"/>
              </a:lnSpc>
              <a:spcBef>
                <a:spcPts val="1000"/>
              </a:spcBef>
              <a:spcAft>
                <a:spcPts val="0"/>
              </a:spcAft>
              <a:buSzPts val="1800"/>
              <a:buFont typeface="Roboto"/>
              <a:buChar char="●"/>
            </a:pPr>
            <a:r>
              <a:rPr lang="en" sz="1600">
                <a:latin typeface="Roboto"/>
                <a:ea typeface="Roboto"/>
                <a:cs typeface="Roboto"/>
                <a:sym typeface="Roboto"/>
              </a:rPr>
              <a:t>利用人工智能的速度配合人类对于美学的观念，以更快的速度生成、设计新的字体</a:t>
            </a:r>
            <a:endParaRPr/>
          </a:p>
          <a:p>
            <a:pPr marL="457200" lvl="0" indent="-342900" algn="l" rtl="0">
              <a:lnSpc>
                <a:spcPct val="100000"/>
              </a:lnSpc>
              <a:spcBef>
                <a:spcPts val="1000"/>
              </a:spcBef>
              <a:spcAft>
                <a:spcPts val="0"/>
              </a:spcAft>
              <a:buSzPts val="1800"/>
              <a:buFont typeface="Roboto"/>
              <a:buChar char="●"/>
            </a:pPr>
            <a:r>
              <a:rPr lang="en" sz="1600">
                <a:latin typeface="Roboto"/>
                <a:ea typeface="Roboto"/>
                <a:cs typeface="Roboto"/>
                <a:sym typeface="Roboto"/>
              </a:rPr>
              <a:t>只需要设计少数文字，人工智能就能自动生成字体家族的余下文字</a:t>
            </a:r>
            <a:endParaRPr/>
          </a:p>
          <a:p>
            <a:pPr marL="0" lvl="0" indent="0" algn="l" rtl="0">
              <a:lnSpc>
                <a:spcPct val="100000"/>
              </a:lnSpc>
              <a:spcBef>
                <a:spcPts val="1000"/>
              </a:spcBef>
              <a:spcAft>
                <a:spcPts val="0"/>
              </a:spcAft>
              <a:buSzPts val="1100"/>
              <a:buNone/>
            </a:pPr>
            <a:r>
              <a:rPr lang="en" sz="1600" b="1">
                <a:latin typeface="Roboto"/>
                <a:ea typeface="Roboto"/>
                <a:cs typeface="Roboto"/>
                <a:sym typeface="Roboto"/>
              </a:rPr>
              <a:t>范畴：商业</a:t>
            </a:r>
            <a:endParaRPr/>
          </a:p>
          <a:p>
            <a:pPr marL="457200" lvl="0" indent="-342900" algn="l" rtl="0">
              <a:lnSpc>
                <a:spcPct val="100000"/>
              </a:lnSpc>
              <a:spcBef>
                <a:spcPts val="1000"/>
              </a:spcBef>
              <a:spcAft>
                <a:spcPts val="0"/>
              </a:spcAft>
              <a:buSzPts val="1800"/>
              <a:buFont typeface="Roboto"/>
              <a:buChar char="●"/>
            </a:pPr>
            <a:r>
              <a:rPr lang="en" sz="1600">
                <a:latin typeface="Roboto"/>
                <a:ea typeface="Roboto"/>
                <a:cs typeface="Roboto"/>
                <a:sym typeface="Roboto"/>
              </a:rPr>
              <a:t>当今不少公司为了突出形象，会刻意设计独有的公司字体</a:t>
            </a:r>
            <a:endParaRPr/>
          </a:p>
          <a:p>
            <a:pPr marL="457200" lvl="0" indent="-342900" algn="l" rtl="0">
              <a:lnSpc>
                <a:spcPct val="100000"/>
              </a:lnSpc>
              <a:spcBef>
                <a:spcPts val="1000"/>
              </a:spcBef>
              <a:spcAft>
                <a:spcPts val="0"/>
              </a:spcAft>
              <a:buSzPts val="1800"/>
              <a:buFont typeface="Roboto"/>
              <a:buChar char="●"/>
            </a:pPr>
            <a:r>
              <a:rPr lang="en" sz="1600">
                <a:latin typeface="Roboto"/>
                <a:ea typeface="Roboto"/>
                <a:cs typeface="Roboto"/>
                <a:sym typeface="Roboto"/>
              </a:rPr>
              <a:t>利用我们的人工智能生成</a:t>
            </a:r>
            <a:endParaRPr/>
          </a:p>
          <a:p>
            <a:pPr marL="0" lvl="0" indent="0" algn="l" rtl="0">
              <a:lnSpc>
                <a:spcPct val="100000"/>
              </a:lnSpc>
              <a:spcBef>
                <a:spcPts val="1000"/>
              </a:spcBef>
              <a:spcAft>
                <a:spcPts val="0"/>
              </a:spcAft>
              <a:buSzPts val="1100"/>
              <a:buNone/>
            </a:pPr>
            <a:r>
              <a:rPr lang="en" sz="1600" b="1">
                <a:latin typeface="Roboto"/>
                <a:ea typeface="Roboto"/>
                <a:cs typeface="Roboto"/>
                <a:sym typeface="Roboto"/>
              </a:rPr>
              <a:t>范畴：犯罪学</a:t>
            </a:r>
            <a:endParaRPr/>
          </a:p>
          <a:p>
            <a:pPr marL="457200" lvl="0" indent="-342900" algn="l" rtl="0">
              <a:lnSpc>
                <a:spcPct val="100000"/>
              </a:lnSpc>
              <a:spcBef>
                <a:spcPts val="1000"/>
              </a:spcBef>
              <a:spcAft>
                <a:spcPts val="0"/>
              </a:spcAft>
              <a:buSzPts val="1800"/>
              <a:buFont typeface="Roboto"/>
              <a:buChar char="●"/>
            </a:pPr>
            <a:r>
              <a:rPr lang="en" sz="1600">
                <a:latin typeface="Roboto"/>
                <a:ea typeface="Roboto"/>
                <a:cs typeface="Roboto"/>
                <a:sym typeface="Roboto"/>
              </a:rPr>
              <a:t>利用人工智能根据字迹，新生文字，协助破案</a:t>
            </a:r>
            <a:endParaRPr/>
          </a:p>
          <a:p>
            <a:pPr marL="0" lvl="0" indent="0" algn="l" rtl="0">
              <a:lnSpc>
                <a:spcPct val="100000"/>
              </a:lnSpc>
              <a:spcBef>
                <a:spcPts val="0"/>
              </a:spcBef>
              <a:spcAft>
                <a:spcPts val="0"/>
              </a:spcAft>
              <a:buSzPts val="1100"/>
              <a:buNone/>
            </a:pP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 name="Google Shape;54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Roboto"/>
                <a:ea typeface="Roboto"/>
                <a:cs typeface="Roboto"/>
                <a:sym typeface="Roboto"/>
              </a:rPr>
              <a:t>KL散度其实是用来灭除不必要的字样或字体风格资讯</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f8cf6aef5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gf8cf6aef5b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Roboto"/>
                <a:ea typeface="Roboto"/>
                <a:cs typeface="Roboto"/>
                <a:sym typeface="Roboto"/>
              </a:rPr>
              <a:t>KL散度其实是用来灭除不必要的字样或字体风格资讯。而字样因为错位的资讯而会被迅速消除，留下只有字体风格。</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f8cf6aef5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f8cf6aef5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8cf6aef5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gf8cf6aef5b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f8cf6aef5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f8cf6aef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9" name="Google Shape;65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f3652d81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f3652d81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6" name="Google Shape;66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6" name="Google Shape;70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4" name="Google Shape;73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2" name="Google Shape;77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Our model consists of two extractors, one for style and one for content.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We took three images as input, namely the target image called T, I1 with the same font as the T but different character, and I2 with the same character of T but in a different font.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The first auto encoder only processes the target image T. T is put in both style and content extractors, to get two vectors, which is then put into an autoencoder to produce O2. O2 can be compared with T to assess how the extractors perform.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The second auto encoder processes the comparison images I1 and I2. C1 is put in the style extractor to get the style vector, while I2 is put in the content extractor to get the content vector. The two vectors are then combined and put into an autoencoder to produce O1. O1 can be compared with T to measure how the extractors AND the autoencoder perform.</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3" name="Google Shape;79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0" name="Google Shape;80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Our model consists of two extractors, one for style and one for content.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We took three images as input, namely the target image called T, I1 with the same font as the T but different character, and I2 with the same character of T but in a different font.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The first auto encoder only processes the target image T. T is put in both style and content extractors, to get two vectors, which is then put into an autoencoder to produce O2. O2 can be compared with T to assess how the extractors perform.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The second auto encoder processes the comparison images I1 and I2. C1 is put in the style extractor to get the style vector, while I2 is put in the content extractor to get the content vector. The two vectors are then combined and put into an autoencoder to produce O1. O1 can be compared with T to measure how the extractors AND the autoencoder perform.</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7" name="Google Shape;80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三个部分</a:t>
            </a:r>
            <a:endParaRPr sz="1800"/>
          </a:p>
          <a:p>
            <a:pPr marL="914400" lvl="1" indent="-342900" algn="l" rtl="0">
              <a:spcBef>
                <a:spcPts val="0"/>
              </a:spcBef>
              <a:spcAft>
                <a:spcPts val="0"/>
              </a:spcAft>
              <a:buSzPts val="1800"/>
              <a:buChar char="○"/>
            </a:pPr>
            <a:r>
              <a:rPr lang="en" sz="1800">
                <a:solidFill>
                  <a:schemeClr val="dk1"/>
                </a:solidFill>
              </a:rPr>
              <a:t>字样萃取器 (Content Extractor)</a:t>
            </a:r>
            <a:endParaRPr sz="1800">
              <a:solidFill>
                <a:schemeClr val="dk1"/>
              </a:solidFill>
            </a:endParaRPr>
          </a:p>
          <a:p>
            <a:pPr marL="914400" lvl="1" indent="-342900" algn="l" rtl="0">
              <a:spcBef>
                <a:spcPts val="0"/>
              </a:spcBef>
              <a:spcAft>
                <a:spcPts val="0"/>
              </a:spcAft>
              <a:buClr>
                <a:schemeClr val="dk1"/>
              </a:buClr>
              <a:buSzPts val="1800"/>
              <a:buChar char="○"/>
            </a:pPr>
            <a:r>
              <a:rPr lang="en" sz="1800">
                <a:solidFill>
                  <a:schemeClr val="dk1"/>
                </a:solidFill>
              </a:rPr>
              <a:t>字体风格萃取器 (Style Extractor)</a:t>
            </a:r>
            <a:endParaRPr sz="1800">
              <a:solidFill>
                <a:schemeClr val="dk1"/>
              </a:solidFill>
            </a:endParaRPr>
          </a:p>
          <a:p>
            <a:pPr marL="914400" lvl="1" indent="-342900" algn="l" rtl="0">
              <a:spcBef>
                <a:spcPts val="0"/>
              </a:spcBef>
              <a:spcAft>
                <a:spcPts val="0"/>
              </a:spcAft>
              <a:buClr>
                <a:schemeClr val="dk1"/>
              </a:buClr>
              <a:buSzPts val="1800"/>
              <a:buChar char="○"/>
            </a:pPr>
            <a:r>
              <a:rPr lang="en" sz="1800">
                <a:solidFill>
                  <a:schemeClr val="dk1"/>
                </a:solidFill>
              </a:rPr>
              <a:t>解码器 (Decoder)</a:t>
            </a:r>
            <a:endParaRPr sz="1800">
              <a:solidFill>
                <a:schemeClr val="dk1"/>
              </a:solidFill>
            </a:endParaRPr>
          </a:p>
          <a:p>
            <a:pPr marL="457200" lvl="0" indent="-342900" algn="l" rtl="0">
              <a:lnSpc>
                <a:spcPct val="100000"/>
              </a:lnSpc>
              <a:spcBef>
                <a:spcPts val="0"/>
              </a:spcBef>
              <a:spcAft>
                <a:spcPts val="0"/>
              </a:spcAft>
              <a:buSzPts val="1800"/>
              <a:buChar char="●"/>
            </a:pPr>
            <a:r>
              <a:rPr lang="en" sz="1800"/>
              <a:t>成对交叉 (Intercross Pairwise)</a:t>
            </a:r>
            <a:endParaRPr sz="1800"/>
          </a:p>
          <a:p>
            <a:pPr marL="914400" lvl="1" indent="-342900" algn="l" rtl="0">
              <a:lnSpc>
                <a:spcPct val="100000"/>
              </a:lnSpc>
              <a:spcBef>
                <a:spcPts val="0"/>
              </a:spcBef>
              <a:spcAft>
                <a:spcPts val="0"/>
              </a:spcAft>
              <a:buSzPts val="1800"/>
              <a:buChar char="○"/>
            </a:pPr>
            <a:r>
              <a:rPr lang="en" sz="1800"/>
              <a:t>自编码器 (Auto-encoder)</a:t>
            </a:r>
            <a:endParaRPr sz="1800"/>
          </a:p>
          <a:p>
            <a:pPr marL="1371600" lvl="2" indent="-342900" algn="l" rtl="0">
              <a:lnSpc>
                <a:spcPct val="100000"/>
              </a:lnSpc>
              <a:spcBef>
                <a:spcPts val="0"/>
              </a:spcBef>
              <a:spcAft>
                <a:spcPts val="0"/>
              </a:spcAft>
              <a:buSzPts val="1800"/>
              <a:buChar char="■"/>
            </a:pPr>
            <a:r>
              <a:rPr lang="en" sz="1800"/>
              <a:t>主要照片重组</a:t>
            </a:r>
            <a:endParaRPr sz="1800"/>
          </a:p>
          <a:p>
            <a:pPr marL="1371600" lvl="2" indent="-342900" algn="l" rtl="0">
              <a:lnSpc>
                <a:spcPct val="100000"/>
              </a:lnSpc>
              <a:spcBef>
                <a:spcPts val="0"/>
              </a:spcBef>
              <a:spcAft>
                <a:spcPts val="0"/>
              </a:spcAft>
              <a:buSzPts val="1800"/>
              <a:buChar char="■"/>
            </a:pPr>
            <a:r>
              <a:rPr lang="en" sz="1800"/>
              <a:t>比较照片生成</a:t>
            </a:r>
            <a:endParaRPr sz="1800"/>
          </a:p>
          <a:p>
            <a:pPr marL="1371600" lvl="2" indent="-342900" algn="l" rtl="0">
              <a:lnSpc>
                <a:spcPct val="100000"/>
              </a:lnSpc>
              <a:spcBef>
                <a:spcPts val="0"/>
              </a:spcBef>
              <a:spcAft>
                <a:spcPts val="0"/>
              </a:spcAft>
              <a:buSzPts val="1800"/>
              <a:buChar char="■"/>
            </a:pPr>
            <a:r>
              <a:rPr lang="en" sz="1800"/>
              <a:t>训练所有三部分（前两者编码，后者解码）</a:t>
            </a:r>
            <a:endParaRPr sz="1800"/>
          </a:p>
          <a:p>
            <a:pPr marL="914400" lvl="1" indent="-342900" algn="l" rtl="0">
              <a:lnSpc>
                <a:spcPct val="100000"/>
              </a:lnSpc>
              <a:spcBef>
                <a:spcPts val="0"/>
              </a:spcBef>
              <a:spcAft>
                <a:spcPts val="0"/>
              </a:spcAft>
              <a:buSzPts val="1800"/>
              <a:buChar char="○"/>
            </a:pPr>
            <a:r>
              <a:rPr lang="en" sz="1800"/>
              <a:t>字样、字体风格萃取器 (Content/Style Extractor)</a:t>
            </a:r>
            <a:endParaRPr sz="1800"/>
          </a:p>
          <a:p>
            <a:pPr marL="1371600" lvl="2" indent="-342900" algn="l" rtl="0">
              <a:lnSpc>
                <a:spcPct val="100000"/>
              </a:lnSpc>
              <a:spcBef>
                <a:spcPts val="0"/>
              </a:spcBef>
              <a:spcAft>
                <a:spcPts val="0"/>
              </a:spcAft>
              <a:buSzPts val="1800"/>
              <a:buChar char="■"/>
            </a:pPr>
            <a:r>
              <a:rPr lang="en" sz="1800">
                <a:solidFill>
                  <a:schemeClr val="dk1"/>
                </a:solidFill>
              </a:rPr>
              <a:t>训练两个萃取器编特定的码，互不交叉</a:t>
            </a:r>
            <a:endParaRPr sz="1800">
              <a:solidFill>
                <a:schemeClr val="dk1"/>
              </a:solidFill>
            </a:endParaRPr>
          </a:p>
          <a:p>
            <a:pPr marL="1371600" lvl="2" indent="-342900" algn="l" rtl="0">
              <a:lnSpc>
                <a:spcPct val="100000"/>
              </a:lnSpc>
              <a:spcBef>
                <a:spcPts val="0"/>
              </a:spcBef>
              <a:spcAft>
                <a:spcPts val="0"/>
              </a:spcAft>
              <a:buSzPts val="1800"/>
              <a:buChar char="■"/>
            </a:pPr>
            <a:r>
              <a:rPr lang="en" sz="1800">
                <a:solidFill>
                  <a:schemeClr val="dk1"/>
                </a:solidFill>
              </a:rPr>
              <a:t>字样、字体风格应当相同</a:t>
            </a:r>
            <a:endParaRPr sz="1800">
              <a:solidFill>
                <a:schemeClr val="dk1"/>
              </a:solidFill>
            </a:endParaRPr>
          </a:p>
          <a:p>
            <a:pPr marL="1371600" lvl="2" indent="-342900" algn="l" rtl="0">
              <a:lnSpc>
                <a:spcPct val="100000"/>
              </a:lnSpc>
              <a:spcBef>
                <a:spcPts val="0"/>
              </a:spcBef>
              <a:spcAft>
                <a:spcPts val="0"/>
              </a:spcAft>
              <a:buClr>
                <a:schemeClr val="dk1"/>
              </a:buClr>
              <a:buSzPts val="1800"/>
              <a:buChar char="■"/>
            </a:pPr>
            <a:r>
              <a:rPr lang="en" sz="1800">
                <a:solidFill>
                  <a:schemeClr val="dk1"/>
                </a:solidFill>
              </a:rPr>
              <a:t>以此做誤差反向傳播 (Backpropagation)</a:t>
            </a:r>
            <a:endParaRPr sz="1800">
              <a:solidFill>
                <a:schemeClr val="dk1"/>
              </a:solidFill>
            </a:endParaRPr>
          </a:p>
          <a:p>
            <a:pPr marL="0" lvl="0" indent="0" algn="l" rtl="0">
              <a:lnSpc>
                <a:spcPct val="100000"/>
              </a:lnSpc>
              <a:spcBef>
                <a:spcPts val="0"/>
              </a:spcBef>
              <a:spcAft>
                <a:spcPts val="0"/>
              </a:spcAft>
              <a:buSzPts val="1100"/>
              <a:buNone/>
            </a:pP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sz="1800">
                <a:solidFill>
                  <a:schemeClr val="dk1"/>
                </a:solidFill>
              </a:rPr>
              <a:t>从左到右：字体风格 + 字样 → 生成 = 目标</a:t>
            </a:r>
            <a:endParaRPr sz="1800">
              <a:solidFill>
                <a:schemeClr val="dk1"/>
              </a:solidFill>
            </a:endParaRPr>
          </a:p>
          <a:p>
            <a:pPr marL="457200" lvl="0" indent="-342900" algn="l" rtl="0">
              <a:lnSpc>
                <a:spcPct val="100000"/>
              </a:lnSpc>
              <a:spcBef>
                <a:spcPts val="0"/>
              </a:spcBef>
              <a:spcAft>
                <a:spcPts val="0"/>
              </a:spcAft>
              <a:buClr>
                <a:schemeClr val="dk1"/>
              </a:buClr>
              <a:buSzPts val="1800"/>
              <a:buChar char="●"/>
            </a:pPr>
            <a:r>
              <a:rPr lang="en" sz="1800">
                <a:solidFill>
                  <a:schemeClr val="dk1"/>
                </a:solidFill>
              </a:rPr>
              <a:t>上面：机械，下面：人手，找人尝试结合二字写出来的成果</a:t>
            </a:r>
            <a:endParaRPr sz="1800">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1"/>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1"/>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1"/>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31"/>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3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4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4"/>
        <p:cNvGrpSpPr/>
        <p:nvPr/>
      </p:nvGrpSpPr>
      <p:grpSpPr>
        <a:xfrm>
          <a:off x="0" y="0"/>
          <a:ext cx="0" cy="0"/>
          <a:chOff x="0" y="0"/>
          <a:chExt cx="0" cy="0"/>
        </a:xfrm>
      </p:grpSpPr>
      <p:sp>
        <p:nvSpPr>
          <p:cNvPr id="65" name="Google Shape;65;p3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3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70" name="Google Shape;70;p3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1"/>
        <p:cNvGrpSpPr/>
        <p:nvPr/>
      </p:nvGrpSpPr>
      <p:grpSpPr>
        <a:xfrm>
          <a:off x="0" y="0"/>
          <a:ext cx="0" cy="0"/>
          <a:chOff x="0" y="0"/>
          <a:chExt cx="0" cy="0"/>
        </a:xfrm>
      </p:grpSpPr>
      <p:sp>
        <p:nvSpPr>
          <p:cNvPr id="72" name="Google Shape;72;p55"/>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5"/>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5"/>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5" name="Google Shape;75;p55"/>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76" name="Google Shape;76;p5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56"/>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79" name="Google Shape;79;p5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5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5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84" name="Google Shape;84;p57"/>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5" name="Google Shape;85;p57"/>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6" name="Google Shape;86;p5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7"/>
        <p:cNvGrpSpPr/>
        <p:nvPr/>
      </p:nvGrpSpPr>
      <p:grpSpPr>
        <a:xfrm>
          <a:off x="0" y="0"/>
          <a:ext cx="0" cy="0"/>
          <a:chOff x="0" y="0"/>
          <a:chExt cx="0" cy="0"/>
        </a:xfrm>
      </p:grpSpPr>
      <p:sp>
        <p:nvSpPr>
          <p:cNvPr id="88" name="Google Shape;88;p5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8"/>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1" name="Google Shape;91;p58"/>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92" name="Google Shape;92;p5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
        <p:cNvGrpSpPr/>
        <p:nvPr/>
      </p:nvGrpSpPr>
      <p:grpSpPr>
        <a:xfrm>
          <a:off x="0" y="0"/>
          <a:ext cx="0" cy="0"/>
          <a:chOff x="0" y="0"/>
          <a:chExt cx="0" cy="0"/>
        </a:xfrm>
      </p:grpSpPr>
      <p:sp>
        <p:nvSpPr>
          <p:cNvPr id="94" name="Google Shape;94;p59"/>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95" name="Google Shape;95;p5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6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00" name="Google Shape;100;p60"/>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1" name="Google Shape;101;p6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102" name="Google Shape;102;p6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6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1"/>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07" name="Google Shape;107;p6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2"/>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3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3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1000"/>
              <a:buNone/>
              <a:defRPr sz="1000" b="0" i="0" u="none" strike="noStrike" cap="none">
                <a:solidFill>
                  <a:schemeClr val="lt2"/>
                </a:solidFill>
                <a:latin typeface="Roboto"/>
                <a:ea typeface="Roboto"/>
                <a:cs typeface="Roboto"/>
                <a:sym typeface="Roboto"/>
              </a:defRPr>
            </a:lvl1pPr>
            <a:lvl2pPr marL="0" lvl="1" indent="0" algn="r">
              <a:lnSpc>
                <a:spcPct val="100000"/>
              </a:lnSpc>
              <a:spcBef>
                <a:spcPts val="0"/>
              </a:spcBef>
              <a:spcAft>
                <a:spcPts val="0"/>
              </a:spcAft>
              <a:buSzPts val="1000"/>
              <a:buNone/>
              <a:defRPr sz="1000" b="0" i="0" u="none" strike="noStrike" cap="none">
                <a:solidFill>
                  <a:schemeClr val="lt2"/>
                </a:solidFill>
                <a:latin typeface="Roboto"/>
                <a:ea typeface="Roboto"/>
                <a:cs typeface="Roboto"/>
                <a:sym typeface="Roboto"/>
              </a:defRPr>
            </a:lvl2pPr>
            <a:lvl3pPr marL="0" lvl="2" indent="0" algn="r">
              <a:lnSpc>
                <a:spcPct val="100000"/>
              </a:lnSpc>
              <a:spcBef>
                <a:spcPts val="0"/>
              </a:spcBef>
              <a:spcAft>
                <a:spcPts val="0"/>
              </a:spcAft>
              <a:buSzPts val="1000"/>
              <a:buNone/>
              <a:defRPr sz="1000" b="0" i="0" u="none" strike="noStrike" cap="none">
                <a:solidFill>
                  <a:schemeClr val="lt2"/>
                </a:solidFill>
                <a:latin typeface="Roboto"/>
                <a:ea typeface="Roboto"/>
                <a:cs typeface="Roboto"/>
                <a:sym typeface="Roboto"/>
              </a:defRPr>
            </a:lvl3pPr>
            <a:lvl4pPr marL="0" lvl="3" indent="0" algn="r">
              <a:lnSpc>
                <a:spcPct val="100000"/>
              </a:lnSpc>
              <a:spcBef>
                <a:spcPts val="0"/>
              </a:spcBef>
              <a:spcAft>
                <a:spcPts val="0"/>
              </a:spcAft>
              <a:buSzPts val="1000"/>
              <a:buNone/>
              <a:defRPr sz="1000" b="0" i="0" u="none" strike="noStrike" cap="none">
                <a:solidFill>
                  <a:schemeClr val="lt2"/>
                </a:solidFill>
                <a:latin typeface="Roboto"/>
                <a:ea typeface="Roboto"/>
                <a:cs typeface="Roboto"/>
                <a:sym typeface="Roboto"/>
              </a:defRPr>
            </a:lvl4pPr>
            <a:lvl5pPr marL="0" lvl="4" indent="0" algn="r">
              <a:lnSpc>
                <a:spcPct val="100000"/>
              </a:lnSpc>
              <a:spcBef>
                <a:spcPts val="0"/>
              </a:spcBef>
              <a:spcAft>
                <a:spcPts val="0"/>
              </a:spcAft>
              <a:buSzPts val="1000"/>
              <a:buNone/>
              <a:defRPr sz="1000" b="0" i="0" u="none" strike="noStrike" cap="none">
                <a:solidFill>
                  <a:schemeClr val="lt2"/>
                </a:solidFill>
                <a:latin typeface="Roboto"/>
                <a:ea typeface="Roboto"/>
                <a:cs typeface="Roboto"/>
                <a:sym typeface="Roboto"/>
              </a:defRPr>
            </a:lvl5pPr>
            <a:lvl6pPr marL="0" lvl="5" indent="0" algn="r">
              <a:lnSpc>
                <a:spcPct val="100000"/>
              </a:lnSpc>
              <a:spcBef>
                <a:spcPts val="0"/>
              </a:spcBef>
              <a:spcAft>
                <a:spcPts val="0"/>
              </a:spcAft>
              <a:buSzPts val="1000"/>
              <a:buNone/>
              <a:defRPr sz="1000" b="0" i="0" u="none" strike="noStrike" cap="none">
                <a:solidFill>
                  <a:schemeClr val="lt2"/>
                </a:solidFill>
                <a:latin typeface="Roboto"/>
                <a:ea typeface="Roboto"/>
                <a:cs typeface="Roboto"/>
                <a:sym typeface="Roboto"/>
              </a:defRPr>
            </a:lvl6pPr>
            <a:lvl7pPr marL="0" lvl="6" indent="0" algn="r">
              <a:lnSpc>
                <a:spcPct val="100000"/>
              </a:lnSpc>
              <a:spcBef>
                <a:spcPts val="0"/>
              </a:spcBef>
              <a:spcAft>
                <a:spcPts val="0"/>
              </a:spcAft>
              <a:buSzPts val="1000"/>
              <a:buNone/>
              <a:defRPr sz="1000" b="0" i="0" u="none" strike="noStrike" cap="none">
                <a:solidFill>
                  <a:schemeClr val="lt2"/>
                </a:solidFill>
                <a:latin typeface="Roboto"/>
                <a:ea typeface="Roboto"/>
                <a:cs typeface="Roboto"/>
                <a:sym typeface="Roboto"/>
              </a:defRPr>
            </a:lvl7pPr>
            <a:lvl8pPr marL="0" lvl="7" indent="0" algn="r">
              <a:lnSpc>
                <a:spcPct val="100000"/>
              </a:lnSpc>
              <a:spcBef>
                <a:spcPts val="0"/>
              </a:spcBef>
              <a:spcAft>
                <a:spcPts val="0"/>
              </a:spcAft>
              <a:buSzPts val="1000"/>
              <a:buNone/>
              <a:defRPr sz="1000" b="0" i="0" u="none" strike="noStrike" cap="none">
                <a:solidFill>
                  <a:schemeClr val="lt2"/>
                </a:solidFill>
                <a:latin typeface="Roboto"/>
                <a:ea typeface="Roboto"/>
                <a:cs typeface="Roboto"/>
                <a:sym typeface="Roboto"/>
              </a:defRPr>
            </a:lvl8pPr>
            <a:lvl9pPr marL="0" lvl="8" indent="0" algn="r">
              <a:lnSpc>
                <a:spcPct val="100000"/>
              </a:lnSpc>
              <a:spcBef>
                <a:spcPts val="0"/>
              </a:spcBef>
              <a:spcAft>
                <a:spcPts val="0"/>
              </a:spcAft>
              <a:buSzPts val="1000"/>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08"/>
        <p:cNvGrpSpPr/>
        <p:nvPr/>
      </p:nvGrpSpPr>
      <p:grpSpPr>
        <a:xfrm>
          <a:off x="0" y="0"/>
          <a:ext cx="0" cy="0"/>
          <a:chOff x="0" y="0"/>
          <a:chExt cx="0" cy="0"/>
        </a:xfrm>
      </p:grpSpPr>
      <p:sp>
        <p:nvSpPr>
          <p:cNvPr id="109" name="Google Shape;109;p62"/>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10" name="Google Shape;110;p62"/>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11" name="Google Shape;111;p6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6"/>
        <p:cNvGrpSpPr/>
        <p:nvPr/>
      </p:nvGrpSpPr>
      <p:grpSpPr>
        <a:xfrm>
          <a:off x="0" y="0"/>
          <a:ext cx="0" cy="0"/>
          <a:chOff x="0" y="0"/>
          <a:chExt cx="0" cy="0"/>
        </a:xfrm>
      </p:grpSpPr>
      <p:sp>
        <p:nvSpPr>
          <p:cNvPr id="117" name="Google Shape;11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9" name="Google Shape;119;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0"/>
        <p:cNvGrpSpPr/>
        <p:nvPr/>
      </p:nvGrpSpPr>
      <p:grpSpPr>
        <a:xfrm>
          <a:off x="0" y="0"/>
          <a:ext cx="0" cy="0"/>
          <a:chOff x="0" y="0"/>
          <a:chExt cx="0" cy="0"/>
        </a:xfrm>
      </p:grpSpPr>
      <p:sp>
        <p:nvSpPr>
          <p:cNvPr id="121" name="Google Shape;121;p4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2" name="Google Shape;122;p4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3" name="Google Shape;123;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6" name="Google Shape;126;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7"/>
        <p:cNvGrpSpPr/>
        <p:nvPr/>
      </p:nvGrpSpPr>
      <p:grpSpPr>
        <a:xfrm>
          <a:off x="0" y="0"/>
          <a:ext cx="0" cy="0"/>
          <a:chOff x="0" y="0"/>
          <a:chExt cx="0" cy="0"/>
        </a:xfrm>
      </p:grpSpPr>
      <p:sp>
        <p:nvSpPr>
          <p:cNvPr id="128" name="Google Shape;128;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9" name="Google Shape;129;p4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30" name="Google Shape;130;p4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31" name="Google Shape;131;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4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4" name="Google Shape;134;p4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35" name="Google Shape;135;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6"/>
        <p:cNvGrpSpPr/>
        <p:nvPr/>
      </p:nvGrpSpPr>
      <p:grpSpPr>
        <a:xfrm>
          <a:off x="0" y="0"/>
          <a:ext cx="0" cy="0"/>
          <a:chOff x="0" y="0"/>
          <a:chExt cx="0" cy="0"/>
        </a:xfrm>
      </p:grpSpPr>
      <p:sp>
        <p:nvSpPr>
          <p:cNvPr id="137" name="Google Shape;137;p5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8" name="Google Shape;13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9"/>
        <p:cNvGrpSpPr/>
        <p:nvPr/>
      </p:nvGrpSpPr>
      <p:grpSpPr>
        <a:xfrm>
          <a:off x="0" y="0"/>
          <a:ext cx="0" cy="0"/>
          <a:chOff x="0" y="0"/>
          <a:chExt cx="0" cy="0"/>
        </a:xfrm>
      </p:grpSpPr>
      <p:sp>
        <p:nvSpPr>
          <p:cNvPr id="140" name="Google Shape;140;p5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2" name="Google Shape;142;p5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3" name="Google Shape;143;p5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4" name="Google Shape;144;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5"/>
        <p:cNvGrpSpPr/>
        <p:nvPr/>
      </p:nvGrpSpPr>
      <p:grpSpPr>
        <a:xfrm>
          <a:off x="0" y="0"/>
          <a:ext cx="0" cy="0"/>
          <a:chOff x="0" y="0"/>
          <a:chExt cx="0" cy="0"/>
        </a:xfrm>
      </p:grpSpPr>
      <p:sp>
        <p:nvSpPr>
          <p:cNvPr id="146" name="Google Shape;146;p5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47" name="Google Shape;147;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8"/>
        <p:cNvGrpSpPr/>
        <p:nvPr/>
      </p:nvGrpSpPr>
      <p:grpSpPr>
        <a:xfrm>
          <a:off x="0" y="0"/>
          <a:ext cx="0" cy="0"/>
          <a:chOff x="0" y="0"/>
          <a:chExt cx="0" cy="0"/>
        </a:xfrm>
      </p:grpSpPr>
      <p:sp>
        <p:nvSpPr>
          <p:cNvPr id="149" name="Google Shape;149;p5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0" name="Google Shape;150;p5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51" name="Google Shape;151;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3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
        <p:nvSpPr>
          <p:cNvPr id="153" name="Google Shape;15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3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8" name="Google Shape;28;p3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40"/>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3" name="Google Shape;33;p40"/>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40"/>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4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41"/>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1"/>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41"/>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41" name="Google Shape;41;p4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42"/>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6" name="Google Shape;46;p42"/>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4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8" name="Google Shape;48;p4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4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3"/>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3"/>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3" name="Google Shape;53;p4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44"/>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44"/>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7" name="Google Shape;57;p4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FF0000"/>
        </a:solid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30"/>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3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2" name="Google Shape;62;p3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63" name="Google Shape;63;p3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FFF2CC"/>
        </a:solidFill>
        <a:effectLst/>
      </p:bgPr>
    </p:bg>
    <p:spTree>
      <p:nvGrpSpPr>
        <p:cNvPr id="1" name="Shape 112"/>
        <p:cNvGrpSpPr/>
        <p:nvPr/>
      </p:nvGrpSpPr>
      <p:grpSpPr>
        <a:xfrm>
          <a:off x="0" y="0"/>
          <a:ext cx="0" cy="0"/>
          <a:chOff x="0" y="0"/>
          <a:chExt cx="0" cy="0"/>
        </a:xfrm>
      </p:grpSpPr>
      <p:sp>
        <p:nvSpPr>
          <p:cNvPr id="113" name="Google Shape;113;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4" name="Google Shape;114;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15" name="Google Shape;11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jpeg"/></Relationships>
</file>

<file path=ppt/slides/_rels/slide12.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3.jpeg"/><Relationship Id="rId5" Type="http://schemas.openxmlformats.org/officeDocument/2006/relationships/image" Target="../media/image32.jpeg"/><Relationship Id="rId10" Type="http://schemas.openxmlformats.org/officeDocument/2006/relationships/image" Target="../media/image37.jpeg"/><Relationship Id="rId4" Type="http://schemas.openxmlformats.org/officeDocument/2006/relationships/image" Target="../media/image31.jpeg"/><Relationship Id="rId9" Type="http://schemas.openxmlformats.org/officeDocument/2006/relationships/image" Target="../media/image3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adamlineberry.ai/vae-series/kl-divergenc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image" Target="../media/image24.jpeg"/><Relationship Id="rId7" Type="http://schemas.openxmlformats.org/officeDocument/2006/relationships/image" Target="../media/image49.jpe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55.jpeg"/><Relationship Id="rId5" Type="http://schemas.openxmlformats.org/officeDocument/2006/relationships/image" Target="../media/image54.png"/><Relationship Id="rId4" Type="http://schemas.openxmlformats.org/officeDocument/2006/relationships/image" Target="../media/image5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youtube.com/watch?v=brSd0TN3pcs" TargetMode="External"/><Relationship Id="rId5" Type="http://schemas.openxmlformats.org/officeDocument/2006/relationships/image" Target="../media/image2.png"/><Relationship Id="rId4" Type="http://schemas.openxmlformats.org/officeDocument/2006/relationships/hyperlink" Target="https://www.zhihu.com/question/20908598"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1.xml"/><Relationship Id="rId6" Type="http://schemas.openxmlformats.org/officeDocument/2006/relationships/image" Target="../media/image8.jpeg"/><Relationship Id="rId5" Type="http://schemas.openxmlformats.org/officeDocument/2006/relationships/image" Target="../media/image63.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
          <p:cNvSpPr txBox="1">
            <a:spLocks noGrp="1"/>
          </p:cNvSpPr>
          <p:nvPr>
            <p:ph type="ctrTitle"/>
          </p:nvPr>
        </p:nvSpPr>
        <p:spPr>
          <a:xfrm>
            <a:off x="390525" y="1179025"/>
            <a:ext cx="7597500" cy="15738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一个跨语言字体扩展和翻译的通用解决方案</a:t>
            </a:r>
            <a:endParaRPr/>
          </a:p>
        </p:txBody>
      </p:sp>
      <p:sp>
        <p:nvSpPr>
          <p:cNvPr id="159" name="Google Shape;159;p1"/>
          <p:cNvSpPr txBox="1">
            <a:spLocks noGrp="1"/>
          </p:cNvSpPr>
          <p:nvPr>
            <p:ph type="subTitle" idx="1"/>
          </p:nvPr>
        </p:nvSpPr>
        <p:spPr>
          <a:xfrm>
            <a:off x="390525" y="2862998"/>
            <a:ext cx="8222100" cy="4329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ts val="1800"/>
              <a:buNone/>
            </a:pPr>
            <a:r>
              <a:rPr lang="en"/>
              <a:t>IAIF 高中组 项目编号：179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800" b="1"/>
              <a:t>成果：中文+中文</a:t>
            </a:r>
            <a:endParaRPr sz="2800" b="1"/>
          </a:p>
        </p:txBody>
      </p:sp>
      <p:grpSp>
        <p:nvGrpSpPr>
          <p:cNvPr id="302" name="Google Shape;302;p10"/>
          <p:cNvGrpSpPr/>
          <p:nvPr/>
        </p:nvGrpSpPr>
        <p:grpSpPr>
          <a:xfrm>
            <a:off x="0" y="652925"/>
            <a:ext cx="9144000" cy="4253182"/>
            <a:chOff x="0" y="652925"/>
            <a:chExt cx="9144000" cy="4253182"/>
          </a:xfrm>
        </p:grpSpPr>
        <p:sp>
          <p:nvSpPr>
            <p:cNvPr id="303" name="Google Shape;303;p10"/>
            <p:cNvSpPr/>
            <p:nvPr/>
          </p:nvSpPr>
          <p:spPr>
            <a:xfrm>
              <a:off x="0" y="652925"/>
              <a:ext cx="9144000" cy="3440335"/>
            </a:xfrm>
            <a:prstGeom prst="rect">
              <a:avLst/>
            </a:prstGeom>
            <a:solidFill>
              <a:srgbClr val="4285F4">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4" name="Google Shape;304;p10"/>
            <p:cNvPicPr preferRelativeResize="0"/>
            <p:nvPr/>
          </p:nvPicPr>
          <p:blipFill rotWithShape="1">
            <a:blip r:embed="rId3">
              <a:alphaModFix/>
            </a:blip>
            <a:srcRect/>
            <a:stretch/>
          </p:blipFill>
          <p:spPr>
            <a:xfrm>
              <a:off x="2414644" y="934493"/>
              <a:ext cx="4038147" cy="518002"/>
            </a:xfrm>
            <a:prstGeom prst="rect">
              <a:avLst/>
            </a:prstGeom>
            <a:noFill/>
            <a:ln>
              <a:noFill/>
            </a:ln>
          </p:spPr>
        </p:pic>
        <p:sp>
          <p:nvSpPr>
            <p:cNvPr id="305" name="Google Shape;305;p10"/>
            <p:cNvSpPr/>
            <p:nvPr/>
          </p:nvSpPr>
          <p:spPr>
            <a:xfrm flipH="1">
              <a:off x="4217118" y="1094319"/>
              <a:ext cx="433200" cy="198000"/>
            </a:xfrm>
            <a:prstGeom prst="leftArrow">
              <a:avLst>
                <a:gd name="adj1" fmla="val 50000"/>
                <a:gd name="adj2" fmla="val 5000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0"/>
            <p:cNvSpPr/>
            <p:nvPr/>
          </p:nvSpPr>
          <p:spPr>
            <a:xfrm>
              <a:off x="5268858" y="965711"/>
              <a:ext cx="556800" cy="486600"/>
            </a:xfrm>
            <a:prstGeom prst="mathEqual">
              <a:avLst>
                <a:gd name="adj1" fmla="val 23520"/>
                <a:gd name="adj2" fmla="val 1176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0"/>
            <p:cNvSpPr/>
            <p:nvPr/>
          </p:nvSpPr>
          <p:spPr>
            <a:xfrm>
              <a:off x="2931111" y="926006"/>
              <a:ext cx="667500" cy="566100"/>
            </a:xfrm>
            <a:prstGeom prst="mathPlus">
              <a:avLst>
                <a:gd name="adj1" fmla="val 2352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8" name="Google Shape;308;p10"/>
            <p:cNvPicPr preferRelativeResize="0"/>
            <p:nvPr/>
          </p:nvPicPr>
          <p:blipFill rotWithShape="1">
            <a:blip r:embed="rId4">
              <a:alphaModFix/>
            </a:blip>
            <a:srcRect/>
            <a:stretch/>
          </p:blipFill>
          <p:spPr>
            <a:xfrm>
              <a:off x="2414644" y="1719128"/>
              <a:ext cx="4038147" cy="518002"/>
            </a:xfrm>
            <a:prstGeom prst="rect">
              <a:avLst/>
            </a:prstGeom>
            <a:noFill/>
            <a:ln>
              <a:noFill/>
            </a:ln>
          </p:spPr>
        </p:pic>
        <p:pic>
          <p:nvPicPr>
            <p:cNvPr id="309" name="Google Shape;309;p10"/>
            <p:cNvPicPr preferRelativeResize="0"/>
            <p:nvPr/>
          </p:nvPicPr>
          <p:blipFill rotWithShape="1">
            <a:blip r:embed="rId5">
              <a:alphaModFix/>
            </a:blip>
            <a:srcRect/>
            <a:stretch/>
          </p:blipFill>
          <p:spPr>
            <a:xfrm>
              <a:off x="2414644" y="2571750"/>
              <a:ext cx="4038147" cy="518002"/>
            </a:xfrm>
            <a:prstGeom prst="rect">
              <a:avLst/>
            </a:prstGeom>
            <a:noFill/>
            <a:ln>
              <a:noFill/>
            </a:ln>
          </p:spPr>
        </p:pic>
        <p:pic>
          <p:nvPicPr>
            <p:cNvPr id="310" name="Google Shape;310;p10"/>
            <p:cNvPicPr preferRelativeResize="0"/>
            <p:nvPr/>
          </p:nvPicPr>
          <p:blipFill rotWithShape="1">
            <a:blip r:embed="rId6">
              <a:alphaModFix/>
            </a:blip>
            <a:srcRect/>
            <a:stretch/>
          </p:blipFill>
          <p:spPr>
            <a:xfrm>
              <a:off x="2414644" y="3389383"/>
              <a:ext cx="4038147" cy="518002"/>
            </a:xfrm>
            <a:prstGeom prst="rect">
              <a:avLst/>
            </a:prstGeom>
            <a:noFill/>
            <a:ln>
              <a:noFill/>
            </a:ln>
          </p:spPr>
        </p:pic>
        <p:sp>
          <p:nvSpPr>
            <p:cNvPr id="311" name="Google Shape;311;p10"/>
            <p:cNvSpPr/>
            <p:nvPr/>
          </p:nvSpPr>
          <p:spPr>
            <a:xfrm flipH="1">
              <a:off x="4203396" y="3549358"/>
              <a:ext cx="433200" cy="198000"/>
            </a:xfrm>
            <a:prstGeom prst="leftArrow">
              <a:avLst>
                <a:gd name="adj1" fmla="val 50000"/>
                <a:gd name="adj2" fmla="val 5000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0"/>
            <p:cNvSpPr/>
            <p:nvPr/>
          </p:nvSpPr>
          <p:spPr>
            <a:xfrm>
              <a:off x="5255136" y="3405072"/>
              <a:ext cx="556800" cy="486600"/>
            </a:xfrm>
            <a:prstGeom prst="mathEqual">
              <a:avLst>
                <a:gd name="adj1" fmla="val 23520"/>
                <a:gd name="adj2" fmla="val 1176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0"/>
            <p:cNvSpPr/>
            <p:nvPr/>
          </p:nvSpPr>
          <p:spPr>
            <a:xfrm>
              <a:off x="2917389" y="3365304"/>
              <a:ext cx="667500" cy="566100"/>
            </a:xfrm>
            <a:prstGeom prst="mathPlus">
              <a:avLst>
                <a:gd name="adj1" fmla="val 2352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0"/>
            <p:cNvSpPr/>
            <p:nvPr/>
          </p:nvSpPr>
          <p:spPr>
            <a:xfrm flipH="1">
              <a:off x="4217118" y="1855819"/>
              <a:ext cx="433200" cy="198000"/>
            </a:xfrm>
            <a:prstGeom prst="leftArrow">
              <a:avLst>
                <a:gd name="adj1" fmla="val 50000"/>
                <a:gd name="adj2" fmla="val 5000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0"/>
            <p:cNvSpPr/>
            <p:nvPr/>
          </p:nvSpPr>
          <p:spPr>
            <a:xfrm>
              <a:off x="5268858" y="1727211"/>
              <a:ext cx="556800" cy="486600"/>
            </a:xfrm>
            <a:prstGeom prst="mathEqual">
              <a:avLst>
                <a:gd name="adj1" fmla="val 23520"/>
                <a:gd name="adj2" fmla="val 1176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0"/>
            <p:cNvSpPr/>
            <p:nvPr/>
          </p:nvSpPr>
          <p:spPr>
            <a:xfrm>
              <a:off x="2931111" y="1687507"/>
              <a:ext cx="667500" cy="566100"/>
            </a:xfrm>
            <a:prstGeom prst="mathPlus">
              <a:avLst>
                <a:gd name="adj1" fmla="val 2352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0"/>
            <p:cNvSpPr/>
            <p:nvPr/>
          </p:nvSpPr>
          <p:spPr>
            <a:xfrm flipH="1">
              <a:off x="4217118" y="2731714"/>
              <a:ext cx="433200" cy="198000"/>
            </a:xfrm>
            <a:prstGeom prst="leftArrow">
              <a:avLst>
                <a:gd name="adj1" fmla="val 50000"/>
                <a:gd name="adj2" fmla="val 5000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0"/>
            <p:cNvSpPr/>
            <p:nvPr/>
          </p:nvSpPr>
          <p:spPr>
            <a:xfrm>
              <a:off x="5244628" y="2603105"/>
              <a:ext cx="556800" cy="486600"/>
            </a:xfrm>
            <a:prstGeom prst="mathEqual">
              <a:avLst>
                <a:gd name="adj1" fmla="val 23520"/>
                <a:gd name="adj2" fmla="val 1176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0"/>
            <p:cNvSpPr/>
            <p:nvPr/>
          </p:nvSpPr>
          <p:spPr>
            <a:xfrm>
              <a:off x="2931111" y="2563401"/>
              <a:ext cx="667500" cy="566100"/>
            </a:xfrm>
            <a:prstGeom prst="mathPlus">
              <a:avLst>
                <a:gd name="adj1" fmla="val 2352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0"/>
            <p:cNvSpPr txBox="1"/>
            <p:nvPr/>
          </p:nvSpPr>
          <p:spPr>
            <a:xfrm>
              <a:off x="155316" y="4167207"/>
              <a:ext cx="88653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chemeClr val="accent2"/>
                  </a:solidFill>
                  <a:latin typeface="Roboto"/>
                  <a:ea typeface="Roboto"/>
                  <a:cs typeface="Roboto"/>
                  <a:sym typeface="Roboto"/>
                </a:rPr>
                <a:t>字样</a:t>
              </a:r>
              <a:r>
                <a:rPr lang="zh-TW" altLang="en-US" sz="3600" b="1" i="0" u="none" strike="noStrike" cap="none">
                  <a:solidFill>
                    <a:schemeClr val="accent2"/>
                  </a:solidFill>
                  <a:latin typeface="Roboto"/>
                  <a:ea typeface="Roboto"/>
                  <a:cs typeface="Roboto"/>
                  <a:sym typeface="Roboto"/>
                </a:rPr>
                <a:t> （内容）</a:t>
              </a:r>
              <a:r>
                <a:rPr lang="en" sz="3600" b="1" i="0" u="none" strike="noStrike" cap="none">
                  <a:solidFill>
                    <a:srgbClr val="000000"/>
                  </a:solidFill>
                  <a:latin typeface="Roboto"/>
                  <a:ea typeface="Roboto"/>
                  <a:cs typeface="Roboto"/>
                  <a:sym typeface="Roboto"/>
                </a:rPr>
                <a:t> + </a:t>
              </a:r>
              <a:r>
                <a:rPr lang="en" sz="3600" b="1" i="0" u="none" strike="noStrike" cap="none">
                  <a:solidFill>
                    <a:schemeClr val="dk1"/>
                  </a:solidFill>
                  <a:latin typeface="Roboto"/>
                  <a:ea typeface="Roboto"/>
                  <a:cs typeface="Roboto"/>
                  <a:sym typeface="Roboto"/>
                </a:rPr>
                <a:t>字体风格 </a:t>
              </a:r>
              <a:r>
                <a:rPr lang="en" sz="3600" b="1" i="0" u="none" strike="noStrike" cap="none">
                  <a:solidFill>
                    <a:srgbClr val="000000"/>
                  </a:solidFill>
                  <a:latin typeface="Roboto"/>
                  <a:ea typeface="Roboto"/>
                  <a:cs typeface="Roboto"/>
                  <a:sym typeface="Roboto"/>
                </a:rPr>
                <a:t>→ </a:t>
              </a:r>
              <a:r>
                <a:rPr lang="en" sz="3600" b="1" i="0" u="none" strike="noStrike" cap="none">
                  <a:solidFill>
                    <a:srgbClr val="FF0000"/>
                  </a:solidFill>
                  <a:latin typeface="Roboto"/>
                  <a:ea typeface="Roboto"/>
                  <a:cs typeface="Roboto"/>
                  <a:sym typeface="Roboto"/>
                </a:rPr>
                <a:t>生成</a:t>
              </a:r>
              <a:r>
                <a:rPr lang="en" sz="3600" b="1" i="0" u="none" strike="noStrike" cap="none">
                  <a:solidFill>
                    <a:srgbClr val="000000"/>
                  </a:solidFill>
                  <a:latin typeface="Roboto"/>
                  <a:ea typeface="Roboto"/>
                  <a:cs typeface="Roboto"/>
                  <a:sym typeface="Roboto"/>
                </a:rPr>
                <a:t> = </a:t>
              </a:r>
              <a:r>
                <a:rPr lang="en" sz="3600" b="1" i="0" u="none" strike="noStrike" cap="none">
                  <a:solidFill>
                    <a:srgbClr val="9900FF"/>
                  </a:solidFill>
                  <a:latin typeface="Roboto"/>
                  <a:ea typeface="Roboto"/>
                  <a:cs typeface="Roboto"/>
                  <a:sym typeface="Roboto"/>
                </a:rPr>
                <a:t>目标</a:t>
              </a:r>
              <a:endParaRPr sz="3600" b="1" i="0" u="none" strike="noStrike" cap="none">
                <a:solidFill>
                  <a:srgbClr val="9900FF"/>
                </a:solidFill>
                <a:latin typeface="Roboto"/>
                <a:ea typeface="Roboto"/>
                <a:cs typeface="Roboto"/>
                <a:sym typeface="Roboto"/>
              </a:endParaRPr>
            </a:p>
          </p:txBody>
        </p:sp>
        <p:sp>
          <p:nvSpPr>
            <p:cNvPr id="321" name="Google Shape;321;p10"/>
            <p:cNvSpPr txBox="1"/>
            <p:nvPr/>
          </p:nvSpPr>
          <p:spPr>
            <a:xfrm>
              <a:off x="113889" y="1346592"/>
              <a:ext cx="556800" cy="203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0000"/>
                  </a:solidFill>
                  <a:latin typeface="Roboto"/>
                  <a:ea typeface="Roboto"/>
                  <a:cs typeface="Roboto"/>
                  <a:sym typeface="Roboto"/>
                </a:rPr>
                <a:t>人工智能</a:t>
              </a:r>
              <a:endParaRPr sz="3000" b="1" i="0" u="none" strike="noStrike" cap="none">
                <a:solidFill>
                  <a:srgbClr val="FF0000"/>
                </a:solidFill>
                <a:latin typeface="Roboto"/>
                <a:ea typeface="Roboto"/>
                <a:cs typeface="Roboto"/>
                <a:sym typeface="Roboto"/>
              </a:endParaRPr>
            </a:p>
          </p:txBody>
        </p:sp>
      </p:grpSp>
      <p:sp>
        <p:nvSpPr>
          <p:cNvPr id="326" name="Google Shape;326;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Rectangle 1">
            <a:extLst>
              <a:ext uri="{FF2B5EF4-FFF2-40B4-BE49-F238E27FC236}">
                <a16:creationId xmlns:a16="http://schemas.microsoft.com/office/drawing/2014/main" id="{F9E9DDA1-92FC-45D8-96B5-84D173D80291}"/>
              </a:ext>
            </a:extLst>
          </p:cNvPr>
          <p:cNvSpPr/>
          <p:nvPr/>
        </p:nvSpPr>
        <p:spPr>
          <a:xfrm>
            <a:off x="3277847" y="3601419"/>
            <a:ext cx="2880683" cy="1094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31" name="Google Shape;331;p11"/>
          <p:cNvGrpSpPr/>
          <p:nvPr/>
        </p:nvGrpSpPr>
        <p:grpSpPr>
          <a:xfrm>
            <a:off x="291760" y="3816290"/>
            <a:ext cx="8670955" cy="1176670"/>
            <a:chOff x="284907" y="3807775"/>
            <a:chExt cx="8670955" cy="1176670"/>
          </a:xfrm>
        </p:grpSpPr>
        <p:pic>
          <p:nvPicPr>
            <p:cNvPr id="333" name="Google Shape;333;p11"/>
            <p:cNvPicPr preferRelativeResize="0"/>
            <p:nvPr/>
          </p:nvPicPr>
          <p:blipFill rotWithShape="1">
            <a:blip r:embed="rId3">
              <a:alphaModFix/>
            </a:blip>
            <a:srcRect l="73018"/>
            <a:stretch/>
          </p:blipFill>
          <p:spPr>
            <a:xfrm>
              <a:off x="1532692" y="3807775"/>
              <a:ext cx="588300" cy="709275"/>
            </a:xfrm>
            <a:prstGeom prst="rect">
              <a:avLst/>
            </a:prstGeom>
            <a:noFill/>
            <a:ln>
              <a:noFill/>
            </a:ln>
          </p:spPr>
        </p:pic>
        <p:pic>
          <p:nvPicPr>
            <p:cNvPr id="334" name="Google Shape;334;p11"/>
            <p:cNvPicPr preferRelativeResize="0"/>
            <p:nvPr/>
          </p:nvPicPr>
          <p:blipFill rotWithShape="1">
            <a:blip r:embed="rId4">
              <a:alphaModFix/>
            </a:blip>
            <a:srcRect l="32227" r="28728"/>
            <a:stretch/>
          </p:blipFill>
          <p:spPr>
            <a:xfrm>
              <a:off x="3462700" y="3821000"/>
              <a:ext cx="705300" cy="709275"/>
            </a:xfrm>
            <a:prstGeom prst="rect">
              <a:avLst/>
            </a:prstGeom>
            <a:noFill/>
            <a:ln>
              <a:noFill/>
            </a:ln>
          </p:spPr>
        </p:pic>
        <p:pic>
          <p:nvPicPr>
            <p:cNvPr id="335" name="Google Shape;335;p11"/>
            <p:cNvPicPr preferRelativeResize="0"/>
            <p:nvPr/>
          </p:nvPicPr>
          <p:blipFill rotWithShape="1">
            <a:blip r:embed="rId5">
              <a:alphaModFix/>
            </a:blip>
            <a:srcRect l="34058"/>
            <a:stretch/>
          </p:blipFill>
          <p:spPr>
            <a:xfrm>
              <a:off x="6697384" y="3807775"/>
              <a:ext cx="1366600" cy="709275"/>
            </a:xfrm>
            <a:prstGeom prst="rect">
              <a:avLst/>
            </a:prstGeom>
            <a:noFill/>
            <a:ln>
              <a:noFill/>
            </a:ln>
          </p:spPr>
        </p:pic>
        <p:sp>
          <p:nvSpPr>
            <p:cNvPr id="336" name="Google Shape;336;p11"/>
            <p:cNvSpPr txBox="1"/>
            <p:nvPr/>
          </p:nvSpPr>
          <p:spPr>
            <a:xfrm>
              <a:off x="284907" y="4512355"/>
              <a:ext cx="2180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Patrick Hand SC"/>
                  <a:ea typeface="Patrick Hand SC"/>
                  <a:cs typeface="Patrick Hand SC"/>
                  <a:sym typeface="Patrick Hand SC"/>
                </a:rPr>
                <a:t>日文</a:t>
              </a:r>
              <a:endParaRPr sz="1800" b="1" i="0" u="none" strike="noStrike" cap="none" dirty="0">
                <a:solidFill>
                  <a:srgbClr val="000000"/>
                </a:solidFill>
                <a:latin typeface="Patrick Hand SC"/>
                <a:ea typeface="Patrick Hand SC"/>
                <a:cs typeface="Patrick Hand SC"/>
                <a:sym typeface="Patrick Hand SC"/>
              </a:endParaRPr>
            </a:p>
          </p:txBody>
        </p:sp>
        <p:sp>
          <p:nvSpPr>
            <p:cNvPr id="337" name="Google Shape;337;p11"/>
            <p:cNvSpPr txBox="1"/>
            <p:nvPr/>
          </p:nvSpPr>
          <p:spPr>
            <a:xfrm>
              <a:off x="3507029" y="4510617"/>
              <a:ext cx="2180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Patrick Hand SC"/>
                  <a:ea typeface="Patrick Hand SC"/>
                  <a:cs typeface="Patrick Hand SC"/>
                  <a:sym typeface="Patrick Hand SC"/>
                </a:rPr>
                <a:t>希腊文</a:t>
              </a:r>
              <a:endParaRPr sz="1800" b="1" i="0" u="none" strike="noStrike" cap="none">
                <a:solidFill>
                  <a:srgbClr val="000000"/>
                </a:solidFill>
                <a:latin typeface="Patrick Hand SC"/>
                <a:ea typeface="Patrick Hand SC"/>
                <a:cs typeface="Patrick Hand SC"/>
                <a:sym typeface="Patrick Hand SC"/>
              </a:endParaRPr>
            </a:p>
          </p:txBody>
        </p:sp>
        <p:sp>
          <p:nvSpPr>
            <p:cNvPr id="338" name="Google Shape;338;p11"/>
            <p:cNvSpPr txBox="1"/>
            <p:nvPr/>
          </p:nvSpPr>
          <p:spPr>
            <a:xfrm>
              <a:off x="6775462" y="4522745"/>
              <a:ext cx="2180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Roboto"/>
                  <a:ea typeface="Roboto"/>
                  <a:cs typeface="Roboto"/>
                  <a:sym typeface="Roboto"/>
                </a:rPr>
                <a:t>希腊文</a:t>
              </a:r>
              <a:endParaRPr sz="1800" b="1" i="0" u="none" strike="noStrike" cap="none">
                <a:solidFill>
                  <a:srgbClr val="000000"/>
                </a:solidFill>
                <a:latin typeface="Roboto"/>
                <a:ea typeface="Roboto"/>
                <a:cs typeface="Roboto"/>
                <a:sym typeface="Roboto"/>
              </a:endParaRPr>
            </a:p>
          </p:txBody>
        </p:sp>
      </p:grpSp>
      <p:pic>
        <p:nvPicPr>
          <p:cNvPr id="340" name="Google Shape;340;p11"/>
          <p:cNvPicPr preferRelativeResize="0"/>
          <p:nvPr/>
        </p:nvPicPr>
        <p:blipFill rotWithShape="1">
          <a:blip r:embed="rId6">
            <a:alphaModFix/>
          </a:blip>
          <a:srcRect r="28016"/>
          <a:stretch/>
        </p:blipFill>
        <p:spPr>
          <a:xfrm>
            <a:off x="203250" y="3807788"/>
            <a:ext cx="2999600" cy="709275"/>
          </a:xfrm>
          <a:prstGeom prst="rect">
            <a:avLst/>
          </a:prstGeom>
          <a:noFill/>
          <a:ln>
            <a:noFill/>
          </a:ln>
        </p:spPr>
      </p:pic>
      <p:grpSp>
        <p:nvGrpSpPr>
          <p:cNvPr id="341" name="Google Shape;341;p11"/>
          <p:cNvGrpSpPr/>
          <p:nvPr/>
        </p:nvGrpSpPr>
        <p:grpSpPr>
          <a:xfrm>
            <a:off x="0" y="2233945"/>
            <a:ext cx="9144000" cy="1304951"/>
            <a:chOff x="0" y="2181507"/>
            <a:chExt cx="9144000" cy="1304951"/>
          </a:xfrm>
        </p:grpSpPr>
        <p:grpSp>
          <p:nvGrpSpPr>
            <p:cNvPr id="342" name="Google Shape;342;p11"/>
            <p:cNvGrpSpPr/>
            <p:nvPr/>
          </p:nvGrpSpPr>
          <p:grpSpPr>
            <a:xfrm>
              <a:off x="0" y="2181507"/>
              <a:ext cx="9144000" cy="1304951"/>
              <a:chOff x="-13325" y="710507"/>
              <a:chExt cx="9144000" cy="1304951"/>
            </a:xfrm>
          </p:grpSpPr>
          <p:sp>
            <p:nvSpPr>
              <p:cNvPr id="343" name="Google Shape;343;p11"/>
              <p:cNvSpPr/>
              <p:nvPr/>
            </p:nvSpPr>
            <p:spPr>
              <a:xfrm>
                <a:off x="-13325" y="710507"/>
                <a:ext cx="9144000" cy="917206"/>
              </a:xfrm>
              <a:prstGeom prst="rect">
                <a:avLst/>
              </a:prstGeom>
              <a:solidFill>
                <a:srgbClr val="4285F4">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1"/>
              <p:cNvSpPr txBox="1"/>
              <p:nvPr/>
            </p:nvSpPr>
            <p:spPr>
              <a:xfrm>
                <a:off x="692925" y="1553758"/>
                <a:ext cx="3468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Patrick Hand SC"/>
                    <a:ea typeface="Patrick Hand SC"/>
                    <a:cs typeface="Patrick Hand SC"/>
                    <a:sym typeface="Patrick Hand SC"/>
                  </a:rPr>
                  <a:t>成功忽略字样图像中的特殊风格</a:t>
                </a:r>
                <a:endParaRPr sz="1800" b="1" i="0" u="none" strike="noStrike" cap="none">
                  <a:solidFill>
                    <a:srgbClr val="000000"/>
                  </a:solidFill>
                  <a:latin typeface="Patrick Hand SC"/>
                  <a:ea typeface="Patrick Hand SC"/>
                  <a:cs typeface="Patrick Hand SC"/>
                  <a:sym typeface="Patrick Hand SC"/>
                </a:endParaRPr>
              </a:p>
            </p:txBody>
          </p:sp>
          <p:sp>
            <p:nvSpPr>
              <p:cNvPr id="345" name="Google Shape;345;p11"/>
              <p:cNvSpPr txBox="1"/>
              <p:nvPr/>
            </p:nvSpPr>
            <p:spPr>
              <a:xfrm>
                <a:off x="5033215" y="1545924"/>
                <a:ext cx="3468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Patrick Hand SC"/>
                    <a:ea typeface="Patrick Hand SC"/>
                    <a:cs typeface="Patrick Hand SC"/>
                    <a:sym typeface="Patrick Hand SC"/>
                  </a:rPr>
                  <a:t>成功生成风格图像中的特殊风格</a:t>
                </a:r>
                <a:endParaRPr sz="1800" b="1" i="0" u="none" strike="noStrike" cap="none">
                  <a:solidFill>
                    <a:srgbClr val="000000"/>
                  </a:solidFill>
                  <a:latin typeface="Patrick Hand SC"/>
                  <a:ea typeface="Patrick Hand SC"/>
                  <a:cs typeface="Patrick Hand SC"/>
                  <a:sym typeface="Patrick Hand SC"/>
                </a:endParaRPr>
              </a:p>
            </p:txBody>
          </p:sp>
        </p:grpSp>
        <p:pic>
          <p:nvPicPr>
            <p:cNvPr id="346" name="Google Shape;346;p11"/>
            <p:cNvPicPr preferRelativeResize="0"/>
            <p:nvPr/>
          </p:nvPicPr>
          <p:blipFill rotWithShape="1">
            <a:blip r:embed="rId7">
              <a:alphaModFix/>
            </a:blip>
            <a:srcRect l="58955" t="7446" r="19839" b="7446"/>
            <a:stretch/>
          </p:blipFill>
          <p:spPr>
            <a:xfrm>
              <a:off x="229700" y="2293537"/>
              <a:ext cx="883650" cy="709275"/>
            </a:xfrm>
            <a:prstGeom prst="rect">
              <a:avLst/>
            </a:prstGeom>
            <a:noFill/>
            <a:ln>
              <a:noFill/>
            </a:ln>
          </p:spPr>
        </p:pic>
        <p:pic>
          <p:nvPicPr>
            <p:cNvPr id="347" name="Google Shape;347;p11"/>
            <p:cNvPicPr preferRelativeResize="0"/>
            <p:nvPr/>
          </p:nvPicPr>
          <p:blipFill rotWithShape="1">
            <a:blip r:embed="rId8">
              <a:alphaModFix/>
            </a:blip>
            <a:srcRect l="62802" t="7446" r="20271" b="7446"/>
            <a:stretch/>
          </p:blipFill>
          <p:spPr>
            <a:xfrm>
              <a:off x="4688213" y="2297512"/>
              <a:ext cx="705300" cy="709275"/>
            </a:xfrm>
            <a:prstGeom prst="rect">
              <a:avLst/>
            </a:prstGeom>
            <a:noFill/>
            <a:ln>
              <a:noFill/>
            </a:ln>
          </p:spPr>
        </p:pic>
      </p:grpSp>
      <p:pic>
        <p:nvPicPr>
          <p:cNvPr id="348" name="Google Shape;348;p11"/>
          <p:cNvPicPr preferRelativeResize="0"/>
          <p:nvPr/>
        </p:nvPicPr>
        <p:blipFill rotWithShape="1">
          <a:blip r:embed="rId6">
            <a:alphaModFix/>
          </a:blip>
          <a:srcRect/>
          <a:stretch/>
        </p:blipFill>
        <p:spPr>
          <a:xfrm>
            <a:off x="280875" y="2349949"/>
            <a:ext cx="4167125" cy="709275"/>
          </a:xfrm>
          <a:prstGeom prst="rect">
            <a:avLst/>
          </a:prstGeom>
          <a:noFill/>
          <a:ln>
            <a:noFill/>
          </a:ln>
        </p:spPr>
      </p:pic>
      <p:sp>
        <p:nvSpPr>
          <p:cNvPr id="349" name="Google Shape;349;p1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 sz="2600" b="1"/>
              <a:t>成果： 特别字形</a:t>
            </a:r>
            <a:endParaRPr sz="3220" b="1">
              <a:latin typeface="Patrick Hand SC"/>
              <a:ea typeface="Patrick Hand SC"/>
              <a:cs typeface="Patrick Hand SC"/>
              <a:sym typeface="Patrick Hand SC"/>
            </a:endParaRPr>
          </a:p>
        </p:txBody>
      </p:sp>
      <p:grpSp>
        <p:nvGrpSpPr>
          <p:cNvPr id="350" name="Google Shape;350;p11"/>
          <p:cNvGrpSpPr/>
          <p:nvPr/>
        </p:nvGrpSpPr>
        <p:grpSpPr>
          <a:xfrm>
            <a:off x="0" y="678537"/>
            <a:ext cx="9144000" cy="1446896"/>
            <a:chOff x="0" y="678537"/>
            <a:chExt cx="9144000" cy="1446896"/>
          </a:xfrm>
        </p:grpSpPr>
        <p:grpSp>
          <p:nvGrpSpPr>
            <p:cNvPr id="351" name="Google Shape;351;p11"/>
            <p:cNvGrpSpPr/>
            <p:nvPr/>
          </p:nvGrpSpPr>
          <p:grpSpPr>
            <a:xfrm>
              <a:off x="0" y="678537"/>
              <a:ext cx="9144000" cy="1446896"/>
              <a:chOff x="25" y="663713"/>
              <a:chExt cx="9144000" cy="1446896"/>
            </a:xfrm>
          </p:grpSpPr>
          <p:grpSp>
            <p:nvGrpSpPr>
              <p:cNvPr id="352" name="Google Shape;352;p11"/>
              <p:cNvGrpSpPr/>
              <p:nvPr/>
            </p:nvGrpSpPr>
            <p:grpSpPr>
              <a:xfrm>
                <a:off x="25" y="663713"/>
                <a:ext cx="9144000" cy="1446896"/>
                <a:chOff x="-13325" y="652925"/>
                <a:chExt cx="9144000" cy="1446896"/>
              </a:xfrm>
            </p:grpSpPr>
            <p:sp>
              <p:nvSpPr>
                <p:cNvPr id="353" name="Google Shape;353;p11"/>
                <p:cNvSpPr/>
                <p:nvPr/>
              </p:nvSpPr>
              <p:spPr>
                <a:xfrm>
                  <a:off x="-13325" y="652925"/>
                  <a:ext cx="9144000" cy="1083900"/>
                </a:xfrm>
                <a:prstGeom prst="rect">
                  <a:avLst/>
                </a:prstGeom>
                <a:solidFill>
                  <a:srgbClr val="4285F4">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1"/>
                <p:cNvSpPr txBox="1"/>
                <p:nvPr/>
              </p:nvSpPr>
              <p:spPr>
                <a:xfrm>
                  <a:off x="692925" y="1615058"/>
                  <a:ext cx="3468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Roboto"/>
                      <a:ea typeface="Roboto"/>
                      <a:cs typeface="Roboto"/>
                      <a:sym typeface="Roboto"/>
                    </a:rPr>
                    <a:t>成功忽略字样图像中的特殊风格</a:t>
                  </a:r>
                  <a:endParaRPr sz="1800" b="1" i="0" u="none" strike="noStrike" cap="none">
                    <a:solidFill>
                      <a:srgbClr val="000000"/>
                    </a:solidFill>
                    <a:latin typeface="Roboto"/>
                    <a:ea typeface="Roboto"/>
                    <a:cs typeface="Roboto"/>
                    <a:sym typeface="Roboto"/>
                  </a:endParaRPr>
                </a:p>
              </p:txBody>
            </p:sp>
            <p:sp>
              <p:nvSpPr>
                <p:cNvPr id="355" name="Google Shape;355;p11"/>
                <p:cNvSpPr txBox="1"/>
                <p:nvPr/>
              </p:nvSpPr>
              <p:spPr>
                <a:xfrm>
                  <a:off x="5033215" y="1638121"/>
                  <a:ext cx="3468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Patrick Hand SC"/>
                      <a:ea typeface="Patrick Hand SC"/>
                      <a:cs typeface="Patrick Hand SC"/>
                      <a:sym typeface="Patrick Hand SC"/>
                    </a:rPr>
                    <a:t>成功生成风格图像中的特殊风格</a:t>
                  </a:r>
                  <a:endParaRPr sz="1800" b="1" i="0" u="none" strike="noStrike" cap="none">
                    <a:solidFill>
                      <a:srgbClr val="000000"/>
                    </a:solidFill>
                    <a:latin typeface="Patrick Hand SC"/>
                    <a:ea typeface="Patrick Hand SC"/>
                    <a:cs typeface="Patrick Hand SC"/>
                    <a:sym typeface="Patrick Hand SC"/>
                  </a:endParaRPr>
                </a:p>
              </p:txBody>
            </p:sp>
          </p:grpSp>
          <p:pic>
            <p:nvPicPr>
              <p:cNvPr id="356" name="Google Shape;356;p11"/>
              <p:cNvPicPr preferRelativeResize="0"/>
              <p:nvPr/>
            </p:nvPicPr>
            <p:blipFill rotWithShape="1">
              <a:blip r:embed="rId6">
                <a:alphaModFix/>
              </a:blip>
              <a:srcRect/>
              <a:stretch/>
            </p:blipFill>
            <p:spPr>
              <a:xfrm>
                <a:off x="284925" y="867275"/>
                <a:ext cx="4167125" cy="709275"/>
              </a:xfrm>
              <a:prstGeom prst="rect">
                <a:avLst/>
              </a:prstGeom>
              <a:noFill/>
              <a:ln>
                <a:noFill/>
              </a:ln>
            </p:spPr>
          </p:pic>
          <p:pic>
            <p:nvPicPr>
              <p:cNvPr id="357" name="Google Shape;357;p11"/>
              <p:cNvPicPr preferRelativeResize="0"/>
              <p:nvPr/>
            </p:nvPicPr>
            <p:blipFill rotWithShape="1">
              <a:blip r:embed="rId9">
                <a:alphaModFix/>
              </a:blip>
              <a:srcRect/>
              <a:stretch/>
            </p:blipFill>
            <p:spPr>
              <a:xfrm>
                <a:off x="4691925" y="867275"/>
                <a:ext cx="4167125" cy="709275"/>
              </a:xfrm>
              <a:prstGeom prst="rect">
                <a:avLst/>
              </a:prstGeom>
              <a:noFill/>
              <a:ln>
                <a:noFill/>
              </a:ln>
            </p:spPr>
          </p:pic>
        </p:grpSp>
        <p:sp>
          <p:nvSpPr>
            <p:cNvPr id="358" name="Google Shape;358;p11"/>
            <p:cNvSpPr/>
            <p:nvPr/>
          </p:nvSpPr>
          <p:spPr>
            <a:xfrm flipH="1">
              <a:off x="2125200" y="1105363"/>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1"/>
            <p:cNvSpPr/>
            <p:nvPr/>
          </p:nvSpPr>
          <p:spPr>
            <a:xfrm>
              <a:off x="3172200" y="888763"/>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1"/>
            <p:cNvSpPr/>
            <p:nvPr/>
          </p:nvSpPr>
          <p:spPr>
            <a:xfrm>
              <a:off x="830700" y="888763"/>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1"/>
            <p:cNvSpPr/>
            <p:nvPr/>
          </p:nvSpPr>
          <p:spPr>
            <a:xfrm>
              <a:off x="284925" y="110536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1"/>
            <p:cNvSpPr/>
            <p:nvPr/>
          </p:nvSpPr>
          <p:spPr>
            <a:xfrm>
              <a:off x="1683900" y="11053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1"/>
            <p:cNvSpPr/>
            <p:nvPr/>
          </p:nvSpPr>
          <p:spPr>
            <a:xfrm>
              <a:off x="2583000" y="105856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1"/>
            <p:cNvSpPr/>
            <p:nvPr/>
          </p:nvSpPr>
          <p:spPr>
            <a:xfrm>
              <a:off x="3760500" y="1105388"/>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1"/>
            <p:cNvSpPr/>
            <p:nvPr/>
          </p:nvSpPr>
          <p:spPr>
            <a:xfrm flipH="1">
              <a:off x="6532200" y="1105363"/>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1"/>
            <p:cNvSpPr/>
            <p:nvPr/>
          </p:nvSpPr>
          <p:spPr>
            <a:xfrm>
              <a:off x="7579200" y="888763"/>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1"/>
            <p:cNvSpPr/>
            <p:nvPr/>
          </p:nvSpPr>
          <p:spPr>
            <a:xfrm>
              <a:off x="5237700" y="888763"/>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1"/>
            <p:cNvSpPr/>
            <p:nvPr/>
          </p:nvSpPr>
          <p:spPr>
            <a:xfrm>
              <a:off x="4691925" y="110536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1"/>
            <p:cNvSpPr/>
            <p:nvPr/>
          </p:nvSpPr>
          <p:spPr>
            <a:xfrm>
              <a:off x="6069225" y="110536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1"/>
            <p:cNvSpPr/>
            <p:nvPr/>
          </p:nvSpPr>
          <p:spPr>
            <a:xfrm>
              <a:off x="7051350" y="11376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1"/>
            <p:cNvSpPr/>
            <p:nvPr/>
          </p:nvSpPr>
          <p:spPr>
            <a:xfrm>
              <a:off x="8167500" y="1105388"/>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2" name="Google Shape;372;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373" name="Google Shape;373;p11"/>
          <p:cNvPicPr preferRelativeResize="0"/>
          <p:nvPr/>
        </p:nvPicPr>
        <p:blipFill rotWithShape="1">
          <a:blip r:embed="rId7">
            <a:alphaModFix/>
          </a:blip>
          <a:srcRect l="78794" t="7446" b="7446"/>
          <a:stretch/>
        </p:blipFill>
        <p:spPr>
          <a:xfrm>
            <a:off x="1449425" y="2349950"/>
            <a:ext cx="883650" cy="709275"/>
          </a:xfrm>
          <a:prstGeom prst="rect">
            <a:avLst/>
          </a:prstGeom>
          <a:noFill/>
          <a:ln>
            <a:noFill/>
          </a:ln>
        </p:spPr>
      </p:pic>
      <p:pic>
        <p:nvPicPr>
          <p:cNvPr id="374" name="Google Shape;374;p11"/>
          <p:cNvPicPr preferRelativeResize="0"/>
          <p:nvPr/>
        </p:nvPicPr>
        <p:blipFill rotWithShape="1">
          <a:blip r:embed="rId7">
            <a:alphaModFix/>
          </a:blip>
          <a:srcRect l="39397" t="7446" r="39397" b="7446"/>
          <a:stretch/>
        </p:blipFill>
        <p:spPr>
          <a:xfrm>
            <a:off x="2567975" y="2349950"/>
            <a:ext cx="883650" cy="709275"/>
          </a:xfrm>
          <a:prstGeom prst="rect">
            <a:avLst/>
          </a:prstGeom>
          <a:noFill/>
          <a:ln>
            <a:noFill/>
          </a:ln>
        </p:spPr>
      </p:pic>
      <p:pic>
        <p:nvPicPr>
          <p:cNvPr id="375" name="Google Shape;375;p11"/>
          <p:cNvPicPr preferRelativeResize="0"/>
          <p:nvPr/>
        </p:nvPicPr>
        <p:blipFill rotWithShape="1">
          <a:blip r:embed="rId7">
            <a:alphaModFix/>
          </a:blip>
          <a:srcRect t="7446" r="78794" b="7446"/>
          <a:stretch/>
        </p:blipFill>
        <p:spPr>
          <a:xfrm>
            <a:off x="3686525" y="2349950"/>
            <a:ext cx="883650" cy="709275"/>
          </a:xfrm>
          <a:prstGeom prst="rect">
            <a:avLst/>
          </a:prstGeom>
          <a:noFill/>
          <a:ln>
            <a:noFill/>
          </a:ln>
        </p:spPr>
      </p:pic>
      <p:pic>
        <p:nvPicPr>
          <p:cNvPr id="376" name="Google Shape;376;p11"/>
          <p:cNvPicPr preferRelativeResize="0"/>
          <p:nvPr/>
        </p:nvPicPr>
        <p:blipFill rotWithShape="1">
          <a:blip r:embed="rId6">
            <a:alphaModFix/>
          </a:blip>
          <a:srcRect/>
          <a:stretch/>
        </p:blipFill>
        <p:spPr>
          <a:xfrm>
            <a:off x="4691050" y="2349949"/>
            <a:ext cx="4167125" cy="709275"/>
          </a:xfrm>
          <a:prstGeom prst="rect">
            <a:avLst/>
          </a:prstGeom>
          <a:noFill/>
          <a:ln>
            <a:noFill/>
          </a:ln>
        </p:spPr>
      </p:pic>
      <p:sp>
        <p:nvSpPr>
          <p:cNvPr id="377" name="Google Shape;377;p11"/>
          <p:cNvSpPr/>
          <p:nvPr/>
        </p:nvSpPr>
        <p:spPr>
          <a:xfrm>
            <a:off x="964700" y="2371425"/>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1"/>
          <p:cNvSpPr/>
          <p:nvPr/>
        </p:nvSpPr>
        <p:spPr>
          <a:xfrm flipH="1">
            <a:off x="2277600" y="2588013"/>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1"/>
          <p:cNvSpPr/>
          <p:nvPr/>
        </p:nvSpPr>
        <p:spPr>
          <a:xfrm>
            <a:off x="3250975" y="2418225"/>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0" name="Google Shape;380;p11"/>
          <p:cNvPicPr preferRelativeResize="0"/>
          <p:nvPr/>
        </p:nvPicPr>
        <p:blipFill rotWithShape="1">
          <a:blip r:embed="rId8">
            <a:alphaModFix/>
          </a:blip>
          <a:srcRect l="80568" t="7446" b="7446"/>
          <a:stretch/>
        </p:blipFill>
        <p:spPr>
          <a:xfrm>
            <a:off x="5820375" y="2349938"/>
            <a:ext cx="809725" cy="709275"/>
          </a:xfrm>
          <a:prstGeom prst="rect">
            <a:avLst/>
          </a:prstGeom>
          <a:noFill/>
          <a:ln>
            <a:noFill/>
          </a:ln>
        </p:spPr>
      </p:pic>
      <p:sp>
        <p:nvSpPr>
          <p:cNvPr id="381" name="Google Shape;381;p11"/>
          <p:cNvSpPr/>
          <p:nvPr/>
        </p:nvSpPr>
        <p:spPr>
          <a:xfrm flipH="1">
            <a:off x="6586700" y="2588013"/>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2" name="Google Shape;382;p11"/>
          <p:cNvPicPr preferRelativeResize="0"/>
          <p:nvPr/>
        </p:nvPicPr>
        <p:blipFill rotWithShape="1">
          <a:blip r:embed="rId8">
            <a:alphaModFix/>
          </a:blip>
          <a:srcRect l="41927" t="7446" r="38641" b="7446"/>
          <a:stretch/>
        </p:blipFill>
        <p:spPr>
          <a:xfrm>
            <a:off x="6975825" y="2349938"/>
            <a:ext cx="809725" cy="709275"/>
          </a:xfrm>
          <a:prstGeom prst="rect">
            <a:avLst/>
          </a:prstGeom>
          <a:noFill/>
          <a:ln>
            <a:noFill/>
          </a:ln>
        </p:spPr>
      </p:pic>
      <p:sp>
        <p:nvSpPr>
          <p:cNvPr id="383" name="Google Shape;383;p11"/>
          <p:cNvSpPr/>
          <p:nvPr/>
        </p:nvSpPr>
        <p:spPr>
          <a:xfrm>
            <a:off x="7542975" y="2418213"/>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4" name="Google Shape;384;p11"/>
          <p:cNvPicPr preferRelativeResize="0"/>
          <p:nvPr/>
        </p:nvPicPr>
        <p:blipFill rotWithShape="1">
          <a:blip r:embed="rId8">
            <a:alphaModFix/>
          </a:blip>
          <a:srcRect l="41927" t="7446" r="38641" b="7446"/>
          <a:stretch/>
        </p:blipFill>
        <p:spPr>
          <a:xfrm>
            <a:off x="8048450" y="2349938"/>
            <a:ext cx="809725" cy="709275"/>
          </a:xfrm>
          <a:prstGeom prst="rect">
            <a:avLst/>
          </a:prstGeom>
          <a:noFill/>
          <a:ln>
            <a:noFill/>
          </a:ln>
        </p:spPr>
      </p:pic>
      <p:pic>
        <p:nvPicPr>
          <p:cNvPr id="385" name="Google Shape;385;p11"/>
          <p:cNvPicPr preferRelativeResize="0"/>
          <p:nvPr/>
        </p:nvPicPr>
        <p:blipFill rotWithShape="1">
          <a:blip r:embed="rId8">
            <a:alphaModFix/>
          </a:blip>
          <a:srcRect l="60033" t="7446" r="20535" b="7446"/>
          <a:stretch/>
        </p:blipFill>
        <p:spPr>
          <a:xfrm>
            <a:off x="4614300" y="2349925"/>
            <a:ext cx="809725" cy="709275"/>
          </a:xfrm>
          <a:prstGeom prst="rect">
            <a:avLst/>
          </a:prstGeom>
          <a:noFill/>
          <a:ln>
            <a:noFill/>
          </a:ln>
        </p:spPr>
      </p:pic>
      <p:sp>
        <p:nvSpPr>
          <p:cNvPr id="386" name="Google Shape;386;p11"/>
          <p:cNvSpPr/>
          <p:nvPr/>
        </p:nvSpPr>
        <p:spPr>
          <a:xfrm>
            <a:off x="5186400" y="2371425"/>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7" name="Google Shape;387;p11"/>
          <p:cNvPicPr preferRelativeResize="0"/>
          <p:nvPr/>
        </p:nvPicPr>
        <p:blipFill rotWithShape="1">
          <a:blip r:embed="rId7">
            <a:alphaModFix/>
          </a:blip>
          <a:srcRect l="58702" t="7446" r="20092" b="7446"/>
          <a:stretch/>
        </p:blipFill>
        <p:spPr>
          <a:xfrm>
            <a:off x="203250" y="2349950"/>
            <a:ext cx="883650" cy="709275"/>
          </a:xfrm>
          <a:prstGeom prst="rect">
            <a:avLst/>
          </a:prstGeom>
          <a:noFill/>
          <a:ln>
            <a:noFill/>
          </a:ln>
        </p:spPr>
      </p:pic>
      <p:pic>
        <p:nvPicPr>
          <p:cNvPr id="388" name="Google Shape;388;p11"/>
          <p:cNvPicPr preferRelativeResize="0"/>
          <p:nvPr/>
        </p:nvPicPr>
        <p:blipFill rotWithShape="1">
          <a:blip r:embed="rId3">
            <a:alphaModFix/>
          </a:blip>
          <a:srcRect l="36509" r="33587"/>
          <a:stretch/>
        </p:blipFill>
        <p:spPr>
          <a:xfrm>
            <a:off x="225292" y="3807763"/>
            <a:ext cx="652000" cy="709275"/>
          </a:xfrm>
          <a:prstGeom prst="rect">
            <a:avLst/>
          </a:prstGeom>
          <a:noFill/>
          <a:ln>
            <a:noFill/>
          </a:ln>
        </p:spPr>
      </p:pic>
      <p:pic>
        <p:nvPicPr>
          <p:cNvPr id="389" name="Google Shape;389;p11"/>
          <p:cNvPicPr preferRelativeResize="0"/>
          <p:nvPr/>
        </p:nvPicPr>
        <p:blipFill rotWithShape="1">
          <a:blip r:embed="rId6">
            <a:alphaModFix/>
          </a:blip>
          <a:srcRect l="15855" r="34472"/>
          <a:stretch/>
        </p:blipFill>
        <p:spPr>
          <a:xfrm>
            <a:off x="6746822" y="3762625"/>
            <a:ext cx="2069925" cy="709275"/>
          </a:xfrm>
          <a:prstGeom prst="rect">
            <a:avLst/>
          </a:prstGeom>
          <a:noFill/>
          <a:ln>
            <a:noFill/>
          </a:ln>
        </p:spPr>
      </p:pic>
      <p:sp>
        <p:nvSpPr>
          <p:cNvPr id="390" name="Google Shape;390;p11"/>
          <p:cNvSpPr/>
          <p:nvPr/>
        </p:nvSpPr>
        <p:spPr>
          <a:xfrm>
            <a:off x="797135" y="3836330"/>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1"/>
          <p:cNvSpPr/>
          <p:nvPr/>
        </p:nvSpPr>
        <p:spPr>
          <a:xfrm flipH="1">
            <a:off x="2110175" y="4045863"/>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2" name="Google Shape;392;p11"/>
          <p:cNvPicPr preferRelativeResize="0"/>
          <p:nvPr/>
        </p:nvPicPr>
        <p:blipFill rotWithShape="1">
          <a:blip r:embed="rId3">
            <a:alphaModFix/>
          </a:blip>
          <a:srcRect r="73018"/>
          <a:stretch/>
        </p:blipFill>
        <p:spPr>
          <a:xfrm>
            <a:off x="2567967" y="3807775"/>
            <a:ext cx="588300" cy="709275"/>
          </a:xfrm>
          <a:prstGeom prst="rect">
            <a:avLst/>
          </a:prstGeom>
          <a:noFill/>
          <a:ln>
            <a:noFill/>
          </a:ln>
        </p:spPr>
      </p:pic>
      <p:pic>
        <p:nvPicPr>
          <p:cNvPr id="393" name="Google Shape;393;p11"/>
          <p:cNvPicPr preferRelativeResize="0"/>
          <p:nvPr/>
        </p:nvPicPr>
        <p:blipFill rotWithShape="1">
          <a:blip r:embed="rId4">
            <a:alphaModFix/>
          </a:blip>
          <a:srcRect l="66722" r="-5766"/>
          <a:stretch/>
        </p:blipFill>
        <p:spPr>
          <a:xfrm>
            <a:off x="4268142" y="3807208"/>
            <a:ext cx="705300" cy="709275"/>
          </a:xfrm>
          <a:prstGeom prst="rect">
            <a:avLst/>
          </a:prstGeom>
          <a:noFill/>
          <a:ln>
            <a:noFill/>
          </a:ln>
        </p:spPr>
      </p:pic>
      <p:pic>
        <p:nvPicPr>
          <p:cNvPr id="394" name="Google Shape;394;p11"/>
          <p:cNvPicPr preferRelativeResize="0"/>
          <p:nvPr/>
        </p:nvPicPr>
        <p:blipFill rotWithShape="1">
          <a:blip r:embed="rId4">
            <a:alphaModFix/>
          </a:blip>
          <a:srcRect r="60955"/>
          <a:stretch/>
        </p:blipFill>
        <p:spPr>
          <a:xfrm>
            <a:off x="5318397" y="3793355"/>
            <a:ext cx="705300" cy="709275"/>
          </a:xfrm>
          <a:prstGeom prst="rect">
            <a:avLst/>
          </a:prstGeom>
          <a:noFill/>
          <a:ln>
            <a:noFill/>
          </a:ln>
        </p:spPr>
      </p:pic>
      <p:pic>
        <p:nvPicPr>
          <p:cNvPr id="395" name="Google Shape;395;p11"/>
          <p:cNvPicPr preferRelativeResize="0"/>
          <p:nvPr/>
        </p:nvPicPr>
        <p:blipFill rotWithShape="1">
          <a:blip r:embed="rId4">
            <a:alphaModFix/>
          </a:blip>
          <a:srcRect l="33652" r="27303"/>
          <a:stretch/>
        </p:blipFill>
        <p:spPr>
          <a:xfrm>
            <a:off x="3448360" y="3804559"/>
            <a:ext cx="705300" cy="709275"/>
          </a:xfrm>
          <a:prstGeom prst="rect">
            <a:avLst/>
          </a:prstGeom>
          <a:noFill/>
          <a:ln>
            <a:noFill/>
          </a:ln>
        </p:spPr>
      </p:pic>
      <p:sp>
        <p:nvSpPr>
          <p:cNvPr id="396" name="Google Shape;396;p11"/>
          <p:cNvSpPr/>
          <p:nvPr/>
        </p:nvSpPr>
        <p:spPr>
          <a:xfrm>
            <a:off x="4095075" y="3876075"/>
            <a:ext cx="548700" cy="5727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1"/>
          <p:cNvSpPr/>
          <p:nvPr/>
        </p:nvSpPr>
        <p:spPr>
          <a:xfrm flipH="1">
            <a:off x="4842613" y="4045875"/>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8" name="Google Shape;398;p11"/>
          <p:cNvPicPr preferRelativeResize="0"/>
          <p:nvPr/>
        </p:nvPicPr>
        <p:blipFill rotWithShape="1">
          <a:blip r:embed="rId5">
            <a:alphaModFix/>
          </a:blip>
          <a:srcRect r="68539"/>
          <a:stretch/>
        </p:blipFill>
        <p:spPr>
          <a:xfrm>
            <a:off x="8187755" y="3807800"/>
            <a:ext cx="652000" cy="709275"/>
          </a:xfrm>
          <a:prstGeom prst="rect">
            <a:avLst/>
          </a:prstGeom>
          <a:noFill/>
          <a:ln>
            <a:noFill/>
          </a:ln>
        </p:spPr>
      </p:pic>
      <p:pic>
        <p:nvPicPr>
          <p:cNvPr id="399" name="Google Shape;399;p11"/>
          <p:cNvPicPr preferRelativeResize="0"/>
          <p:nvPr/>
        </p:nvPicPr>
        <p:blipFill rotWithShape="1">
          <a:blip r:embed="rId5">
            <a:alphaModFix/>
          </a:blip>
          <a:srcRect l="33800" r="118"/>
          <a:stretch/>
        </p:blipFill>
        <p:spPr>
          <a:xfrm>
            <a:off x="6723312" y="3807763"/>
            <a:ext cx="1369450" cy="709275"/>
          </a:xfrm>
          <a:prstGeom prst="rect">
            <a:avLst/>
          </a:prstGeom>
          <a:noFill/>
          <a:ln>
            <a:noFill/>
          </a:ln>
        </p:spPr>
      </p:pic>
      <p:sp>
        <p:nvSpPr>
          <p:cNvPr id="400" name="Google Shape;400;p11"/>
          <p:cNvSpPr/>
          <p:nvPr/>
        </p:nvSpPr>
        <p:spPr>
          <a:xfrm flipH="1">
            <a:off x="7813788" y="4000713"/>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1"/>
          <p:cNvSpPr/>
          <p:nvPr/>
        </p:nvSpPr>
        <p:spPr>
          <a:xfrm>
            <a:off x="7094575" y="3830913"/>
            <a:ext cx="548700" cy="5727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0"/>
                                        </p:tgtEl>
                                        <p:attrNameLst>
                                          <p:attrName>style.visibility</p:attrName>
                                        </p:attrNameLst>
                                      </p:cBhvr>
                                      <p:to>
                                        <p:strVal val="visible"/>
                                      </p:to>
                                    </p:set>
                                    <p:animEffect transition="in" filter="fade">
                                      <p:cBhvr>
                                        <p:cTn id="7" dur="500"/>
                                        <p:tgtEl>
                                          <p:spTgt spid="3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fade">
                                      <p:cBhvr>
                                        <p:cTn id="12"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 sz="2600" b="1"/>
              <a:t>成果： 特徵</a:t>
            </a:r>
            <a:r>
              <a:rPr lang="en" sz="2600" b="1">
                <a:latin typeface="Arial"/>
                <a:ea typeface="Arial"/>
                <a:cs typeface="Arial"/>
                <a:sym typeface="Arial"/>
              </a:rPr>
              <a:t>展述</a:t>
            </a:r>
            <a:endParaRPr sz="3220" b="1">
              <a:latin typeface="Patrick Hand SC"/>
              <a:ea typeface="Patrick Hand SC"/>
              <a:cs typeface="Patrick Hand SC"/>
              <a:sym typeface="Patrick Hand SC"/>
            </a:endParaRPr>
          </a:p>
        </p:txBody>
      </p:sp>
      <p:grpSp>
        <p:nvGrpSpPr>
          <p:cNvPr id="396" name="Google Shape;396;p12"/>
          <p:cNvGrpSpPr/>
          <p:nvPr/>
        </p:nvGrpSpPr>
        <p:grpSpPr>
          <a:xfrm>
            <a:off x="0" y="637225"/>
            <a:ext cx="9144000" cy="1545547"/>
            <a:chOff x="-13325" y="652925"/>
            <a:chExt cx="9144000" cy="1545547"/>
          </a:xfrm>
        </p:grpSpPr>
        <p:sp>
          <p:nvSpPr>
            <p:cNvPr id="397" name="Google Shape;397;p12"/>
            <p:cNvSpPr/>
            <p:nvPr/>
          </p:nvSpPr>
          <p:spPr>
            <a:xfrm>
              <a:off x="-13325" y="652925"/>
              <a:ext cx="9144000" cy="1083900"/>
            </a:xfrm>
            <a:prstGeom prst="rect">
              <a:avLst/>
            </a:prstGeom>
            <a:solidFill>
              <a:srgbClr val="4285F4">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2"/>
            <p:cNvSpPr txBox="1"/>
            <p:nvPr/>
          </p:nvSpPr>
          <p:spPr>
            <a:xfrm>
              <a:off x="692913" y="1736759"/>
              <a:ext cx="3363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7890B6"/>
                  </a:solidFill>
                  <a:latin typeface="Patrick Hand SC"/>
                  <a:ea typeface="Patrick Hand SC"/>
                  <a:cs typeface="Patrick Hand SC"/>
                  <a:sym typeface="Patrick Hand SC"/>
                </a:rPr>
                <a:t>粗→幼</a:t>
              </a:r>
              <a:endParaRPr sz="1800" b="1" i="0" u="none" strike="noStrike" cap="none">
                <a:solidFill>
                  <a:srgbClr val="7890B6"/>
                </a:solidFill>
                <a:latin typeface="Patrick Hand SC"/>
                <a:ea typeface="Patrick Hand SC"/>
                <a:cs typeface="Patrick Hand SC"/>
                <a:sym typeface="Patrick Hand SC"/>
              </a:endParaRPr>
            </a:p>
          </p:txBody>
        </p:sp>
        <p:sp>
          <p:nvSpPr>
            <p:cNvPr id="399" name="Google Shape;399;p12"/>
            <p:cNvSpPr txBox="1"/>
            <p:nvPr/>
          </p:nvSpPr>
          <p:spPr>
            <a:xfrm>
              <a:off x="5087498" y="1736772"/>
              <a:ext cx="3363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7890B6"/>
                  </a:solidFill>
                  <a:latin typeface="Patrick Hand SC"/>
                  <a:ea typeface="Patrick Hand SC"/>
                  <a:cs typeface="Patrick Hand SC"/>
                  <a:sym typeface="Patrick Hand SC"/>
                </a:rPr>
                <a:t>幼→粗</a:t>
              </a:r>
              <a:endParaRPr sz="1800" b="1" i="0" u="none" strike="noStrike" cap="none">
                <a:solidFill>
                  <a:srgbClr val="7890B6"/>
                </a:solidFill>
                <a:latin typeface="Patrick Hand SC"/>
                <a:ea typeface="Patrick Hand SC"/>
                <a:cs typeface="Patrick Hand SC"/>
                <a:sym typeface="Patrick Hand SC"/>
              </a:endParaRPr>
            </a:p>
          </p:txBody>
        </p:sp>
      </p:grpSp>
      <p:pic>
        <p:nvPicPr>
          <p:cNvPr id="400" name="Google Shape;400;p12"/>
          <p:cNvPicPr preferRelativeResize="0"/>
          <p:nvPr/>
        </p:nvPicPr>
        <p:blipFill rotWithShape="1">
          <a:blip r:embed="rId3">
            <a:alphaModFix/>
          </a:blip>
          <a:srcRect/>
          <a:stretch/>
        </p:blipFill>
        <p:spPr>
          <a:xfrm>
            <a:off x="342563" y="990763"/>
            <a:ext cx="4167125" cy="709275"/>
          </a:xfrm>
          <a:prstGeom prst="rect">
            <a:avLst/>
          </a:prstGeom>
          <a:noFill/>
          <a:ln>
            <a:noFill/>
          </a:ln>
        </p:spPr>
      </p:pic>
      <p:pic>
        <p:nvPicPr>
          <p:cNvPr id="401" name="Google Shape;401;p12"/>
          <p:cNvPicPr preferRelativeResize="0"/>
          <p:nvPr/>
        </p:nvPicPr>
        <p:blipFill rotWithShape="1">
          <a:blip r:embed="rId4">
            <a:alphaModFix/>
          </a:blip>
          <a:srcRect/>
          <a:stretch/>
        </p:blipFill>
        <p:spPr>
          <a:xfrm>
            <a:off x="4674287" y="990838"/>
            <a:ext cx="4167075" cy="709275"/>
          </a:xfrm>
          <a:prstGeom prst="rect">
            <a:avLst/>
          </a:prstGeom>
          <a:noFill/>
          <a:ln>
            <a:noFill/>
          </a:ln>
        </p:spPr>
      </p:pic>
      <p:sp>
        <p:nvSpPr>
          <p:cNvPr id="402" name="Google Shape;402;p12"/>
          <p:cNvSpPr/>
          <p:nvPr/>
        </p:nvSpPr>
        <p:spPr>
          <a:xfrm flipH="1">
            <a:off x="2147538" y="1182050"/>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2"/>
          <p:cNvSpPr/>
          <p:nvPr/>
        </p:nvSpPr>
        <p:spPr>
          <a:xfrm>
            <a:off x="3229838" y="1012250"/>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2"/>
          <p:cNvSpPr/>
          <p:nvPr/>
        </p:nvSpPr>
        <p:spPr>
          <a:xfrm>
            <a:off x="888338" y="1012250"/>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2"/>
          <p:cNvSpPr/>
          <p:nvPr/>
        </p:nvSpPr>
        <p:spPr>
          <a:xfrm>
            <a:off x="302613" y="93276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2"/>
          <p:cNvSpPr/>
          <p:nvPr/>
        </p:nvSpPr>
        <p:spPr>
          <a:xfrm>
            <a:off x="1491863" y="101225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2"/>
          <p:cNvSpPr/>
          <p:nvPr/>
        </p:nvSpPr>
        <p:spPr>
          <a:xfrm>
            <a:off x="2681125" y="101225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2"/>
          <p:cNvSpPr/>
          <p:nvPr/>
        </p:nvSpPr>
        <p:spPr>
          <a:xfrm>
            <a:off x="3820913" y="101225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2"/>
          <p:cNvSpPr/>
          <p:nvPr/>
        </p:nvSpPr>
        <p:spPr>
          <a:xfrm flipH="1">
            <a:off x="6479263" y="1182125"/>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2"/>
          <p:cNvSpPr/>
          <p:nvPr/>
        </p:nvSpPr>
        <p:spPr>
          <a:xfrm>
            <a:off x="7561563" y="1012325"/>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2"/>
          <p:cNvSpPr/>
          <p:nvPr/>
        </p:nvSpPr>
        <p:spPr>
          <a:xfrm>
            <a:off x="5220063" y="1012325"/>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2"/>
          <p:cNvSpPr/>
          <p:nvPr/>
        </p:nvSpPr>
        <p:spPr>
          <a:xfrm>
            <a:off x="5002013" y="11713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2"/>
          <p:cNvSpPr/>
          <p:nvPr/>
        </p:nvSpPr>
        <p:spPr>
          <a:xfrm>
            <a:off x="5986775" y="12510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2"/>
          <p:cNvSpPr/>
          <p:nvPr/>
        </p:nvSpPr>
        <p:spPr>
          <a:xfrm>
            <a:off x="7327300" y="11245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2"/>
          <p:cNvSpPr/>
          <p:nvPr/>
        </p:nvSpPr>
        <p:spPr>
          <a:xfrm>
            <a:off x="8540088" y="11245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6" name="Google Shape;416;p12"/>
          <p:cNvGrpSpPr/>
          <p:nvPr/>
        </p:nvGrpSpPr>
        <p:grpSpPr>
          <a:xfrm>
            <a:off x="0" y="2200950"/>
            <a:ext cx="9144000" cy="1392710"/>
            <a:chOff x="0" y="2200950"/>
            <a:chExt cx="9144000" cy="1392710"/>
          </a:xfrm>
        </p:grpSpPr>
        <p:sp>
          <p:nvSpPr>
            <p:cNvPr id="417" name="Google Shape;417;p12"/>
            <p:cNvSpPr/>
            <p:nvPr/>
          </p:nvSpPr>
          <p:spPr>
            <a:xfrm>
              <a:off x="0" y="2200950"/>
              <a:ext cx="9144000" cy="987600"/>
            </a:xfrm>
            <a:prstGeom prst="rect">
              <a:avLst/>
            </a:prstGeom>
            <a:solidFill>
              <a:srgbClr val="4285F4">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8" name="Google Shape;418;p12"/>
            <p:cNvPicPr preferRelativeResize="0"/>
            <p:nvPr/>
          </p:nvPicPr>
          <p:blipFill rotWithShape="1">
            <a:blip r:embed="rId5">
              <a:alphaModFix/>
            </a:blip>
            <a:srcRect/>
            <a:stretch/>
          </p:blipFill>
          <p:spPr>
            <a:xfrm>
              <a:off x="331888" y="2310488"/>
              <a:ext cx="4167125" cy="709275"/>
            </a:xfrm>
            <a:prstGeom prst="rect">
              <a:avLst/>
            </a:prstGeom>
            <a:noFill/>
            <a:ln>
              <a:noFill/>
            </a:ln>
          </p:spPr>
        </p:pic>
        <p:pic>
          <p:nvPicPr>
            <p:cNvPr id="419" name="Google Shape;419;p12"/>
            <p:cNvPicPr preferRelativeResize="0"/>
            <p:nvPr/>
          </p:nvPicPr>
          <p:blipFill rotWithShape="1">
            <a:blip r:embed="rId6">
              <a:alphaModFix/>
            </a:blip>
            <a:srcRect/>
            <a:stretch/>
          </p:blipFill>
          <p:spPr>
            <a:xfrm>
              <a:off x="4663612" y="2310563"/>
              <a:ext cx="4167075" cy="709275"/>
            </a:xfrm>
            <a:prstGeom prst="rect">
              <a:avLst/>
            </a:prstGeom>
            <a:noFill/>
            <a:ln>
              <a:noFill/>
            </a:ln>
          </p:spPr>
        </p:pic>
        <p:sp>
          <p:nvSpPr>
            <p:cNvPr id="420" name="Google Shape;420;p12"/>
            <p:cNvSpPr txBox="1"/>
            <p:nvPr/>
          </p:nvSpPr>
          <p:spPr>
            <a:xfrm>
              <a:off x="676508" y="3131947"/>
              <a:ext cx="3363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7890B6"/>
                  </a:solidFill>
                  <a:latin typeface="Patrick Hand SC"/>
                  <a:ea typeface="Patrick Hand SC"/>
                  <a:cs typeface="Patrick Hand SC"/>
                  <a:sym typeface="Patrick Hand SC"/>
                </a:rPr>
                <a:t>衬线 → 无衬线</a:t>
              </a:r>
              <a:endParaRPr sz="1800" b="1" i="0" u="none" strike="noStrike" cap="none">
                <a:solidFill>
                  <a:srgbClr val="7890B6"/>
                </a:solidFill>
                <a:latin typeface="Patrick Hand SC"/>
                <a:ea typeface="Patrick Hand SC"/>
                <a:cs typeface="Patrick Hand SC"/>
                <a:sym typeface="Patrick Hand SC"/>
              </a:endParaRPr>
            </a:p>
          </p:txBody>
        </p:sp>
        <p:sp>
          <p:nvSpPr>
            <p:cNvPr id="421" name="Google Shape;421;p12"/>
            <p:cNvSpPr txBox="1"/>
            <p:nvPr/>
          </p:nvSpPr>
          <p:spPr>
            <a:xfrm>
              <a:off x="5068473" y="3131960"/>
              <a:ext cx="3363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7890B6"/>
                  </a:solidFill>
                  <a:latin typeface="Patrick Hand SC"/>
                  <a:ea typeface="Patrick Hand SC"/>
                  <a:cs typeface="Patrick Hand SC"/>
                  <a:sym typeface="Patrick Hand SC"/>
                </a:rPr>
                <a:t>无衬线 → 衬线</a:t>
              </a:r>
              <a:endParaRPr sz="1800" b="1" i="0" u="none" strike="noStrike" cap="none">
                <a:solidFill>
                  <a:srgbClr val="7890B6"/>
                </a:solidFill>
                <a:latin typeface="Patrick Hand SC"/>
                <a:ea typeface="Patrick Hand SC"/>
                <a:cs typeface="Patrick Hand SC"/>
                <a:sym typeface="Patrick Hand SC"/>
              </a:endParaRPr>
            </a:p>
          </p:txBody>
        </p:sp>
        <p:sp>
          <p:nvSpPr>
            <p:cNvPr id="422" name="Google Shape;422;p12"/>
            <p:cNvSpPr/>
            <p:nvPr/>
          </p:nvSpPr>
          <p:spPr>
            <a:xfrm flipH="1">
              <a:off x="2136863" y="2501775"/>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2"/>
            <p:cNvSpPr/>
            <p:nvPr/>
          </p:nvSpPr>
          <p:spPr>
            <a:xfrm>
              <a:off x="3219163" y="2331975"/>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2"/>
            <p:cNvSpPr/>
            <p:nvPr/>
          </p:nvSpPr>
          <p:spPr>
            <a:xfrm>
              <a:off x="877663" y="2331975"/>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2"/>
            <p:cNvSpPr/>
            <p:nvPr/>
          </p:nvSpPr>
          <p:spPr>
            <a:xfrm>
              <a:off x="331888" y="23319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2"/>
            <p:cNvSpPr/>
            <p:nvPr/>
          </p:nvSpPr>
          <p:spPr>
            <a:xfrm>
              <a:off x="1481188" y="23319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2"/>
            <p:cNvSpPr/>
            <p:nvPr/>
          </p:nvSpPr>
          <p:spPr>
            <a:xfrm>
              <a:off x="2670450" y="23319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2"/>
            <p:cNvSpPr/>
            <p:nvPr/>
          </p:nvSpPr>
          <p:spPr>
            <a:xfrm>
              <a:off x="3810238" y="23319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2"/>
            <p:cNvSpPr/>
            <p:nvPr/>
          </p:nvSpPr>
          <p:spPr>
            <a:xfrm flipH="1">
              <a:off x="6468588" y="2501850"/>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2"/>
            <p:cNvSpPr/>
            <p:nvPr/>
          </p:nvSpPr>
          <p:spPr>
            <a:xfrm>
              <a:off x="7550888" y="2332050"/>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2"/>
            <p:cNvSpPr/>
            <p:nvPr/>
          </p:nvSpPr>
          <p:spPr>
            <a:xfrm>
              <a:off x="5209388" y="2332050"/>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2"/>
            <p:cNvSpPr/>
            <p:nvPr/>
          </p:nvSpPr>
          <p:spPr>
            <a:xfrm>
              <a:off x="4663613" y="233205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2"/>
            <p:cNvSpPr/>
            <p:nvPr/>
          </p:nvSpPr>
          <p:spPr>
            <a:xfrm>
              <a:off x="5976088" y="2310488"/>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2"/>
            <p:cNvSpPr/>
            <p:nvPr/>
          </p:nvSpPr>
          <p:spPr>
            <a:xfrm>
              <a:off x="7002175" y="233205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2"/>
            <p:cNvSpPr/>
            <p:nvPr/>
          </p:nvSpPr>
          <p:spPr>
            <a:xfrm>
              <a:off x="8141963" y="233205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 name="Google Shape;436;p12"/>
          <p:cNvGrpSpPr/>
          <p:nvPr/>
        </p:nvGrpSpPr>
        <p:grpSpPr>
          <a:xfrm>
            <a:off x="0" y="3642725"/>
            <a:ext cx="9144000" cy="1237373"/>
            <a:chOff x="0" y="3642725"/>
            <a:chExt cx="9144000" cy="1237373"/>
          </a:xfrm>
        </p:grpSpPr>
        <p:sp>
          <p:nvSpPr>
            <p:cNvPr id="437" name="Google Shape;437;p12"/>
            <p:cNvSpPr/>
            <p:nvPr/>
          </p:nvSpPr>
          <p:spPr>
            <a:xfrm>
              <a:off x="0" y="3642725"/>
              <a:ext cx="9144000" cy="875700"/>
            </a:xfrm>
            <a:prstGeom prst="rect">
              <a:avLst/>
            </a:prstGeom>
            <a:solidFill>
              <a:srgbClr val="4285F4">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8" name="Google Shape;438;p12"/>
            <p:cNvPicPr preferRelativeResize="0"/>
            <p:nvPr/>
          </p:nvPicPr>
          <p:blipFill rotWithShape="1">
            <a:blip r:embed="rId7">
              <a:alphaModFix/>
            </a:blip>
            <a:srcRect/>
            <a:stretch/>
          </p:blipFill>
          <p:spPr>
            <a:xfrm>
              <a:off x="313275" y="3664225"/>
              <a:ext cx="4167125" cy="709275"/>
            </a:xfrm>
            <a:prstGeom prst="rect">
              <a:avLst/>
            </a:prstGeom>
            <a:noFill/>
            <a:ln>
              <a:noFill/>
            </a:ln>
          </p:spPr>
        </p:pic>
        <p:sp>
          <p:nvSpPr>
            <p:cNvPr id="439" name="Google Shape;439;p12"/>
            <p:cNvSpPr txBox="1"/>
            <p:nvPr/>
          </p:nvSpPr>
          <p:spPr>
            <a:xfrm>
              <a:off x="711933" y="4418386"/>
              <a:ext cx="3363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7890B6"/>
                  </a:solidFill>
                  <a:latin typeface="Patrick Hand SC"/>
                  <a:ea typeface="Patrick Hand SC"/>
                  <a:cs typeface="Patrick Hand SC"/>
                  <a:sym typeface="Patrick Hand SC"/>
                </a:rPr>
                <a:t>直→斜</a:t>
              </a:r>
              <a:endParaRPr sz="1800" b="1" i="0" u="none" strike="noStrike" cap="none">
                <a:solidFill>
                  <a:srgbClr val="7890B6"/>
                </a:solidFill>
                <a:latin typeface="Patrick Hand SC"/>
                <a:ea typeface="Patrick Hand SC"/>
                <a:cs typeface="Patrick Hand SC"/>
                <a:sym typeface="Patrick Hand SC"/>
              </a:endParaRPr>
            </a:p>
          </p:txBody>
        </p:sp>
        <p:sp>
          <p:nvSpPr>
            <p:cNvPr id="440" name="Google Shape;440;p12"/>
            <p:cNvSpPr txBox="1"/>
            <p:nvPr/>
          </p:nvSpPr>
          <p:spPr>
            <a:xfrm>
              <a:off x="5103898" y="4418398"/>
              <a:ext cx="3363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7890B6"/>
                  </a:solidFill>
                  <a:latin typeface="Patrick Hand SC"/>
                  <a:ea typeface="Patrick Hand SC"/>
                  <a:cs typeface="Patrick Hand SC"/>
                  <a:sym typeface="Patrick Hand SC"/>
                </a:rPr>
                <a:t>斜→直</a:t>
              </a:r>
              <a:endParaRPr sz="1800" b="1" i="0" u="none" strike="noStrike" cap="none">
                <a:solidFill>
                  <a:srgbClr val="7890B6"/>
                </a:solidFill>
                <a:latin typeface="Patrick Hand SC"/>
                <a:ea typeface="Patrick Hand SC"/>
                <a:cs typeface="Patrick Hand SC"/>
                <a:sym typeface="Patrick Hand SC"/>
              </a:endParaRPr>
            </a:p>
          </p:txBody>
        </p:sp>
        <p:sp>
          <p:nvSpPr>
            <p:cNvPr id="441" name="Google Shape;441;p12"/>
            <p:cNvSpPr/>
            <p:nvPr/>
          </p:nvSpPr>
          <p:spPr>
            <a:xfrm flipH="1">
              <a:off x="2136863" y="3840675"/>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2"/>
            <p:cNvSpPr/>
            <p:nvPr/>
          </p:nvSpPr>
          <p:spPr>
            <a:xfrm>
              <a:off x="3219163" y="3670875"/>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2"/>
            <p:cNvSpPr/>
            <p:nvPr/>
          </p:nvSpPr>
          <p:spPr>
            <a:xfrm>
              <a:off x="877663" y="3670875"/>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2"/>
            <p:cNvSpPr/>
            <p:nvPr/>
          </p:nvSpPr>
          <p:spPr>
            <a:xfrm>
              <a:off x="381588" y="369620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2"/>
            <p:cNvSpPr/>
            <p:nvPr/>
          </p:nvSpPr>
          <p:spPr>
            <a:xfrm>
              <a:off x="1501175" y="38406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2"/>
            <p:cNvSpPr/>
            <p:nvPr/>
          </p:nvSpPr>
          <p:spPr>
            <a:xfrm>
              <a:off x="2760200" y="37489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2"/>
            <p:cNvSpPr/>
            <p:nvPr/>
          </p:nvSpPr>
          <p:spPr>
            <a:xfrm>
              <a:off x="3914163" y="37489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8" name="Google Shape;448;p12"/>
            <p:cNvPicPr preferRelativeResize="0"/>
            <p:nvPr/>
          </p:nvPicPr>
          <p:blipFill rotWithShape="1">
            <a:blip r:embed="rId8">
              <a:alphaModFix/>
            </a:blip>
            <a:srcRect/>
            <a:stretch/>
          </p:blipFill>
          <p:spPr>
            <a:xfrm>
              <a:off x="4663588" y="3667638"/>
              <a:ext cx="4167125" cy="709275"/>
            </a:xfrm>
            <a:prstGeom prst="rect">
              <a:avLst/>
            </a:prstGeom>
            <a:noFill/>
            <a:ln>
              <a:noFill/>
            </a:ln>
          </p:spPr>
        </p:pic>
        <p:sp>
          <p:nvSpPr>
            <p:cNvPr id="449" name="Google Shape;449;p12"/>
            <p:cNvSpPr/>
            <p:nvPr/>
          </p:nvSpPr>
          <p:spPr>
            <a:xfrm flipH="1">
              <a:off x="6487175" y="3844088"/>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2"/>
            <p:cNvSpPr/>
            <p:nvPr/>
          </p:nvSpPr>
          <p:spPr>
            <a:xfrm>
              <a:off x="7569475" y="3674288"/>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2"/>
            <p:cNvSpPr/>
            <p:nvPr/>
          </p:nvSpPr>
          <p:spPr>
            <a:xfrm>
              <a:off x="5227975" y="3674288"/>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2"/>
            <p:cNvSpPr/>
            <p:nvPr/>
          </p:nvSpPr>
          <p:spPr>
            <a:xfrm>
              <a:off x="4825650" y="3935038"/>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2"/>
            <p:cNvSpPr/>
            <p:nvPr/>
          </p:nvSpPr>
          <p:spPr>
            <a:xfrm>
              <a:off x="5851488" y="3844088"/>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2"/>
            <p:cNvSpPr/>
            <p:nvPr/>
          </p:nvSpPr>
          <p:spPr>
            <a:xfrm>
              <a:off x="7169388" y="396581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2"/>
            <p:cNvSpPr/>
            <p:nvPr/>
          </p:nvSpPr>
          <p:spPr>
            <a:xfrm>
              <a:off x="8361750" y="396581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6" name="Google Shape;456;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36"/>
                                        </p:tgtEl>
                                        <p:attrNameLst>
                                          <p:attrName>style.visibility</p:attrName>
                                        </p:attrNameLst>
                                      </p:cBhvr>
                                      <p:to>
                                        <p:strVal val="visible"/>
                                      </p:to>
                                    </p:set>
                                    <p:animEffect transition="in" filter="fade">
                                      <p:cBhvr>
                                        <p:cTn id="11" dur="10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1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 sz="2600" b="1"/>
              <a:t>成果： 以单字风格生成余下文字</a:t>
            </a:r>
            <a:endParaRPr/>
          </a:p>
        </p:txBody>
      </p:sp>
      <p:pic>
        <p:nvPicPr>
          <p:cNvPr id="462" name="Google Shape;462;p13"/>
          <p:cNvPicPr preferRelativeResize="0"/>
          <p:nvPr/>
        </p:nvPicPr>
        <p:blipFill rotWithShape="1">
          <a:blip r:embed="rId3">
            <a:alphaModFix/>
          </a:blip>
          <a:srcRect/>
          <a:stretch/>
        </p:blipFill>
        <p:spPr>
          <a:xfrm>
            <a:off x="3535593" y="771450"/>
            <a:ext cx="279447" cy="4219650"/>
          </a:xfrm>
          <a:prstGeom prst="rect">
            <a:avLst/>
          </a:prstGeom>
          <a:noFill/>
          <a:ln>
            <a:noFill/>
          </a:ln>
        </p:spPr>
      </p:pic>
      <p:pic>
        <p:nvPicPr>
          <p:cNvPr id="463" name="Google Shape;463;p13"/>
          <p:cNvPicPr preferRelativeResize="0"/>
          <p:nvPr/>
        </p:nvPicPr>
        <p:blipFill rotWithShape="1">
          <a:blip r:embed="rId4">
            <a:alphaModFix/>
          </a:blip>
          <a:srcRect l="4857" t="6016" r="4856" b="86862"/>
          <a:stretch/>
        </p:blipFill>
        <p:spPr>
          <a:xfrm>
            <a:off x="2792349" y="2748543"/>
            <a:ext cx="251738" cy="300500"/>
          </a:xfrm>
          <a:prstGeom prst="rect">
            <a:avLst/>
          </a:prstGeom>
          <a:noFill/>
          <a:ln>
            <a:noFill/>
          </a:ln>
        </p:spPr>
      </p:pic>
      <p:pic>
        <p:nvPicPr>
          <p:cNvPr id="464" name="Google Shape;464;p13"/>
          <p:cNvPicPr preferRelativeResize="0"/>
          <p:nvPr/>
        </p:nvPicPr>
        <p:blipFill rotWithShape="1">
          <a:blip r:embed="rId5">
            <a:alphaModFix/>
          </a:blip>
          <a:srcRect/>
          <a:stretch/>
        </p:blipFill>
        <p:spPr>
          <a:xfrm>
            <a:off x="1368455" y="771450"/>
            <a:ext cx="278219" cy="4219650"/>
          </a:xfrm>
          <a:prstGeom prst="rect">
            <a:avLst/>
          </a:prstGeom>
          <a:noFill/>
          <a:ln>
            <a:noFill/>
          </a:ln>
        </p:spPr>
      </p:pic>
      <p:pic>
        <p:nvPicPr>
          <p:cNvPr id="465" name="Google Shape;465;p13"/>
          <p:cNvPicPr preferRelativeResize="0"/>
          <p:nvPr/>
        </p:nvPicPr>
        <p:blipFill rotWithShape="1">
          <a:blip r:embed="rId6">
            <a:alphaModFix/>
          </a:blip>
          <a:srcRect l="-220" b="92878"/>
          <a:stretch/>
        </p:blipFill>
        <p:spPr>
          <a:xfrm>
            <a:off x="475258" y="2731025"/>
            <a:ext cx="288125" cy="300500"/>
          </a:xfrm>
          <a:prstGeom prst="rect">
            <a:avLst/>
          </a:prstGeom>
          <a:noFill/>
          <a:ln>
            <a:noFill/>
          </a:ln>
        </p:spPr>
      </p:pic>
      <p:pic>
        <p:nvPicPr>
          <p:cNvPr id="466" name="Google Shape;466;p13"/>
          <p:cNvPicPr preferRelativeResize="0"/>
          <p:nvPr/>
        </p:nvPicPr>
        <p:blipFill rotWithShape="1">
          <a:blip r:embed="rId7">
            <a:alphaModFix/>
          </a:blip>
          <a:srcRect/>
          <a:stretch/>
        </p:blipFill>
        <p:spPr>
          <a:xfrm>
            <a:off x="8115703" y="827875"/>
            <a:ext cx="278831" cy="4219650"/>
          </a:xfrm>
          <a:prstGeom prst="rect">
            <a:avLst/>
          </a:prstGeom>
          <a:noFill/>
          <a:ln>
            <a:noFill/>
          </a:ln>
        </p:spPr>
      </p:pic>
      <p:pic>
        <p:nvPicPr>
          <p:cNvPr id="467" name="Google Shape;467;p13"/>
          <p:cNvPicPr preferRelativeResize="0"/>
          <p:nvPr/>
        </p:nvPicPr>
        <p:blipFill rotWithShape="1">
          <a:blip r:embed="rId8">
            <a:alphaModFix/>
          </a:blip>
          <a:srcRect l="12633" b="92878"/>
          <a:stretch/>
        </p:blipFill>
        <p:spPr>
          <a:xfrm>
            <a:off x="7475908" y="2731025"/>
            <a:ext cx="251725" cy="300500"/>
          </a:xfrm>
          <a:prstGeom prst="rect">
            <a:avLst/>
          </a:prstGeom>
          <a:noFill/>
          <a:ln>
            <a:noFill/>
          </a:ln>
        </p:spPr>
      </p:pic>
      <p:pic>
        <p:nvPicPr>
          <p:cNvPr id="468" name="Google Shape;468;p13"/>
          <p:cNvPicPr preferRelativeResize="0"/>
          <p:nvPr/>
        </p:nvPicPr>
        <p:blipFill rotWithShape="1">
          <a:blip r:embed="rId9">
            <a:alphaModFix/>
          </a:blip>
          <a:srcRect/>
          <a:stretch/>
        </p:blipFill>
        <p:spPr>
          <a:xfrm>
            <a:off x="5866215" y="771450"/>
            <a:ext cx="279447" cy="4219650"/>
          </a:xfrm>
          <a:prstGeom prst="rect">
            <a:avLst/>
          </a:prstGeom>
          <a:noFill/>
          <a:ln>
            <a:noFill/>
          </a:ln>
        </p:spPr>
      </p:pic>
      <p:pic>
        <p:nvPicPr>
          <p:cNvPr id="469" name="Google Shape;469;p13"/>
          <p:cNvPicPr preferRelativeResize="0"/>
          <p:nvPr/>
        </p:nvPicPr>
        <p:blipFill rotWithShape="1">
          <a:blip r:embed="rId10">
            <a:alphaModFix/>
          </a:blip>
          <a:srcRect l="10119" t="19555" b="73322"/>
          <a:stretch/>
        </p:blipFill>
        <p:spPr>
          <a:xfrm>
            <a:off x="5162607" y="2731025"/>
            <a:ext cx="251725" cy="300500"/>
          </a:xfrm>
          <a:prstGeom prst="rect">
            <a:avLst/>
          </a:prstGeom>
          <a:noFill/>
          <a:ln>
            <a:noFill/>
          </a:ln>
        </p:spPr>
      </p:pic>
      <p:sp>
        <p:nvSpPr>
          <p:cNvPr id="470" name="Google Shape;470;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
        <p:nvSpPr>
          <p:cNvPr id="471" name="Google Shape;471;p13"/>
          <p:cNvSpPr/>
          <p:nvPr/>
        </p:nvSpPr>
        <p:spPr>
          <a:xfrm>
            <a:off x="926495" y="2797758"/>
            <a:ext cx="288125" cy="167033"/>
          </a:xfrm>
          <a:prstGeom prst="rightArrow">
            <a:avLst>
              <a:gd name="adj1" fmla="val 50000"/>
              <a:gd name="adj2" fmla="val 50000"/>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2" name="Google Shape;472;p13"/>
          <p:cNvSpPr/>
          <p:nvPr/>
        </p:nvSpPr>
        <p:spPr>
          <a:xfrm>
            <a:off x="3118461" y="2815277"/>
            <a:ext cx="288125" cy="167033"/>
          </a:xfrm>
          <a:prstGeom prst="rightArrow">
            <a:avLst>
              <a:gd name="adj1" fmla="val 50000"/>
              <a:gd name="adj2" fmla="val 50000"/>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3" name="Google Shape;473;p13"/>
          <p:cNvSpPr/>
          <p:nvPr/>
        </p:nvSpPr>
        <p:spPr>
          <a:xfrm>
            <a:off x="5473928" y="2815277"/>
            <a:ext cx="288125" cy="167033"/>
          </a:xfrm>
          <a:prstGeom prst="rightArrow">
            <a:avLst>
              <a:gd name="adj1" fmla="val 50000"/>
              <a:gd name="adj2" fmla="val 50000"/>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4" name="Google Shape;474;p13"/>
          <p:cNvSpPr/>
          <p:nvPr/>
        </p:nvSpPr>
        <p:spPr>
          <a:xfrm>
            <a:off x="7732094" y="2770667"/>
            <a:ext cx="288125" cy="167033"/>
          </a:xfrm>
          <a:prstGeom prst="rightArrow">
            <a:avLst>
              <a:gd name="adj1" fmla="val 50000"/>
              <a:gd name="adj2" fmla="val 50000"/>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200"/>
              <a:buNone/>
            </a:pPr>
            <a:r>
              <a:rPr lang="en" b="1"/>
              <a:t>总结与展望</a:t>
            </a:r>
            <a:endParaRPr/>
          </a:p>
        </p:txBody>
      </p:sp>
      <p:sp>
        <p:nvSpPr>
          <p:cNvPr id="480" name="Google Shape;480;p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5"/>
          <p:cNvSpPr txBox="1">
            <a:spLocks noGrp="1"/>
          </p:cNvSpPr>
          <p:nvPr>
            <p:ph type="title"/>
          </p:nvPr>
        </p:nvSpPr>
        <p:spPr>
          <a:xfrm>
            <a:off x="98250" y="16350"/>
            <a:ext cx="8826600" cy="60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800" b="1"/>
              <a:t>创新点</a:t>
            </a:r>
            <a:endParaRPr sz="2800" b="1"/>
          </a:p>
        </p:txBody>
      </p:sp>
      <p:sp>
        <p:nvSpPr>
          <p:cNvPr id="486" name="Google Shape;486;p1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487" name="Google Shape;487;p15" descr="Shape&#10;&#10;Description automatically generated with low confidence"/>
          <p:cNvPicPr preferRelativeResize="0"/>
          <p:nvPr/>
        </p:nvPicPr>
        <p:blipFill rotWithShape="1">
          <a:blip r:embed="rId3">
            <a:alphaModFix/>
          </a:blip>
          <a:srcRect/>
          <a:stretch/>
        </p:blipFill>
        <p:spPr>
          <a:xfrm>
            <a:off x="1289954" y="1735632"/>
            <a:ext cx="836118" cy="836118"/>
          </a:xfrm>
          <a:prstGeom prst="rect">
            <a:avLst/>
          </a:prstGeom>
          <a:noFill/>
          <a:ln>
            <a:noFill/>
          </a:ln>
        </p:spPr>
      </p:pic>
      <p:pic>
        <p:nvPicPr>
          <p:cNvPr id="488" name="Google Shape;488;p15" descr="Shape&#10;&#10;Description automatically generated with low confidence"/>
          <p:cNvPicPr preferRelativeResize="0"/>
          <p:nvPr/>
        </p:nvPicPr>
        <p:blipFill rotWithShape="1">
          <a:blip r:embed="rId4">
            <a:alphaModFix/>
          </a:blip>
          <a:srcRect/>
          <a:stretch/>
        </p:blipFill>
        <p:spPr>
          <a:xfrm>
            <a:off x="4153941" y="1735632"/>
            <a:ext cx="836118" cy="836118"/>
          </a:xfrm>
          <a:prstGeom prst="rect">
            <a:avLst/>
          </a:prstGeom>
          <a:noFill/>
          <a:ln>
            <a:noFill/>
          </a:ln>
        </p:spPr>
      </p:pic>
      <p:sp>
        <p:nvSpPr>
          <p:cNvPr id="489" name="Google Shape;489;p15"/>
          <p:cNvSpPr txBox="1"/>
          <p:nvPr/>
        </p:nvSpPr>
        <p:spPr>
          <a:xfrm>
            <a:off x="260288" y="2635422"/>
            <a:ext cx="2895450" cy="1314309"/>
          </a:xfrm>
          <a:prstGeom prst="rect">
            <a:avLst/>
          </a:prstGeom>
          <a:noFill/>
          <a:ln>
            <a:noFill/>
          </a:ln>
        </p:spPr>
        <p:txBody>
          <a:bodyPr spcFirstLastPara="1" wrap="square" lIns="91425" tIns="91425" rIns="91425" bIns="91425" anchor="t" anchorCtr="0">
            <a:normAutofit/>
          </a:bodyPr>
          <a:lstStyle/>
          <a:p>
            <a:pPr marL="114300" marR="0" lvl="0" indent="0" algn="ctr" rtl="0">
              <a:lnSpc>
                <a:spcPct val="150000"/>
              </a:lnSpc>
              <a:spcBef>
                <a:spcPts val="0"/>
              </a:spcBef>
              <a:spcAft>
                <a:spcPts val="0"/>
              </a:spcAft>
              <a:buNone/>
            </a:pPr>
            <a:r>
              <a:rPr lang="en" sz="1600" b="1" i="0" u="none" strike="noStrike" cap="none">
                <a:solidFill>
                  <a:srgbClr val="000000"/>
                </a:solidFill>
                <a:latin typeface="+mj-lt"/>
                <a:ea typeface="Roboto" panose="02000000000000000000" pitchFamily="2" charset="0"/>
                <a:cs typeface="Roboto"/>
                <a:sym typeface="Roboto"/>
              </a:rPr>
              <a:t>技术尝试：</a:t>
            </a:r>
            <a:endParaRPr sz="1600" b="1" i="0" u="none" strike="noStrike" cap="none">
              <a:solidFill>
                <a:srgbClr val="000000"/>
              </a:solidFill>
              <a:latin typeface="+mj-lt"/>
              <a:ea typeface="Roboto" panose="02000000000000000000" pitchFamily="2" charset="0"/>
              <a:cs typeface="Roboto"/>
              <a:sym typeface="Roboto"/>
            </a:endParaRPr>
          </a:p>
          <a:p>
            <a:pPr marL="114300" marR="0" lvl="0" indent="0" algn="ctr" rtl="0">
              <a:lnSpc>
                <a:spcPct val="150000"/>
              </a:lnSpc>
              <a:spcBef>
                <a:spcPts val="0"/>
              </a:spcBef>
              <a:spcAft>
                <a:spcPts val="0"/>
              </a:spcAft>
              <a:buNone/>
            </a:pPr>
            <a:r>
              <a:rPr lang="en" sz="1400" i="0" u="none" strike="noStrike" cap="none">
                <a:solidFill>
                  <a:srgbClr val="000000"/>
                </a:solidFill>
                <a:latin typeface="+mj-lt"/>
                <a:ea typeface="Roboto" panose="02000000000000000000" pitchFamily="2" charset="0"/>
                <a:cs typeface="Roboto"/>
                <a:sym typeface="Roboto"/>
              </a:rPr>
              <a:t>创新地同时采用</a:t>
            </a:r>
            <a:r>
              <a:rPr lang="zh-TW" altLang="en-US" b="1">
                <a:solidFill>
                  <a:srgbClr val="202124"/>
                </a:solidFill>
                <a:latin typeface="+mj-lt"/>
                <a:ea typeface="Roboto"/>
              </a:rPr>
              <a:t>平均绝对</a:t>
            </a:r>
            <a:r>
              <a:rPr lang="en" sz="1400" b="1" i="0" u="none" strike="noStrike" cap="none">
                <a:solidFill>
                  <a:srgbClr val="202124"/>
                </a:solidFill>
                <a:latin typeface="+mj-lt"/>
                <a:ea typeface="Roboto" panose="02000000000000000000" pitchFamily="2" charset="0"/>
                <a:sym typeface="Arial"/>
              </a:rPr>
              <a:t>誤差</a:t>
            </a:r>
            <a:r>
              <a:rPr lang="en" sz="1400" i="0" u="none" strike="noStrike" cap="none">
                <a:solidFill>
                  <a:srgbClr val="202124"/>
                </a:solidFill>
                <a:latin typeface="+mj-lt"/>
                <a:ea typeface="Roboto" panose="02000000000000000000" pitchFamily="2" charset="0"/>
                <a:sym typeface="Arial"/>
              </a:rPr>
              <a:t>、</a:t>
            </a:r>
            <a:r>
              <a:rPr lang="en" sz="1400" b="1" i="0" u="none" strike="noStrike" cap="none">
                <a:solidFill>
                  <a:srgbClr val="000000"/>
                </a:solidFill>
                <a:latin typeface="+mj-lt"/>
                <a:ea typeface="Roboto" panose="02000000000000000000" pitchFamily="2" charset="0"/>
                <a:cs typeface="Roboto"/>
                <a:sym typeface="Roboto"/>
              </a:rPr>
              <a:t>KL散度</a:t>
            </a:r>
            <a:r>
              <a:rPr lang="en" sz="1400" b="0" i="0" u="none" strike="noStrike" cap="none">
                <a:solidFill>
                  <a:srgbClr val="000000"/>
                </a:solidFill>
                <a:latin typeface="+mj-lt"/>
                <a:ea typeface="Roboto" panose="02000000000000000000" pitchFamily="2" charset="0"/>
                <a:cs typeface="Roboto"/>
                <a:sym typeface="Roboto"/>
              </a:rPr>
              <a:t>来将</a:t>
            </a:r>
            <a:r>
              <a:rPr lang="zh-TW" altLang="en-US" sz="1400" b="1" i="0" u="none" strike="noStrike" cap="none">
                <a:solidFill>
                  <a:srgbClr val="000000"/>
                </a:solidFill>
                <a:latin typeface="+mj-lt"/>
                <a:ea typeface="Roboto"/>
                <a:cs typeface="Roboto"/>
                <a:sym typeface="Roboto"/>
              </a:rPr>
              <a:t>字样</a:t>
            </a:r>
            <a:r>
              <a:rPr lang="en" sz="1400" b="0" i="0" u="none" strike="noStrike" cap="none">
                <a:solidFill>
                  <a:srgbClr val="000000"/>
                </a:solidFill>
                <a:latin typeface="+mj-lt"/>
                <a:ea typeface="Roboto" panose="02000000000000000000" pitchFamily="2" charset="0"/>
                <a:cs typeface="Roboto"/>
                <a:sym typeface="Roboto"/>
              </a:rPr>
              <a:t>与</a:t>
            </a:r>
            <a:r>
              <a:rPr lang="en" sz="1400" b="1" i="0" u="none" strike="noStrike" cap="none">
                <a:solidFill>
                  <a:srgbClr val="000000"/>
                </a:solidFill>
                <a:latin typeface="+mj-lt"/>
                <a:ea typeface="Roboto" panose="02000000000000000000" pitchFamily="2" charset="0"/>
                <a:cs typeface="Roboto"/>
                <a:sym typeface="Roboto"/>
              </a:rPr>
              <a:t>字体</a:t>
            </a:r>
            <a:r>
              <a:rPr lang="en" sz="1400" b="0" i="0" u="none" strike="noStrike" cap="none">
                <a:solidFill>
                  <a:srgbClr val="000000"/>
                </a:solidFill>
                <a:latin typeface="+mj-lt"/>
                <a:ea typeface="Roboto" panose="02000000000000000000" pitchFamily="2" charset="0"/>
                <a:cs typeface="Roboto"/>
                <a:sym typeface="Roboto"/>
              </a:rPr>
              <a:t>解缠</a:t>
            </a:r>
            <a:endParaRPr sz="1400" b="0" i="0" u="none" strike="noStrike" cap="none">
              <a:solidFill>
                <a:srgbClr val="000000"/>
              </a:solidFill>
              <a:latin typeface="+mj-lt"/>
              <a:ea typeface="Roboto" panose="02000000000000000000" pitchFamily="2" charset="0"/>
              <a:cs typeface="Roboto"/>
              <a:sym typeface="Roboto"/>
            </a:endParaRPr>
          </a:p>
        </p:txBody>
      </p:sp>
      <p:pic>
        <p:nvPicPr>
          <p:cNvPr id="490" name="Google Shape;490;p15" descr="Shape&#10;&#10;Description automatically generated with low confidence"/>
          <p:cNvPicPr preferRelativeResize="0"/>
          <p:nvPr/>
        </p:nvPicPr>
        <p:blipFill rotWithShape="1">
          <a:blip r:embed="rId5">
            <a:alphaModFix/>
          </a:blip>
          <a:srcRect/>
          <a:stretch/>
        </p:blipFill>
        <p:spPr>
          <a:xfrm>
            <a:off x="7017928" y="1735632"/>
            <a:ext cx="836117" cy="836117"/>
          </a:xfrm>
          <a:prstGeom prst="rect">
            <a:avLst/>
          </a:prstGeom>
          <a:noFill/>
          <a:ln>
            <a:noFill/>
          </a:ln>
        </p:spPr>
      </p:pic>
      <p:sp>
        <p:nvSpPr>
          <p:cNvPr id="491" name="Google Shape;491;p15"/>
          <p:cNvSpPr txBox="1"/>
          <p:nvPr/>
        </p:nvSpPr>
        <p:spPr>
          <a:xfrm>
            <a:off x="3229688" y="2635421"/>
            <a:ext cx="2684623" cy="1314309"/>
          </a:xfrm>
          <a:prstGeom prst="rect">
            <a:avLst/>
          </a:prstGeom>
          <a:noFill/>
          <a:ln>
            <a:noFill/>
          </a:ln>
        </p:spPr>
        <p:txBody>
          <a:bodyPr spcFirstLastPara="1" wrap="square" lIns="91425" tIns="91425" rIns="91425" bIns="91425" anchor="t" anchorCtr="0">
            <a:normAutofit/>
          </a:bodyPr>
          <a:lstStyle/>
          <a:p>
            <a:pPr marL="114300" marR="0" lvl="0" indent="0" algn="ctr" rtl="0">
              <a:lnSpc>
                <a:spcPct val="150000"/>
              </a:lnSpc>
              <a:spcBef>
                <a:spcPts val="0"/>
              </a:spcBef>
              <a:spcAft>
                <a:spcPts val="0"/>
              </a:spcAft>
              <a:buNone/>
            </a:pPr>
            <a:r>
              <a:rPr lang="en" sz="1600" b="1" i="0" u="none" strike="noStrike" cap="none">
                <a:solidFill>
                  <a:srgbClr val="000000"/>
                </a:solidFill>
                <a:latin typeface="Roboto"/>
                <a:ea typeface="Roboto"/>
                <a:cs typeface="Roboto"/>
                <a:sym typeface="Roboto"/>
              </a:rPr>
              <a:t>创新覆盖：</a:t>
            </a:r>
            <a:endParaRPr sz="1600" b="1" i="0" u="none" strike="noStrike" cap="none">
              <a:solidFill>
                <a:srgbClr val="000000"/>
              </a:solidFill>
              <a:latin typeface="Roboto"/>
              <a:ea typeface="Roboto"/>
              <a:cs typeface="Roboto"/>
              <a:sym typeface="Roboto"/>
            </a:endParaRPr>
          </a:p>
          <a:p>
            <a:pPr marL="114300" marR="0" lvl="0" indent="0" algn="ctr" rtl="0">
              <a:lnSpc>
                <a:spcPct val="150000"/>
              </a:lnSpc>
              <a:spcBef>
                <a:spcPts val="0"/>
              </a:spcBef>
              <a:spcAft>
                <a:spcPts val="0"/>
              </a:spcAft>
              <a:buNone/>
            </a:pPr>
            <a:r>
              <a:rPr lang="en" sz="1400" b="0" i="0" u="none" strike="noStrike" cap="none">
                <a:solidFill>
                  <a:srgbClr val="202124"/>
                </a:solidFill>
                <a:latin typeface="Roboto"/>
                <a:ea typeface="Roboto"/>
                <a:cs typeface="Roboto"/>
                <a:sym typeface="Roboto"/>
              </a:rPr>
              <a:t>弃用</a:t>
            </a:r>
            <a:r>
              <a:rPr lang="en" sz="1400" b="0" i="0" u="none" strike="noStrike" cap="none">
                <a:solidFill>
                  <a:srgbClr val="202124"/>
                </a:solidFill>
                <a:latin typeface="arial"/>
                <a:ea typeface="arial"/>
                <a:cs typeface="arial"/>
                <a:sym typeface="arial"/>
              </a:rPr>
              <a:t>預訓練模型；使得模型达到</a:t>
            </a:r>
            <a:r>
              <a:rPr lang="en" sz="1400" b="1" i="0" u="none" strike="noStrike" cap="none">
                <a:solidFill>
                  <a:srgbClr val="202124"/>
                </a:solidFill>
                <a:latin typeface="arial"/>
                <a:ea typeface="arial"/>
                <a:cs typeface="arial"/>
                <a:sym typeface="arial"/>
              </a:rPr>
              <a:t>跨语言</a:t>
            </a:r>
            <a:r>
              <a:rPr lang="en" sz="1400" b="0" i="0" u="none" strike="noStrike" cap="none">
                <a:solidFill>
                  <a:srgbClr val="202124"/>
                </a:solidFill>
                <a:latin typeface="arial"/>
                <a:ea typeface="arial"/>
                <a:cs typeface="arial"/>
                <a:sym typeface="arial"/>
              </a:rPr>
              <a:t>风格转换</a:t>
            </a:r>
            <a:endParaRPr sz="1400" b="0" i="0" u="none" strike="noStrike" cap="none">
              <a:solidFill>
                <a:srgbClr val="000000"/>
              </a:solidFill>
              <a:latin typeface="Roboto"/>
              <a:ea typeface="Roboto"/>
              <a:cs typeface="Roboto"/>
              <a:sym typeface="Roboto"/>
            </a:endParaRPr>
          </a:p>
        </p:txBody>
      </p:sp>
      <p:sp>
        <p:nvSpPr>
          <p:cNvPr id="492" name="Google Shape;492;p15"/>
          <p:cNvSpPr txBox="1"/>
          <p:nvPr/>
        </p:nvSpPr>
        <p:spPr>
          <a:xfrm>
            <a:off x="5988261" y="2635421"/>
            <a:ext cx="2895450" cy="1314309"/>
          </a:xfrm>
          <a:prstGeom prst="rect">
            <a:avLst/>
          </a:prstGeom>
          <a:noFill/>
          <a:ln>
            <a:noFill/>
          </a:ln>
        </p:spPr>
        <p:txBody>
          <a:bodyPr spcFirstLastPara="1" wrap="square" lIns="91425" tIns="91425" rIns="91425" bIns="91425" anchor="t" anchorCtr="0">
            <a:normAutofit/>
          </a:bodyPr>
          <a:lstStyle/>
          <a:p>
            <a:pPr marL="114300" marR="0" lvl="0" indent="0" algn="ctr" rtl="0">
              <a:lnSpc>
                <a:spcPct val="150000"/>
              </a:lnSpc>
              <a:spcBef>
                <a:spcPts val="0"/>
              </a:spcBef>
              <a:spcAft>
                <a:spcPts val="0"/>
              </a:spcAft>
              <a:buNone/>
            </a:pPr>
            <a:r>
              <a:rPr lang="en" sz="1600" b="1" i="0" u="none" strike="noStrike" cap="none">
                <a:solidFill>
                  <a:srgbClr val="000000"/>
                </a:solidFill>
                <a:latin typeface="Roboto"/>
                <a:ea typeface="Roboto"/>
                <a:cs typeface="Roboto"/>
                <a:sym typeface="Roboto"/>
              </a:rPr>
              <a:t>突破人类限制、应用广泛：</a:t>
            </a:r>
            <a:endParaRPr sz="1600" b="1" i="0" u="none" strike="noStrike" cap="none">
              <a:solidFill>
                <a:srgbClr val="000000"/>
              </a:solidFill>
              <a:latin typeface="Roboto"/>
              <a:ea typeface="Roboto"/>
              <a:cs typeface="Roboto"/>
              <a:sym typeface="Roboto"/>
            </a:endParaRPr>
          </a:p>
          <a:p>
            <a:pPr marL="114300" marR="0" lvl="0" indent="0" algn="ctr" rtl="0">
              <a:lnSpc>
                <a:spcPct val="150000"/>
              </a:lnSpc>
              <a:spcBef>
                <a:spcPts val="0"/>
              </a:spcBef>
              <a:spcAft>
                <a:spcPts val="0"/>
              </a:spcAft>
              <a:buNone/>
            </a:pPr>
            <a:r>
              <a:rPr lang="en" sz="1400" b="0" i="0" u="none" strike="noStrike" cap="none">
                <a:solidFill>
                  <a:srgbClr val="202124"/>
                </a:solidFill>
                <a:latin typeface="Roboto"/>
                <a:ea typeface="Roboto"/>
                <a:cs typeface="Roboto"/>
                <a:sym typeface="Roboto"/>
              </a:rPr>
              <a:t>以程式的「智能」协助人类精确识别字与字之间的关系</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6"/>
          <p:cNvSpPr txBox="1">
            <a:spLocks noGrp="1"/>
          </p:cNvSpPr>
          <p:nvPr>
            <p:ph type="title"/>
          </p:nvPr>
        </p:nvSpPr>
        <p:spPr>
          <a:xfrm>
            <a:off x="98250" y="16350"/>
            <a:ext cx="8826600" cy="60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800" b="1"/>
              <a:t>总结与展望</a:t>
            </a:r>
            <a:endParaRPr sz="1100"/>
          </a:p>
        </p:txBody>
      </p:sp>
      <p:sp>
        <p:nvSpPr>
          <p:cNvPr id="498" name="Google Shape;498;p16"/>
          <p:cNvSpPr/>
          <p:nvPr/>
        </p:nvSpPr>
        <p:spPr>
          <a:xfrm>
            <a:off x="659175" y="956300"/>
            <a:ext cx="2265300" cy="60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6"/>
          <p:cNvSpPr/>
          <p:nvPr/>
        </p:nvSpPr>
        <p:spPr>
          <a:xfrm>
            <a:off x="5439813" y="956300"/>
            <a:ext cx="2265300" cy="60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6"/>
          <p:cNvSpPr txBox="1"/>
          <p:nvPr/>
        </p:nvSpPr>
        <p:spPr>
          <a:xfrm>
            <a:off x="1179075" y="1011350"/>
            <a:ext cx="1225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Roboto"/>
                <a:ea typeface="Roboto"/>
                <a:cs typeface="Roboto"/>
                <a:sym typeface="Roboto"/>
              </a:rPr>
              <a:t>主要问题</a:t>
            </a:r>
            <a:endParaRPr sz="2000" b="0" i="0" u="none" strike="noStrike" cap="none">
              <a:solidFill>
                <a:srgbClr val="000000"/>
              </a:solidFill>
              <a:latin typeface="Roboto"/>
              <a:ea typeface="Roboto"/>
              <a:cs typeface="Roboto"/>
              <a:sym typeface="Roboto"/>
            </a:endParaRPr>
          </a:p>
        </p:txBody>
      </p:sp>
      <p:sp>
        <p:nvSpPr>
          <p:cNvPr id="501" name="Google Shape;501;p16"/>
          <p:cNvSpPr txBox="1"/>
          <p:nvPr/>
        </p:nvSpPr>
        <p:spPr>
          <a:xfrm>
            <a:off x="5797263" y="1012277"/>
            <a:ext cx="1717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Roboto"/>
                <a:ea typeface="Roboto"/>
                <a:cs typeface="Roboto"/>
                <a:sym typeface="Roboto"/>
              </a:rPr>
              <a:t>可行解决方案</a:t>
            </a:r>
            <a:endParaRPr sz="2000" b="0" i="0" u="none" strike="noStrike" cap="none">
              <a:solidFill>
                <a:srgbClr val="000000"/>
              </a:solidFill>
              <a:latin typeface="Roboto"/>
              <a:ea typeface="Roboto"/>
              <a:cs typeface="Roboto"/>
              <a:sym typeface="Roboto"/>
            </a:endParaRPr>
          </a:p>
        </p:txBody>
      </p:sp>
      <p:grpSp>
        <p:nvGrpSpPr>
          <p:cNvPr id="502" name="Google Shape;502;p16"/>
          <p:cNvGrpSpPr/>
          <p:nvPr/>
        </p:nvGrpSpPr>
        <p:grpSpPr>
          <a:xfrm>
            <a:off x="399225" y="3668900"/>
            <a:ext cx="8439375" cy="807900"/>
            <a:chOff x="399225" y="3668900"/>
            <a:chExt cx="8439375" cy="807900"/>
          </a:xfrm>
        </p:grpSpPr>
        <p:sp>
          <p:nvSpPr>
            <p:cNvPr id="503" name="Google Shape;503;p16"/>
            <p:cNvSpPr/>
            <p:nvPr/>
          </p:nvSpPr>
          <p:spPr>
            <a:xfrm>
              <a:off x="399225" y="3668900"/>
              <a:ext cx="2599500" cy="8079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6"/>
            <p:cNvSpPr txBox="1"/>
            <p:nvPr/>
          </p:nvSpPr>
          <p:spPr>
            <a:xfrm>
              <a:off x="1109851" y="3841450"/>
              <a:ext cx="1263678"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Roboto"/>
                  <a:ea typeface="Roboto"/>
                  <a:cs typeface="Roboto"/>
                  <a:sym typeface="Roboto"/>
                </a:rPr>
                <a:t>笔画问题</a:t>
              </a:r>
              <a:endParaRPr sz="2000" b="1" i="0" u="none" strike="noStrike" cap="none">
                <a:solidFill>
                  <a:schemeClr val="lt1"/>
                </a:solidFill>
                <a:latin typeface="Roboto"/>
                <a:ea typeface="Roboto"/>
                <a:cs typeface="Roboto"/>
                <a:sym typeface="Roboto"/>
              </a:endParaRPr>
            </a:p>
          </p:txBody>
        </p:sp>
        <p:sp>
          <p:nvSpPr>
            <p:cNvPr id="505" name="Google Shape;505;p16"/>
            <p:cNvSpPr/>
            <p:nvPr/>
          </p:nvSpPr>
          <p:spPr>
            <a:xfrm>
              <a:off x="4252200" y="3668900"/>
              <a:ext cx="4586400" cy="807900"/>
            </a:xfrm>
            <a:prstGeom prst="roundRect">
              <a:avLst>
                <a:gd name="adj" fmla="val 16667"/>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6"/>
            <p:cNvSpPr txBox="1"/>
            <p:nvPr/>
          </p:nvSpPr>
          <p:spPr>
            <a:xfrm>
              <a:off x="5439813" y="3870377"/>
              <a:ext cx="2432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Roboto"/>
                  <a:ea typeface="Roboto"/>
                  <a:cs typeface="Roboto"/>
                  <a:sym typeface="Roboto"/>
                </a:rPr>
                <a:t>增加计算字樣的损失函数</a:t>
              </a:r>
              <a:endParaRPr sz="1600" b="1" i="0" u="none" strike="noStrike" cap="none">
                <a:solidFill>
                  <a:schemeClr val="lt1"/>
                </a:solidFill>
                <a:latin typeface="Roboto"/>
                <a:ea typeface="Roboto"/>
                <a:cs typeface="Roboto"/>
                <a:sym typeface="Roboto"/>
              </a:endParaRPr>
            </a:p>
          </p:txBody>
        </p:sp>
        <p:sp>
          <p:nvSpPr>
            <p:cNvPr id="507" name="Google Shape;507;p16"/>
            <p:cNvSpPr/>
            <p:nvPr/>
          </p:nvSpPr>
          <p:spPr>
            <a:xfrm>
              <a:off x="3263063" y="3842250"/>
              <a:ext cx="724800" cy="4311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16"/>
          <p:cNvGrpSpPr/>
          <p:nvPr/>
        </p:nvGrpSpPr>
        <p:grpSpPr>
          <a:xfrm>
            <a:off x="399225" y="1723700"/>
            <a:ext cx="8439375" cy="807900"/>
            <a:chOff x="399225" y="1723700"/>
            <a:chExt cx="8439375" cy="807900"/>
          </a:xfrm>
        </p:grpSpPr>
        <p:sp>
          <p:nvSpPr>
            <p:cNvPr id="509" name="Google Shape;509;p16"/>
            <p:cNvSpPr/>
            <p:nvPr/>
          </p:nvSpPr>
          <p:spPr>
            <a:xfrm>
              <a:off x="399225" y="1723700"/>
              <a:ext cx="2599500" cy="807900"/>
            </a:xfrm>
            <a:prstGeom prst="roundRect">
              <a:avLst>
                <a:gd name="adj" fmla="val 16667"/>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6"/>
            <p:cNvSpPr txBox="1"/>
            <p:nvPr/>
          </p:nvSpPr>
          <p:spPr>
            <a:xfrm>
              <a:off x="840600" y="1896250"/>
              <a:ext cx="2019275" cy="492412"/>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Roboto"/>
                  <a:ea typeface="Roboto"/>
                  <a:cs typeface="Roboto"/>
                  <a:sym typeface="Roboto"/>
                </a:rPr>
                <a:t>字体笔画的厚度</a:t>
              </a:r>
              <a:r>
                <a:rPr lang="en" sz="2000" b="1" i="0" u="none" strike="noStrike" cap="none">
                  <a:solidFill>
                    <a:srgbClr val="000000"/>
                  </a:solidFill>
                  <a:latin typeface="Roboto"/>
                  <a:ea typeface="Roboto"/>
                  <a:cs typeface="Roboto"/>
                  <a:sym typeface="Roboto"/>
                </a:rPr>
                <a:t> </a:t>
              </a:r>
              <a:endParaRPr sz="2000" b="1" i="0" u="none" strike="noStrike" cap="none">
                <a:solidFill>
                  <a:srgbClr val="000000"/>
                </a:solidFill>
                <a:latin typeface="Roboto"/>
                <a:ea typeface="Roboto"/>
                <a:cs typeface="Roboto"/>
                <a:sym typeface="Roboto"/>
              </a:endParaRPr>
            </a:p>
          </p:txBody>
        </p:sp>
        <p:sp>
          <p:nvSpPr>
            <p:cNvPr id="511" name="Google Shape;511;p16"/>
            <p:cNvSpPr/>
            <p:nvPr/>
          </p:nvSpPr>
          <p:spPr>
            <a:xfrm>
              <a:off x="4252200" y="1723700"/>
              <a:ext cx="4586400" cy="807900"/>
            </a:xfrm>
            <a:prstGeom prst="roundRect">
              <a:avLst>
                <a:gd name="adj" fmla="val 16667"/>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6"/>
            <p:cNvSpPr txBox="1"/>
            <p:nvPr/>
          </p:nvSpPr>
          <p:spPr>
            <a:xfrm>
              <a:off x="4903413" y="1924377"/>
              <a:ext cx="32625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highlight>
                    <a:srgbClr val="FF0000"/>
                  </a:highlight>
                  <a:latin typeface="Roboto"/>
                  <a:ea typeface="Roboto"/>
                  <a:cs typeface="Roboto"/>
                  <a:sym typeface="Roboto"/>
                </a:rPr>
                <a:t>萃取结果的字样，并对比输出照片</a:t>
              </a:r>
              <a:endParaRPr sz="1600" b="1" i="0" u="none" strike="noStrike" cap="none">
                <a:solidFill>
                  <a:schemeClr val="lt1"/>
                </a:solidFill>
                <a:highlight>
                  <a:srgbClr val="FF0000"/>
                </a:highlight>
                <a:latin typeface="Roboto"/>
                <a:ea typeface="Roboto"/>
                <a:cs typeface="Roboto"/>
                <a:sym typeface="Roboto"/>
              </a:endParaRPr>
            </a:p>
          </p:txBody>
        </p:sp>
        <p:sp>
          <p:nvSpPr>
            <p:cNvPr id="513" name="Google Shape;513;p16"/>
            <p:cNvSpPr/>
            <p:nvPr/>
          </p:nvSpPr>
          <p:spPr>
            <a:xfrm>
              <a:off x="3263050" y="1896250"/>
              <a:ext cx="724800" cy="4311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4" name="Google Shape;514;p16"/>
          <p:cNvGrpSpPr/>
          <p:nvPr/>
        </p:nvGrpSpPr>
        <p:grpSpPr>
          <a:xfrm>
            <a:off x="399225" y="2696300"/>
            <a:ext cx="8439375" cy="807900"/>
            <a:chOff x="399225" y="2696300"/>
            <a:chExt cx="8439375" cy="807900"/>
          </a:xfrm>
        </p:grpSpPr>
        <p:sp>
          <p:nvSpPr>
            <p:cNvPr id="515" name="Google Shape;515;p16"/>
            <p:cNvSpPr/>
            <p:nvPr/>
          </p:nvSpPr>
          <p:spPr>
            <a:xfrm>
              <a:off x="399225" y="2696300"/>
              <a:ext cx="2599500" cy="8079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6"/>
            <p:cNvSpPr txBox="1"/>
            <p:nvPr/>
          </p:nvSpPr>
          <p:spPr>
            <a:xfrm>
              <a:off x="1109851" y="2868850"/>
              <a:ext cx="1263678"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Roboto"/>
                  <a:ea typeface="Roboto"/>
                  <a:cs typeface="Roboto"/>
                  <a:sym typeface="Roboto"/>
                </a:rPr>
                <a:t>方向问题</a:t>
              </a:r>
              <a:endParaRPr sz="2000" b="1" i="0" u="none" strike="noStrike" cap="none">
                <a:solidFill>
                  <a:schemeClr val="lt1"/>
                </a:solidFill>
                <a:latin typeface="Roboto"/>
                <a:ea typeface="Roboto"/>
                <a:cs typeface="Roboto"/>
                <a:sym typeface="Roboto"/>
              </a:endParaRPr>
            </a:p>
          </p:txBody>
        </p:sp>
        <p:sp>
          <p:nvSpPr>
            <p:cNvPr id="517" name="Google Shape;517;p16"/>
            <p:cNvSpPr/>
            <p:nvPr/>
          </p:nvSpPr>
          <p:spPr>
            <a:xfrm>
              <a:off x="4252200" y="2696300"/>
              <a:ext cx="4586400" cy="807900"/>
            </a:xfrm>
            <a:prstGeom prst="roundRect">
              <a:avLst>
                <a:gd name="adj" fmla="val 16667"/>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6"/>
            <p:cNvSpPr txBox="1"/>
            <p:nvPr/>
          </p:nvSpPr>
          <p:spPr>
            <a:xfrm>
              <a:off x="4898013" y="2912827"/>
              <a:ext cx="3516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highlight>
                    <a:srgbClr val="FF0000"/>
                  </a:highlight>
                  <a:latin typeface="Roboto"/>
                  <a:ea typeface="Roboto"/>
                  <a:cs typeface="Roboto"/>
                  <a:sym typeface="Roboto"/>
                </a:rPr>
                <a:t>以新的方向网络检验输出照片的方向</a:t>
              </a:r>
              <a:endParaRPr sz="1600" b="1" i="0" u="none" strike="noStrike" cap="none">
                <a:solidFill>
                  <a:schemeClr val="lt1"/>
                </a:solidFill>
                <a:highlight>
                  <a:srgbClr val="FF0000"/>
                </a:highlight>
                <a:latin typeface="Roboto"/>
                <a:ea typeface="Roboto"/>
                <a:cs typeface="Roboto"/>
                <a:sym typeface="Roboto"/>
              </a:endParaRPr>
            </a:p>
          </p:txBody>
        </p:sp>
        <p:sp>
          <p:nvSpPr>
            <p:cNvPr id="519" name="Google Shape;519;p16"/>
            <p:cNvSpPr/>
            <p:nvPr/>
          </p:nvSpPr>
          <p:spPr>
            <a:xfrm>
              <a:off x="3263050" y="2869250"/>
              <a:ext cx="724800" cy="4311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0" name="Google Shape;520;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fade">
                                      <p:cBhvr>
                                        <p:cTn id="7" dur="500"/>
                                        <p:tgtEl>
                                          <p:spTgt spid="5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4"/>
                                        </p:tgtEl>
                                        <p:attrNameLst>
                                          <p:attrName>style.visibility</p:attrName>
                                        </p:attrNameLst>
                                      </p:cBhvr>
                                      <p:to>
                                        <p:strVal val="visible"/>
                                      </p:to>
                                    </p:set>
                                    <p:animEffect transition="in" filter="fade">
                                      <p:cBhvr>
                                        <p:cTn id="12" dur="500"/>
                                        <p:tgtEl>
                                          <p:spTgt spid="5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
                                        </p:tgtEl>
                                        <p:attrNameLst>
                                          <p:attrName>style.visibility</p:attrName>
                                        </p:attrNameLst>
                                      </p:cBhvr>
                                      <p:to>
                                        <p:strVal val="visible"/>
                                      </p:to>
                                    </p:set>
                                    <p:animEffect transition="in" filter="fade">
                                      <p:cBhvr>
                                        <p:cTn id="17" dur="500"/>
                                        <p:tgtEl>
                                          <p:spTgt spid="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7"/>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200"/>
              <a:buNone/>
            </a:pPr>
            <a:r>
              <a:rPr lang="en" b="1"/>
              <a:t>项目影响</a:t>
            </a:r>
            <a:endParaRPr b="1"/>
          </a:p>
        </p:txBody>
      </p:sp>
      <p:sp>
        <p:nvSpPr>
          <p:cNvPr id="526" name="Google Shape;526;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8"/>
          <p:cNvSpPr txBox="1">
            <a:spLocks noGrp="1"/>
          </p:cNvSpPr>
          <p:nvPr>
            <p:ph type="title"/>
          </p:nvPr>
        </p:nvSpPr>
        <p:spPr>
          <a:xfrm>
            <a:off x="98250" y="16350"/>
            <a:ext cx="8826600" cy="60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800" b="1"/>
              <a:t>项目影响</a:t>
            </a:r>
            <a:endParaRPr/>
          </a:p>
        </p:txBody>
      </p:sp>
      <p:sp>
        <p:nvSpPr>
          <p:cNvPr id="532" name="Google Shape;532;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pic>
        <p:nvPicPr>
          <p:cNvPr id="533" name="Google Shape;533;p18"/>
          <p:cNvPicPr preferRelativeResize="0"/>
          <p:nvPr/>
        </p:nvPicPr>
        <p:blipFill rotWithShape="1">
          <a:blip r:embed="rId3">
            <a:alphaModFix/>
          </a:blip>
          <a:srcRect/>
          <a:stretch/>
        </p:blipFill>
        <p:spPr>
          <a:xfrm>
            <a:off x="1289954" y="1735632"/>
            <a:ext cx="836118" cy="836118"/>
          </a:xfrm>
          <a:prstGeom prst="rect">
            <a:avLst/>
          </a:prstGeom>
          <a:noFill/>
          <a:ln>
            <a:noFill/>
          </a:ln>
        </p:spPr>
      </p:pic>
      <p:pic>
        <p:nvPicPr>
          <p:cNvPr id="534" name="Google Shape;534;p18"/>
          <p:cNvPicPr preferRelativeResize="0"/>
          <p:nvPr/>
        </p:nvPicPr>
        <p:blipFill rotWithShape="1">
          <a:blip r:embed="rId4">
            <a:alphaModFix/>
          </a:blip>
          <a:srcRect/>
          <a:stretch/>
        </p:blipFill>
        <p:spPr>
          <a:xfrm>
            <a:off x="4153941" y="1735632"/>
            <a:ext cx="836118" cy="836118"/>
          </a:xfrm>
          <a:prstGeom prst="rect">
            <a:avLst/>
          </a:prstGeom>
          <a:noFill/>
          <a:ln>
            <a:noFill/>
          </a:ln>
        </p:spPr>
      </p:pic>
      <p:sp>
        <p:nvSpPr>
          <p:cNvPr id="535" name="Google Shape;535;p18"/>
          <p:cNvSpPr txBox="1"/>
          <p:nvPr/>
        </p:nvSpPr>
        <p:spPr>
          <a:xfrm>
            <a:off x="333821" y="2635421"/>
            <a:ext cx="2748383" cy="1314309"/>
          </a:xfrm>
          <a:prstGeom prst="rect">
            <a:avLst/>
          </a:prstGeom>
          <a:noFill/>
          <a:ln>
            <a:noFill/>
          </a:ln>
        </p:spPr>
        <p:txBody>
          <a:bodyPr spcFirstLastPara="1" wrap="square" lIns="91425" tIns="91425" rIns="91425" bIns="91425" anchor="t" anchorCtr="0">
            <a:normAutofit/>
          </a:bodyPr>
          <a:lstStyle/>
          <a:p>
            <a:pPr marL="114300" marR="0" lvl="0" indent="0" algn="ctr" rtl="0">
              <a:lnSpc>
                <a:spcPct val="150000"/>
              </a:lnSpc>
              <a:spcBef>
                <a:spcPts val="0"/>
              </a:spcBef>
              <a:spcAft>
                <a:spcPts val="0"/>
              </a:spcAft>
              <a:buNone/>
            </a:pPr>
            <a:r>
              <a:rPr lang="en" sz="1600" b="1" i="0" u="none" strike="noStrike" cap="none">
                <a:solidFill>
                  <a:srgbClr val="000000"/>
                </a:solidFill>
                <a:latin typeface="Arial"/>
                <a:ea typeface="Arial"/>
                <a:cs typeface="Arial"/>
                <a:sym typeface="Arial"/>
              </a:rPr>
              <a:t>一般字体设计：</a:t>
            </a:r>
            <a:endParaRPr sz="1600" b="1" i="0" u="none" strike="noStrike" cap="none">
              <a:solidFill>
                <a:srgbClr val="000000"/>
              </a:solidFill>
              <a:latin typeface="Arial"/>
              <a:ea typeface="Arial"/>
              <a:cs typeface="Arial"/>
              <a:sym typeface="Arial"/>
            </a:endParaRPr>
          </a:p>
          <a:p>
            <a:pPr marL="114300" marR="0" lvl="0" indent="0" algn="ctr" rtl="0">
              <a:lnSpc>
                <a:spcPct val="150000"/>
              </a:lnSpc>
              <a:spcBef>
                <a:spcPts val="0"/>
              </a:spcBef>
              <a:spcAft>
                <a:spcPts val="0"/>
              </a:spcAft>
              <a:buNone/>
            </a:pPr>
            <a:r>
              <a:rPr lang="en" sz="1400" b="0" i="0" u="none" strike="noStrike" cap="none">
                <a:solidFill>
                  <a:srgbClr val="000000"/>
                </a:solidFill>
                <a:latin typeface="Arial"/>
                <a:ea typeface="Arial"/>
                <a:cs typeface="Arial"/>
                <a:sym typeface="Arial"/>
              </a:rPr>
              <a:t>人工智能的</a:t>
            </a:r>
            <a:r>
              <a:rPr lang="en" sz="1400" b="1" i="0" u="none" strike="noStrike" cap="none">
                <a:solidFill>
                  <a:srgbClr val="000000"/>
                </a:solidFill>
                <a:latin typeface="Arial"/>
                <a:ea typeface="Arial"/>
                <a:cs typeface="Arial"/>
                <a:sym typeface="Arial"/>
              </a:rPr>
              <a:t>速度</a:t>
            </a:r>
            <a:r>
              <a:rPr lang="en" sz="1400" b="0" i="0" u="none" strike="noStrike" cap="none">
                <a:solidFill>
                  <a:srgbClr val="000000"/>
                </a:solidFill>
                <a:latin typeface="Arial"/>
                <a:ea typeface="Arial"/>
                <a:cs typeface="Arial"/>
                <a:sym typeface="Arial"/>
              </a:rPr>
              <a:t>配合人类对于</a:t>
            </a:r>
            <a:r>
              <a:rPr lang="en" sz="1400" b="1" i="0" u="none" strike="noStrike" cap="none">
                <a:solidFill>
                  <a:srgbClr val="000000"/>
                </a:solidFill>
                <a:latin typeface="Arial"/>
                <a:ea typeface="Arial"/>
                <a:cs typeface="Arial"/>
                <a:sym typeface="Arial"/>
              </a:rPr>
              <a:t>美学的观念</a:t>
            </a:r>
            <a:endParaRPr/>
          </a:p>
          <a:p>
            <a:pPr marL="114300" marR="0" lvl="0" indent="0" algn="ctr" rtl="0">
              <a:lnSpc>
                <a:spcPct val="150000"/>
              </a:lnSpc>
              <a:spcBef>
                <a:spcPts val="0"/>
              </a:spcBef>
              <a:spcAft>
                <a:spcPts val="0"/>
              </a:spcAft>
              <a:buNone/>
            </a:pPr>
            <a:endParaRPr sz="1600" b="1" i="0" u="none" strike="noStrike" cap="none">
              <a:solidFill>
                <a:srgbClr val="000000"/>
              </a:solidFill>
              <a:latin typeface="Arial"/>
              <a:ea typeface="Arial"/>
              <a:cs typeface="Arial"/>
              <a:sym typeface="Arial"/>
            </a:endParaRPr>
          </a:p>
        </p:txBody>
      </p:sp>
      <p:pic>
        <p:nvPicPr>
          <p:cNvPr id="536" name="Google Shape;536;p18"/>
          <p:cNvPicPr preferRelativeResize="0"/>
          <p:nvPr/>
        </p:nvPicPr>
        <p:blipFill rotWithShape="1">
          <a:blip r:embed="rId5">
            <a:alphaModFix/>
          </a:blip>
          <a:srcRect/>
          <a:stretch/>
        </p:blipFill>
        <p:spPr>
          <a:xfrm>
            <a:off x="7017928" y="1735632"/>
            <a:ext cx="836117" cy="836117"/>
          </a:xfrm>
          <a:prstGeom prst="rect">
            <a:avLst/>
          </a:prstGeom>
          <a:noFill/>
          <a:ln>
            <a:noFill/>
          </a:ln>
        </p:spPr>
      </p:pic>
      <p:sp>
        <p:nvSpPr>
          <p:cNvPr id="537" name="Google Shape;537;p18"/>
          <p:cNvSpPr txBox="1"/>
          <p:nvPr/>
        </p:nvSpPr>
        <p:spPr>
          <a:xfrm>
            <a:off x="3476827" y="2635421"/>
            <a:ext cx="2190344" cy="1314309"/>
          </a:xfrm>
          <a:prstGeom prst="rect">
            <a:avLst/>
          </a:prstGeom>
          <a:noFill/>
          <a:ln>
            <a:noFill/>
          </a:ln>
        </p:spPr>
        <p:txBody>
          <a:bodyPr spcFirstLastPara="1" wrap="square" lIns="91425" tIns="91425" rIns="91425" bIns="91425" anchor="t" anchorCtr="0">
            <a:normAutofit/>
          </a:bodyPr>
          <a:lstStyle/>
          <a:p>
            <a:pPr marL="114300" marR="0" lvl="0" indent="0" algn="ctr" rtl="0">
              <a:lnSpc>
                <a:spcPct val="150000"/>
              </a:lnSpc>
              <a:spcBef>
                <a:spcPts val="0"/>
              </a:spcBef>
              <a:spcAft>
                <a:spcPts val="0"/>
              </a:spcAft>
              <a:buNone/>
            </a:pPr>
            <a:r>
              <a:rPr lang="en" sz="1600" b="1" i="0" u="none" strike="noStrike" cap="none">
                <a:solidFill>
                  <a:srgbClr val="000000"/>
                </a:solidFill>
                <a:latin typeface="Roboto"/>
                <a:ea typeface="Roboto"/>
                <a:cs typeface="Roboto"/>
                <a:sym typeface="Roboto"/>
              </a:rPr>
              <a:t>商业：</a:t>
            </a:r>
            <a:endParaRPr sz="1600" b="1" i="0" u="none" strike="noStrike" cap="none">
              <a:solidFill>
                <a:srgbClr val="000000"/>
              </a:solidFill>
              <a:latin typeface="Roboto"/>
              <a:ea typeface="Roboto"/>
              <a:cs typeface="Roboto"/>
              <a:sym typeface="Roboto"/>
            </a:endParaRPr>
          </a:p>
          <a:p>
            <a:pPr marL="114300" marR="0" lvl="0" indent="0" algn="ctr" rtl="0">
              <a:lnSpc>
                <a:spcPct val="150000"/>
              </a:lnSpc>
              <a:spcBef>
                <a:spcPts val="0"/>
              </a:spcBef>
              <a:spcAft>
                <a:spcPts val="0"/>
              </a:spcAft>
              <a:buNone/>
            </a:pPr>
            <a:r>
              <a:rPr lang="en" sz="1400" b="0" i="0" u="none" strike="noStrike" cap="none">
                <a:solidFill>
                  <a:srgbClr val="202124"/>
                </a:solidFill>
                <a:latin typeface="Roboto"/>
                <a:ea typeface="Roboto"/>
                <a:cs typeface="Roboto"/>
                <a:sym typeface="Roboto"/>
              </a:rPr>
              <a:t>设计独有的</a:t>
            </a:r>
            <a:r>
              <a:rPr lang="en" sz="1400" b="1" i="0" u="none" strike="noStrike" cap="none">
                <a:solidFill>
                  <a:srgbClr val="202124"/>
                </a:solidFill>
                <a:latin typeface="Roboto"/>
                <a:ea typeface="Roboto"/>
                <a:cs typeface="Roboto"/>
                <a:sym typeface="Roboto"/>
              </a:rPr>
              <a:t>公司字体，突出公司形象</a:t>
            </a:r>
            <a:endParaRPr/>
          </a:p>
        </p:txBody>
      </p:sp>
      <p:sp>
        <p:nvSpPr>
          <p:cNvPr id="538" name="Google Shape;538;p18"/>
          <p:cNvSpPr txBox="1"/>
          <p:nvPr/>
        </p:nvSpPr>
        <p:spPr>
          <a:xfrm>
            <a:off x="5988261" y="2635421"/>
            <a:ext cx="2895450" cy="1314309"/>
          </a:xfrm>
          <a:prstGeom prst="rect">
            <a:avLst/>
          </a:prstGeom>
          <a:noFill/>
          <a:ln>
            <a:noFill/>
          </a:ln>
        </p:spPr>
        <p:txBody>
          <a:bodyPr spcFirstLastPara="1" wrap="square" lIns="91425" tIns="91425" rIns="91425" bIns="91425" anchor="t" anchorCtr="0">
            <a:normAutofit/>
          </a:bodyPr>
          <a:lstStyle/>
          <a:p>
            <a:pPr marL="114300" marR="0" lvl="0" indent="0" algn="ctr" rtl="0">
              <a:lnSpc>
                <a:spcPct val="150000"/>
              </a:lnSpc>
              <a:spcBef>
                <a:spcPts val="0"/>
              </a:spcBef>
              <a:spcAft>
                <a:spcPts val="0"/>
              </a:spcAft>
              <a:buNone/>
            </a:pPr>
            <a:r>
              <a:rPr lang="en" sz="1600" b="1" i="0" u="none" strike="noStrike" cap="none">
                <a:solidFill>
                  <a:srgbClr val="000000"/>
                </a:solidFill>
                <a:latin typeface="Roboto"/>
                <a:ea typeface="Roboto"/>
                <a:cs typeface="Roboto"/>
                <a:sym typeface="Roboto"/>
              </a:rPr>
              <a:t>犯罪学：</a:t>
            </a:r>
            <a:endParaRPr sz="1600" b="1" i="0" u="none" strike="noStrike" cap="none">
              <a:solidFill>
                <a:srgbClr val="000000"/>
              </a:solidFill>
              <a:latin typeface="Roboto"/>
              <a:ea typeface="Roboto"/>
              <a:cs typeface="Roboto"/>
              <a:sym typeface="Roboto"/>
            </a:endParaRPr>
          </a:p>
          <a:p>
            <a:pPr marL="114300" marR="0" lvl="0" indent="0" algn="ctr" rtl="0">
              <a:lnSpc>
                <a:spcPct val="150000"/>
              </a:lnSpc>
              <a:spcBef>
                <a:spcPts val="0"/>
              </a:spcBef>
              <a:spcAft>
                <a:spcPts val="0"/>
              </a:spcAft>
              <a:buNone/>
            </a:pPr>
            <a:r>
              <a:rPr lang="en" sz="1400" b="0" i="0" u="none" strike="noStrike" cap="none">
                <a:solidFill>
                  <a:srgbClr val="202124"/>
                </a:solidFill>
                <a:latin typeface="Roboto"/>
                <a:ea typeface="Roboto"/>
                <a:cs typeface="Roboto"/>
                <a:sym typeface="Roboto"/>
              </a:rPr>
              <a:t>根据</a:t>
            </a:r>
            <a:r>
              <a:rPr lang="en" sz="1400" b="1" i="0" u="none" strike="noStrike" cap="none">
                <a:solidFill>
                  <a:srgbClr val="202124"/>
                </a:solidFill>
                <a:latin typeface="Roboto"/>
                <a:ea typeface="Roboto"/>
                <a:cs typeface="Roboto"/>
                <a:sym typeface="Roboto"/>
              </a:rPr>
              <a:t>字迹</a:t>
            </a:r>
            <a:r>
              <a:rPr lang="en" sz="1400" b="0" i="0" u="none" strike="noStrike" cap="none">
                <a:solidFill>
                  <a:srgbClr val="202124"/>
                </a:solidFill>
                <a:latin typeface="Roboto"/>
                <a:ea typeface="Roboto"/>
                <a:cs typeface="Roboto"/>
                <a:sym typeface="Roboto"/>
              </a:rPr>
              <a:t>，</a:t>
            </a:r>
            <a:r>
              <a:rPr lang="en" sz="1400" b="1" i="0" u="none" strike="noStrike" cap="none">
                <a:solidFill>
                  <a:srgbClr val="202124"/>
                </a:solidFill>
                <a:latin typeface="Roboto"/>
                <a:ea typeface="Roboto"/>
                <a:cs typeface="Roboto"/>
                <a:sym typeface="Roboto"/>
              </a:rPr>
              <a:t>新生文字</a:t>
            </a:r>
            <a:r>
              <a:rPr lang="en" sz="1400" b="0" i="0" u="none" strike="noStrike" cap="none">
                <a:solidFill>
                  <a:srgbClr val="202124"/>
                </a:solidFill>
                <a:latin typeface="Roboto"/>
                <a:ea typeface="Roboto"/>
                <a:cs typeface="Roboto"/>
                <a:sym typeface="Roboto"/>
              </a:rPr>
              <a:t>；突破</a:t>
            </a:r>
            <a:endParaRPr sz="1400" b="0" i="0" u="none" strike="noStrike" cap="none">
              <a:solidFill>
                <a:srgbClr val="202124"/>
              </a:solidFill>
              <a:latin typeface="Roboto"/>
              <a:ea typeface="Roboto"/>
              <a:cs typeface="Roboto"/>
              <a:sym typeface="Roboto"/>
            </a:endParaRPr>
          </a:p>
          <a:p>
            <a:pPr marL="114300" marR="0" lvl="0" indent="0" algn="ctr" rtl="0">
              <a:lnSpc>
                <a:spcPct val="150000"/>
              </a:lnSpc>
              <a:spcBef>
                <a:spcPts val="0"/>
              </a:spcBef>
              <a:spcAft>
                <a:spcPts val="0"/>
              </a:spcAft>
              <a:buNone/>
            </a:pPr>
            <a:r>
              <a:rPr lang="en" sz="1400" b="0" i="0" u="none" strike="noStrike" cap="none">
                <a:solidFill>
                  <a:srgbClr val="202124"/>
                </a:solidFill>
                <a:latin typeface="Roboto"/>
                <a:ea typeface="Roboto"/>
                <a:cs typeface="Roboto"/>
                <a:sym typeface="Roboto"/>
              </a:rPr>
              <a:t>人类限制，协助</a:t>
            </a:r>
            <a:r>
              <a:rPr lang="en" sz="1400" b="1" i="0" u="none" strike="noStrike" cap="none">
                <a:solidFill>
                  <a:srgbClr val="202124"/>
                </a:solidFill>
                <a:latin typeface="Roboto"/>
                <a:ea typeface="Roboto"/>
                <a:cs typeface="Roboto"/>
                <a:sym typeface="Roboto"/>
              </a:rPr>
              <a:t>破案</a:t>
            </a:r>
            <a:endParaRPr sz="1400" b="1" i="0" u="none" strike="noStrike" cap="none">
              <a:solidFill>
                <a:srgbClr val="202124"/>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9"/>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200"/>
              <a:buNone/>
            </a:pPr>
            <a:r>
              <a:rPr lang="en"/>
              <a:t>谢谢！</a:t>
            </a:r>
            <a:endParaRPr/>
          </a:p>
        </p:txBody>
      </p:sp>
      <p:sp>
        <p:nvSpPr>
          <p:cNvPr id="544" name="Google Shape;544;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研究背景</a:t>
            </a:r>
            <a:endParaRPr/>
          </a:p>
        </p:txBody>
      </p:sp>
      <p:sp>
        <p:nvSpPr>
          <p:cNvPr id="165" name="Google Shape;165;p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000000"/>
              </a:buClr>
              <a:buSzPts val="1800"/>
              <a:buChar char="●"/>
            </a:pPr>
            <a:r>
              <a:rPr lang="zh-TW" altLang="en-US">
                <a:solidFill>
                  <a:srgbClr val="000000"/>
                </a:solidFill>
              </a:rPr>
              <a:t>为什么中、英文不能共用字体？</a:t>
            </a:r>
            <a:endParaRPr lang="en">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一个人一生中只能掌握少数字体。甚至，凭着每个人</a:t>
            </a:r>
            <a:r>
              <a:rPr lang="en" b="1">
                <a:solidFill>
                  <a:srgbClr val="000000"/>
                </a:solidFill>
              </a:rPr>
              <a:t>独一无二</a:t>
            </a:r>
            <a:r>
              <a:rPr lang="en">
                <a:solidFill>
                  <a:srgbClr val="000000"/>
                </a:solidFill>
              </a:rPr>
              <a:t>的字体，犯罪学家能凭着字迹找出罪犯</a:t>
            </a:r>
            <a:endParaRPr>
              <a:solidFill>
                <a:srgbClr val="000000"/>
              </a:solidFill>
            </a:endParaRPr>
          </a:p>
          <a:p>
            <a:pPr marL="457200" lvl="0" indent="-342900" algn="l" rtl="0">
              <a:lnSpc>
                <a:spcPct val="150000"/>
              </a:lnSpc>
              <a:spcBef>
                <a:spcPts val="1000"/>
              </a:spcBef>
              <a:spcAft>
                <a:spcPts val="0"/>
              </a:spcAft>
              <a:buClr>
                <a:srgbClr val="000000"/>
              </a:buClr>
              <a:buSzPts val="1800"/>
              <a:buChar char="●"/>
            </a:pPr>
            <a:r>
              <a:rPr lang="en">
                <a:solidFill>
                  <a:srgbClr val="000000"/>
                </a:solidFill>
              </a:rPr>
              <a:t>《水滸传》中的</a:t>
            </a:r>
            <a:r>
              <a:rPr lang="en" b="1">
                <a:solidFill>
                  <a:srgbClr val="000000"/>
                </a:solidFill>
              </a:rPr>
              <a:t>圣手书生萧让</a:t>
            </a:r>
            <a:r>
              <a:rPr lang="en">
                <a:solidFill>
                  <a:srgbClr val="000000"/>
                </a:solidFill>
              </a:rPr>
              <a:t>也只懂当时苏、黄、米、蔡</a:t>
            </a:r>
            <a:r>
              <a:rPr lang="en" b="1">
                <a:solidFill>
                  <a:srgbClr val="000000"/>
                </a:solidFill>
              </a:rPr>
              <a:t>四种字体</a:t>
            </a:r>
            <a:endParaRPr b="1">
              <a:solidFill>
                <a:srgbClr val="000000"/>
              </a:solidFill>
            </a:endParaRPr>
          </a:p>
          <a:p>
            <a:pPr marL="457200" lvl="0" indent="-342900" algn="l" rtl="0">
              <a:lnSpc>
                <a:spcPct val="150000"/>
              </a:lnSpc>
              <a:spcBef>
                <a:spcPts val="1000"/>
              </a:spcBef>
              <a:spcAft>
                <a:spcPts val="0"/>
              </a:spcAft>
              <a:buClr>
                <a:srgbClr val="000000"/>
              </a:buClr>
              <a:buSzPts val="1800"/>
              <a:buChar char="●"/>
            </a:pPr>
            <a:r>
              <a:rPr lang="en">
                <a:solidFill>
                  <a:srgbClr val="000000"/>
                </a:solidFill>
              </a:rPr>
              <a:t>电脑就大有不同：电脑程式可以</a:t>
            </a:r>
            <a:r>
              <a:rPr lang="en" b="1">
                <a:solidFill>
                  <a:srgbClr val="000000"/>
                </a:solidFill>
              </a:rPr>
              <a:t>同时储存多种字体</a:t>
            </a:r>
            <a:r>
              <a:rPr lang="en">
                <a:solidFill>
                  <a:srgbClr val="000000"/>
                </a:solidFill>
              </a:rPr>
              <a:t>，方便我们日常使用。</a:t>
            </a:r>
            <a:endParaRPr>
              <a:solidFill>
                <a:srgbClr val="000000"/>
              </a:solidFill>
            </a:endParaRPr>
          </a:p>
          <a:p>
            <a:pPr marL="457200" lvl="0" indent="0" algn="l" rtl="0">
              <a:lnSpc>
                <a:spcPct val="150000"/>
              </a:lnSpc>
              <a:spcBef>
                <a:spcPts val="1000"/>
              </a:spcBef>
              <a:spcAft>
                <a:spcPts val="1000"/>
              </a:spcAft>
              <a:buSzPts val="1800"/>
              <a:buNone/>
            </a:pPr>
            <a:endParaRPr>
              <a:solidFill>
                <a:srgbClr val="000000"/>
              </a:solidFill>
            </a:endParaRPr>
          </a:p>
        </p:txBody>
      </p:sp>
      <p:sp>
        <p:nvSpPr>
          <p:cNvPr id="166" name="Google Shape;166;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20"/>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200"/>
              <a:buNone/>
            </a:pPr>
            <a:r>
              <a:rPr lang="en" b="1"/>
              <a:t>参考资料</a:t>
            </a:r>
            <a:endParaRPr b="1"/>
          </a:p>
        </p:txBody>
      </p:sp>
      <p:sp>
        <p:nvSpPr>
          <p:cNvPr id="550" name="Google Shape;550;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457200" lvl="0" indent="-393700" algn="l" rtl="0">
              <a:lnSpc>
                <a:spcPct val="100000"/>
              </a:lnSpc>
              <a:spcBef>
                <a:spcPts val="0"/>
              </a:spcBef>
              <a:spcAft>
                <a:spcPts val="0"/>
              </a:spcAft>
              <a:buSzPts val="2600"/>
              <a:buAutoNum type="arabicPeriod"/>
            </a:pPr>
            <a:r>
              <a:rPr lang="en" sz="2600" b="1"/>
              <a:t>KL散度的应用</a:t>
            </a:r>
            <a:endParaRPr sz="2600" b="1"/>
          </a:p>
        </p:txBody>
      </p:sp>
      <p:sp>
        <p:nvSpPr>
          <p:cNvPr id="556" name="Google Shape;556;p21"/>
          <p:cNvSpPr txBox="1"/>
          <p:nvPr/>
        </p:nvSpPr>
        <p:spPr>
          <a:xfrm>
            <a:off x="98250" y="958174"/>
            <a:ext cx="5318700" cy="3828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Roboto"/>
              <a:buChar char="●"/>
            </a:pPr>
            <a:r>
              <a:rPr lang="en" sz="1800" b="1" i="0" u="none" strike="noStrike" cap="none">
                <a:solidFill>
                  <a:srgbClr val="000000"/>
                </a:solidFill>
                <a:latin typeface="Roboto"/>
                <a:ea typeface="Roboto"/>
                <a:cs typeface="Roboto"/>
                <a:sym typeface="Roboto"/>
              </a:rPr>
              <a:t>新方法的尝试：</a:t>
            </a:r>
            <a:endParaRPr sz="1800" b="1" i="0" u="none" strike="noStrike" cap="none">
              <a:solidFill>
                <a:srgbClr val="000000"/>
              </a:solidFill>
              <a:latin typeface="Roboto"/>
              <a:ea typeface="Roboto"/>
              <a:cs typeface="Roboto"/>
              <a:sym typeface="Roboto"/>
            </a:endParaRPr>
          </a:p>
          <a:p>
            <a:pPr marL="914400" marR="0" lvl="1" indent="-317500" algn="l" rtl="0">
              <a:lnSpc>
                <a:spcPct val="115000"/>
              </a:lnSpc>
              <a:spcBef>
                <a:spcPts val="0"/>
              </a:spcBef>
              <a:spcAft>
                <a:spcPts val="0"/>
              </a:spcAft>
              <a:buClr>
                <a:srgbClr val="000000"/>
              </a:buClr>
              <a:buSzPts val="1400"/>
              <a:buFont typeface="Roboto"/>
              <a:buChar char="○"/>
            </a:pPr>
            <a:r>
              <a:rPr lang="en" sz="1800" b="0" i="0" u="none" strike="noStrike" cap="none">
                <a:solidFill>
                  <a:srgbClr val="000000"/>
                </a:solidFill>
                <a:latin typeface="Roboto"/>
                <a:ea typeface="Roboto"/>
                <a:cs typeface="Roboto"/>
                <a:sym typeface="Roboto"/>
              </a:rPr>
              <a:t>KL散度（KL Divergence) </a:t>
            </a:r>
            <a:endParaRPr sz="1800" b="0" i="0" u="none" strike="noStrike" cap="none">
              <a:solidFill>
                <a:srgbClr val="000000"/>
              </a:solidFill>
              <a:latin typeface="Roboto"/>
              <a:ea typeface="Roboto"/>
              <a:cs typeface="Roboto"/>
              <a:sym typeface="Roboto"/>
            </a:endParaRPr>
          </a:p>
          <a:p>
            <a:pPr marL="457200" marR="0" lvl="0" indent="-342900" algn="l" rtl="0">
              <a:lnSpc>
                <a:spcPct val="115000"/>
              </a:lnSpc>
              <a:spcBef>
                <a:spcPts val="0"/>
              </a:spcBef>
              <a:spcAft>
                <a:spcPts val="0"/>
              </a:spcAft>
              <a:buClr>
                <a:schemeClr val="lt2"/>
              </a:buClr>
              <a:buSzPts val="1800"/>
              <a:buFont typeface="Roboto"/>
              <a:buChar char="●"/>
            </a:pPr>
            <a:r>
              <a:rPr lang="en" sz="1800" b="1" i="0" u="none" strike="noStrike" cap="none">
                <a:solidFill>
                  <a:srgbClr val="000000"/>
                </a:solidFill>
                <a:latin typeface="Roboto"/>
                <a:ea typeface="Roboto"/>
                <a:cs typeface="Roboto"/>
                <a:sym typeface="Roboto"/>
              </a:rPr>
              <a:t>目的: </a:t>
            </a:r>
            <a:endParaRPr sz="1800" b="1" i="0" u="none" strike="noStrike" cap="none">
              <a:solidFill>
                <a:srgbClr val="000000"/>
              </a:solidFill>
              <a:latin typeface="Roboto"/>
              <a:ea typeface="Roboto"/>
              <a:cs typeface="Roboto"/>
              <a:sym typeface="Roboto"/>
            </a:endParaRPr>
          </a:p>
          <a:p>
            <a:pPr marL="914400" marR="0" lvl="1" indent="-342900" algn="l" rtl="0">
              <a:lnSpc>
                <a:spcPct val="115000"/>
              </a:lnSpc>
              <a:spcBef>
                <a:spcPts val="0"/>
              </a:spcBef>
              <a:spcAft>
                <a:spcPts val="0"/>
              </a:spcAft>
              <a:buClr>
                <a:schemeClr val="lt2"/>
              </a:buClr>
              <a:buSzPts val="1800"/>
              <a:buFont typeface="Roboto"/>
              <a:buChar char="○"/>
            </a:pPr>
            <a:r>
              <a:rPr lang="en" sz="1800" b="0" i="0" u="none" strike="noStrike" cap="none">
                <a:solidFill>
                  <a:srgbClr val="000000"/>
                </a:solidFill>
                <a:latin typeface="Roboto"/>
                <a:ea typeface="Roboto"/>
                <a:cs typeface="Roboto"/>
                <a:sym typeface="Roboto"/>
              </a:rPr>
              <a:t>解缠绕学习（非監督式學習）(Disentanglement representation learning) </a:t>
            </a:r>
            <a:endParaRPr sz="1800" b="0" i="0" u="none" strike="noStrike" cap="none">
              <a:solidFill>
                <a:srgbClr val="000000"/>
              </a:solidFill>
              <a:latin typeface="Roboto"/>
              <a:ea typeface="Roboto"/>
              <a:cs typeface="Roboto"/>
              <a:sym typeface="Roboto"/>
            </a:endParaRPr>
          </a:p>
          <a:p>
            <a:pPr marL="914400" marR="0" lvl="1" indent="-342900" algn="l" rtl="0">
              <a:lnSpc>
                <a:spcPct val="115000"/>
              </a:lnSpc>
              <a:spcBef>
                <a:spcPts val="0"/>
              </a:spcBef>
              <a:spcAft>
                <a:spcPts val="0"/>
              </a:spcAft>
              <a:buClr>
                <a:schemeClr val="lt2"/>
              </a:buClr>
              <a:buSzPts val="1800"/>
              <a:buFont typeface="Roboto"/>
              <a:buChar char="○"/>
            </a:pPr>
            <a:r>
              <a:rPr lang="en" sz="1800" b="0" i="0" u="none" strike="noStrike" cap="none">
                <a:solidFill>
                  <a:srgbClr val="000000"/>
                </a:solidFill>
                <a:latin typeface="Roboto"/>
                <a:ea typeface="Roboto"/>
                <a:cs typeface="Roboto"/>
                <a:sym typeface="Roboto"/>
              </a:rPr>
              <a:t>将文字</a:t>
            </a:r>
            <a:r>
              <a:rPr lang="en" sz="1800" b="1" i="0" u="none" strike="noStrike" cap="none">
                <a:solidFill>
                  <a:srgbClr val="000000"/>
                </a:solidFill>
                <a:latin typeface="Roboto"/>
                <a:ea typeface="Roboto"/>
                <a:cs typeface="Roboto"/>
                <a:sym typeface="Roboto"/>
              </a:rPr>
              <a:t>内容</a:t>
            </a:r>
            <a:r>
              <a:rPr lang="en" sz="1800" b="0" i="0" u="none" strike="noStrike" cap="none">
                <a:solidFill>
                  <a:srgbClr val="000000"/>
                </a:solidFill>
                <a:latin typeface="Roboto"/>
                <a:ea typeface="Roboto"/>
                <a:cs typeface="Roboto"/>
                <a:sym typeface="Roboto"/>
              </a:rPr>
              <a:t>与</a:t>
            </a:r>
            <a:r>
              <a:rPr lang="en" sz="1800" b="1" i="0" u="none" strike="noStrike" cap="none">
                <a:solidFill>
                  <a:srgbClr val="000000"/>
                </a:solidFill>
                <a:latin typeface="Roboto"/>
                <a:ea typeface="Roboto"/>
                <a:cs typeface="Roboto"/>
                <a:sym typeface="Roboto"/>
              </a:rPr>
              <a:t>字体</a:t>
            </a:r>
            <a:r>
              <a:rPr lang="en" sz="1800" b="0" i="0" u="none" strike="noStrike" cap="none">
                <a:solidFill>
                  <a:srgbClr val="000000"/>
                </a:solidFill>
                <a:latin typeface="Roboto"/>
                <a:ea typeface="Roboto"/>
                <a:cs typeface="Roboto"/>
                <a:sym typeface="Roboto"/>
              </a:rPr>
              <a:t>解缠</a:t>
            </a:r>
            <a:endParaRPr sz="1800" b="0" i="0" u="none" strike="noStrike" cap="none">
              <a:solidFill>
                <a:srgbClr val="000000"/>
              </a:solidFill>
              <a:latin typeface="Roboto"/>
              <a:ea typeface="Roboto"/>
              <a:cs typeface="Roboto"/>
              <a:sym typeface="Roboto"/>
            </a:endParaRPr>
          </a:p>
          <a:p>
            <a:pPr marL="457200" marR="0" lvl="0" indent="-342900" algn="l" rtl="0">
              <a:lnSpc>
                <a:spcPct val="115000"/>
              </a:lnSpc>
              <a:spcBef>
                <a:spcPts val="0"/>
              </a:spcBef>
              <a:spcAft>
                <a:spcPts val="0"/>
              </a:spcAft>
              <a:buClr>
                <a:schemeClr val="lt2"/>
              </a:buClr>
              <a:buSzPts val="1800"/>
              <a:buFont typeface="Roboto"/>
              <a:buChar char="●"/>
            </a:pPr>
            <a:r>
              <a:rPr lang="en" sz="1800" b="1" i="0" u="none" strike="noStrike" cap="none">
                <a:solidFill>
                  <a:srgbClr val="000000"/>
                </a:solidFill>
                <a:latin typeface="Roboto"/>
                <a:ea typeface="Roboto"/>
                <a:cs typeface="Roboto"/>
                <a:sym typeface="Roboto"/>
              </a:rPr>
              <a:t>方法：</a:t>
            </a:r>
            <a:endParaRPr sz="1800" b="1" i="0" u="none" strike="noStrike" cap="none">
              <a:solidFill>
                <a:srgbClr val="000000"/>
              </a:solidFill>
              <a:latin typeface="Roboto"/>
              <a:ea typeface="Roboto"/>
              <a:cs typeface="Roboto"/>
              <a:sym typeface="Roboto"/>
            </a:endParaRPr>
          </a:p>
          <a:p>
            <a:pPr marL="914400" marR="0" lvl="1" indent="-342900" algn="l" rtl="0">
              <a:lnSpc>
                <a:spcPct val="115000"/>
              </a:lnSpc>
              <a:spcBef>
                <a:spcPts val="0"/>
              </a:spcBef>
              <a:spcAft>
                <a:spcPts val="0"/>
              </a:spcAft>
              <a:buClr>
                <a:schemeClr val="lt2"/>
              </a:buClr>
              <a:buSzPts val="1800"/>
              <a:buFont typeface="Roboto"/>
              <a:buChar char="○"/>
            </a:pPr>
            <a:r>
              <a:rPr lang="en" sz="1800" b="0" i="0" u="none" strike="noStrike" cap="none">
                <a:solidFill>
                  <a:srgbClr val="000000"/>
                </a:solidFill>
                <a:latin typeface="Roboto"/>
                <a:ea typeface="Roboto"/>
                <a:cs typeface="Roboto"/>
                <a:sym typeface="Roboto"/>
              </a:rPr>
              <a:t>计算模型成果与两个概率分布之间的区别</a:t>
            </a:r>
            <a:endParaRPr sz="1800" b="0" i="0" u="none" strike="noStrike" cap="none">
              <a:solidFill>
                <a:srgbClr val="000000"/>
              </a:solidFill>
              <a:latin typeface="Roboto"/>
              <a:ea typeface="Roboto"/>
              <a:cs typeface="Roboto"/>
              <a:sym typeface="Roboto"/>
            </a:endParaRPr>
          </a:p>
          <a:p>
            <a:pPr marL="457200" marR="0" lvl="0" indent="-342900" algn="l" rtl="0">
              <a:lnSpc>
                <a:spcPct val="115000"/>
              </a:lnSpc>
              <a:spcBef>
                <a:spcPts val="0"/>
              </a:spcBef>
              <a:spcAft>
                <a:spcPts val="0"/>
              </a:spcAft>
              <a:buClr>
                <a:schemeClr val="lt2"/>
              </a:buClr>
              <a:buSzPts val="1800"/>
              <a:buFont typeface="Roboto"/>
              <a:buChar char="●"/>
            </a:pPr>
            <a:r>
              <a:rPr lang="en" sz="1800" b="1" i="0" u="none" strike="noStrike" cap="none">
                <a:solidFill>
                  <a:srgbClr val="000000"/>
                </a:solidFill>
                <a:latin typeface="Roboto"/>
                <a:ea typeface="Roboto"/>
                <a:cs typeface="Roboto"/>
                <a:sym typeface="Roboto"/>
              </a:rPr>
              <a:t>原因：</a:t>
            </a:r>
            <a:endParaRPr sz="1800" b="1" i="0" u="none" strike="noStrike" cap="none">
              <a:solidFill>
                <a:srgbClr val="000000"/>
              </a:solidFill>
              <a:latin typeface="Roboto"/>
              <a:ea typeface="Roboto"/>
              <a:cs typeface="Roboto"/>
              <a:sym typeface="Roboto"/>
            </a:endParaRPr>
          </a:p>
          <a:p>
            <a:pPr marL="914400" marR="0" lvl="1" indent="-342900" algn="l" rtl="0">
              <a:lnSpc>
                <a:spcPct val="115000"/>
              </a:lnSpc>
              <a:spcBef>
                <a:spcPts val="0"/>
              </a:spcBef>
              <a:spcAft>
                <a:spcPts val="0"/>
              </a:spcAft>
              <a:buClr>
                <a:schemeClr val="lt2"/>
              </a:buClr>
              <a:buSzPts val="1800"/>
              <a:buFont typeface="Roboto"/>
              <a:buChar char="○"/>
            </a:pPr>
            <a:r>
              <a:rPr lang="en" sz="1800" b="0" i="0" u="none" strike="noStrike" cap="none">
                <a:solidFill>
                  <a:srgbClr val="000000"/>
                </a:solidFill>
                <a:latin typeface="Roboto"/>
                <a:ea typeface="Roboto"/>
                <a:cs typeface="Roboto"/>
                <a:sym typeface="Roboto"/>
              </a:rPr>
              <a:t>KL散度擅长于捕捉字体笔画等特征</a:t>
            </a:r>
            <a:endParaRPr sz="1800" b="0" i="0" u="none" strike="noStrike" cap="none">
              <a:solidFill>
                <a:srgbClr val="000000"/>
              </a:solidFill>
              <a:latin typeface="Roboto"/>
              <a:ea typeface="Roboto"/>
              <a:cs typeface="Roboto"/>
              <a:sym typeface="Roboto"/>
            </a:endParaRPr>
          </a:p>
        </p:txBody>
      </p:sp>
      <p:pic>
        <p:nvPicPr>
          <p:cNvPr id="557" name="Google Shape;557;p21"/>
          <p:cNvPicPr preferRelativeResize="0"/>
          <p:nvPr/>
        </p:nvPicPr>
        <p:blipFill rotWithShape="1">
          <a:blip r:embed="rId3">
            <a:alphaModFix/>
          </a:blip>
          <a:srcRect b="8933"/>
          <a:stretch/>
        </p:blipFill>
        <p:spPr>
          <a:xfrm>
            <a:off x="5569350" y="958174"/>
            <a:ext cx="3422249" cy="3638424"/>
          </a:xfrm>
          <a:prstGeom prst="rect">
            <a:avLst/>
          </a:prstGeom>
          <a:noFill/>
          <a:ln w="9525" cap="flat" cmpd="sng">
            <a:solidFill>
              <a:schemeClr val="dk2"/>
            </a:solidFill>
            <a:prstDash val="solid"/>
            <a:round/>
            <a:headEnd type="none" w="sm" len="sm"/>
            <a:tailEnd type="none" w="sm" len="sm"/>
          </a:ln>
        </p:spPr>
      </p:pic>
      <p:sp>
        <p:nvSpPr>
          <p:cNvPr id="558" name="Google Shape;558;p21"/>
          <p:cNvSpPr txBox="1"/>
          <p:nvPr/>
        </p:nvSpPr>
        <p:spPr>
          <a:xfrm>
            <a:off x="5569350" y="4596600"/>
            <a:ext cx="3519600" cy="32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来源：</a:t>
            </a:r>
            <a:r>
              <a:rPr lang="en" sz="1200" b="0" i="0" u="sng" strike="noStrike" cap="none">
                <a:solidFill>
                  <a:schemeClr val="hlink"/>
                </a:solidFill>
                <a:latin typeface="Roboto"/>
                <a:ea typeface="Roboto"/>
                <a:cs typeface="Roboto"/>
                <a:sym typeface="Roboto"/>
                <a:hlinkClick r:id="rId4"/>
              </a:rPr>
              <a:t>http://adamlineberry.ai/vae-series/kl-divergence</a:t>
            </a:r>
            <a:r>
              <a:rPr lang="en" sz="1200" b="0" i="0" u="none" strike="noStrike" cap="none">
                <a:solidFill>
                  <a:srgbClr val="000000"/>
                </a:solidFill>
                <a:latin typeface="Roboto"/>
                <a:ea typeface="Roboto"/>
                <a:cs typeface="Roboto"/>
                <a:sym typeface="Roboto"/>
              </a:rPr>
              <a:t> </a:t>
            </a:r>
            <a:endParaRPr sz="1200" b="0" i="0" u="none" strike="noStrike" cap="none">
              <a:solidFill>
                <a:srgbClr val="000000"/>
              </a:solidFill>
              <a:latin typeface="Roboto"/>
              <a:ea typeface="Roboto"/>
              <a:cs typeface="Roboto"/>
              <a:sym typeface="Roboto"/>
            </a:endParaRPr>
          </a:p>
        </p:txBody>
      </p:sp>
      <p:sp>
        <p:nvSpPr>
          <p:cNvPr id="559" name="Google Shape;559;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gf8cf6aef5b_0_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457200" lvl="0" indent="-393700" algn="l" rtl="0">
              <a:lnSpc>
                <a:spcPct val="100000"/>
              </a:lnSpc>
              <a:spcBef>
                <a:spcPts val="0"/>
              </a:spcBef>
              <a:spcAft>
                <a:spcPts val="0"/>
              </a:spcAft>
              <a:buSzPts val="2600"/>
              <a:buAutoNum type="arabicPeriod"/>
            </a:pPr>
            <a:r>
              <a:rPr lang="en" sz="2600" b="1"/>
              <a:t>KL散度的应用</a:t>
            </a:r>
            <a:endParaRPr sz="2600" b="1"/>
          </a:p>
        </p:txBody>
      </p:sp>
      <p:sp>
        <p:nvSpPr>
          <p:cNvPr id="565" name="Google Shape;565;gf8cf6aef5b_0_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pic>
        <p:nvPicPr>
          <p:cNvPr id="566" name="Google Shape;566;gf8cf6aef5b_0_3"/>
          <p:cNvPicPr preferRelativeResize="0"/>
          <p:nvPr/>
        </p:nvPicPr>
        <p:blipFill rotWithShape="1">
          <a:blip r:embed="rId3">
            <a:alphaModFix/>
          </a:blip>
          <a:srcRect l="31767" t="23788" r="32618" b="43851"/>
          <a:stretch/>
        </p:blipFill>
        <p:spPr>
          <a:xfrm>
            <a:off x="738775" y="910374"/>
            <a:ext cx="5783025" cy="3504849"/>
          </a:xfrm>
          <a:prstGeom prst="rect">
            <a:avLst/>
          </a:prstGeom>
          <a:noFill/>
          <a:ln>
            <a:noFill/>
          </a:ln>
        </p:spPr>
      </p:pic>
      <p:sp>
        <p:nvSpPr>
          <p:cNvPr id="567" name="Google Shape;567;gf8cf6aef5b_0_3"/>
          <p:cNvSpPr txBox="1"/>
          <p:nvPr/>
        </p:nvSpPr>
        <p:spPr>
          <a:xfrm>
            <a:off x="0" y="4415225"/>
            <a:ext cx="85041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1"/>
                </a:solidFill>
                <a:latin typeface="Roboto"/>
                <a:ea typeface="Roboto"/>
                <a:cs typeface="Roboto"/>
                <a:sym typeface="Roboto"/>
              </a:rPr>
              <a:t>KL散度其实是用来灭除不必要的字样或字体风格资讯。而字样因为错位的资讯而会被迅速消除，留下只有字体风格。</a:t>
            </a:r>
            <a:endParaRPr>
              <a:latin typeface="Roboto"/>
              <a:ea typeface="Roboto"/>
              <a:cs typeface="Roboto"/>
              <a:sym typeface="Roboto"/>
            </a:endParaRPr>
          </a:p>
        </p:txBody>
      </p:sp>
      <p:cxnSp>
        <p:nvCxnSpPr>
          <p:cNvPr id="568" name="Google Shape;568;gf8cf6aef5b_0_3"/>
          <p:cNvCxnSpPr/>
          <p:nvPr/>
        </p:nvCxnSpPr>
        <p:spPr>
          <a:xfrm>
            <a:off x="3466125" y="2115875"/>
            <a:ext cx="0" cy="1830600"/>
          </a:xfrm>
          <a:prstGeom prst="straightConnector1">
            <a:avLst/>
          </a:prstGeom>
          <a:noFill/>
          <a:ln w="19050" cap="flat" cmpd="sng">
            <a:solidFill>
              <a:srgbClr val="FF0000"/>
            </a:solidFill>
            <a:prstDash val="dash"/>
            <a:round/>
            <a:headEnd type="none" w="med" len="med"/>
            <a:tailEnd type="none" w="med" len="med"/>
          </a:ln>
        </p:spPr>
      </p:cxnSp>
      <p:cxnSp>
        <p:nvCxnSpPr>
          <p:cNvPr id="569" name="Google Shape;569;gf8cf6aef5b_0_3"/>
          <p:cNvCxnSpPr/>
          <p:nvPr/>
        </p:nvCxnSpPr>
        <p:spPr>
          <a:xfrm>
            <a:off x="3973500" y="2115875"/>
            <a:ext cx="0" cy="1830600"/>
          </a:xfrm>
          <a:prstGeom prst="straightConnector1">
            <a:avLst/>
          </a:prstGeom>
          <a:noFill/>
          <a:ln w="19050" cap="flat" cmpd="sng">
            <a:solidFill>
              <a:srgbClr val="FF0000"/>
            </a:solidFill>
            <a:prstDash val="dash"/>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gf8cf6aef5b_0_1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2. </a:t>
            </a:r>
            <a:r>
              <a:rPr lang="en">
                <a:latin typeface="Arial"/>
                <a:ea typeface="Arial"/>
                <a:cs typeface="Arial"/>
                <a:sym typeface="Arial"/>
              </a:rPr>
              <a:t>成对交叉更多</a:t>
            </a:r>
            <a:endParaRPr>
              <a:latin typeface="Arial"/>
              <a:ea typeface="Arial"/>
              <a:cs typeface="Arial"/>
              <a:sym typeface="Arial"/>
            </a:endParaRPr>
          </a:p>
        </p:txBody>
      </p:sp>
      <p:sp>
        <p:nvSpPr>
          <p:cNvPr id="575" name="Google Shape;575;gf8cf6aef5b_0_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23</a:t>
            </a:fld>
            <a:endParaRPr/>
          </a:p>
        </p:txBody>
      </p:sp>
      <p:pic>
        <p:nvPicPr>
          <p:cNvPr id="576" name="Google Shape;576;gf8cf6aef5b_0_13"/>
          <p:cNvPicPr preferRelativeResize="0"/>
          <p:nvPr/>
        </p:nvPicPr>
        <p:blipFill rotWithShape="1">
          <a:blip r:embed="rId3">
            <a:alphaModFix/>
          </a:blip>
          <a:srcRect l="41676" t="28450" r="7193" b="46389"/>
          <a:stretch/>
        </p:blipFill>
        <p:spPr>
          <a:xfrm>
            <a:off x="364625" y="1142863"/>
            <a:ext cx="8707625" cy="2857771"/>
          </a:xfrm>
          <a:prstGeom prst="rect">
            <a:avLst/>
          </a:prstGeom>
          <a:noFill/>
          <a:ln>
            <a:noFill/>
          </a:ln>
        </p:spPr>
      </p:pic>
      <p:sp>
        <p:nvSpPr>
          <p:cNvPr id="577" name="Google Shape;577;gf8cf6aef5b_0_13"/>
          <p:cNvSpPr txBox="1"/>
          <p:nvPr/>
        </p:nvSpPr>
        <p:spPr>
          <a:xfrm>
            <a:off x="159325" y="3984350"/>
            <a:ext cx="87075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Roboto"/>
                <a:ea typeface="Roboto"/>
                <a:cs typeface="Roboto"/>
                <a:sym typeface="Roboto"/>
              </a:rPr>
              <a:t>拆开编码器，把它分成两个萃取器，再各自增加用kldivergence增加训练，再去掉中间的主题字，就做到了下一张头影片的</a:t>
            </a:r>
            <a:endParaRPr sz="2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gf8cf6aef5b_0_2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None/>
            </a:pPr>
            <a:r>
              <a:rPr lang="en"/>
              <a:t>2. </a:t>
            </a:r>
            <a:r>
              <a:rPr lang="en">
                <a:latin typeface="Arial"/>
                <a:ea typeface="Arial"/>
                <a:cs typeface="Arial"/>
                <a:sym typeface="Arial"/>
              </a:rPr>
              <a:t>成对交叉更多</a:t>
            </a:r>
            <a:endParaRPr sz="2600" b="1"/>
          </a:p>
        </p:txBody>
      </p:sp>
      <p:sp>
        <p:nvSpPr>
          <p:cNvPr id="583" name="Google Shape;583;gf8cf6aef5b_0_22"/>
          <p:cNvSpPr/>
          <p:nvPr/>
        </p:nvSpPr>
        <p:spPr>
          <a:xfrm>
            <a:off x="2548404" y="1447591"/>
            <a:ext cx="4074900" cy="2401500"/>
          </a:xfrm>
          <a:prstGeom prst="downArrowCallout">
            <a:avLst>
              <a:gd name="adj1" fmla="val 11804"/>
              <a:gd name="adj2" fmla="val 16058"/>
              <a:gd name="adj3" fmla="val 25000"/>
              <a:gd name="adj4" fmla="val 969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84" name="Google Shape;584;gf8cf6aef5b_0_22"/>
          <p:cNvSpPr/>
          <p:nvPr/>
        </p:nvSpPr>
        <p:spPr>
          <a:xfrm>
            <a:off x="665511" y="1018664"/>
            <a:ext cx="1799700" cy="1052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Roboto"/>
                <a:ea typeface="Roboto"/>
                <a:cs typeface="Roboto"/>
                <a:sym typeface="Roboto"/>
              </a:rPr>
              <a:t>文字</a:t>
            </a:r>
            <a:r>
              <a:rPr lang="en" sz="3200" b="0" i="0" u="none" strike="noStrike" cap="none">
                <a:solidFill>
                  <a:srgbClr val="000000"/>
                </a:solidFill>
                <a:latin typeface="Times New Roman"/>
                <a:ea typeface="Times New Roman"/>
                <a:cs typeface="Times New Roman"/>
                <a:sym typeface="Times New Roman"/>
              </a:rPr>
              <a:t>φ</a:t>
            </a:r>
            <a:r>
              <a:rPr lang="en" sz="3200" b="0" i="0" u="none" strike="noStrike" cap="none">
                <a:solidFill>
                  <a:srgbClr val="000000"/>
                </a:solidFill>
                <a:latin typeface="Roboto"/>
                <a:ea typeface="Roboto"/>
                <a:cs typeface="Roboto"/>
                <a:sym typeface="Roboto"/>
              </a:rPr>
              <a:t>, </a:t>
            </a:r>
            <a:endParaRPr sz="3200" b="0"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Roboto"/>
                <a:ea typeface="Roboto"/>
                <a:cs typeface="Roboto"/>
                <a:sym typeface="Roboto"/>
              </a:rPr>
              <a:t>字体 </a:t>
            </a:r>
            <a:r>
              <a:rPr lang="en" sz="3200" b="0" i="0" u="none" strike="noStrike" cap="none">
                <a:solidFill>
                  <a:srgbClr val="000000"/>
                </a:solidFill>
                <a:latin typeface="Times New Roman"/>
                <a:ea typeface="Times New Roman"/>
                <a:cs typeface="Times New Roman"/>
                <a:sym typeface="Times New Roman"/>
              </a:rPr>
              <a:t>α</a:t>
            </a:r>
            <a:endParaRPr sz="3200" b="0" i="0" u="none" strike="noStrike" cap="none">
              <a:solidFill>
                <a:srgbClr val="000000"/>
              </a:solidFill>
              <a:latin typeface="Times New Roman"/>
              <a:ea typeface="Times New Roman"/>
              <a:cs typeface="Times New Roman"/>
              <a:sym typeface="Times New Roman"/>
            </a:endParaRPr>
          </a:p>
        </p:txBody>
      </p:sp>
      <p:sp>
        <p:nvSpPr>
          <p:cNvPr id="585" name="Google Shape;585;gf8cf6aef5b_0_22"/>
          <p:cNvSpPr/>
          <p:nvPr/>
        </p:nvSpPr>
        <p:spPr>
          <a:xfrm>
            <a:off x="6817610" y="1047448"/>
            <a:ext cx="1799700" cy="1052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Roboto"/>
                <a:ea typeface="Roboto"/>
                <a:cs typeface="Roboto"/>
                <a:sym typeface="Roboto"/>
              </a:rPr>
              <a:t>文字 </a:t>
            </a:r>
            <a:r>
              <a:rPr lang="en" sz="3200" b="0" i="0" u="none" strike="noStrike" cap="none">
                <a:solidFill>
                  <a:srgbClr val="000000"/>
                </a:solidFill>
                <a:latin typeface="Times New Roman"/>
                <a:ea typeface="Times New Roman"/>
                <a:cs typeface="Times New Roman"/>
                <a:sym typeface="Times New Roman"/>
              </a:rPr>
              <a:t>γ</a:t>
            </a:r>
            <a:r>
              <a:rPr lang="en" sz="3200" b="0" i="0" u="none" strike="noStrike" cap="none">
                <a:solidFill>
                  <a:srgbClr val="000000"/>
                </a:solidFill>
                <a:latin typeface="Roboto"/>
                <a:ea typeface="Roboto"/>
                <a:cs typeface="Roboto"/>
                <a:sym typeface="Roboto"/>
              </a:rPr>
              <a:t>, </a:t>
            </a:r>
            <a:endParaRPr sz="3200" b="0"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Roboto"/>
                <a:ea typeface="Roboto"/>
                <a:cs typeface="Roboto"/>
                <a:sym typeface="Roboto"/>
              </a:rPr>
              <a:t>字体 </a:t>
            </a:r>
            <a:r>
              <a:rPr lang="en" sz="3200" b="0" i="0" u="none" strike="noStrike" cap="none">
                <a:solidFill>
                  <a:srgbClr val="000000"/>
                </a:solidFill>
                <a:latin typeface="Times New Roman"/>
                <a:ea typeface="Times New Roman"/>
                <a:cs typeface="Times New Roman"/>
                <a:sym typeface="Times New Roman"/>
              </a:rPr>
              <a:t>β</a:t>
            </a:r>
            <a:endParaRPr sz="3200" b="0" i="0" u="none" strike="noStrike" cap="none">
              <a:solidFill>
                <a:srgbClr val="000000"/>
              </a:solidFill>
              <a:latin typeface="Times New Roman"/>
              <a:ea typeface="Times New Roman"/>
              <a:cs typeface="Times New Roman"/>
              <a:sym typeface="Times New Roman"/>
            </a:endParaRPr>
          </a:p>
        </p:txBody>
      </p:sp>
      <p:sp>
        <p:nvSpPr>
          <p:cNvPr id="586" name="Google Shape;586;gf8cf6aef5b_0_22"/>
          <p:cNvSpPr/>
          <p:nvPr/>
        </p:nvSpPr>
        <p:spPr>
          <a:xfrm>
            <a:off x="3730778" y="3918083"/>
            <a:ext cx="1710300" cy="991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Roboto"/>
                <a:ea typeface="Roboto"/>
                <a:cs typeface="Roboto"/>
                <a:sym typeface="Roboto"/>
              </a:rPr>
              <a:t>文字 </a:t>
            </a:r>
            <a:r>
              <a:rPr lang="en" sz="3200" b="0" i="0" u="none" strike="noStrike" cap="none">
                <a:solidFill>
                  <a:srgbClr val="000000"/>
                </a:solidFill>
                <a:latin typeface="Times New Roman"/>
                <a:ea typeface="Times New Roman"/>
                <a:cs typeface="Times New Roman"/>
                <a:sym typeface="Times New Roman"/>
              </a:rPr>
              <a:t>γ</a:t>
            </a:r>
            <a:r>
              <a:rPr lang="en" sz="3200" b="0" i="0" u="none" strike="noStrike" cap="none">
                <a:solidFill>
                  <a:srgbClr val="000000"/>
                </a:solidFill>
                <a:latin typeface="Roboto"/>
                <a:ea typeface="Roboto"/>
                <a:cs typeface="Roboto"/>
                <a:sym typeface="Roboto"/>
              </a:rPr>
              <a:t>, </a:t>
            </a:r>
            <a:endParaRPr sz="3200" b="0"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Roboto"/>
                <a:ea typeface="Roboto"/>
                <a:cs typeface="Roboto"/>
                <a:sym typeface="Roboto"/>
              </a:rPr>
              <a:t>字体 </a:t>
            </a:r>
            <a:r>
              <a:rPr lang="en" sz="3200" b="0" i="0" u="none" strike="noStrike" cap="none">
                <a:solidFill>
                  <a:srgbClr val="000000"/>
                </a:solidFill>
                <a:latin typeface="Times New Roman"/>
                <a:ea typeface="Times New Roman"/>
                <a:cs typeface="Times New Roman"/>
                <a:sym typeface="Times New Roman"/>
              </a:rPr>
              <a:t>α</a:t>
            </a:r>
            <a:endParaRPr sz="3200" b="0" i="0" u="none" strike="noStrike" cap="none">
              <a:solidFill>
                <a:srgbClr val="000000"/>
              </a:solidFill>
              <a:latin typeface="Roboto"/>
              <a:ea typeface="Roboto"/>
              <a:cs typeface="Roboto"/>
              <a:sym typeface="Roboto"/>
            </a:endParaRPr>
          </a:p>
        </p:txBody>
      </p:sp>
      <p:sp>
        <p:nvSpPr>
          <p:cNvPr id="587" name="Google Shape;587;gf8cf6aef5b_0_22"/>
          <p:cNvSpPr txBox="1"/>
          <p:nvPr/>
        </p:nvSpPr>
        <p:spPr>
          <a:xfrm>
            <a:off x="4167026" y="2233904"/>
            <a:ext cx="837600" cy="562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a:ea typeface="Roboto"/>
                <a:cs typeface="Roboto"/>
                <a:sym typeface="Roboto"/>
              </a:rPr>
              <a:t>合并</a:t>
            </a:r>
            <a:endParaRPr sz="2400" b="1" i="0" u="none" strike="noStrike" cap="none">
              <a:solidFill>
                <a:srgbClr val="000000"/>
              </a:solidFill>
              <a:latin typeface="Roboto"/>
              <a:ea typeface="Roboto"/>
              <a:cs typeface="Roboto"/>
              <a:sym typeface="Roboto"/>
            </a:endParaRPr>
          </a:p>
        </p:txBody>
      </p:sp>
      <p:pic>
        <p:nvPicPr>
          <p:cNvPr id="588" name="Google Shape;588;gf8cf6aef5b_0_22"/>
          <p:cNvPicPr preferRelativeResize="0"/>
          <p:nvPr/>
        </p:nvPicPr>
        <p:blipFill rotWithShape="1">
          <a:blip r:embed="rId3">
            <a:alphaModFix/>
          </a:blip>
          <a:srcRect l="59521" r="19775"/>
          <a:stretch/>
        </p:blipFill>
        <p:spPr>
          <a:xfrm>
            <a:off x="7365051" y="2178487"/>
            <a:ext cx="814175" cy="786525"/>
          </a:xfrm>
          <a:prstGeom prst="rect">
            <a:avLst/>
          </a:prstGeom>
          <a:noFill/>
          <a:ln w="9525" cap="flat" cmpd="sng">
            <a:solidFill>
              <a:srgbClr val="000000"/>
            </a:solidFill>
            <a:prstDash val="solid"/>
            <a:round/>
            <a:headEnd type="none" w="sm" len="sm"/>
            <a:tailEnd type="none" w="sm" len="sm"/>
          </a:ln>
        </p:spPr>
      </p:pic>
      <p:pic>
        <p:nvPicPr>
          <p:cNvPr id="589" name="Google Shape;589;gf8cf6aef5b_0_22"/>
          <p:cNvPicPr preferRelativeResize="0"/>
          <p:nvPr/>
        </p:nvPicPr>
        <p:blipFill rotWithShape="1">
          <a:blip r:embed="rId3">
            <a:alphaModFix/>
          </a:blip>
          <a:srcRect l="79296" r="2"/>
          <a:stretch/>
        </p:blipFill>
        <p:spPr>
          <a:xfrm>
            <a:off x="1158304" y="2178487"/>
            <a:ext cx="814175" cy="786544"/>
          </a:xfrm>
          <a:prstGeom prst="rect">
            <a:avLst/>
          </a:prstGeom>
          <a:noFill/>
          <a:ln w="9525" cap="flat" cmpd="sng">
            <a:solidFill>
              <a:srgbClr val="000000"/>
            </a:solidFill>
            <a:prstDash val="solid"/>
            <a:round/>
            <a:headEnd type="none" w="sm" len="sm"/>
            <a:tailEnd type="none" w="sm" len="sm"/>
          </a:ln>
        </p:spPr>
      </p:pic>
      <p:pic>
        <p:nvPicPr>
          <p:cNvPr id="590" name="Google Shape;590;gf8cf6aef5b_0_22"/>
          <p:cNvPicPr preferRelativeResize="0"/>
          <p:nvPr/>
        </p:nvPicPr>
        <p:blipFill rotWithShape="1">
          <a:blip r:embed="rId3">
            <a:alphaModFix/>
          </a:blip>
          <a:srcRect l="39665" r="39631"/>
          <a:stretch/>
        </p:blipFill>
        <p:spPr>
          <a:xfrm>
            <a:off x="5623933" y="4020359"/>
            <a:ext cx="814175" cy="786557"/>
          </a:xfrm>
          <a:prstGeom prst="rect">
            <a:avLst/>
          </a:prstGeom>
          <a:noFill/>
          <a:ln w="9525" cap="flat" cmpd="sng">
            <a:solidFill>
              <a:srgbClr val="000000"/>
            </a:solidFill>
            <a:prstDash val="solid"/>
            <a:round/>
            <a:headEnd type="none" w="sm" len="sm"/>
            <a:tailEnd type="none" w="sm" len="sm"/>
          </a:ln>
        </p:spPr>
      </p:pic>
      <p:sp>
        <p:nvSpPr>
          <p:cNvPr id="591" name="Google Shape;591;gf8cf6aef5b_0_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sp>
        <p:nvSpPr>
          <p:cNvPr id="592" name="Google Shape;592;gf8cf6aef5b_0_22"/>
          <p:cNvSpPr txBox="1"/>
          <p:nvPr/>
        </p:nvSpPr>
        <p:spPr>
          <a:xfrm>
            <a:off x="2760751" y="1349311"/>
            <a:ext cx="1112100" cy="448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萃取 </a:t>
            </a:r>
            <a:r>
              <a:rPr lang="en" sz="1800" b="1" i="0" u="none" strike="noStrike" cap="none">
                <a:solidFill>
                  <a:srgbClr val="000000"/>
                </a:solidFill>
                <a:latin typeface="Roboto"/>
                <a:ea typeface="Roboto"/>
                <a:cs typeface="Roboto"/>
                <a:sym typeface="Roboto"/>
              </a:rPr>
              <a:t>字体</a:t>
            </a:r>
            <a:endParaRPr sz="1800" b="1" i="0" u="none" strike="noStrike" cap="none">
              <a:solidFill>
                <a:srgbClr val="000000"/>
              </a:solidFill>
              <a:latin typeface="Roboto"/>
              <a:ea typeface="Roboto"/>
              <a:cs typeface="Roboto"/>
              <a:sym typeface="Roboto"/>
            </a:endParaRPr>
          </a:p>
        </p:txBody>
      </p:sp>
      <p:sp>
        <p:nvSpPr>
          <p:cNvPr id="593" name="Google Shape;593;gf8cf6aef5b_0_22"/>
          <p:cNvSpPr txBox="1"/>
          <p:nvPr/>
        </p:nvSpPr>
        <p:spPr>
          <a:xfrm>
            <a:off x="5325968" y="1349976"/>
            <a:ext cx="1112100" cy="448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萃取 </a:t>
            </a:r>
            <a:r>
              <a:rPr lang="en" sz="1800" b="1" i="0" u="none" strike="noStrike" cap="none">
                <a:solidFill>
                  <a:srgbClr val="000000"/>
                </a:solidFill>
                <a:latin typeface="Roboto"/>
                <a:ea typeface="Roboto"/>
                <a:cs typeface="Roboto"/>
                <a:sym typeface="Roboto"/>
              </a:rPr>
              <a:t>文字</a:t>
            </a:r>
            <a:endParaRPr sz="1800" b="1" i="0" u="none" strike="noStrike" cap="none">
              <a:solidFill>
                <a:srgbClr val="000000"/>
              </a:solidFill>
              <a:latin typeface="Roboto"/>
              <a:ea typeface="Roboto"/>
              <a:cs typeface="Roboto"/>
              <a:sym typeface="Roboto"/>
            </a:endParaRPr>
          </a:p>
        </p:txBody>
      </p:sp>
      <p:sp>
        <p:nvSpPr>
          <p:cNvPr id="594" name="Google Shape;594;gf8cf6aef5b_0_22"/>
          <p:cNvSpPr txBox="1"/>
          <p:nvPr/>
        </p:nvSpPr>
        <p:spPr>
          <a:xfrm>
            <a:off x="443775" y="3277275"/>
            <a:ext cx="18663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latin typeface="Roboto"/>
                <a:ea typeface="Roboto"/>
                <a:cs typeface="Roboto"/>
                <a:sym typeface="Roboto"/>
              </a:rPr>
              <a:t>最终目标</a:t>
            </a:r>
            <a:endParaRPr sz="60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gf8cf6aef5b_0_15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3. 更多例子</a:t>
            </a:r>
            <a:endParaRPr/>
          </a:p>
        </p:txBody>
      </p:sp>
      <p:pic>
        <p:nvPicPr>
          <p:cNvPr id="600" name="Google Shape;600;gf8cf6aef5b_0_154"/>
          <p:cNvPicPr preferRelativeResize="0"/>
          <p:nvPr/>
        </p:nvPicPr>
        <p:blipFill rotWithShape="1">
          <a:blip r:embed="rId3">
            <a:alphaModFix/>
          </a:blip>
          <a:srcRect/>
          <a:stretch/>
        </p:blipFill>
        <p:spPr>
          <a:xfrm>
            <a:off x="331888" y="2195013"/>
            <a:ext cx="4167125" cy="709275"/>
          </a:xfrm>
          <a:prstGeom prst="rect">
            <a:avLst/>
          </a:prstGeom>
          <a:noFill/>
          <a:ln>
            <a:noFill/>
          </a:ln>
        </p:spPr>
      </p:pic>
      <p:pic>
        <p:nvPicPr>
          <p:cNvPr id="601" name="Google Shape;601;gf8cf6aef5b_0_154"/>
          <p:cNvPicPr preferRelativeResize="0"/>
          <p:nvPr/>
        </p:nvPicPr>
        <p:blipFill rotWithShape="1">
          <a:blip r:embed="rId4">
            <a:alphaModFix/>
          </a:blip>
          <a:srcRect/>
          <a:stretch/>
        </p:blipFill>
        <p:spPr>
          <a:xfrm>
            <a:off x="4663612" y="2195088"/>
            <a:ext cx="4167075" cy="709275"/>
          </a:xfrm>
          <a:prstGeom prst="rect">
            <a:avLst/>
          </a:prstGeom>
          <a:noFill/>
          <a:ln>
            <a:noFill/>
          </a:ln>
        </p:spPr>
      </p:pic>
      <p:pic>
        <p:nvPicPr>
          <p:cNvPr id="602" name="Google Shape;602;gf8cf6aef5b_0_154"/>
          <p:cNvPicPr preferRelativeResize="0"/>
          <p:nvPr/>
        </p:nvPicPr>
        <p:blipFill rotWithShape="1">
          <a:blip r:embed="rId5">
            <a:alphaModFix/>
          </a:blip>
          <a:srcRect/>
          <a:stretch/>
        </p:blipFill>
        <p:spPr>
          <a:xfrm>
            <a:off x="313275" y="3224325"/>
            <a:ext cx="4167125" cy="709275"/>
          </a:xfrm>
          <a:prstGeom prst="rect">
            <a:avLst/>
          </a:prstGeom>
          <a:noFill/>
          <a:ln>
            <a:noFill/>
          </a:ln>
        </p:spPr>
      </p:pic>
      <p:sp>
        <p:nvSpPr>
          <p:cNvPr id="603" name="Google Shape;603;gf8cf6aef5b_0_154"/>
          <p:cNvSpPr txBox="1"/>
          <p:nvPr/>
        </p:nvSpPr>
        <p:spPr>
          <a:xfrm>
            <a:off x="1129425" y="1805672"/>
            <a:ext cx="3363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800">
                <a:solidFill>
                  <a:srgbClr val="7890B6"/>
                </a:solidFill>
                <a:latin typeface="Patrick Hand SC"/>
                <a:ea typeface="Patrick Hand SC"/>
                <a:cs typeface="Patrick Hand SC"/>
                <a:sym typeface="Patrick Hand SC"/>
              </a:rPr>
              <a:t>thick → thin + serif → sans-serif</a:t>
            </a:r>
            <a:endParaRPr sz="1800">
              <a:solidFill>
                <a:srgbClr val="7890B6"/>
              </a:solidFill>
              <a:latin typeface="Patrick Hand SC"/>
              <a:ea typeface="Patrick Hand SC"/>
              <a:cs typeface="Patrick Hand SC"/>
              <a:sym typeface="Patrick Hand SC"/>
            </a:endParaRPr>
          </a:p>
        </p:txBody>
      </p:sp>
      <p:sp>
        <p:nvSpPr>
          <p:cNvPr id="604" name="Google Shape;604;gf8cf6aef5b_0_154"/>
          <p:cNvSpPr txBox="1"/>
          <p:nvPr/>
        </p:nvSpPr>
        <p:spPr>
          <a:xfrm>
            <a:off x="4663610" y="1805672"/>
            <a:ext cx="3363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7890B6"/>
                </a:solidFill>
                <a:latin typeface="Patrick Hand SC"/>
                <a:ea typeface="Patrick Hand SC"/>
                <a:cs typeface="Patrick Hand SC"/>
                <a:sym typeface="Patrick Hand SC"/>
              </a:rPr>
              <a:t>thick → thin + serif → sans-serif</a:t>
            </a:r>
            <a:endParaRPr sz="1800">
              <a:solidFill>
                <a:srgbClr val="7890B6"/>
              </a:solidFill>
              <a:latin typeface="Patrick Hand SC"/>
              <a:ea typeface="Patrick Hand SC"/>
              <a:cs typeface="Patrick Hand SC"/>
              <a:sym typeface="Patrick Hand SC"/>
            </a:endParaRPr>
          </a:p>
        </p:txBody>
      </p:sp>
      <p:sp>
        <p:nvSpPr>
          <p:cNvPr id="605" name="Google Shape;605;gf8cf6aef5b_0_154"/>
          <p:cNvSpPr txBox="1"/>
          <p:nvPr/>
        </p:nvSpPr>
        <p:spPr>
          <a:xfrm>
            <a:off x="1132046" y="2876310"/>
            <a:ext cx="3363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7890B6"/>
                </a:solidFill>
                <a:latin typeface="Patrick Hand SC"/>
                <a:ea typeface="Patrick Hand SC"/>
                <a:cs typeface="Patrick Hand SC"/>
                <a:sym typeface="Patrick Hand SC"/>
              </a:rPr>
              <a:t>thick → thin + straight → tilted</a:t>
            </a:r>
            <a:endParaRPr sz="1800">
              <a:solidFill>
                <a:srgbClr val="7890B6"/>
              </a:solidFill>
              <a:latin typeface="Patrick Hand SC"/>
              <a:ea typeface="Patrick Hand SC"/>
              <a:cs typeface="Patrick Hand SC"/>
              <a:sym typeface="Patrick Hand SC"/>
            </a:endParaRPr>
          </a:p>
        </p:txBody>
      </p:sp>
      <p:sp>
        <p:nvSpPr>
          <p:cNvPr id="606" name="Google Shape;606;gf8cf6aef5b_0_154"/>
          <p:cNvSpPr txBox="1"/>
          <p:nvPr/>
        </p:nvSpPr>
        <p:spPr>
          <a:xfrm>
            <a:off x="4663610" y="2876310"/>
            <a:ext cx="3363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7890B6"/>
                </a:solidFill>
                <a:latin typeface="Patrick Hand SC"/>
                <a:ea typeface="Patrick Hand SC"/>
                <a:cs typeface="Patrick Hand SC"/>
                <a:sym typeface="Patrick Hand SC"/>
              </a:rPr>
              <a:t>thin → thick + straight → tilted</a:t>
            </a:r>
            <a:endParaRPr sz="1800">
              <a:solidFill>
                <a:srgbClr val="7890B6"/>
              </a:solidFill>
              <a:latin typeface="Patrick Hand SC"/>
              <a:ea typeface="Patrick Hand SC"/>
              <a:cs typeface="Patrick Hand SC"/>
              <a:sym typeface="Patrick Hand SC"/>
            </a:endParaRPr>
          </a:p>
        </p:txBody>
      </p:sp>
      <p:sp>
        <p:nvSpPr>
          <p:cNvPr id="607" name="Google Shape;607;gf8cf6aef5b_0_154"/>
          <p:cNvSpPr txBox="1"/>
          <p:nvPr/>
        </p:nvSpPr>
        <p:spPr>
          <a:xfrm>
            <a:off x="936275" y="3946950"/>
            <a:ext cx="3559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7890B6"/>
                </a:solidFill>
                <a:latin typeface="Patrick Hand SC"/>
                <a:ea typeface="Patrick Hand SC"/>
                <a:cs typeface="Patrick Hand SC"/>
                <a:sym typeface="Patrick Hand SC"/>
              </a:rPr>
              <a:t>serif → sans-serif + tilted → straight</a:t>
            </a:r>
            <a:endParaRPr sz="1800">
              <a:solidFill>
                <a:srgbClr val="7890B6"/>
              </a:solidFill>
              <a:latin typeface="Patrick Hand SC"/>
              <a:ea typeface="Patrick Hand SC"/>
              <a:cs typeface="Patrick Hand SC"/>
              <a:sym typeface="Patrick Hand SC"/>
            </a:endParaRPr>
          </a:p>
        </p:txBody>
      </p:sp>
      <p:sp>
        <p:nvSpPr>
          <p:cNvPr id="608" name="Google Shape;608;gf8cf6aef5b_0_154"/>
          <p:cNvSpPr txBox="1"/>
          <p:nvPr/>
        </p:nvSpPr>
        <p:spPr>
          <a:xfrm>
            <a:off x="4663599" y="3946950"/>
            <a:ext cx="3616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7890B6"/>
                </a:solidFill>
                <a:latin typeface="Patrick Hand SC"/>
                <a:ea typeface="Patrick Hand SC"/>
                <a:cs typeface="Patrick Hand SC"/>
                <a:sym typeface="Patrick Hand SC"/>
              </a:rPr>
              <a:t>sans-serif → serif + straight → tilted</a:t>
            </a:r>
            <a:endParaRPr sz="1800">
              <a:solidFill>
                <a:srgbClr val="7890B6"/>
              </a:solidFill>
              <a:latin typeface="Patrick Hand SC"/>
              <a:ea typeface="Patrick Hand SC"/>
              <a:cs typeface="Patrick Hand SC"/>
              <a:sym typeface="Patrick Hand SC"/>
            </a:endParaRPr>
          </a:p>
        </p:txBody>
      </p:sp>
      <p:sp>
        <p:nvSpPr>
          <p:cNvPr id="609" name="Google Shape;609;gf8cf6aef5b_0_154"/>
          <p:cNvSpPr/>
          <p:nvPr/>
        </p:nvSpPr>
        <p:spPr>
          <a:xfrm flipH="1">
            <a:off x="2136863" y="3400775"/>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gf8cf6aef5b_0_154"/>
          <p:cNvSpPr/>
          <p:nvPr/>
        </p:nvSpPr>
        <p:spPr>
          <a:xfrm>
            <a:off x="3219163" y="3230975"/>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gf8cf6aef5b_0_154"/>
          <p:cNvSpPr/>
          <p:nvPr/>
        </p:nvSpPr>
        <p:spPr>
          <a:xfrm>
            <a:off x="877663" y="3230975"/>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gf8cf6aef5b_0_154"/>
          <p:cNvSpPr/>
          <p:nvPr/>
        </p:nvSpPr>
        <p:spPr>
          <a:xfrm>
            <a:off x="381588" y="325630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gf8cf6aef5b_0_154"/>
          <p:cNvSpPr/>
          <p:nvPr/>
        </p:nvSpPr>
        <p:spPr>
          <a:xfrm>
            <a:off x="1651875" y="3465838"/>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gf8cf6aef5b_0_154"/>
          <p:cNvSpPr/>
          <p:nvPr/>
        </p:nvSpPr>
        <p:spPr>
          <a:xfrm>
            <a:off x="2707675" y="325630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gf8cf6aef5b_0_154"/>
          <p:cNvSpPr/>
          <p:nvPr/>
        </p:nvSpPr>
        <p:spPr>
          <a:xfrm>
            <a:off x="3888363" y="32243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gf8cf6aef5b_0_154"/>
          <p:cNvSpPr/>
          <p:nvPr/>
        </p:nvSpPr>
        <p:spPr>
          <a:xfrm flipH="1">
            <a:off x="2136863" y="2386300"/>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gf8cf6aef5b_0_154"/>
          <p:cNvSpPr/>
          <p:nvPr/>
        </p:nvSpPr>
        <p:spPr>
          <a:xfrm>
            <a:off x="3219163" y="2216500"/>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gf8cf6aef5b_0_154"/>
          <p:cNvSpPr/>
          <p:nvPr/>
        </p:nvSpPr>
        <p:spPr>
          <a:xfrm>
            <a:off x="877663" y="2216500"/>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gf8cf6aef5b_0_154"/>
          <p:cNvSpPr/>
          <p:nvPr/>
        </p:nvSpPr>
        <p:spPr>
          <a:xfrm>
            <a:off x="291938" y="213701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gf8cf6aef5b_0_154"/>
          <p:cNvSpPr/>
          <p:nvPr/>
        </p:nvSpPr>
        <p:spPr>
          <a:xfrm>
            <a:off x="1481188" y="221650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gf8cf6aef5b_0_154"/>
          <p:cNvSpPr/>
          <p:nvPr/>
        </p:nvSpPr>
        <p:spPr>
          <a:xfrm>
            <a:off x="2670450" y="221650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gf8cf6aef5b_0_154"/>
          <p:cNvSpPr/>
          <p:nvPr/>
        </p:nvSpPr>
        <p:spPr>
          <a:xfrm>
            <a:off x="3810238" y="221650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gf8cf6aef5b_0_154"/>
          <p:cNvSpPr/>
          <p:nvPr/>
        </p:nvSpPr>
        <p:spPr>
          <a:xfrm flipH="1">
            <a:off x="6468588" y="2386375"/>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gf8cf6aef5b_0_154"/>
          <p:cNvSpPr/>
          <p:nvPr/>
        </p:nvSpPr>
        <p:spPr>
          <a:xfrm>
            <a:off x="7550888" y="2216575"/>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gf8cf6aef5b_0_154"/>
          <p:cNvSpPr/>
          <p:nvPr/>
        </p:nvSpPr>
        <p:spPr>
          <a:xfrm>
            <a:off x="5209388" y="2216575"/>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gf8cf6aef5b_0_154"/>
          <p:cNvSpPr/>
          <p:nvPr/>
        </p:nvSpPr>
        <p:spPr>
          <a:xfrm>
            <a:off x="4991338" y="23756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gf8cf6aef5b_0_154"/>
          <p:cNvSpPr/>
          <p:nvPr/>
        </p:nvSpPr>
        <p:spPr>
          <a:xfrm>
            <a:off x="5976100" y="245527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gf8cf6aef5b_0_154"/>
          <p:cNvSpPr/>
          <p:nvPr/>
        </p:nvSpPr>
        <p:spPr>
          <a:xfrm>
            <a:off x="7316625" y="23288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gf8cf6aef5b_0_154"/>
          <p:cNvSpPr/>
          <p:nvPr/>
        </p:nvSpPr>
        <p:spPr>
          <a:xfrm>
            <a:off x="8529413" y="23288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0" name="Google Shape;630;gf8cf6aef5b_0_154"/>
          <p:cNvPicPr preferRelativeResize="0"/>
          <p:nvPr/>
        </p:nvPicPr>
        <p:blipFill rotWithShape="1">
          <a:blip r:embed="rId6">
            <a:alphaModFix/>
          </a:blip>
          <a:srcRect/>
          <a:stretch/>
        </p:blipFill>
        <p:spPr>
          <a:xfrm>
            <a:off x="4663588" y="3227738"/>
            <a:ext cx="4167125" cy="709275"/>
          </a:xfrm>
          <a:prstGeom prst="rect">
            <a:avLst/>
          </a:prstGeom>
          <a:noFill/>
          <a:ln>
            <a:noFill/>
          </a:ln>
        </p:spPr>
      </p:pic>
      <p:sp>
        <p:nvSpPr>
          <p:cNvPr id="631" name="Google Shape;631;gf8cf6aef5b_0_154"/>
          <p:cNvSpPr/>
          <p:nvPr/>
        </p:nvSpPr>
        <p:spPr>
          <a:xfrm flipH="1">
            <a:off x="6487175" y="3404188"/>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gf8cf6aef5b_0_154"/>
          <p:cNvSpPr/>
          <p:nvPr/>
        </p:nvSpPr>
        <p:spPr>
          <a:xfrm>
            <a:off x="7569475" y="3234388"/>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gf8cf6aef5b_0_154"/>
          <p:cNvSpPr/>
          <p:nvPr/>
        </p:nvSpPr>
        <p:spPr>
          <a:xfrm>
            <a:off x="5227975" y="3234388"/>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gf8cf6aef5b_0_154"/>
          <p:cNvSpPr/>
          <p:nvPr/>
        </p:nvSpPr>
        <p:spPr>
          <a:xfrm>
            <a:off x="4715100" y="3256288"/>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gf8cf6aef5b_0_154"/>
          <p:cNvSpPr/>
          <p:nvPr/>
        </p:nvSpPr>
        <p:spPr>
          <a:xfrm>
            <a:off x="6142275" y="3256288"/>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gf8cf6aef5b_0_154"/>
          <p:cNvSpPr/>
          <p:nvPr/>
        </p:nvSpPr>
        <p:spPr>
          <a:xfrm>
            <a:off x="7110513" y="322431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gf8cf6aef5b_0_154"/>
          <p:cNvSpPr/>
          <p:nvPr/>
        </p:nvSpPr>
        <p:spPr>
          <a:xfrm>
            <a:off x="8279950" y="332136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8" name="Google Shape;638;gf8cf6aef5b_0_154"/>
          <p:cNvPicPr preferRelativeResize="0"/>
          <p:nvPr/>
        </p:nvPicPr>
        <p:blipFill rotWithShape="1">
          <a:blip r:embed="rId7">
            <a:alphaModFix/>
          </a:blip>
          <a:srcRect/>
          <a:stretch/>
        </p:blipFill>
        <p:spPr>
          <a:xfrm>
            <a:off x="331888" y="1080963"/>
            <a:ext cx="4167125" cy="709275"/>
          </a:xfrm>
          <a:prstGeom prst="rect">
            <a:avLst/>
          </a:prstGeom>
          <a:noFill/>
          <a:ln>
            <a:noFill/>
          </a:ln>
        </p:spPr>
      </p:pic>
      <p:sp>
        <p:nvSpPr>
          <p:cNvPr id="639" name="Google Shape;639;gf8cf6aef5b_0_154"/>
          <p:cNvSpPr/>
          <p:nvPr/>
        </p:nvSpPr>
        <p:spPr>
          <a:xfrm flipH="1">
            <a:off x="2172163" y="1319050"/>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gf8cf6aef5b_0_154"/>
          <p:cNvSpPr/>
          <p:nvPr/>
        </p:nvSpPr>
        <p:spPr>
          <a:xfrm>
            <a:off x="3219163" y="1102450"/>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gf8cf6aef5b_0_154"/>
          <p:cNvSpPr/>
          <p:nvPr/>
        </p:nvSpPr>
        <p:spPr>
          <a:xfrm>
            <a:off x="877663" y="1102450"/>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gf8cf6aef5b_0_154"/>
          <p:cNvSpPr/>
          <p:nvPr/>
        </p:nvSpPr>
        <p:spPr>
          <a:xfrm>
            <a:off x="381588" y="10177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gf8cf6aef5b_0_154"/>
          <p:cNvSpPr/>
          <p:nvPr/>
        </p:nvSpPr>
        <p:spPr>
          <a:xfrm>
            <a:off x="1582963" y="110245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gf8cf6aef5b_0_154"/>
          <p:cNvSpPr/>
          <p:nvPr/>
        </p:nvSpPr>
        <p:spPr>
          <a:xfrm>
            <a:off x="2696613" y="10177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gf8cf6aef5b_0_154"/>
          <p:cNvSpPr/>
          <p:nvPr/>
        </p:nvSpPr>
        <p:spPr>
          <a:xfrm>
            <a:off x="3810263" y="109030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6" name="Google Shape;646;gf8cf6aef5b_0_154"/>
          <p:cNvPicPr preferRelativeResize="0"/>
          <p:nvPr/>
        </p:nvPicPr>
        <p:blipFill rotWithShape="1">
          <a:blip r:embed="rId8">
            <a:alphaModFix/>
          </a:blip>
          <a:srcRect/>
          <a:stretch/>
        </p:blipFill>
        <p:spPr>
          <a:xfrm>
            <a:off x="4663588" y="1068813"/>
            <a:ext cx="4167125" cy="709275"/>
          </a:xfrm>
          <a:prstGeom prst="rect">
            <a:avLst/>
          </a:prstGeom>
          <a:noFill/>
          <a:ln>
            <a:noFill/>
          </a:ln>
        </p:spPr>
      </p:pic>
      <p:sp>
        <p:nvSpPr>
          <p:cNvPr id="647" name="Google Shape;647;gf8cf6aef5b_0_154"/>
          <p:cNvSpPr/>
          <p:nvPr/>
        </p:nvSpPr>
        <p:spPr>
          <a:xfrm flipH="1">
            <a:off x="6511763" y="1393875"/>
            <a:ext cx="457800" cy="2331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gf8cf6aef5b_0_154"/>
          <p:cNvSpPr/>
          <p:nvPr/>
        </p:nvSpPr>
        <p:spPr>
          <a:xfrm>
            <a:off x="7550863" y="1090300"/>
            <a:ext cx="588300" cy="5727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gf8cf6aef5b_0_154"/>
          <p:cNvSpPr/>
          <p:nvPr/>
        </p:nvSpPr>
        <p:spPr>
          <a:xfrm>
            <a:off x="5209363" y="1090300"/>
            <a:ext cx="705300" cy="6663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gf8cf6aef5b_0_154"/>
          <p:cNvSpPr/>
          <p:nvPr/>
        </p:nvSpPr>
        <p:spPr>
          <a:xfrm>
            <a:off x="4811588" y="10177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gf8cf6aef5b_0_154"/>
          <p:cNvSpPr/>
          <p:nvPr/>
        </p:nvSpPr>
        <p:spPr>
          <a:xfrm>
            <a:off x="5942663" y="1090300"/>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gf8cf6aef5b_0_154"/>
          <p:cNvSpPr/>
          <p:nvPr/>
        </p:nvSpPr>
        <p:spPr>
          <a:xfrm>
            <a:off x="7073725" y="10177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gf8cf6aef5b_0_154"/>
          <p:cNvSpPr/>
          <p:nvPr/>
        </p:nvSpPr>
        <p:spPr>
          <a:xfrm>
            <a:off x="8223738" y="1017725"/>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gf8cf6aef5b_0_154"/>
          <p:cNvSpPr/>
          <p:nvPr/>
        </p:nvSpPr>
        <p:spPr>
          <a:xfrm>
            <a:off x="5976100" y="352591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gf8cf6aef5b_0_154"/>
          <p:cNvSpPr/>
          <p:nvPr/>
        </p:nvSpPr>
        <p:spPr>
          <a:xfrm>
            <a:off x="7110525" y="352591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gf8cf6aef5b_0_154"/>
          <p:cNvSpPr/>
          <p:nvPr/>
        </p:nvSpPr>
        <p:spPr>
          <a:xfrm>
            <a:off x="8244950" y="3633863"/>
            <a:ext cx="293400" cy="23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2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71428"/>
              <a:buNone/>
            </a:pPr>
            <a:r>
              <a:rPr lang="en" sz="2800" b="1"/>
              <a:t>3. 更多例子</a:t>
            </a:r>
            <a:endParaRPr sz="2800" b="1"/>
          </a:p>
        </p:txBody>
      </p:sp>
      <p:sp>
        <p:nvSpPr>
          <p:cNvPr id="662" name="Google Shape;662;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pic>
        <p:nvPicPr>
          <p:cNvPr id="663" name="Google Shape;663;p22"/>
          <p:cNvPicPr preferRelativeResize="0"/>
          <p:nvPr/>
        </p:nvPicPr>
        <p:blipFill rotWithShape="1">
          <a:blip r:embed="rId3">
            <a:alphaModFix/>
          </a:blip>
          <a:srcRect/>
          <a:stretch/>
        </p:blipFill>
        <p:spPr>
          <a:xfrm>
            <a:off x="846681" y="1342190"/>
            <a:ext cx="7329737" cy="2862663"/>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gf3652d8188_0_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4. Future direction as of style confirmation</a:t>
            </a:r>
            <a:endParaRPr/>
          </a:p>
        </p:txBody>
      </p:sp>
      <p:sp>
        <p:nvSpPr>
          <p:cNvPr id="680" name="Google Shape;680;gf3652d8188_0_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27</a:t>
            </a:fld>
            <a:endParaRPr/>
          </a:p>
        </p:txBody>
      </p:sp>
      <p:sp>
        <p:nvSpPr>
          <p:cNvPr id="681" name="Google Shape;681;gf3652d8188_0_0"/>
          <p:cNvSpPr txBox="1"/>
          <p:nvPr/>
        </p:nvSpPr>
        <p:spPr>
          <a:xfrm>
            <a:off x="173100" y="778525"/>
            <a:ext cx="8536500" cy="830966"/>
          </a:xfrm>
          <a:prstGeom prst="rect">
            <a:avLst/>
          </a:prstGeom>
          <a:noFill/>
          <a:ln>
            <a:noFill/>
          </a:ln>
        </p:spPr>
        <p:txBody>
          <a:bodyPr spcFirstLastPara="1" wrap="square" lIns="91425" tIns="91425" rIns="91425" bIns="91425" anchor="t" anchorCtr="0">
            <a:spAutoFit/>
          </a:bodyPr>
          <a:lstStyle/>
          <a:p>
            <a:pPr marL="457200" indent="-317500">
              <a:buSzPts val="1400"/>
              <a:buFont typeface="Roboto"/>
              <a:buAutoNum type="arabicPeriod"/>
            </a:pPr>
            <a:r>
              <a:rPr lang="en">
                <a:latin typeface="Roboto"/>
                <a:ea typeface="Roboto"/>
                <a:cs typeface="Roboto"/>
                <a:sym typeface="Roboto"/>
              </a:rPr>
              <a:t>Inception score</a:t>
            </a:r>
            <a:endParaRPr lang="zh-TW">
              <a:latin typeface="Roboto"/>
              <a:ea typeface="Roboto"/>
              <a:cs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contextual loss</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Neural style transfer</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668" name="Google Shape;668;p23"/>
          <p:cNvPicPr preferRelativeResize="0"/>
          <p:nvPr/>
        </p:nvPicPr>
        <p:blipFill rotWithShape="1">
          <a:blip r:embed="rId3">
            <a:alphaModFix/>
          </a:blip>
          <a:srcRect/>
          <a:stretch/>
        </p:blipFill>
        <p:spPr>
          <a:xfrm>
            <a:off x="1478600" y="543361"/>
            <a:ext cx="7665399" cy="4056775"/>
          </a:xfrm>
          <a:prstGeom prst="rect">
            <a:avLst/>
          </a:prstGeom>
          <a:noFill/>
          <a:ln>
            <a:noFill/>
          </a:ln>
        </p:spPr>
      </p:pic>
      <p:pic>
        <p:nvPicPr>
          <p:cNvPr id="669" name="Google Shape;669;p23"/>
          <p:cNvPicPr preferRelativeResize="0"/>
          <p:nvPr/>
        </p:nvPicPr>
        <p:blipFill rotWithShape="1">
          <a:blip r:embed="rId4">
            <a:alphaModFix/>
          </a:blip>
          <a:srcRect/>
          <a:stretch/>
        </p:blipFill>
        <p:spPr>
          <a:xfrm>
            <a:off x="1712352" y="405302"/>
            <a:ext cx="7197900" cy="980175"/>
          </a:xfrm>
          <a:prstGeom prst="rect">
            <a:avLst/>
          </a:prstGeom>
          <a:noFill/>
          <a:ln w="9525" cap="flat" cmpd="sng">
            <a:solidFill>
              <a:schemeClr val="accent1"/>
            </a:solidFill>
            <a:prstDash val="solid"/>
            <a:round/>
            <a:headEnd type="none" w="sm" len="sm"/>
            <a:tailEnd type="none" w="sm" len="sm"/>
          </a:ln>
        </p:spPr>
      </p:pic>
      <p:sp>
        <p:nvSpPr>
          <p:cNvPr id="670" name="Google Shape;670;p23"/>
          <p:cNvSpPr txBox="1"/>
          <p:nvPr/>
        </p:nvSpPr>
        <p:spPr>
          <a:xfrm>
            <a:off x="196650" y="572125"/>
            <a:ext cx="1440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Input</a:t>
            </a:r>
            <a:endParaRPr sz="3000" b="0" i="0" u="none" strike="noStrike" cap="none">
              <a:solidFill>
                <a:srgbClr val="000000"/>
              </a:solidFill>
              <a:latin typeface="Arial"/>
              <a:ea typeface="Arial"/>
              <a:cs typeface="Arial"/>
              <a:sym typeface="Arial"/>
            </a:endParaRPr>
          </a:p>
        </p:txBody>
      </p:sp>
      <p:sp>
        <p:nvSpPr>
          <p:cNvPr id="671" name="Google Shape;671;p23"/>
          <p:cNvSpPr txBox="1"/>
          <p:nvPr/>
        </p:nvSpPr>
        <p:spPr>
          <a:xfrm>
            <a:off x="7253050" y="3994013"/>
            <a:ext cx="15861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Output</a:t>
            </a:r>
            <a:endParaRPr sz="3000" b="0" i="0" u="none" strike="noStrike" cap="none">
              <a:solidFill>
                <a:srgbClr val="000000"/>
              </a:solidFill>
              <a:latin typeface="Arial"/>
              <a:ea typeface="Arial"/>
              <a:cs typeface="Arial"/>
              <a:sym typeface="Arial"/>
            </a:endParaRPr>
          </a:p>
        </p:txBody>
      </p:sp>
      <p:pic>
        <p:nvPicPr>
          <p:cNvPr id="672" name="Google Shape;672;p23"/>
          <p:cNvPicPr preferRelativeResize="0"/>
          <p:nvPr/>
        </p:nvPicPr>
        <p:blipFill rotWithShape="1">
          <a:blip r:embed="rId4">
            <a:alphaModFix/>
          </a:blip>
          <a:srcRect/>
          <a:stretch/>
        </p:blipFill>
        <p:spPr>
          <a:xfrm>
            <a:off x="3538525" y="3856125"/>
            <a:ext cx="3487975" cy="980175"/>
          </a:xfrm>
          <a:prstGeom prst="rect">
            <a:avLst/>
          </a:prstGeom>
          <a:noFill/>
          <a:ln w="9525" cap="flat" cmpd="sng">
            <a:solidFill>
              <a:schemeClr val="accent1"/>
            </a:solidFill>
            <a:prstDash val="solid"/>
            <a:round/>
            <a:headEnd type="none" w="sm" len="sm"/>
            <a:tailEnd type="none" w="sm" len="sm"/>
          </a:ln>
        </p:spPr>
      </p:pic>
      <p:pic>
        <p:nvPicPr>
          <p:cNvPr id="673" name="Google Shape;673;p23"/>
          <p:cNvPicPr preferRelativeResize="0"/>
          <p:nvPr/>
        </p:nvPicPr>
        <p:blipFill rotWithShape="1">
          <a:blip r:embed="rId5">
            <a:alphaModFix/>
          </a:blip>
          <a:srcRect/>
          <a:stretch/>
        </p:blipFill>
        <p:spPr>
          <a:xfrm>
            <a:off x="1365625" y="2768420"/>
            <a:ext cx="3424025" cy="805653"/>
          </a:xfrm>
          <a:prstGeom prst="rect">
            <a:avLst/>
          </a:prstGeom>
          <a:noFill/>
          <a:ln w="9525" cap="flat" cmpd="sng">
            <a:solidFill>
              <a:srgbClr val="FF0000"/>
            </a:solidFill>
            <a:prstDash val="solid"/>
            <a:round/>
            <a:headEnd type="none" w="sm" len="sm"/>
            <a:tailEnd type="none" w="sm" len="sm"/>
          </a:ln>
        </p:spPr>
      </p:pic>
      <p:sp>
        <p:nvSpPr>
          <p:cNvPr id="674" name="Google Shape;674;p23"/>
          <p:cNvSpPr txBox="1"/>
          <p:nvPr/>
        </p:nvSpPr>
        <p:spPr>
          <a:xfrm>
            <a:off x="556800" y="2911650"/>
            <a:ext cx="7203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Arial"/>
                <a:ea typeface="Arial"/>
                <a:cs typeface="Arial"/>
                <a:sym typeface="Arial"/>
              </a:rPr>
              <a:t>same</a:t>
            </a:r>
            <a:endParaRPr sz="1400" b="0" i="0" u="none" strike="noStrike" cap="none">
              <a:solidFill>
                <a:srgbClr val="FF0000"/>
              </a:solidFill>
              <a:latin typeface="Arial"/>
              <a:ea typeface="Arial"/>
              <a:cs typeface="Arial"/>
              <a:sym typeface="Arial"/>
            </a:endParaRPr>
          </a:p>
        </p:txBody>
      </p:sp>
      <p:sp>
        <p:nvSpPr>
          <p:cNvPr id="675" name="Google Shape;675;p23"/>
          <p:cNvSpPr/>
          <p:nvPr/>
        </p:nvSpPr>
        <p:spPr>
          <a:xfrm>
            <a:off x="2982475" y="2022025"/>
            <a:ext cx="1718700" cy="2148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3"/>
          <p:cNvSpPr/>
          <p:nvPr/>
        </p:nvSpPr>
        <p:spPr>
          <a:xfrm>
            <a:off x="5902500" y="2022025"/>
            <a:ext cx="1288200" cy="2148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7" name="Google Shape;677;p23"/>
          <p:cNvPicPr preferRelativeResize="0"/>
          <p:nvPr/>
        </p:nvPicPr>
        <p:blipFill rotWithShape="1">
          <a:blip r:embed="rId5">
            <a:alphaModFix/>
          </a:blip>
          <a:srcRect/>
          <a:stretch/>
        </p:blipFill>
        <p:spPr>
          <a:xfrm>
            <a:off x="5719975" y="2768420"/>
            <a:ext cx="3424025" cy="805653"/>
          </a:xfrm>
          <a:prstGeom prst="rect">
            <a:avLst/>
          </a:prstGeom>
          <a:noFill/>
          <a:ln w="9525" cap="flat" cmpd="sng">
            <a:solidFill>
              <a:srgbClr val="00FF00"/>
            </a:solidFill>
            <a:prstDash val="solid"/>
            <a:round/>
            <a:headEnd type="none" w="sm" len="sm"/>
            <a:tailEnd type="none" w="sm" len="sm"/>
          </a:ln>
        </p:spPr>
      </p:pic>
      <p:sp>
        <p:nvSpPr>
          <p:cNvPr id="678" name="Google Shape;678;p23"/>
          <p:cNvSpPr txBox="1"/>
          <p:nvPr/>
        </p:nvSpPr>
        <p:spPr>
          <a:xfrm>
            <a:off x="8050950" y="2300038"/>
            <a:ext cx="720300" cy="4002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FF00"/>
                </a:solidFill>
                <a:latin typeface="Arial"/>
                <a:ea typeface="Arial"/>
                <a:cs typeface="Arial"/>
                <a:sym typeface="Arial"/>
              </a:rPr>
              <a:t>same</a:t>
            </a:r>
            <a:endParaRPr sz="1400" b="0" i="0" u="none" strike="noStrike" cap="none">
              <a:solidFill>
                <a:srgbClr val="00FF00"/>
              </a:solidFill>
              <a:latin typeface="Arial"/>
              <a:ea typeface="Arial"/>
              <a:cs typeface="Arial"/>
              <a:sym typeface="Arial"/>
            </a:endParaRPr>
          </a:p>
        </p:txBody>
      </p:sp>
      <p:sp>
        <p:nvSpPr>
          <p:cNvPr id="679" name="Google Shape;679;p23"/>
          <p:cNvSpPr/>
          <p:nvPr/>
        </p:nvSpPr>
        <p:spPr>
          <a:xfrm>
            <a:off x="3045650" y="1744000"/>
            <a:ext cx="1586100" cy="5559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3"/>
          <p:cNvSpPr/>
          <p:nvPr/>
        </p:nvSpPr>
        <p:spPr>
          <a:xfrm>
            <a:off x="5902500" y="1744000"/>
            <a:ext cx="1288200" cy="5559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3"/>
          <p:cNvSpPr/>
          <p:nvPr/>
        </p:nvSpPr>
        <p:spPr>
          <a:xfrm>
            <a:off x="4789650" y="617425"/>
            <a:ext cx="985800" cy="5559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3"/>
          <p:cNvSpPr/>
          <p:nvPr/>
        </p:nvSpPr>
        <p:spPr>
          <a:xfrm>
            <a:off x="7304525" y="617425"/>
            <a:ext cx="1350600" cy="555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3"/>
          <p:cNvSpPr/>
          <p:nvPr/>
        </p:nvSpPr>
        <p:spPr>
          <a:xfrm>
            <a:off x="1845850" y="617438"/>
            <a:ext cx="1350600" cy="555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3"/>
          <p:cNvSpPr/>
          <p:nvPr/>
        </p:nvSpPr>
        <p:spPr>
          <a:xfrm>
            <a:off x="1610350" y="2990848"/>
            <a:ext cx="1586100" cy="370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3"/>
          <p:cNvSpPr/>
          <p:nvPr/>
        </p:nvSpPr>
        <p:spPr>
          <a:xfrm>
            <a:off x="7386475" y="2990848"/>
            <a:ext cx="1586100" cy="370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3"/>
          <p:cNvSpPr/>
          <p:nvPr/>
        </p:nvSpPr>
        <p:spPr>
          <a:xfrm>
            <a:off x="3665170" y="2985850"/>
            <a:ext cx="985800" cy="370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3"/>
          <p:cNvSpPr/>
          <p:nvPr/>
        </p:nvSpPr>
        <p:spPr>
          <a:xfrm>
            <a:off x="5839600" y="2985850"/>
            <a:ext cx="1060500" cy="370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3"/>
          <p:cNvSpPr/>
          <p:nvPr/>
        </p:nvSpPr>
        <p:spPr>
          <a:xfrm>
            <a:off x="3665175" y="4160825"/>
            <a:ext cx="985800" cy="312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3"/>
          <p:cNvSpPr/>
          <p:nvPr/>
        </p:nvSpPr>
        <p:spPr>
          <a:xfrm>
            <a:off x="5876950" y="4160825"/>
            <a:ext cx="985800" cy="312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3"/>
          <p:cNvSpPr txBox="1"/>
          <p:nvPr/>
        </p:nvSpPr>
        <p:spPr>
          <a:xfrm>
            <a:off x="1661800" y="618325"/>
            <a:ext cx="17187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Comparison Image Character Ø, Font A</a:t>
            </a:r>
            <a:endParaRPr sz="1200" b="0" i="0" u="none" strike="noStrike" cap="none">
              <a:solidFill>
                <a:srgbClr val="000000"/>
              </a:solidFill>
              <a:latin typeface="Arial"/>
              <a:ea typeface="Arial"/>
              <a:cs typeface="Arial"/>
              <a:sym typeface="Arial"/>
            </a:endParaRPr>
          </a:p>
        </p:txBody>
      </p:sp>
      <p:sp>
        <p:nvSpPr>
          <p:cNvPr id="691" name="Google Shape;691;p23"/>
          <p:cNvSpPr txBox="1"/>
          <p:nvPr/>
        </p:nvSpPr>
        <p:spPr>
          <a:xfrm>
            <a:off x="4457425" y="536575"/>
            <a:ext cx="15861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Main Image Character X,</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Font A</a:t>
            </a:r>
            <a:endParaRPr sz="1400" b="0" i="0" u="none" strike="noStrike" cap="none">
              <a:solidFill>
                <a:srgbClr val="000000"/>
              </a:solidFill>
              <a:latin typeface="Arial"/>
              <a:ea typeface="Arial"/>
              <a:cs typeface="Arial"/>
              <a:sym typeface="Arial"/>
            </a:endParaRPr>
          </a:p>
        </p:txBody>
      </p:sp>
      <p:sp>
        <p:nvSpPr>
          <p:cNvPr id="692" name="Google Shape;692;p23"/>
          <p:cNvSpPr txBox="1"/>
          <p:nvPr/>
        </p:nvSpPr>
        <p:spPr>
          <a:xfrm>
            <a:off x="7120450" y="618325"/>
            <a:ext cx="17187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Comparison Image Character X, Font </a:t>
            </a:r>
            <a:r>
              <a:rPr lang="en" sz="1200" b="1" i="1" u="none" strike="noStrike" cap="none">
                <a:solidFill>
                  <a:schemeClr val="dk1"/>
                </a:solidFill>
                <a:latin typeface="Arial"/>
                <a:ea typeface="Arial"/>
                <a:cs typeface="Arial"/>
                <a:sym typeface="Arial"/>
              </a:rPr>
              <a:t>B</a:t>
            </a:r>
            <a:endParaRPr sz="1200" b="1" i="1" u="none" strike="noStrike" cap="none">
              <a:solidFill>
                <a:srgbClr val="000000"/>
              </a:solidFill>
              <a:latin typeface="Arial"/>
              <a:ea typeface="Arial"/>
              <a:cs typeface="Arial"/>
              <a:sym typeface="Arial"/>
            </a:endParaRPr>
          </a:p>
        </p:txBody>
      </p:sp>
      <p:sp>
        <p:nvSpPr>
          <p:cNvPr id="693" name="Google Shape;693;p23"/>
          <p:cNvSpPr txBox="1"/>
          <p:nvPr/>
        </p:nvSpPr>
        <p:spPr>
          <a:xfrm>
            <a:off x="3048775" y="1591000"/>
            <a:ext cx="15861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chemeClr val="dk1"/>
                </a:solidFill>
                <a:highlight>
                  <a:schemeClr val="lt1"/>
                </a:highlight>
                <a:latin typeface="Arial"/>
                <a:ea typeface="Arial"/>
                <a:cs typeface="Arial"/>
                <a:sym typeface="Arial"/>
              </a:rPr>
              <a:t>Style Extractor</a:t>
            </a:r>
            <a:endParaRPr sz="2200" b="0" i="0" u="none" strike="noStrike" cap="none">
              <a:solidFill>
                <a:schemeClr val="dk1"/>
              </a:solidFill>
              <a:highlight>
                <a:schemeClr val="lt1"/>
              </a:highlight>
              <a:latin typeface="Arial"/>
              <a:ea typeface="Arial"/>
              <a:cs typeface="Arial"/>
              <a:sym typeface="Arial"/>
            </a:endParaRPr>
          </a:p>
        </p:txBody>
      </p:sp>
      <p:sp>
        <p:nvSpPr>
          <p:cNvPr id="694" name="Google Shape;694;p23"/>
          <p:cNvSpPr txBox="1"/>
          <p:nvPr/>
        </p:nvSpPr>
        <p:spPr>
          <a:xfrm>
            <a:off x="5719975" y="1591000"/>
            <a:ext cx="15861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chemeClr val="dk1"/>
                </a:solidFill>
                <a:highlight>
                  <a:schemeClr val="lt1"/>
                </a:highlight>
                <a:latin typeface="Arial"/>
                <a:ea typeface="Arial"/>
                <a:cs typeface="Arial"/>
                <a:sym typeface="Arial"/>
              </a:rPr>
              <a:t>Content Extractor</a:t>
            </a:r>
            <a:endParaRPr sz="2200" b="0" i="0" u="none" strike="noStrike" cap="none">
              <a:solidFill>
                <a:schemeClr val="dk1"/>
              </a:solidFill>
              <a:highlight>
                <a:schemeClr val="lt1"/>
              </a:highlight>
              <a:latin typeface="Arial"/>
              <a:ea typeface="Arial"/>
              <a:cs typeface="Arial"/>
              <a:sym typeface="Arial"/>
            </a:endParaRPr>
          </a:p>
        </p:txBody>
      </p:sp>
      <p:sp>
        <p:nvSpPr>
          <p:cNvPr id="695" name="Google Shape;695;p23"/>
          <p:cNvSpPr txBox="1"/>
          <p:nvPr/>
        </p:nvSpPr>
        <p:spPr>
          <a:xfrm>
            <a:off x="1515425" y="2884375"/>
            <a:ext cx="17187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Comparison Image Style vector A</a:t>
            </a:r>
            <a:endParaRPr sz="1200" b="0" i="0" u="none" strike="noStrike" cap="none">
              <a:solidFill>
                <a:srgbClr val="000000"/>
              </a:solidFill>
              <a:latin typeface="Arial"/>
              <a:ea typeface="Arial"/>
              <a:cs typeface="Arial"/>
              <a:sym typeface="Arial"/>
            </a:endParaRPr>
          </a:p>
        </p:txBody>
      </p:sp>
      <p:sp>
        <p:nvSpPr>
          <p:cNvPr id="696" name="Google Shape;696;p23"/>
          <p:cNvSpPr txBox="1"/>
          <p:nvPr/>
        </p:nvSpPr>
        <p:spPr>
          <a:xfrm>
            <a:off x="3472450" y="2877463"/>
            <a:ext cx="1288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Main Image</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Style vector A</a:t>
            </a:r>
            <a:endParaRPr sz="1200" b="0" i="0" u="none" strike="noStrike" cap="none">
              <a:solidFill>
                <a:srgbClr val="000000"/>
              </a:solidFill>
              <a:latin typeface="Arial"/>
              <a:ea typeface="Arial"/>
              <a:cs typeface="Arial"/>
              <a:sym typeface="Arial"/>
            </a:endParaRPr>
          </a:p>
        </p:txBody>
      </p:sp>
      <p:sp>
        <p:nvSpPr>
          <p:cNvPr id="697" name="Google Shape;697;p23"/>
          <p:cNvSpPr txBox="1"/>
          <p:nvPr/>
        </p:nvSpPr>
        <p:spPr>
          <a:xfrm>
            <a:off x="5646700" y="2877463"/>
            <a:ext cx="14463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Main Image</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Content vector X</a:t>
            </a:r>
            <a:endParaRPr sz="1200" b="0" i="0" u="none" strike="noStrike" cap="none">
              <a:solidFill>
                <a:srgbClr val="000000"/>
              </a:solidFill>
              <a:latin typeface="Arial"/>
              <a:ea typeface="Arial"/>
              <a:cs typeface="Arial"/>
              <a:sym typeface="Arial"/>
            </a:endParaRPr>
          </a:p>
        </p:txBody>
      </p:sp>
      <p:sp>
        <p:nvSpPr>
          <p:cNvPr id="698" name="Google Shape;698;p23"/>
          <p:cNvSpPr txBox="1"/>
          <p:nvPr/>
        </p:nvSpPr>
        <p:spPr>
          <a:xfrm>
            <a:off x="7316575" y="2899200"/>
            <a:ext cx="1586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Comparison Image</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Content vector X</a:t>
            </a:r>
            <a:endParaRPr sz="1200" b="0" i="0" u="none" strike="noStrike" cap="none">
              <a:solidFill>
                <a:srgbClr val="000000"/>
              </a:solidFill>
              <a:latin typeface="Arial"/>
              <a:ea typeface="Arial"/>
              <a:cs typeface="Arial"/>
              <a:sym typeface="Arial"/>
            </a:endParaRPr>
          </a:p>
        </p:txBody>
      </p:sp>
      <p:sp>
        <p:nvSpPr>
          <p:cNvPr id="699" name="Google Shape;699;p23"/>
          <p:cNvSpPr txBox="1"/>
          <p:nvPr/>
        </p:nvSpPr>
        <p:spPr>
          <a:xfrm>
            <a:off x="3482775" y="4009150"/>
            <a:ext cx="1350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Comparison</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 Output</a:t>
            </a:r>
            <a:endParaRPr sz="1400" b="0" i="0" u="none" strike="noStrike" cap="none">
              <a:solidFill>
                <a:srgbClr val="000000"/>
              </a:solidFill>
              <a:latin typeface="Arial"/>
              <a:ea typeface="Arial"/>
              <a:cs typeface="Arial"/>
              <a:sym typeface="Arial"/>
            </a:endParaRPr>
          </a:p>
        </p:txBody>
      </p:sp>
      <p:sp>
        <p:nvSpPr>
          <p:cNvPr id="700" name="Google Shape;700;p23"/>
          <p:cNvSpPr txBox="1"/>
          <p:nvPr/>
        </p:nvSpPr>
        <p:spPr>
          <a:xfrm>
            <a:off x="5694550" y="4009150"/>
            <a:ext cx="1350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Main</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Output</a:t>
            </a:r>
            <a:endParaRPr sz="1400" b="0" i="0" u="none" strike="noStrike" cap="none">
              <a:solidFill>
                <a:srgbClr val="000000"/>
              </a:solidFill>
              <a:latin typeface="Arial"/>
              <a:ea typeface="Arial"/>
              <a:cs typeface="Arial"/>
              <a:sym typeface="Arial"/>
            </a:endParaRPr>
          </a:p>
        </p:txBody>
      </p:sp>
      <p:sp>
        <p:nvSpPr>
          <p:cNvPr id="701" name="Google Shape;701;p23"/>
          <p:cNvSpPr txBox="1"/>
          <p:nvPr/>
        </p:nvSpPr>
        <p:spPr>
          <a:xfrm>
            <a:off x="0" y="3889600"/>
            <a:ext cx="3615600" cy="879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2100"/>
              <a:buFont typeface="Arial"/>
              <a:buNone/>
            </a:pPr>
            <a:r>
              <a:rPr lang="en" sz="2100" b="0" i="0" u="none" strike="noStrike" cap="none">
                <a:solidFill>
                  <a:schemeClr val="dk2"/>
                </a:solidFill>
                <a:highlight>
                  <a:schemeClr val="accent6"/>
                </a:highlight>
                <a:latin typeface="Roboto"/>
                <a:ea typeface="Roboto"/>
                <a:cs typeface="Roboto"/>
                <a:sym typeface="Roboto"/>
              </a:rPr>
              <a:t>Able</a:t>
            </a:r>
            <a:r>
              <a:rPr lang="en" sz="2100" b="0" i="0" u="none" strike="noStrike" cap="none">
                <a:solidFill>
                  <a:schemeClr val="dk2"/>
                </a:solidFill>
                <a:highlight>
                  <a:srgbClr val="FFFF00"/>
                </a:highlight>
                <a:latin typeface="Roboto"/>
                <a:ea typeface="Roboto"/>
                <a:cs typeface="Roboto"/>
                <a:sym typeface="Roboto"/>
              </a:rPr>
              <a:t> to reconstruct a character using ground truth</a:t>
            </a:r>
            <a:endParaRPr sz="2100" b="0" i="0" u="none" strike="noStrike" cap="none">
              <a:solidFill>
                <a:schemeClr val="dk2"/>
              </a:solidFill>
              <a:highlight>
                <a:srgbClr val="FFFF00"/>
              </a:highlight>
              <a:latin typeface="Roboto"/>
              <a:ea typeface="Roboto"/>
              <a:cs typeface="Roboto"/>
              <a:sym typeface="Roboto"/>
            </a:endParaRPr>
          </a:p>
        </p:txBody>
      </p:sp>
      <p:sp>
        <p:nvSpPr>
          <p:cNvPr id="702" name="Google Shape;702;p23"/>
          <p:cNvSpPr txBox="1"/>
          <p:nvPr/>
        </p:nvSpPr>
        <p:spPr>
          <a:xfrm>
            <a:off x="89875" y="1317925"/>
            <a:ext cx="2686500" cy="1554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2000"/>
              <a:buFont typeface="Arial"/>
              <a:buNone/>
            </a:pPr>
            <a:r>
              <a:rPr lang="en" sz="2000" b="0" i="0" u="none" strike="noStrike" cap="none">
                <a:solidFill>
                  <a:schemeClr val="dk2"/>
                </a:solidFill>
                <a:highlight>
                  <a:schemeClr val="accent6"/>
                </a:highlight>
                <a:latin typeface="Roboto"/>
                <a:ea typeface="Roboto"/>
                <a:cs typeface="Roboto"/>
                <a:sym typeface="Roboto"/>
              </a:rPr>
              <a:t>Able</a:t>
            </a:r>
            <a:r>
              <a:rPr lang="en" sz="2000" b="0" i="0" u="none" strike="noStrike" cap="none">
                <a:solidFill>
                  <a:schemeClr val="dk2"/>
                </a:solidFill>
                <a:highlight>
                  <a:srgbClr val="FFFF00"/>
                </a:highlight>
                <a:latin typeface="Roboto"/>
                <a:ea typeface="Roboto"/>
                <a:cs typeface="Roboto"/>
                <a:sym typeface="Roboto"/>
              </a:rPr>
              <a:t> to recognize content and style information through pairwise comparison</a:t>
            </a:r>
            <a:endParaRPr sz="1300" b="0" i="0" u="none" strike="noStrike" cap="none">
              <a:solidFill>
                <a:srgbClr val="000000"/>
              </a:solidFill>
              <a:highlight>
                <a:srgbClr val="FFFF00"/>
              </a:highlight>
              <a:latin typeface="Roboto"/>
              <a:ea typeface="Roboto"/>
              <a:cs typeface="Roboto"/>
              <a:sym typeface="Roboto"/>
            </a:endParaRPr>
          </a:p>
        </p:txBody>
      </p:sp>
      <p:sp>
        <p:nvSpPr>
          <p:cNvPr id="703" name="Google Shape;703;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200">
                <a:solidFill>
                  <a:srgbClr val="FFFFFF"/>
                </a:solidFill>
                <a:latin typeface="Arial"/>
                <a:ea typeface="Arial"/>
                <a:cs typeface="Arial"/>
                <a:sym typeface="Arial"/>
              </a:rPr>
              <a:t>Generation of a personalized font style for commercial purposes</a:t>
            </a:r>
            <a:endParaRPr sz="1120"/>
          </a:p>
        </p:txBody>
      </p:sp>
      <p:sp>
        <p:nvSpPr>
          <p:cNvPr id="709" name="Google Shape;709;p24"/>
          <p:cNvSpPr/>
          <p:nvPr/>
        </p:nvSpPr>
        <p:spPr>
          <a:xfrm>
            <a:off x="1606925" y="2311425"/>
            <a:ext cx="1208400" cy="838800"/>
          </a:xfrm>
          <a:prstGeom prst="downArrowCallout">
            <a:avLst>
              <a:gd name="adj1" fmla="val 10685"/>
              <a:gd name="adj2" fmla="val 25000"/>
              <a:gd name="adj3" fmla="val 25000"/>
              <a:gd name="adj4" fmla="val 12359"/>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4"/>
          <p:cNvSpPr/>
          <p:nvPr/>
        </p:nvSpPr>
        <p:spPr>
          <a:xfrm>
            <a:off x="4705525" y="2311425"/>
            <a:ext cx="1208400" cy="838800"/>
          </a:xfrm>
          <a:prstGeom prst="downArrowCallout">
            <a:avLst>
              <a:gd name="adj1" fmla="val 10685"/>
              <a:gd name="adj2" fmla="val 25000"/>
              <a:gd name="adj3" fmla="val 25000"/>
              <a:gd name="adj4" fmla="val 12359"/>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1" name="Google Shape;711;p24"/>
          <p:cNvPicPr preferRelativeResize="0"/>
          <p:nvPr/>
        </p:nvPicPr>
        <p:blipFill rotWithShape="1">
          <a:blip r:embed="rId3">
            <a:alphaModFix/>
          </a:blip>
          <a:srcRect/>
          <a:stretch/>
        </p:blipFill>
        <p:spPr>
          <a:xfrm>
            <a:off x="1288500" y="1022875"/>
            <a:ext cx="958553" cy="898022"/>
          </a:xfrm>
          <a:prstGeom prst="rect">
            <a:avLst/>
          </a:prstGeom>
          <a:noFill/>
          <a:ln>
            <a:noFill/>
          </a:ln>
        </p:spPr>
      </p:pic>
      <p:pic>
        <p:nvPicPr>
          <p:cNvPr id="712" name="Google Shape;712;p24"/>
          <p:cNvPicPr preferRelativeResize="0"/>
          <p:nvPr/>
        </p:nvPicPr>
        <p:blipFill rotWithShape="1">
          <a:blip r:embed="rId4">
            <a:alphaModFix/>
          </a:blip>
          <a:srcRect t="3157" b="3156"/>
          <a:stretch/>
        </p:blipFill>
        <p:spPr>
          <a:xfrm>
            <a:off x="5959816" y="1920900"/>
            <a:ext cx="958553" cy="898022"/>
          </a:xfrm>
          <a:prstGeom prst="rect">
            <a:avLst/>
          </a:prstGeom>
          <a:noFill/>
          <a:ln>
            <a:noFill/>
          </a:ln>
        </p:spPr>
      </p:pic>
      <p:pic>
        <p:nvPicPr>
          <p:cNvPr id="713" name="Google Shape;713;p24"/>
          <p:cNvPicPr preferRelativeResize="0"/>
          <p:nvPr/>
        </p:nvPicPr>
        <p:blipFill rotWithShape="1">
          <a:blip r:embed="rId5">
            <a:alphaModFix/>
          </a:blip>
          <a:srcRect/>
          <a:stretch/>
        </p:blipFill>
        <p:spPr>
          <a:xfrm>
            <a:off x="1731841" y="3150228"/>
            <a:ext cx="958553" cy="898022"/>
          </a:xfrm>
          <a:prstGeom prst="rect">
            <a:avLst/>
          </a:prstGeom>
          <a:noFill/>
          <a:ln>
            <a:noFill/>
          </a:ln>
        </p:spPr>
      </p:pic>
      <p:sp>
        <p:nvSpPr>
          <p:cNvPr id="714" name="Google Shape;714;p24"/>
          <p:cNvSpPr txBox="1"/>
          <p:nvPr/>
        </p:nvSpPr>
        <p:spPr>
          <a:xfrm>
            <a:off x="98250" y="1164088"/>
            <a:ext cx="1252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Roboto"/>
                <a:ea typeface="Roboto"/>
                <a:cs typeface="Roboto"/>
                <a:sym typeface="Roboto"/>
              </a:rPr>
              <a:t>Input:</a:t>
            </a:r>
            <a:endParaRPr sz="2800" b="0" i="0" u="none" strike="noStrike" cap="none">
              <a:solidFill>
                <a:srgbClr val="000000"/>
              </a:solidFill>
              <a:latin typeface="Roboto"/>
              <a:ea typeface="Roboto"/>
              <a:cs typeface="Roboto"/>
              <a:sym typeface="Roboto"/>
            </a:endParaRPr>
          </a:p>
        </p:txBody>
      </p:sp>
      <p:pic>
        <p:nvPicPr>
          <p:cNvPr id="715" name="Google Shape;715;p24"/>
          <p:cNvPicPr preferRelativeResize="0"/>
          <p:nvPr/>
        </p:nvPicPr>
        <p:blipFill rotWithShape="1">
          <a:blip r:embed="rId3">
            <a:alphaModFix/>
          </a:blip>
          <a:srcRect/>
          <a:stretch/>
        </p:blipFill>
        <p:spPr>
          <a:xfrm>
            <a:off x="648375" y="1920900"/>
            <a:ext cx="958553" cy="898022"/>
          </a:xfrm>
          <a:prstGeom prst="rect">
            <a:avLst/>
          </a:prstGeom>
          <a:noFill/>
          <a:ln>
            <a:noFill/>
          </a:ln>
        </p:spPr>
      </p:pic>
      <p:pic>
        <p:nvPicPr>
          <p:cNvPr id="716" name="Google Shape;716;p24"/>
          <p:cNvPicPr preferRelativeResize="0"/>
          <p:nvPr/>
        </p:nvPicPr>
        <p:blipFill rotWithShape="1">
          <a:blip r:embed="rId6">
            <a:alphaModFix/>
          </a:blip>
          <a:srcRect t="3157" b="3156"/>
          <a:stretch/>
        </p:blipFill>
        <p:spPr>
          <a:xfrm>
            <a:off x="2815316" y="1920903"/>
            <a:ext cx="958553" cy="898022"/>
          </a:xfrm>
          <a:prstGeom prst="rect">
            <a:avLst/>
          </a:prstGeom>
          <a:noFill/>
          <a:ln>
            <a:noFill/>
          </a:ln>
        </p:spPr>
      </p:pic>
      <p:pic>
        <p:nvPicPr>
          <p:cNvPr id="717" name="Google Shape;717;p24"/>
          <p:cNvPicPr preferRelativeResize="0"/>
          <p:nvPr/>
        </p:nvPicPr>
        <p:blipFill rotWithShape="1">
          <a:blip r:embed="rId3">
            <a:alphaModFix/>
          </a:blip>
          <a:srcRect/>
          <a:stretch/>
        </p:blipFill>
        <p:spPr>
          <a:xfrm>
            <a:off x="3773875" y="1920900"/>
            <a:ext cx="958553" cy="898022"/>
          </a:xfrm>
          <a:prstGeom prst="rect">
            <a:avLst/>
          </a:prstGeom>
          <a:noFill/>
          <a:ln>
            <a:noFill/>
          </a:ln>
        </p:spPr>
      </p:pic>
      <p:pic>
        <p:nvPicPr>
          <p:cNvPr id="718" name="Google Shape;718;p24"/>
          <p:cNvPicPr preferRelativeResize="0"/>
          <p:nvPr/>
        </p:nvPicPr>
        <p:blipFill rotWithShape="1">
          <a:blip r:embed="rId7">
            <a:alphaModFix/>
          </a:blip>
          <a:srcRect/>
          <a:stretch/>
        </p:blipFill>
        <p:spPr>
          <a:xfrm>
            <a:off x="4830441" y="3108713"/>
            <a:ext cx="958553" cy="898022"/>
          </a:xfrm>
          <a:prstGeom prst="rect">
            <a:avLst/>
          </a:prstGeom>
          <a:noFill/>
          <a:ln>
            <a:noFill/>
          </a:ln>
        </p:spPr>
      </p:pic>
      <p:sp>
        <p:nvSpPr>
          <p:cNvPr id="719" name="Google Shape;719;p24"/>
          <p:cNvSpPr/>
          <p:nvPr/>
        </p:nvSpPr>
        <p:spPr>
          <a:xfrm>
            <a:off x="7209900" y="2257863"/>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4"/>
          <p:cNvSpPr/>
          <p:nvPr/>
        </p:nvSpPr>
        <p:spPr>
          <a:xfrm>
            <a:off x="7609350" y="2257850"/>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4"/>
          <p:cNvSpPr/>
          <p:nvPr/>
        </p:nvSpPr>
        <p:spPr>
          <a:xfrm>
            <a:off x="8008800" y="2257838"/>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4"/>
          <p:cNvSpPr/>
          <p:nvPr/>
        </p:nvSpPr>
        <p:spPr>
          <a:xfrm rot="-5400000">
            <a:off x="4161750" y="1429863"/>
            <a:ext cx="545100" cy="5551200"/>
          </a:xfrm>
          <a:prstGeom prst="leftBrace">
            <a:avLst>
              <a:gd name="adj1" fmla="val 52073"/>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4"/>
          <p:cNvSpPr txBox="1"/>
          <p:nvPr/>
        </p:nvSpPr>
        <p:spPr>
          <a:xfrm>
            <a:off x="2527500" y="605325"/>
            <a:ext cx="66165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Roboto"/>
                <a:ea typeface="Roboto"/>
                <a:cs typeface="Roboto"/>
                <a:sym typeface="Roboto"/>
              </a:rPr>
              <a:t>Stored</a:t>
            </a:r>
            <a:r>
              <a:rPr lang="en" sz="2800" b="0" i="0" u="none" strike="noStrike" cap="none">
                <a:solidFill>
                  <a:srgbClr val="000000"/>
                </a:solidFill>
                <a:latin typeface="Roboto"/>
                <a:ea typeface="Roboto"/>
                <a:cs typeface="Roboto"/>
                <a:sym typeface="Roboto"/>
              </a:rPr>
              <a:t> collection of </a:t>
            </a:r>
            <a:r>
              <a:rPr lang="en" sz="2800" b="0" i="0" u="none" strike="noStrike" cap="none">
                <a:solidFill>
                  <a:schemeClr val="dk1"/>
                </a:solidFill>
                <a:latin typeface="Roboto"/>
                <a:ea typeface="Roboto"/>
                <a:cs typeface="Roboto"/>
                <a:sym typeface="Roboto"/>
              </a:rPr>
              <a:t>regular</a:t>
            </a:r>
            <a:r>
              <a:rPr lang="en" sz="2800" b="0" i="0" u="none" strike="noStrike" cap="none">
                <a:solidFill>
                  <a:srgbClr val="000000"/>
                </a:solidFill>
                <a:latin typeface="Roboto"/>
                <a:ea typeface="Roboto"/>
                <a:cs typeface="Roboto"/>
                <a:sym typeface="Roboto"/>
              </a:rPr>
              <a:t> scripts of Chinese characters</a:t>
            </a:r>
            <a:endParaRPr sz="2800" b="0" i="0" u="none" strike="noStrike" cap="none">
              <a:solidFill>
                <a:srgbClr val="000000"/>
              </a:solidFill>
              <a:latin typeface="Roboto"/>
              <a:ea typeface="Roboto"/>
              <a:cs typeface="Roboto"/>
              <a:sym typeface="Roboto"/>
            </a:endParaRPr>
          </a:p>
        </p:txBody>
      </p:sp>
      <p:sp>
        <p:nvSpPr>
          <p:cNvPr id="724" name="Google Shape;724;p24"/>
          <p:cNvSpPr/>
          <p:nvPr/>
        </p:nvSpPr>
        <p:spPr>
          <a:xfrm rot="5400000">
            <a:off x="5470775" y="-989512"/>
            <a:ext cx="545100" cy="5551200"/>
          </a:xfrm>
          <a:prstGeom prst="leftBrace">
            <a:avLst>
              <a:gd name="adj1" fmla="val 52073"/>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4"/>
          <p:cNvSpPr txBox="1"/>
          <p:nvPr/>
        </p:nvSpPr>
        <p:spPr>
          <a:xfrm>
            <a:off x="1731850" y="4182975"/>
            <a:ext cx="60489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FF0000"/>
                </a:solidFill>
                <a:latin typeface="Roboto"/>
                <a:ea typeface="Roboto"/>
                <a:cs typeface="Roboto"/>
                <a:sym typeface="Roboto"/>
              </a:rPr>
              <a:t>Synthesized</a:t>
            </a:r>
            <a:r>
              <a:rPr lang="en" sz="2800" b="0" i="0" u="none" strike="noStrike" cap="none">
                <a:solidFill>
                  <a:srgbClr val="000000"/>
                </a:solidFill>
                <a:latin typeface="Roboto"/>
                <a:ea typeface="Roboto"/>
                <a:cs typeface="Roboto"/>
                <a:sym typeface="Roboto"/>
              </a:rPr>
              <a:t> collection of Chinese characters of </a:t>
            </a:r>
            <a:r>
              <a:rPr lang="en" sz="2800" b="0" i="0" u="none" strike="noStrike" cap="none">
                <a:solidFill>
                  <a:srgbClr val="FF0000"/>
                </a:solidFill>
                <a:latin typeface="Roboto"/>
                <a:ea typeface="Roboto"/>
                <a:cs typeface="Roboto"/>
                <a:sym typeface="Roboto"/>
              </a:rPr>
              <a:t>personalized</a:t>
            </a:r>
            <a:r>
              <a:rPr lang="en" sz="2800" b="0" i="0" u="none" strike="noStrike" cap="none">
                <a:solidFill>
                  <a:srgbClr val="000000"/>
                </a:solidFill>
                <a:latin typeface="Roboto"/>
                <a:ea typeface="Roboto"/>
                <a:cs typeface="Roboto"/>
                <a:sym typeface="Roboto"/>
              </a:rPr>
              <a:t> fonts</a:t>
            </a:r>
            <a:endParaRPr sz="2800" b="0" i="0" u="none" strike="noStrike" cap="none">
              <a:solidFill>
                <a:srgbClr val="000000"/>
              </a:solidFill>
              <a:latin typeface="Roboto"/>
              <a:ea typeface="Roboto"/>
              <a:cs typeface="Roboto"/>
              <a:sym typeface="Roboto"/>
            </a:endParaRPr>
          </a:p>
        </p:txBody>
      </p:sp>
      <p:sp>
        <p:nvSpPr>
          <p:cNvPr id="726" name="Google Shape;726;p24"/>
          <p:cNvSpPr txBox="1"/>
          <p:nvPr/>
        </p:nvSpPr>
        <p:spPr>
          <a:xfrm>
            <a:off x="0" y="3249925"/>
            <a:ext cx="1350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Roboto"/>
                <a:ea typeface="Roboto"/>
                <a:cs typeface="Roboto"/>
                <a:sym typeface="Roboto"/>
              </a:rPr>
              <a:t>output:</a:t>
            </a:r>
            <a:endParaRPr sz="2800" b="0" i="0" u="none" strike="noStrike" cap="none">
              <a:solidFill>
                <a:srgbClr val="000000"/>
              </a:solidFill>
              <a:latin typeface="Roboto"/>
              <a:ea typeface="Roboto"/>
              <a:cs typeface="Roboto"/>
              <a:sym typeface="Roboto"/>
            </a:endParaRPr>
          </a:p>
        </p:txBody>
      </p:sp>
      <p:sp>
        <p:nvSpPr>
          <p:cNvPr id="727" name="Google Shape;727;p24"/>
          <p:cNvSpPr/>
          <p:nvPr/>
        </p:nvSpPr>
        <p:spPr>
          <a:xfrm>
            <a:off x="6163800" y="3445675"/>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4"/>
          <p:cNvSpPr/>
          <p:nvPr/>
        </p:nvSpPr>
        <p:spPr>
          <a:xfrm>
            <a:off x="6563250" y="3445663"/>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4"/>
          <p:cNvSpPr/>
          <p:nvPr/>
        </p:nvSpPr>
        <p:spPr>
          <a:xfrm>
            <a:off x="6962700" y="3445650"/>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4"/>
          <p:cNvSpPr/>
          <p:nvPr/>
        </p:nvSpPr>
        <p:spPr>
          <a:xfrm>
            <a:off x="229700" y="16350"/>
            <a:ext cx="8748900" cy="6027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研究背景</a:t>
            </a:r>
            <a:endParaRPr/>
          </a:p>
        </p:txBody>
      </p:sp>
      <p:sp>
        <p:nvSpPr>
          <p:cNvPr id="172" name="Google Shape;172;p3"/>
          <p:cNvSpPr txBox="1">
            <a:spLocks noGrp="1"/>
          </p:cNvSpPr>
          <p:nvPr>
            <p:ph type="body" idx="1"/>
          </p:nvPr>
        </p:nvSpPr>
        <p:spPr>
          <a:xfrm>
            <a:off x="492372" y="1728301"/>
            <a:ext cx="8222100" cy="1199143"/>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
                <a:solidFill>
                  <a:srgbClr val="000000"/>
                </a:solidFill>
              </a:rPr>
              <a:t>眼见当下字体设计必须经历多种设计、绘画步骤，需要极长时间，我们构思一套可以让我们将</a:t>
            </a:r>
            <a:r>
              <a:rPr lang="en" sz="2400" b="1">
                <a:solidFill>
                  <a:srgbClr val="000000"/>
                </a:solidFill>
              </a:rPr>
              <a:t>任何语言</a:t>
            </a:r>
            <a:r>
              <a:rPr lang="en">
                <a:solidFill>
                  <a:srgbClr val="000000"/>
                </a:solidFill>
              </a:rPr>
              <a:t>中的</a:t>
            </a:r>
            <a:r>
              <a:rPr lang="en" sz="2400" b="1">
                <a:solidFill>
                  <a:srgbClr val="000000"/>
                </a:solidFill>
              </a:rPr>
              <a:t>字体</a:t>
            </a:r>
            <a:r>
              <a:rPr lang="en">
                <a:solidFill>
                  <a:srgbClr val="000000"/>
                </a:solidFill>
              </a:rPr>
              <a:t>保留特征、移植到</a:t>
            </a:r>
            <a:r>
              <a:rPr lang="en" sz="2400" b="1">
                <a:solidFill>
                  <a:srgbClr val="000000"/>
                </a:solidFill>
              </a:rPr>
              <a:t>任何语言</a:t>
            </a:r>
            <a:r>
              <a:rPr lang="en">
                <a:solidFill>
                  <a:srgbClr val="000000"/>
                </a:solidFill>
              </a:rPr>
              <a:t>的</a:t>
            </a:r>
            <a:r>
              <a:rPr lang="en" sz="2400" b="1">
                <a:solidFill>
                  <a:srgbClr val="000000"/>
                </a:solidFill>
              </a:rPr>
              <a:t>人工智能</a:t>
            </a:r>
            <a:r>
              <a:rPr lang="en">
                <a:solidFill>
                  <a:srgbClr val="000000"/>
                </a:solidFill>
              </a:rPr>
              <a:t>方案。</a:t>
            </a:r>
            <a:endParaRPr>
              <a:solidFill>
                <a:srgbClr val="000000"/>
              </a:solidFill>
            </a:endParaRPr>
          </a:p>
          <a:p>
            <a:pPr marL="457200" lvl="0" indent="0" algn="l" rtl="0">
              <a:lnSpc>
                <a:spcPct val="115000"/>
              </a:lnSpc>
              <a:spcBef>
                <a:spcPts val="1000"/>
              </a:spcBef>
              <a:spcAft>
                <a:spcPts val="1000"/>
              </a:spcAft>
              <a:buSzPts val="1800"/>
              <a:buNone/>
            </a:pPr>
            <a:endParaRPr>
              <a:solidFill>
                <a:srgbClr val="000000"/>
              </a:solidFill>
            </a:endParaRPr>
          </a:p>
        </p:txBody>
      </p:sp>
      <p:pic>
        <p:nvPicPr>
          <p:cNvPr id="173" name="Google Shape;173;p3"/>
          <p:cNvPicPr preferRelativeResize="0"/>
          <p:nvPr/>
        </p:nvPicPr>
        <p:blipFill rotWithShape="1">
          <a:blip r:embed="rId3">
            <a:alphaModFix/>
          </a:blip>
          <a:srcRect/>
          <a:stretch/>
        </p:blipFill>
        <p:spPr>
          <a:xfrm>
            <a:off x="969690" y="3139970"/>
            <a:ext cx="3090519" cy="1542369"/>
          </a:xfrm>
          <a:prstGeom prst="rect">
            <a:avLst/>
          </a:prstGeom>
          <a:noFill/>
          <a:ln w="9525" cap="flat" cmpd="sng">
            <a:solidFill>
              <a:srgbClr val="000000"/>
            </a:solidFill>
            <a:prstDash val="solid"/>
            <a:round/>
            <a:headEnd type="none" w="sm" len="sm"/>
            <a:tailEnd type="none" w="sm" len="sm"/>
          </a:ln>
        </p:spPr>
      </p:pic>
      <p:sp>
        <p:nvSpPr>
          <p:cNvPr id="174" name="Google Shape;174;p3"/>
          <p:cNvSpPr txBox="1"/>
          <p:nvPr/>
        </p:nvSpPr>
        <p:spPr>
          <a:xfrm>
            <a:off x="848308" y="4682339"/>
            <a:ext cx="3479548" cy="32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Roboto"/>
                <a:ea typeface="Roboto"/>
                <a:cs typeface="Roboto"/>
                <a:sym typeface="Roboto"/>
              </a:rPr>
              <a:t>来源：知乎 </a:t>
            </a:r>
            <a:r>
              <a:rPr lang="en" sz="1050" b="0" i="0" u="sng" strike="noStrike" cap="none">
                <a:solidFill>
                  <a:schemeClr val="hlink"/>
                </a:solidFill>
                <a:latin typeface="Arial"/>
                <a:ea typeface="Arial"/>
                <a:cs typeface="Arial"/>
                <a:sym typeface="Arial"/>
                <a:hlinkClick r:id="rId4"/>
              </a:rPr>
              <a:t>https://www.zhihu.com/question/20908598</a:t>
            </a:r>
            <a:r>
              <a:rPr lang="en" sz="1050" b="0" i="0" u="none" strike="noStrike" cap="none">
                <a:solidFill>
                  <a:srgbClr val="000000"/>
                </a:solidFill>
                <a:latin typeface="Arial"/>
                <a:ea typeface="Arial"/>
                <a:cs typeface="Arial"/>
                <a:sym typeface="Arial"/>
              </a:rPr>
              <a:t> </a:t>
            </a:r>
            <a:endParaRPr sz="1050" b="0" i="0" u="none" strike="noStrike" cap="none">
              <a:solidFill>
                <a:srgbClr val="000000"/>
              </a:solidFill>
              <a:latin typeface="Roboto"/>
              <a:ea typeface="Roboto"/>
              <a:cs typeface="Roboto"/>
              <a:sym typeface="Roboto"/>
            </a:endParaRPr>
          </a:p>
        </p:txBody>
      </p:sp>
      <p:sp>
        <p:nvSpPr>
          <p:cNvPr id="175" name="Google Shape;17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176" name="Google Shape;176;p3"/>
          <p:cNvPicPr preferRelativeResize="0"/>
          <p:nvPr/>
        </p:nvPicPr>
        <p:blipFill rotWithShape="1">
          <a:blip r:embed="rId5">
            <a:alphaModFix/>
          </a:blip>
          <a:srcRect/>
          <a:stretch/>
        </p:blipFill>
        <p:spPr>
          <a:xfrm>
            <a:off x="4988888" y="3143037"/>
            <a:ext cx="2670539" cy="1552586"/>
          </a:xfrm>
          <a:prstGeom prst="rect">
            <a:avLst/>
          </a:prstGeom>
          <a:noFill/>
          <a:ln w="9525" cap="flat" cmpd="sng">
            <a:solidFill>
              <a:srgbClr val="000000"/>
            </a:solidFill>
            <a:prstDash val="solid"/>
            <a:round/>
            <a:headEnd type="none" w="sm" len="sm"/>
            <a:tailEnd type="none" w="sm" len="sm"/>
          </a:ln>
        </p:spPr>
      </p:pic>
      <p:sp>
        <p:nvSpPr>
          <p:cNvPr id="177" name="Google Shape;177;p3"/>
          <p:cNvSpPr txBox="1"/>
          <p:nvPr/>
        </p:nvSpPr>
        <p:spPr>
          <a:xfrm>
            <a:off x="4924323" y="4695623"/>
            <a:ext cx="3599218" cy="32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Roboto"/>
                <a:ea typeface="Roboto"/>
                <a:cs typeface="Roboto"/>
                <a:sym typeface="Roboto"/>
              </a:rPr>
              <a:t>来源：</a:t>
            </a:r>
            <a:r>
              <a:rPr lang="en" sz="1050" b="0" i="0" u="sng" strike="noStrike" cap="none">
                <a:solidFill>
                  <a:srgbClr val="000000"/>
                </a:solidFill>
                <a:latin typeface="Roboto"/>
                <a:ea typeface="Roboto"/>
                <a:cs typeface="Roboto"/>
                <a:sym typeface="Roboto"/>
                <a:hlinkClick r:id="rId6">
                  <a:extLst>
                    <a:ext uri="{A12FA001-AC4F-418D-AE19-62706E023703}">
                      <ahyp:hlinkClr xmlns:ahyp="http://schemas.microsoft.com/office/drawing/2018/hyperlinkcolor" val="tx"/>
                    </a:ext>
                  </a:extLst>
                </a:hlinkClick>
              </a:rPr>
              <a:t>https://www.youtube.com/watch?v=brSd0TN3pcs</a:t>
            </a:r>
            <a:r>
              <a:rPr lang="en" sz="1050" b="0" i="0" u="none" strike="noStrike" cap="none">
                <a:solidFill>
                  <a:srgbClr val="000000"/>
                </a:solidFill>
                <a:latin typeface="Roboto"/>
                <a:ea typeface="Roboto"/>
                <a:cs typeface="Roboto"/>
                <a:sym typeface="Roboto"/>
              </a:rPr>
              <a:t> </a:t>
            </a:r>
            <a:endParaRPr sz="1050" b="0" i="0" u="none" strike="noStrike" cap="none">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2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1800"/>
              <a:buNone/>
            </a:pPr>
            <a:r>
              <a:rPr lang="en" sz="2200">
                <a:latin typeface="Arial"/>
                <a:ea typeface="Arial"/>
                <a:cs typeface="Arial"/>
                <a:sym typeface="Arial"/>
              </a:rPr>
              <a:t>Identification of calligraphy style for security purposes</a:t>
            </a:r>
            <a:endParaRPr/>
          </a:p>
        </p:txBody>
      </p:sp>
      <p:sp>
        <p:nvSpPr>
          <p:cNvPr id="737" name="Google Shape;737;p25"/>
          <p:cNvSpPr txBox="1"/>
          <p:nvPr/>
        </p:nvSpPr>
        <p:spPr>
          <a:xfrm>
            <a:off x="98250" y="1164088"/>
            <a:ext cx="1252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Roboto"/>
                <a:ea typeface="Roboto"/>
                <a:cs typeface="Roboto"/>
                <a:sym typeface="Roboto"/>
              </a:rPr>
              <a:t>Input:</a:t>
            </a:r>
            <a:endParaRPr sz="2800" b="0" i="0" u="none" strike="noStrike" cap="none">
              <a:solidFill>
                <a:srgbClr val="000000"/>
              </a:solidFill>
              <a:latin typeface="Roboto"/>
              <a:ea typeface="Roboto"/>
              <a:cs typeface="Roboto"/>
              <a:sym typeface="Roboto"/>
            </a:endParaRPr>
          </a:p>
        </p:txBody>
      </p:sp>
      <p:sp>
        <p:nvSpPr>
          <p:cNvPr id="738" name="Google Shape;738;p25"/>
          <p:cNvSpPr/>
          <p:nvPr/>
        </p:nvSpPr>
        <p:spPr>
          <a:xfrm>
            <a:off x="7209900" y="2257863"/>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5"/>
          <p:cNvSpPr/>
          <p:nvPr/>
        </p:nvSpPr>
        <p:spPr>
          <a:xfrm>
            <a:off x="7609350" y="2257850"/>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5"/>
          <p:cNvSpPr/>
          <p:nvPr/>
        </p:nvSpPr>
        <p:spPr>
          <a:xfrm>
            <a:off x="8008800" y="2257838"/>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5"/>
          <p:cNvSpPr/>
          <p:nvPr/>
        </p:nvSpPr>
        <p:spPr>
          <a:xfrm rot="-5400000">
            <a:off x="4161750" y="1429863"/>
            <a:ext cx="545100" cy="5551200"/>
          </a:xfrm>
          <a:prstGeom prst="leftBrace">
            <a:avLst>
              <a:gd name="adj1" fmla="val 52073"/>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5"/>
          <p:cNvSpPr txBox="1"/>
          <p:nvPr/>
        </p:nvSpPr>
        <p:spPr>
          <a:xfrm>
            <a:off x="2527500" y="605325"/>
            <a:ext cx="66165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Roboto"/>
                <a:ea typeface="Roboto"/>
                <a:cs typeface="Roboto"/>
                <a:sym typeface="Roboto"/>
              </a:rPr>
              <a:t>Stored collection of regular scripts of Chinese characters</a:t>
            </a:r>
            <a:endParaRPr sz="2800" b="0" i="0" u="none" strike="noStrike" cap="none">
              <a:solidFill>
                <a:srgbClr val="000000"/>
              </a:solidFill>
              <a:latin typeface="Roboto"/>
              <a:ea typeface="Roboto"/>
              <a:cs typeface="Roboto"/>
              <a:sym typeface="Roboto"/>
            </a:endParaRPr>
          </a:p>
        </p:txBody>
      </p:sp>
      <p:sp>
        <p:nvSpPr>
          <p:cNvPr id="743" name="Google Shape;743;p25"/>
          <p:cNvSpPr/>
          <p:nvPr/>
        </p:nvSpPr>
        <p:spPr>
          <a:xfrm rot="5400000">
            <a:off x="5470775" y="-989512"/>
            <a:ext cx="545100" cy="5551200"/>
          </a:xfrm>
          <a:prstGeom prst="leftBrace">
            <a:avLst>
              <a:gd name="adj1" fmla="val 52073"/>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5"/>
          <p:cNvSpPr txBox="1"/>
          <p:nvPr/>
        </p:nvSpPr>
        <p:spPr>
          <a:xfrm>
            <a:off x="1731850" y="4182975"/>
            <a:ext cx="60489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Roboto"/>
                <a:ea typeface="Roboto"/>
                <a:cs typeface="Roboto"/>
                <a:sym typeface="Roboto"/>
              </a:rPr>
              <a:t>Synthesized collection of Chinese characters of personalized fonts</a:t>
            </a:r>
            <a:endParaRPr sz="2800" b="0" i="0" u="none" strike="noStrike" cap="none">
              <a:solidFill>
                <a:srgbClr val="000000"/>
              </a:solidFill>
              <a:latin typeface="Roboto"/>
              <a:ea typeface="Roboto"/>
              <a:cs typeface="Roboto"/>
              <a:sym typeface="Roboto"/>
            </a:endParaRPr>
          </a:p>
        </p:txBody>
      </p:sp>
      <p:sp>
        <p:nvSpPr>
          <p:cNvPr id="745" name="Google Shape;745;p25"/>
          <p:cNvSpPr txBox="1"/>
          <p:nvPr/>
        </p:nvSpPr>
        <p:spPr>
          <a:xfrm>
            <a:off x="4350" y="3676275"/>
            <a:ext cx="1350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Roboto"/>
                <a:ea typeface="Roboto"/>
                <a:cs typeface="Roboto"/>
                <a:sym typeface="Roboto"/>
              </a:rPr>
              <a:t>output:</a:t>
            </a:r>
            <a:endParaRPr sz="2800" b="0" i="0" u="none" strike="noStrike" cap="none">
              <a:solidFill>
                <a:srgbClr val="000000"/>
              </a:solidFill>
              <a:latin typeface="Roboto"/>
              <a:ea typeface="Roboto"/>
              <a:cs typeface="Roboto"/>
              <a:sym typeface="Roboto"/>
            </a:endParaRPr>
          </a:p>
        </p:txBody>
      </p:sp>
      <p:sp>
        <p:nvSpPr>
          <p:cNvPr id="746" name="Google Shape;746;p25"/>
          <p:cNvSpPr/>
          <p:nvPr/>
        </p:nvSpPr>
        <p:spPr>
          <a:xfrm>
            <a:off x="6500875" y="3641413"/>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5"/>
          <p:cNvSpPr/>
          <p:nvPr/>
        </p:nvSpPr>
        <p:spPr>
          <a:xfrm>
            <a:off x="6900325" y="3641400"/>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5"/>
          <p:cNvSpPr/>
          <p:nvPr/>
        </p:nvSpPr>
        <p:spPr>
          <a:xfrm>
            <a:off x="7299775" y="3641388"/>
            <a:ext cx="247200" cy="2241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5"/>
          <p:cNvSpPr/>
          <p:nvPr/>
        </p:nvSpPr>
        <p:spPr>
          <a:xfrm>
            <a:off x="1563175" y="1920950"/>
            <a:ext cx="409200" cy="897900"/>
          </a:xfrm>
          <a:prstGeom prst="downArrow">
            <a:avLst>
              <a:gd name="adj1" fmla="val 23228"/>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5"/>
          <p:cNvSpPr/>
          <p:nvPr/>
        </p:nvSpPr>
        <p:spPr>
          <a:xfrm>
            <a:off x="679150" y="16350"/>
            <a:ext cx="7670400" cy="6027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5"/>
          <p:cNvSpPr/>
          <p:nvPr/>
        </p:nvSpPr>
        <p:spPr>
          <a:xfrm>
            <a:off x="3090000" y="2671863"/>
            <a:ext cx="409200" cy="897900"/>
          </a:xfrm>
          <a:prstGeom prst="downArrow">
            <a:avLst>
              <a:gd name="adj1" fmla="val 23228"/>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2" name="Google Shape;752;p25"/>
          <p:cNvPicPr preferRelativeResize="0"/>
          <p:nvPr/>
        </p:nvPicPr>
        <p:blipFill rotWithShape="1">
          <a:blip r:embed="rId3">
            <a:alphaModFix/>
          </a:blip>
          <a:srcRect t="11193" b="6684"/>
          <a:stretch/>
        </p:blipFill>
        <p:spPr>
          <a:xfrm>
            <a:off x="4153938" y="1880887"/>
            <a:ext cx="874400" cy="790213"/>
          </a:xfrm>
          <a:prstGeom prst="rect">
            <a:avLst/>
          </a:prstGeom>
          <a:noFill/>
          <a:ln>
            <a:noFill/>
          </a:ln>
        </p:spPr>
      </p:pic>
      <p:sp>
        <p:nvSpPr>
          <p:cNvPr id="753" name="Google Shape;753;p25"/>
          <p:cNvSpPr/>
          <p:nvPr/>
        </p:nvSpPr>
        <p:spPr>
          <a:xfrm>
            <a:off x="4367400" y="2671850"/>
            <a:ext cx="409200" cy="897900"/>
          </a:xfrm>
          <a:prstGeom prst="downArrow">
            <a:avLst>
              <a:gd name="adj1" fmla="val 23228"/>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4" name="Google Shape;754;p25"/>
          <p:cNvPicPr preferRelativeResize="0"/>
          <p:nvPr/>
        </p:nvPicPr>
        <p:blipFill rotWithShape="1">
          <a:blip r:embed="rId4">
            <a:alphaModFix/>
          </a:blip>
          <a:srcRect t="9690"/>
          <a:stretch/>
        </p:blipFill>
        <p:spPr>
          <a:xfrm>
            <a:off x="2945022" y="1948522"/>
            <a:ext cx="699145" cy="654925"/>
          </a:xfrm>
          <a:prstGeom prst="rect">
            <a:avLst/>
          </a:prstGeom>
          <a:noFill/>
          <a:ln>
            <a:noFill/>
          </a:ln>
        </p:spPr>
      </p:pic>
      <p:pic>
        <p:nvPicPr>
          <p:cNvPr id="755" name="Google Shape;755;p25"/>
          <p:cNvPicPr preferRelativeResize="0"/>
          <p:nvPr/>
        </p:nvPicPr>
        <p:blipFill rotWithShape="1">
          <a:blip r:embed="rId5">
            <a:alphaModFix/>
          </a:blip>
          <a:srcRect l="12977" t="12291" r="9357" b="16654"/>
          <a:stretch/>
        </p:blipFill>
        <p:spPr>
          <a:xfrm>
            <a:off x="5538100" y="1880868"/>
            <a:ext cx="774500" cy="721708"/>
          </a:xfrm>
          <a:prstGeom prst="rect">
            <a:avLst/>
          </a:prstGeom>
          <a:noFill/>
          <a:ln>
            <a:noFill/>
          </a:ln>
        </p:spPr>
      </p:pic>
      <p:sp>
        <p:nvSpPr>
          <p:cNvPr id="756" name="Google Shape;756;p25"/>
          <p:cNvSpPr/>
          <p:nvPr/>
        </p:nvSpPr>
        <p:spPr>
          <a:xfrm>
            <a:off x="5720750" y="2671850"/>
            <a:ext cx="409200" cy="897900"/>
          </a:xfrm>
          <a:prstGeom prst="downArrow">
            <a:avLst>
              <a:gd name="adj1" fmla="val 23228"/>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7" name="Google Shape;757;p25"/>
          <p:cNvPicPr preferRelativeResize="0"/>
          <p:nvPr/>
        </p:nvPicPr>
        <p:blipFill rotWithShape="1">
          <a:blip r:embed="rId6">
            <a:alphaModFix/>
          </a:blip>
          <a:srcRect/>
          <a:stretch/>
        </p:blipFill>
        <p:spPr>
          <a:xfrm>
            <a:off x="1204475" y="948550"/>
            <a:ext cx="1046700" cy="1046700"/>
          </a:xfrm>
          <a:prstGeom prst="rect">
            <a:avLst/>
          </a:prstGeom>
          <a:noFill/>
          <a:ln>
            <a:noFill/>
          </a:ln>
        </p:spPr>
      </p:pic>
      <p:sp>
        <p:nvSpPr>
          <p:cNvPr id="758" name="Google Shape;758;p25"/>
          <p:cNvSpPr txBox="1"/>
          <p:nvPr/>
        </p:nvSpPr>
        <p:spPr>
          <a:xfrm>
            <a:off x="4260000" y="1445350"/>
            <a:ext cx="62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草書</a:t>
            </a:r>
            <a:endParaRPr sz="1400" b="0" i="0" u="none" strike="noStrike" cap="none">
              <a:solidFill>
                <a:srgbClr val="000000"/>
              </a:solidFill>
              <a:latin typeface="Roboto"/>
              <a:ea typeface="Roboto"/>
              <a:cs typeface="Roboto"/>
              <a:sym typeface="Roboto"/>
            </a:endParaRPr>
          </a:p>
        </p:txBody>
      </p:sp>
      <p:sp>
        <p:nvSpPr>
          <p:cNvPr id="759" name="Google Shape;759;p25"/>
          <p:cNvSpPr txBox="1"/>
          <p:nvPr/>
        </p:nvSpPr>
        <p:spPr>
          <a:xfrm>
            <a:off x="2982588" y="1445363"/>
            <a:ext cx="62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宋體</a:t>
            </a:r>
            <a:endParaRPr sz="1400" b="0" i="0" u="none" strike="noStrike" cap="none">
              <a:solidFill>
                <a:srgbClr val="000000"/>
              </a:solidFill>
              <a:latin typeface="Roboto"/>
              <a:ea typeface="Roboto"/>
              <a:cs typeface="Roboto"/>
              <a:sym typeface="Roboto"/>
            </a:endParaRPr>
          </a:p>
        </p:txBody>
      </p:sp>
      <p:sp>
        <p:nvSpPr>
          <p:cNvPr id="760" name="Google Shape;760;p25"/>
          <p:cNvSpPr txBox="1"/>
          <p:nvPr/>
        </p:nvSpPr>
        <p:spPr>
          <a:xfrm>
            <a:off x="5613338" y="1445338"/>
            <a:ext cx="624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新細明體</a:t>
            </a:r>
            <a:endParaRPr sz="1400" b="0" i="0" u="none" strike="noStrike" cap="none">
              <a:solidFill>
                <a:srgbClr val="000000"/>
              </a:solidFill>
              <a:latin typeface="Roboto"/>
              <a:ea typeface="Roboto"/>
              <a:cs typeface="Roboto"/>
              <a:sym typeface="Roboto"/>
            </a:endParaRPr>
          </a:p>
        </p:txBody>
      </p:sp>
      <p:sp>
        <p:nvSpPr>
          <p:cNvPr id="761" name="Google Shape;761;p25"/>
          <p:cNvSpPr/>
          <p:nvPr/>
        </p:nvSpPr>
        <p:spPr>
          <a:xfrm>
            <a:off x="1347300" y="2961225"/>
            <a:ext cx="874500" cy="400200"/>
          </a:xfrm>
          <a:prstGeom prst="rect">
            <a:avLst/>
          </a:prstGeom>
          <a:noFill/>
          <a:ln w="2857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Font B</a:t>
            </a:r>
            <a:endParaRPr sz="1600" b="0" i="0" u="none" strike="noStrike" cap="none">
              <a:solidFill>
                <a:srgbClr val="000000"/>
              </a:solidFill>
              <a:latin typeface="Arial"/>
              <a:ea typeface="Arial"/>
              <a:cs typeface="Arial"/>
              <a:sym typeface="Arial"/>
            </a:endParaRPr>
          </a:p>
        </p:txBody>
      </p:sp>
      <p:sp>
        <p:nvSpPr>
          <p:cNvPr id="762" name="Google Shape;762;p25"/>
          <p:cNvSpPr/>
          <p:nvPr/>
        </p:nvSpPr>
        <p:spPr>
          <a:xfrm>
            <a:off x="2857350" y="3676275"/>
            <a:ext cx="874500" cy="400200"/>
          </a:xfrm>
          <a:prstGeom prst="rect">
            <a:avLst/>
          </a:prstGeom>
          <a:noFill/>
          <a:ln w="2857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Font A</a:t>
            </a:r>
            <a:endParaRPr sz="1600" b="0" i="0" u="none" strike="noStrike" cap="none">
              <a:solidFill>
                <a:srgbClr val="000000"/>
              </a:solidFill>
              <a:latin typeface="Arial"/>
              <a:ea typeface="Arial"/>
              <a:cs typeface="Arial"/>
              <a:sym typeface="Arial"/>
            </a:endParaRPr>
          </a:p>
        </p:txBody>
      </p:sp>
      <p:sp>
        <p:nvSpPr>
          <p:cNvPr id="763" name="Google Shape;763;p25"/>
          <p:cNvSpPr/>
          <p:nvPr/>
        </p:nvSpPr>
        <p:spPr>
          <a:xfrm>
            <a:off x="4153888" y="3676263"/>
            <a:ext cx="874500" cy="400200"/>
          </a:xfrm>
          <a:prstGeom prst="rect">
            <a:avLst/>
          </a:prstGeom>
          <a:noFill/>
          <a:ln w="2857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Font B</a:t>
            </a:r>
            <a:endParaRPr sz="1600" b="0" i="0" u="none" strike="noStrike" cap="none">
              <a:solidFill>
                <a:srgbClr val="000000"/>
              </a:solidFill>
              <a:latin typeface="Arial"/>
              <a:ea typeface="Arial"/>
              <a:cs typeface="Arial"/>
              <a:sym typeface="Arial"/>
            </a:endParaRPr>
          </a:p>
        </p:txBody>
      </p:sp>
      <p:sp>
        <p:nvSpPr>
          <p:cNvPr id="764" name="Google Shape;764;p25"/>
          <p:cNvSpPr/>
          <p:nvPr/>
        </p:nvSpPr>
        <p:spPr>
          <a:xfrm>
            <a:off x="5450450" y="3676263"/>
            <a:ext cx="874500" cy="400200"/>
          </a:xfrm>
          <a:prstGeom prst="rect">
            <a:avLst/>
          </a:prstGeom>
          <a:noFill/>
          <a:ln w="2857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Font C</a:t>
            </a:r>
            <a:endParaRPr sz="1600" b="0" i="0" u="none" strike="noStrike" cap="none">
              <a:solidFill>
                <a:srgbClr val="000000"/>
              </a:solidFill>
              <a:latin typeface="Arial"/>
              <a:ea typeface="Arial"/>
              <a:cs typeface="Arial"/>
              <a:sym typeface="Arial"/>
            </a:endParaRPr>
          </a:p>
        </p:txBody>
      </p:sp>
      <p:sp>
        <p:nvSpPr>
          <p:cNvPr id="765" name="Google Shape;765;p25"/>
          <p:cNvSpPr/>
          <p:nvPr/>
        </p:nvSpPr>
        <p:spPr>
          <a:xfrm rot="781819">
            <a:off x="1228738" y="3230317"/>
            <a:ext cx="3970435" cy="578316"/>
          </a:xfrm>
          <a:prstGeom prst="rect">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5"/>
          <p:cNvSpPr txBox="1"/>
          <p:nvPr/>
        </p:nvSpPr>
        <p:spPr>
          <a:xfrm rot="724447">
            <a:off x="2289188" y="3122327"/>
            <a:ext cx="930791" cy="46171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Roboto"/>
                <a:ea typeface="Roboto"/>
                <a:cs typeface="Roboto"/>
                <a:sym typeface="Roboto"/>
              </a:rPr>
              <a:t>same</a:t>
            </a:r>
            <a:endParaRPr sz="1800" b="0" i="0" u="none" strike="noStrike" cap="none">
              <a:solidFill>
                <a:srgbClr val="000000"/>
              </a:solidFill>
              <a:latin typeface="Roboto"/>
              <a:ea typeface="Roboto"/>
              <a:cs typeface="Roboto"/>
              <a:sym typeface="Roboto"/>
            </a:endParaRPr>
          </a:p>
        </p:txBody>
      </p:sp>
      <p:cxnSp>
        <p:nvCxnSpPr>
          <p:cNvPr id="767" name="Google Shape;767;p25"/>
          <p:cNvCxnSpPr>
            <a:endCxn id="768" idx="0"/>
          </p:cNvCxnSpPr>
          <p:nvPr/>
        </p:nvCxnSpPr>
        <p:spPr>
          <a:xfrm flipH="1">
            <a:off x="441600" y="3575600"/>
            <a:ext cx="1745400" cy="786900"/>
          </a:xfrm>
          <a:prstGeom prst="straightConnector1">
            <a:avLst/>
          </a:prstGeom>
          <a:noFill/>
          <a:ln w="9525" cap="flat" cmpd="sng">
            <a:solidFill>
              <a:schemeClr val="dk2"/>
            </a:solidFill>
            <a:prstDash val="solid"/>
            <a:round/>
            <a:headEnd type="none" w="sm" len="sm"/>
            <a:tailEnd type="triangle" w="med" len="med"/>
          </a:ln>
        </p:spPr>
      </p:cxnSp>
      <p:sp>
        <p:nvSpPr>
          <p:cNvPr id="768" name="Google Shape;768;p25"/>
          <p:cNvSpPr txBox="1"/>
          <p:nvPr/>
        </p:nvSpPr>
        <p:spPr>
          <a:xfrm>
            <a:off x="4350" y="4362500"/>
            <a:ext cx="874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000000"/>
                </a:solidFill>
                <a:latin typeface="Roboto"/>
                <a:ea typeface="Roboto"/>
                <a:cs typeface="Roboto"/>
                <a:sym typeface="Roboto"/>
              </a:rPr>
              <a:t>草書</a:t>
            </a:r>
            <a:endParaRPr sz="2200" b="0" i="0" u="none" strike="noStrike" cap="none">
              <a:solidFill>
                <a:srgbClr val="000000"/>
              </a:solidFill>
              <a:latin typeface="Roboto"/>
              <a:ea typeface="Roboto"/>
              <a:cs typeface="Roboto"/>
              <a:sym typeface="Roboto"/>
            </a:endParaRPr>
          </a:p>
        </p:txBody>
      </p:sp>
      <p:sp>
        <p:nvSpPr>
          <p:cNvPr id="769" name="Google Shape;769;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grpSp>
        <p:nvGrpSpPr>
          <p:cNvPr id="774" name="Google Shape;774;p26"/>
          <p:cNvGrpSpPr/>
          <p:nvPr/>
        </p:nvGrpSpPr>
        <p:grpSpPr>
          <a:xfrm>
            <a:off x="311690" y="1482192"/>
            <a:ext cx="5259671" cy="2732120"/>
            <a:chOff x="4899775" y="1084100"/>
            <a:chExt cx="7618295" cy="3957300"/>
          </a:xfrm>
        </p:grpSpPr>
        <p:grpSp>
          <p:nvGrpSpPr>
            <p:cNvPr id="775" name="Google Shape;775;p26"/>
            <p:cNvGrpSpPr/>
            <p:nvPr/>
          </p:nvGrpSpPr>
          <p:grpSpPr>
            <a:xfrm>
              <a:off x="4899775" y="1084100"/>
              <a:ext cx="7618295" cy="3957300"/>
              <a:chOff x="4899775" y="1084100"/>
              <a:chExt cx="7618295" cy="3957300"/>
            </a:xfrm>
          </p:grpSpPr>
          <p:pic>
            <p:nvPicPr>
              <p:cNvPr id="776" name="Google Shape;776;p26"/>
              <p:cNvPicPr preferRelativeResize="0"/>
              <p:nvPr/>
            </p:nvPicPr>
            <p:blipFill rotWithShape="1">
              <a:blip r:embed="rId3">
                <a:alphaModFix/>
              </a:blip>
              <a:srcRect l="3783" t="12344" r="1849" b="9229"/>
              <a:stretch/>
            </p:blipFill>
            <p:spPr>
              <a:xfrm>
                <a:off x="4899775" y="1084100"/>
                <a:ext cx="7618295" cy="3957300"/>
              </a:xfrm>
              <a:prstGeom prst="rect">
                <a:avLst/>
              </a:prstGeom>
              <a:noFill/>
              <a:ln>
                <a:noFill/>
              </a:ln>
            </p:spPr>
          </p:pic>
          <p:pic>
            <p:nvPicPr>
              <p:cNvPr id="777" name="Google Shape;777;p26"/>
              <p:cNvPicPr preferRelativeResize="0"/>
              <p:nvPr/>
            </p:nvPicPr>
            <p:blipFill rotWithShape="1">
              <a:blip r:embed="rId4">
                <a:alphaModFix/>
              </a:blip>
              <a:srcRect/>
              <a:stretch/>
            </p:blipFill>
            <p:spPr>
              <a:xfrm>
                <a:off x="6448100" y="2571750"/>
                <a:ext cx="1659075" cy="295350"/>
              </a:xfrm>
              <a:prstGeom prst="rect">
                <a:avLst/>
              </a:prstGeom>
              <a:noFill/>
              <a:ln>
                <a:noFill/>
              </a:ln>
            </p:spPr>
          </p:pic>
        </p:grpSp>
        <p:pic>
          <p:nvPicPr>
            <p:cNvPr id="778" name="Google Shape;778;p26"/>
            <p:cNvPicPr preferRelativeResize="0"/>
            <p:nvPr/>
          </p:nvPicPr>
          <p:blipFill rotWithShape="1">
            <a:blip r:embed="rId5">
              <a:alphaModFix/>
            </a:blip>
            <a:srcRect/>
            <a:stretch/>
          </p:blipFill>
          <p:spPr>
            <a:xfrm>
              <a:off x="6683714" y="2571748"/>
              <a:ext cx="1209987" cy="246800"/>
            </a:xfrm>
            <a:prstGeom prst="rect">
              <a:avLst/>
            </a:prstGeom>
            <a:noFill/>
            <a:ln>
              <a:noFill/>
            </a:ln>
          </p:spPr>
        </p:pic>
      </p:grpSp>
      <p:sp>
        <p:nvSpPr>
          <p:cNvPr id="779" name="Google Shape;779;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909"/>
              <a:buFont typeface="Arial"/>
              <a:buNone/>
            </a:pPr>
            <a:r>
              <a:rPr lang="en" sz="2688" b="1">
                <a:solidFill>
                  <a:srgbClr val="7890B6"/>
                </a:solidFill>
                <a:latin typeface="Patrick Hand SC"/>
                <a:ea typeface="Patrick Hand SC"/>
                <a:cs typeface="Patrick Hand SC"/>
                <a:sym typeface="Patrick Hand SC"/>
              </a:rPr>
              <a:t>HOW we did it </a:t>
            </a:r>
            <a:r>
              <a:rPr lang="en" u="sng">
                <a:solidFill>
                  <a:srgbClr val="7890B6"/>
                </a:solidFill>
                <a:latin typeface="Patrick Hand SC"/>
                <a:ea typeface="Patrick Hand SC"/>
                <a:cs typeface="Patrick Hand SC"/>
                <a:sym typeface="Patrick Hand SC"/>
              </a:rPr>
              <a:t>Network Model of our project:</a:t>
            </a:r>
            <a:endParaRPr sz="3688"/>
          </a:p>
        </p:txBody>
      </p:sp>
      <p:pic>
        <p:nvPicPr>
          <p:cNvPr id="780" name="Google Shape;780;p26"/>
          <p:cNvPicPr preferRelativeResize="0"/>
          <p:nvPr/>
        </p:nvPicPr>
        <p:blipFill rotWithShape="1">
          <a:blip r:embed="rId6">
            <a:alphaModFix/>
          </a:blip>
          <a:srcRect/>
          <a:stretch/>
        </p:blipFill>
        <p:spPr>
          <a:xfrm>
            <a:off x="5619623" y="1482206"/>
            <a:ext cx="3363394" cy="709279"/>
          </a:xfrm>
          <a:prstGeom prst="rect">
            <a:avLst/>
          </a:prstGeom>
          <a:noFill/>
          <a:ln>
            <a:noFill/>
          </a:ln>
        </p:spPr>
      </p:pic>
      <p:sp>
        <p:nvSpPr>
          <p:cNvPr id="781" name="Google Shape;781;p26"/>
          <p:cNvSpPr txBox="1"/>
          <p:nvPr/>
        </p:nvSpPr>
        <p:spPr>
          <a:xfrm>
            <a:off x="5619675" y="2191475"/>
            <a:ext cx="3363300" cy="850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rgbClr val="7890B6"/>
                </a:solidFill>
                <a:latin typeface="Patrick Hand SC"/>
                <a:ea typeface="Patrick Hand SC"/>
                <a:cs typeface="Patrick Hand SC"/>
                <a:sym typeface="Patrick Hand SC"/>
              </a:rPr>
              <a:t>T       O2       O1       I2     I1</a:t>
            </a:r>
            <a:endParaRPr sz="1800" b="0" i="0" u="none" strike="noStrike" cap="none">
              <a:solidFill>
                <a:srgbClr val="7890B6"/>
              </a:solidFill>
              <a:latin typeface="Patrick Hand SC"/>
              <a:ea typeface="Patrick Hand SC"/>
              <a:cs typeface="Patrick Hand SC"/>
              <a:sym typeface="Patrick Hand SC"/>
            </a:endParaRPr>
          </a:p>
          <a:p>
            <a:pPr marL="45720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7890B6"/>
                </a:solidFill>
                <a:latin typeface="Patrick Hand SC"/>
                <a:ea typeface="Patrick Hand SC"/>
                <a:cs typeface="Patrick Hand SC"/>
                <a:sym typeface="Patrick Hand SC"/>
              </a:rPr>
              <a:t>  Ts + Tc  I1s + I2c</a:t>
            </a:r>
            <a:endParaRPr sz="1800" b="0" i="0" u="none" strike="noStrike" cap="none">
              <a:solidFill>
                <a:srgbClr val="7890B6"/>
              </a:solidFill>
              <a:latin typeface="Patrick Hand SC"/>
              <a:ea typeface="Patrick Hand SC"/>
              <a:cs typeface="Patrick Hand SC"/>
              <a:sym typeface="Patrick Hand SC"/>
            </a:endParaRPr>
          </a:p>
        </p:txBody>
      </p:sp>
      <p:pic>
        <p:nvPicPr>
          <p:cNvPr id="782" name="Google Shape;782;p26"/>
          <p:cNvPicPr preferRelativeResize="0"/>
          <p:nvPr/>
        </p:nvPicPr>
        <p:blipFill rotWithShape="1">
          <a:blip r:embed="rId6">
            <a:alphaModFix/>
          </a:blip>
          <a:srcRect r="79811"/>
          <a:stretch/>
        </p:blipFill>
        <p:spPr>
          <a:xfrm>
            <a:off x="2093349" y="1228100"/>
            <a:ext cx="416275" cy="434825"/>
          </a:xfrm>
          <a:prstGeom prst="rect">
            <a:avLst/>
          </a:prstGeom>
          <a:noFill/>
          <a:ln>
            <a:noFill/>
          </a:ln>
        </p:spPr>
      </p:pic>
      <p:pic>
        <p:nvPicPr>
          <p:cNvPr id="783" name="Google Shape;783;p26"/>
          <p:cNvPicPr preferRelativeResize="0"/>
          <p:nvPr/>
        </p:nvPicPr>
        <p:blipFill rotWithShape="1">
          <a:blip r:embed="rId6">
            <a:alphaModFix/>
          </a:blip>
          <a:srcRect l="19277" r="60115"/>
          <a:stretch/>
        </p:blipFill>
        <p:spPr>
          <a:xfrm>
            <a:off x="4061300" y="4033660"/>
            <a:ext cx="416275" cy="425990"/>
          </a:xfrm>
          <a:prstGeom prst="rect">
            <a:avLst/>
          </a:prstGeom>
          <a:noFill/>
          <a:ln>
            <a:noFill/>
          </a:ln>
        </p:spPr>
      </p:pic>
      <p:pic>
        <p:nvPicPr>
          <p:cNvPr id="784" name="Google Shape;784;p26"/>
          <p:cNvPicPr preferRelativeResize="0"/>
          <p:nvPr/>
        </p:nvPicPr>
        <p:blipFill rotWithShape="1">
          <a:blip r:embed="rId6">
            <a:alphaModFix/>
          </a:blip>
          <a:srcRect l="40708" r="40491"/>
          <a:stretch/>
        </p:blipFill>
        <p:spPr>
          <a:xfrm>
            <a:off x="1337549" y="4013169"/>
            <a:ext cx="416275" cy="466952"/>
          </a:xfrm>
          <a:prstGeom prst="rect">
            <a:avLst/>
          </a:prstGeom>
          <a:noFill/>
          <a:ln>
            <a:noFill/>
          </a:ln>
        </p:spPr>
      </p:pic>
      <p:pic>
        <p:nvPicPr>
          <p:cNvPr id="785" name="Google Shape;785;p26"/>
          <p:cNvPicPr preferRelativeResize="0"/>
          <p:nvPr/>
        </p:nvPicPr>
        <p:blipFill rotWithShape="1">
          <a:blip r:embed="rId6">
            <a:alphaModFix/>
          </a:blip>
          <a:srcRect l="58848" r="19098"/>
          <a:stretch/>
        </p:blipFill>
        <p:spPr>
          <a:xfrm>
            <a:off x="5203399" y="1334712"/>
            <a:ext cx="416275" cy="398063"/>
          </a:xfrm>
          <a:prstGeom prst="rect">
            <a:avLst/>
          </a:prstGeom>
          <a:noFill/>
          <a:ln>
            <a:noFill/>
          </a:ln>
        </p:spPr>
      </p:pic>
      <p:pic>
        <p:nvPicPr>
          <p:cNvPr id="786" name="Google Shape;786;p26"/>
          <p:cNvPicPr preferRelativeResize="0"/>
          <p:nvPr/>
        </p:nvPicPr>
        <p:blipFill rotWithShape="1">
          <a:blip r:embed="rId6">
            <a:alphaModFix/>
          </a:blip>
          <a:srcRect l="80925"/>
          <a:stretch/>
        </p:blipFill>
        <p:spPr>
          <a:xfrm>
            <a:off x="311698" y="1078981"/>
            <a:ext cx="416275" cy="460219"/>
          </a:xfrm>
          <a:prstGeom prst="rect">
            <a:avLst/>
          </a:prstGeom>
          <a:noFill/>
          <a:ln>
            <a:noFill/>
          </a:ln>
        </p:spPr>
      </p:pic>
      <p:sp>
        <p:nvSpPr>
          <p:cNvPr id="787" name="Google Shape;787;p26"/>
          <p:cNvSpPr txBox="1"/>
          <p:nvPr/>
        </p:nvSpPr>
        <p:spPr>
          <a:xfrm>
            <a:off x="5780700" y="4215725"/>
            <a:ext cx="3363300" cy="850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rgbClr val="7890B6"/>
                </a:solidFill>
                <a:latin typeface="Patrick Hand SC"/>
                <a:ea typeface="Patrick Hand SC"/>
                <a:cs typeface="Patrick Hand SC"/>
                <a:sym typeface="Patrick Hand SC"/>
              </a:rPr>
              <a:t>For more about K-L Divergence, please see Slide 17</a:t>
            </a:r>
            <a:endParaRPr sz="1800" b="0" i="0" u="none" strike="noStrike" cap="none">
              <a:solidFill>
                <a:srgbClr val="7890B6"/>
              </a:solidFill>
              <a:latin typeface="Patrick Hand SC"/>
              <a:ea typeface="Patrick Hand SC"/>
              <a:cs typeface="Patrick Hand SC"/>
              <a:sym typeface="Patrick Hand SC"/>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7890B6"/>
              </a:solidFill>
              <a:latin typeface="Patrick Hand SC"/>
              <a:ea typeface="Patrick Hand SC"/>
              <a:cs typeface="Patrick Hand SC"/>
              <a:sym typeface="Patrick Hand SC"/>
            </a:endParaRPr>
          </a:p>
        </p:txBody>
      </p:sp>
      <p:sp>
        <p:nvSpPr>
          <p:cNvPr id="788" name="Google Shape;788;p26"/>
          <p:cNvSpPr txBox="1"/>
          <p:nvPr/>
        </p:nvSpPr>
        <p:spPr>
          <a:xfrm>
            <a:off x="3912400" y="2713163"/>
            <a:ext cx="4164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highlight>
                  <a:srgbClr val="FFFFFF"/>
                </a:highlight>
                <a:latin typeface="Arial"/>
                <a:ea typeface="Arial"/>
                <a:cs typeface="Arial"/>
                <a:sym typeface="Arial"/>
              </a:rPr>
              <a:t>X</a:t>
            </a:r>
            <a:endParaRPr sz="3000" b="0" i="0" u="none" strike="noStrike" cap="none">
              <a:solidFill>
                <a:srgbClr val="000000"/>
              </a:solidFill>
              <a:highlight>
                <a:srgbClr val="FFFFFF"/>
              </a:highlight>
              <a:latin typeface="Arial"/>
              <a:ea typeface="Arial"/>
              <a:cs typeface="Arial"/>
              <a:sym typeface="Arial"/>
            </a:endParaRPr>
          </a:p>
        </p:txBody>
      </p:sp>
      <p:sp>
        <p:nvSpPr>
          <p:cNvPr id="789" name="Google Shape;789;p26"/>
          <p:cNvSpPr txBox="1"/>
          <p:nvPr/>
        </p:nvSpPr>
        <p:spPr>
          <a:xfrm>
            <a:off x="1175000" y="2643475"/>
            <a:ext cx="12282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{sans-serif, tilted}</a:t>
            </a:r>
            <a:endParaRPr sz="1400" b="0" i="0" u="none" strike="noStrike" cap="none">
              <a:solidFill>
                <a:srgbClr val="000000"/>
              </a:solidFill>
              <a:latin typeface="Arial"/>
              <a:ea typeface="Arial"/>
              <a:cs typeface="Arial"/>
              <a:sym typeface="Arial"/>
            </a:endParaRPr>
          </a:p>
        </p:txBody>
      </p:sp>
      <p:sp>
        <p:nvSpPr>
          <p:cNvPr id="790" name="Google Shape;79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909"/>
              <a:buFont typeface="Arial"/>
              <a:buNone/>
            </a:pPr>
            <a:r>
              <a:rPr lang="en" sz="2688" b="1">
                <a:solidFill>
                  <a:srgbClr val="7890B6"/>
                </a:solidFill>
                <a:latin typeface="Patrick Hand SC"/>
                <a:ea typeface="Patrick Hand SC"/>
                <a:cs typeface="Patrick Hand SC"/>
                <a:sym typeface="Patrick Hand SC"/>
              </a:rPr>
              <a:t>Future Directions</a:t>
            </a:r>
            <a:endParaRPr sz="3688"/>
          </a:p>
          <a:p>
            <a:pPr marL="0" lvl="0" indent="0" algn="l" rtl="0">
              <a:lnSpc>
                <a:spcPct val="100000"/>
              </a:lnSpc>
              <a:spcBef>
                <a:spcPts val="0"/>
              </a:spcBef>
              <a:spcAft>
                <a:spcPts val="0"/>
              </a:spcAft>
              <a:buSzPct val="111111"/>
              <a:buNone/>
            </a:pPr>
            <a:endParaRPr/>
          </a:p>
        </p:txBody>
      </p:sp>
      <p:sp>
        <p:nvSpPr>
          <p:cNvPr id="796" name="Google Shape;796;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(1) </a:t>
            </a:r>
            <a:r>
              <a:rPr lang="en" b="1" u="sng">
                <a:solidFill>
                  <a:srgbClr val="7890B6"/>
                </a:solidFill>
                <a:latin typeface="Patrick Hand SC"/>
                <a:ea typeface="Patrick Hand SC"/>
                <a:cs typeface="Patrick Hand SC"/>
                <a:sym typeface="Patrick Hand SC"/>
              </a:rPr>
              <a:t>Orientation</a:t>
            </a:r>
            <a:r>
              <a:rPr lang="en" b="1">
                <a:solidFill>
                  <a:srgbClr val="7890B6"/>
                </a:solidFill>
                <a:latin typeface="Patrick Hand SC"/>
                <a:ea typeface="Patrick Hand SC"/>
                <a:cs typeface="Patrick Hand SC"/>
                <a:sym typeface="Patrick Hand SC"/>
              </a:rPr>
              <a:t> Net </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	Principle: IF the network could identify orientation, THEN it implies the network understand the content</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(2) Introduction of “Total </a:t>
            </a:r>
            <a:r>
              <a:rPr lang="en" b="1" u="sng">
                <a:solidFill>
                  <a:srgbClr val="7890B6"/>
                </a:solidFill>
                <a:latin typeface="Patrick Hand SC"/>
                <a:ea typeface="Patrick Hand SC"/>
                <a:cs typeface="Patrick Hand SC"/>
                <a:sym typeface="Patrick Hand SC"/>
              </a:rPr>
              <a:t>Variation</a:t>
            </a:r>
            <a:r>
              <a:rPr lang="en" b="1">
                <a:solidFill>
                  <a:srgbClr val="7890B6"/>
                </a:solidFill>
                <a:latin typeface="Patrick Hand SC"/>
                <a:ea typeface="Patrick Hand SC"/>
                <a:cs typeface="Patrick Hand SC"/>
                <a:sym typeface="Patrick Hand SC"/>
              </a:rPr>
              <a:t> Loss”</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	Principle: By comparing the colours of pixels we could prevent COLOURS from DIFFUSING out</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(3) </a:t>
            </a:r>
            <a:r>
              <a:rPr lang="en" b="1" u="sng">
                <a:solidFill>
                  <a:srgbClr val="7890B6"/>
                </a:solidFill>
                <a:latin typeface="Patrick Hand SC"/>
                <a:ea typeface="Patrick Hand SC"/>
                <a:cs typeface="Patrick Hand SC"/>
                <a:sym typeface="Patrick Hand SC"/>
              </a:rPr>
              <a:t>Stroke</a:t>
            </a:r>
            <a:r>
              <a:rPr lang="en" b="1">
                <a:solidFill>
                  <a:srgbClr val="7890B6"/>
                </a:solidFill>
                <a:latin typeface="Patrick Hand SC"/>
                <a:ea typeface="Patrick Hand SC"/>
                <a:cs typeface="Patrick Hand SC"/>
                <a:sym typeface="Patrick Hand SC"/>
              </a:rPr>
              <a:t> distinguisher</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	Objective: To prevent strokes from MERGING</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(4) Convert Images of Characters into </a:t>
            </a:r>
            <a:r>
              <a:rPr lang="en" b="1" u="sng">
                <a:solidFill>
                  <a:srgbClr val="7890B6"/>
                </a:solidFill>
                <a:latin typeface="Patrick Hand SC"/>
                <a:ea typeface="Patrick Hand SC"/>
                <a:cs typeface="Patrick Hand SC"/>
                <a:sym typeface="Patrick Hand SC"/>
              </a:rPr>
              <a:t>3D</a:t>
            </a:r>
            <a:r>
              <a:rPr lang="en" b="1">
                <a:solidFill>
                  <a:srgbClr val="7890B6"/>
                </a:solidFill>
                <a:latin typeface="Patrick Hand SC"/>
                <a:ea typeface="Patrick Hand SC"/>
                <a:cs typeface="Patrick Hand SC"/>
                <a:sym typeface="Patrick Hand SC"/>
              </a:rPr>
              <a:t> data types</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	Objective: To assess the WIDTH of strokes for more efficient conversion of SERIF vs SANS SERIF</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(5) For cross-language, do some more experiment? Do more manual adjustments to solve resolution, even do some DIY</a:t>
            </a:r>
            <a:endParaRPr b="1">
              <a:solidFill>
                <a:srgbClr val="7890B6"/>
              </a:solidFill>
              <a:latin typeface="Patrick Hand SC"/>
              <a:ea typeface="Patrick Hand SC"/>
              <a:cs typeface="Patrick Hand SC"/>
              <a:sym typeface="Patrick Hand SC"/>
            </a:endParaRPr>
          </a:p>
        </p:txBody>
      </p:sp>
      <p:sp>
        <p:nvSpPr>
          <p:cNvPr id="797" name="Google Shape;79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909"/>
              <a:buFont typeface="Arial"/>
              <a:buNone/>
            </a:pPr>
            <a:r>
              <a:rPr lang="en" sz="2688" b="1">
                <a:solidFill>
                  <a:srgbClr val="7890B6"/>
                </a:solidFill>
                <a:latin typeface="Patrick Hand SC"/>
                <a:ea typeface="Patrick Hand SC"/>
                <a:cs typeface="Patrick Hand SC"/>
                <a:sym typeface="Patrick Hand SC"/>
              </a:rPr>
              <a:t>More on Architecture</a:t>
            </a:r>
            <a:endParaRPr sz="3688"/>
          </a:p>
          <a:p>
            <a:pPr marL="0" lvl="0" indent="0" algn="l" rtl="0">
              <a:lnSpc>
                <a:spcPct val="100000"/>
              </a:lnSpc>
              <a:spcBef>
                <a:spcPts val="0"/>
              </a:spcBef>
              <a:spcAft>
                <a:spcPts val="0"/>
              </a:spcAft>
              <a:buSzPct val="111111"/>
              <a:buNone/>
            </a:pPr>
            <a:endParaRPr/>
          </a:p>
        </p:txBody>
      </p:sp>
      <p:sp>
        <p:nvSpPr>
          <p:cNvPr id="803" name="Google Shape;803;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4805" algn="l" rtl="0">
              <a:lnSpc>
                <a:spcPct val="80000"/>
              </a:lnSpc>
              <a:spcBef>
                <a:spcPts val="0"/>
              </a:spcBef>
              <a:spcAft>
                <a:spcPts val="0"/>
              </a:spcAft>
              <a:buClr>
                <a:srgbClr val="7890B6"/>
              </a:buClr>
              <a:buSzPts val="1830"/>
              <a:buFont typeface="Patrick Hand SC"/>
              <a:buAutoNum type="arabicParenBoth"/>
            </a:pPr>
            <a:r>
              <a:rPr lang="en" sz="1829" b="1">
                <a:solidFill>
                  <a:srgbClr val="7890B6"/>
                </a:solidFill>
                <a:latin typeface="Patrick Hand SC"/>
                <a:ea typeface="Patrick Hand SC"/>
                <a:cs typeface="Patrick Hand SC"/>
                <a:sym typeface="Patrick Hand SC"/>
              </a:rPr>
              <a:t>Two extractors (style and content)</a:t>
            </a:r>
            <a:endParaRPr sz="1829" b="1">
              <a:solidFill>
                <a:srgbClr val="7890B6"/>
              </a:solidFill>
              <a:latin typeface="Patrick Hand SC"/>
              <a:ea typeface="Patrick Hand SC"/>
              <a:cs typeface="Patrick Hand SC"/>
              <a:sym typeface="Patrick Hand SC"/>
            </a:endParaRPr>
          </a:p>
          <a:p>
            <a:pPr marL="457200" lvl="0" indent="0" algn="l" rtl="0">
              <a:lnSpc>
                <a:spcPct val="80000"/>
              </a:lnSpc>
              <a:spcBef>
                <a:spcPts val="0"/>
              </a:spcBef>
              <a:spcAft>
                <a:spcPts val="0"/>
              </a:spcAft>
              <a:buSzPts val="935"/>
              <a:buNone/>
            </a:pPr>
            <a:endParaRPr sz="1829" b="1">
              <a:solidFill>
                <a:srgbClr val="7890B6"/>
              </a:solidFill>
              <a:latin typeface="Patrick Hand SC"/>
              <a:ea typeface="Patrick Hand SC"/>
              <a:cs typeface="Patrick Hand SC"/>
              <a:sym typeface="Patrick Hand SC"/>
            </a:endParaRPr>
          </a:p>
          <a:p>
            <a:pPr marL="457200" lvl="0" indent="-344805" algn="l" rtl="0">
              <a:lnSpc>
                <a:spcPct val="80000"/>
              </a:lnSpc>
              <a:spcBef>
                <a:spcPts val="0"/>
              </a:spcBef>
              <a:spcAft>
                <a:spcPts val="0"/>
              </a:spcAft>
              <a:buClr>
                <a:srgbClr val="7890B6"/>
              </a:buClr>
              <a:buSzPts val="1830"/>
              <a:buFont typeface="Patrick Hand SC"/>
              <a:buAutoNum type="arabicParenBoth"/>
            </a:pPr>
            <a:r>
              <a:rPr lang="en" sz="1829" b="1">
                <a:solidFill>
                  <a:srgbClr val="7890B6"/>
                </a:solidFill>
                <a:latin typeface="Patrick Hand SC"/>
                <a:ea typeface="Patrick Hand SC"/>
                <a:cs typeface="Patrick Hand SC"/>
                <a:sym typeface="Patrick Hand SC"/>
              </a:rPr>
              <a:t>INPUT: 3 images: T (Target), I1 (same font as the T but different character), and I2 (same character as T but different font)</a:t>
            </a:r>
            <a:endParaRPr sz="1829" b="1">
              <a:solidFill>
                <a:srgbClr val="7890B6"/>
              </a:solidFill>
              <a:latin typeface="Patrick Hand SC"/>
              <a:ea typeface="Patrick Hand SC"/>
              <a:cs typeface="Patrick Hand SC"/>
              <a:sym typeface="Patrick Hand SC"/>
            </a:endParaRPr>
          </a:p>
          <a:p>
            <a:pPr marL="457200" lvl="0" indent="0" algn="l" rtl="0">
              <a:lnSpc>
                <a:spcPct val="80000"/>
              </a:lnSpc>
              <a:spcBef>
                <a:spcPts val="0"/>
              </a:spcBef>
              <a:spcAft>
                <a:spcPts val="0"/>
              </a:spcAft>
              <a:buSzPts val="935"/>
              <a:buNone/>
            </a:pPr>
            <a:endParaRPr sz="1829" b="1">
              <a:solidFill>
                <a:srgbClr val="7890B6"/>
              </a:solidFill>
              <a:latin typeface="Patrick Hand SC"/>
              <a:ea typeface="Patrick Hand SC"/>
              <a:cs typeface="Patrick Hand SC"/>
              <a:sym typeface="Patrick Hand SC"/>
            </a:endParaRPr>
          </a:p>
          <a:p>
            <a:pPr marL="457200" lvl="0" indent="-344805" algn="l" rtl="0">
              <a:lnSpc>
                <a:spcPct val="80000"/>
              </a:lnSpc>
              <a:spcBef>
                <a:spcPts val="0"/>
              </a:spcBef>
              <a:spcAft>
                <a:spcPts val="0"/>
              </a:spcAft>
              <a:buClr>
                <a:srgbClr val="7890B6"/>
              </a:buClr>
              <a:buSzPts val="1830"/>
              <a:buFont typeface="Patrick Hand SC"/>
              <a:buAutoNum type="arabicParenBoth"/>
            </a:pPr>
            <a:r>
              <a:rPr lang="en" sz="1829" b="1">
                <a:solidFill>
                  <a:srgbClr val="7890B6"/>
                </a:solidFill>
                <a:latin typeface="Patrick Hand SC"/>
                <a:ea typeface="Patrick Hand SC"/>
                <a:cs typeface="Patrick Hand SC"/>
                <a:sym typeface="Patrick Hand SC"/>
              </a:rPr>
              <a:t>ENCODER 1: </a:t>
            </a:r>
            <a:r>
              <a:rPr lang="en" sz="1829" b="1" u="sng">
                <a:solidFill>
                  <a:srgbClr val="7890B6"/>
                </a:solidFill>
                <a:latin typeface="Patrick Hand SC"/>
                <a:ea typeface="Patrick Hand SC"/>
                <a:cs typeface="Patrick Hand SC"/>
                <a:sym typeface="Patrick Hand SC"/>
              </a:rPr>
              <a:t>only</a:t>
            </a:r>
            <a:r>
              <a:rPr lang="en" sz="1829" b="1">
                <a:solidFill>
                  <a:srgbClr val="7890B6"/>
                </a:solidFill>
                <a:latin typeface="Patrick Hand SC"/>
                <a:ea typeface="Patrick Hand SC"/>
                <a:cs typeface="Patrick Hand SC"/>
                <a:sym typeface="Patrick Hand SC"/>
              </a:rPr>
              <a:t> processes T. </a:t>
            </a:r>
            <a:endParaRPr sz="1829" b="1">
              <a:solidFill>
                <a:srgbClr val="7890B6"/>
              </a:solidFill>
              <a:latin typeface="Patrick Hand SC"/>
              <a:ea typeface="Patrick Hand SC"/>
              <a:cs typeface="Patrick Hand SC"/>
              <a:sym typeface="Patrick Hand SC"/>
            </a:endParaRPr>
          </a:p>
          <a:p>
            <a:pPr marL="457200" lvl="0" indent="0" algn="l" rtl="0">
              <a:lnSpc>
                <a:spcPct val="80000"/>
              </a:lnSpc>
              <a:spcBef>
                <a:spcPts val="0"/>
              </a:spcBef>
              <a:spcAft>
                <a:spcPts val="0"/>
              </a:spcAft>
              <a:buSzPts val="935"/>
              <a:buNone/>
            </a:pPr>
            <a:r>
              <a:rPr lang="en" sz="1829" b="1">
                <a:solidFill>
                  <a:srgbClr val="7890B6"/>
                </a:solidFill>
                <a:latin typeface="Patrick Hand SC"/>
                <a:ea typeface="Patrick Hand SC"/>
                <a:cs typeface="Patrick Hand SC"/>
                <a:sym typeface="Patrick Hand SC"/>
              </a:rPr>
              <a:t>T → Style Extractor → T_style vector</a:t>
            </a:r>
            <a:endParaRPr sz="1829" b="1">
              <a:solidFill>
                <a:srgbClr val="7890B6"/>
              </a:solidFill>
              <a:latin typeface="Patrick Hand SC"/>
              <a:ea typeface="Patrick Hand SC"/>
              <a:cs typeface="Patrick Hand SC"/>
              <a:sym typeface="Patrick Hand SC"/>
            </a:endParaRPr>
          </a:p>
          <a:p>
            <a:pPr marL="457200" lvl="0" indent="0" algn="l" rtl="0">
              <a:lnSpc>
                <a:spcPct val="80000"/>
              </a:lnSpc>
              <a:spcBef>
                <a:spcPts val="0"/>
              </a:spcBef>
              <a:spcAft>
                <a:spcPts val="0"/>
              </a:spcAft>
              <a:buSzPts val="935"/>
              <a:buNone/>
            </a:pPr>
            <a:r>
              <a:rPr lang="en" sz="1829" b="1">
                <a:solidFill>
                  <a:srgbClr val="7890B6"/>
                </a:solidFill>
                <a:latin typeface="Patrick Hand SC"/>
                <a:ea typeface="Patrick Hand SC"/>
                <a:cs typeface="Patrick Hand SC"/>
                <a:sym typeface="Patrick Hand SC"/>
              </a:rPr>
              <a:t>T → Content Extractor → T_content vector</a:t>
            </a:r>
            <a:endParaRPr sz="1829" b="1">
              <a:solidFill>
                <a:srgbClr val="7890B6"/>
              </a:solidFill>
              <a:latin typeface="Patrick Hand SC"/>
              <a:ea typeface="Patrick Hand SC"/>
              <a:cs typeface="Patrick Hand SC"/>
              <a:sym typeface="Patrick Hand SC"/>
            </a:endParaRPr>
          </a:p>
          <a:p>
            <a:pPr marL="457200" lvl="0" indent="0" algn="l" rtl="0">
              <a:lnSpc>
                <a:spcPct val="80000"/>
              </a:lnSpc>
              <a:spcBef>
                <a:spcPts val="0"/>
              </a:spcBef>
              <a:spcAft>
                <a:spcPts val="0"/>
              </a:spcAft>
              <a:buSzPts val="935"/>
              <a:buNone/>
            </a:pPr>
            <a:r>
              <a:rPr lang="en" sz="1829" b="1">
                <a:solidFill>
                  <a:srgbClr val="7890B6"/>
                </a:solidFill>
                <a:latin typeface="Patrick Hand SC"/>
                <a:ea typeface="Patrick Hand SC"/>
                <a:cs typeface="Patrick Hand SC"/>
                <a:sym typeface="Patrick Hand SC"/>
              </a:rPr>
              <a:t>Concatenate both vectors → Autoencoder → O2</a:t>
            </a:r>
            <a:endParaRPr sz="1829" b="1">
              <a:solidFill>
                <a:srgbClr val="7890B6"/>
              </a:solidFill>
              <a:latin typeface="Patrick Hand SC"/>
              <a:ea typeface="Patrick Hand SC"/>
              <a:cs typeface="Patrick Hand SC"/>
              <a:sym typeface="Patrick Hand SC"/>
            </a:endParaRPr>
          </a:p>
          <a:p>
            <a:pPr marL="0" lvl="0" indent="457200" algn="l" rtl="0">
              <a:lnSpc>
                <a:spcPct val="80000"/>
              </a:lnSpc>
              <a:spcBef>
                <a:spcPts val="0"/>
              </a:spcBef>
              <a:spcAft>
                <a:spcPts val="0"/>
              </a:spcAft>
              <a:buSzPts val="935"/>
              <a:buNone/>
            </a:pPr>
            <a:r>
              <a:rPr lang="en" sz="1829" b="1">
                <a:solidFill>
                  <a:srgbClr val="7890B6"/>
                </a:solidFill>
                <a:latin typeface="Patrick Hand SC"/>
                <a:ea typeface="Patrick Hand SC"/>
                <a:cs typeface="Patrick Hand SC"/>
                <a:sym typeface="Patrick Hand SC"/>
              </a:rPr>
              <a:t>Compare O2, T ⇒ Assess how EXTRACTORS perform</a:t>
            </a:r>
            <a:endParaRPr sz="1829" b="1">
              <a:solidFill>
                <a:srgbClr val="7890B6"/>
              </a:solidFill>
              <a:latin typeface="Patrick Hand SC"/>
              <a:ea typeface="Patrick Hand SC"/>
              <a:cs typeface="Patrick Hand SC"/>
              <a:sym typeface="Patrick Hand SC"/>
            </a:endParaRPr>
          </a:p>
          <a:p>
            <a:pPr marL="0" lvl="0" indent="0" algn="l" rtl="0">
              <a:lnSpc>
                <a:spcPct val="80000"/>
              </a:lnSpc>
              <a:spcBef>
                <a:spcPts val="0"/>
              </a:spcBef>
              <a:spcAft>
                <a:spcPts val="0"/>
              </a:spcAft>
              <a:buSzPts val="935"/>
              <a:buNone/>
            </a:pPr>
            <a:endParaRPr sz="1829" b="1">
              <a:solidFill>
                <a:srgbClr val="7890B6"/>
              </a:solidFill>
              <a:latin typeface="Patrick Hand SC"/>
              <a:ea typeface="Patrick Hand SC"/>
              <a:cs typeface="Patrick Hand SC"/>
              <a:sym typeface="Patrick Hand SC"/>
            </a:endParaRPr>
          </a:p>
          <a:p>
            <a:pPr marL="457200" lvl="0" indent="-344805" algn="l" rtl="0">
              <a:lnSpc>
                <a:spcPct val="80000"/>
              </a:lnSpc>
              <a:spcBef>
                <a:spcPts val="0"/>
              </a:spcBef>
              <a:spcAft>
                <a:spcPts val="0"/>
              </a:spcAft>
              <a:buClr>
                <a:srgbClr val="7890B6"/>
              </a:buClr>
              <a:buSzPts val="1830"/>
              <a:buFont typeface="Patrick Hand SC"/>
              <a:buAutoNum type="arabicParenBoth"/>
            </a:pPr>
            <a:r>
              <a:rPr lang="en" sz="1829" b="1">
                <a:solidFill>
                  <a:srgbClr val="7890B6"/>
                </a:solidFill>
                <a:latin typeface="Patrick Hand SC"/>
                <a:ea typeface="Patrick Hand SC"/>
                <a:cs typeface="Patrick Hand SC"/>
                <a:sym typeface="Patrick Hand SC"/>
              </a:rPr>
              <a:t>ENCODER 1: </a:t>
            </a:r>
            <a:r>
              <a:rPr lang="en" sz="1829" b="1" u="sng">
                <a:solidFill>
                  <a:srgbClr val="7890B6"/>
                </a:solidFill>
                <a:latin typeface="Patrick Hand SC"/>
                <a:ea typeface="Patrick Hand SC"/>
                <a:cs typeface="Patrick Hand SC"/>
                <a:sym typeface="Patrick Hand SC"/>
              </a:rPr>
              <a:t>only</a:t>
            </a:r>
            <a:r>
              <a:rPr lang="en" sz="1829" b="1">
                <a:solidFill>
                  <a:srgbClr val="7890B6"/>
                </a:solidFill>
                <a:latin typeface="Patrick Hand SC"/>
                <a:ea typeface="Patrick Hand SC"/>
                <a:cs typeface="Patrick Hand SC"/>
                <a:sym typeface="Patrick Hand SC"/>
              </a:rPr>
              <a:t> processes I1 &amp; I2. </a:t>
            </a:r>
            <a:endParaRPr sz="1829" b="1">
              <a:solidFill>
                <a:srgbClr val="7890B6"/>
              </a:solidFill>
              <a:latin typeface="Patrick Hand SC"/>
              <a:ea typeface="Patrick Hand SC"/>
              <a:cs typeface="Patrick Hand SC"/>
              <a:sym typeface="Patrick Hand SC"/>
            </a:endParaRPr>
          </a:p>
          <a:p>
            <a:pPr marL="457200" lvl="0" indent="0" algn="l" rtl="0">
              <a:lnSpc>
                <a:spcPct val="80000"/>
              </a:lnSpc>
              <a:spcBef>
                <a:spcPts val="0"/>
              </a:spcBef>
              <a:spcAft>
                <a:spcPts val="0"/>
              </a:spcAft>
              <a:buSzPts val="935"/>
              <a:buNone/>
            </a:pPr>
            <a:r>
              <a:rPr lang="en" sz="1829" b="1">
                <a:solidFill>
                  <a:srgbClr val="7890B6"/>
                </a:solidFill>
                <a:latin typeface="Patrick Hand SC"/>
                <a:ea typeface="Patrick Hand SC"/>
                <a:cs typeface="Patrick Hand SC"/>
                <a:sym typeface="Patrick Hand SC"/>
              </a:rPr>
              <a:t>I1 → Style Extractor → I1_style vector</a:t>
            </a:r>
            <a:endParaRPr sz="1829" b="1">
              <a:solidFill>
                <a:srgbClr val="7890B6"/>
              </a:solidFill>
              <a:latin typeface="Patrick Hand SC"/>
              <a:ea typeface="Patrick Hand SC"/>
              <a:cs typeface="Patrick Hand SC"/>
              <a:sym typeface="Patrick Hand SC"/>
            </a:endParaRPr>
          </a:p>
          <a:p>
            <a:pPr marL="457200" lvl="0" indent="0" algn="l" rtl="0">
              <a:lnSpc>
                <a:spcPct val="80000"/>
              </a:lnSpc>
              <a:spcBef>
                <a:spcPts val="0"/>
              </a:spcBef>
              <a:spcAft>
                <a:spcPts val="0"/>
              </a:spcAft>
              <a:buSzPts val="935"/>
              <a:buNone/>
            </a:pPr>
            <a:r>
              <a:rPr lang="en" sz="1829" b="1">
                <a:solidFill>
                  <a:srgbClr val="7890B6"/>
                </a:solidFill>
                <a:latin typeface="Patrick Hand SC"/>
                <a:ea typeface="Patrick Hand SC"/>
                <a:cs typeface="Patrick Hand SC"/>
                <a:sym typeface="Patrick Hand SC"/>
              </a:rPr>
              <a:t>I2 → Content Extractor → I2_content vector</a:t>
            </a:r>
            <a:endParaRPr sz="1829" b="1">
              <a:solidFill>
                <a:srgbClr val="7890B6"/>
              </a:solidFill>
              <a:latin typeface="Patrick Hand SC"/>
              <a:ea typeface="Patrick Hand SC"/>
              <a:cs typeface="Patrick Hand SC"/>
              <a:sym typeface="Patrick Hand SC"/>
            </a:endParaRPr>
          </a:p>
          <a:p>
            <a:pPr marL="457200" lvl="0" indent="0" algn="l" rtl="0">
              <a:lnSpc>
                <a:spcPct val="80000"/>
              </a:lnSpc>
              <a:spcBef>
                <a:spcPts val="0"/>
              </a:spcBef>
              <a:spcAft>
                <a:spcPts val="0"/>
              </a:spcAft>
              <a:buSzPts val="935"/>
              <a:buNone/>
            </a:pPr>
            <a:r>
              <a:rPr lang="en" sz="1829" b="1">
                <a:solidFill>
                  <a:srgbClr val="7890B6"/>
                </a:solidFill>
                <a:latin typeface="Patrick Hand SC"/>
                <a:ea typeface="Patrick Hand SC"/>
                <a:cs typeface="Patrick Hand SC"/>
                <a:sym typeface="Patrick Hand SC"/>
              </a:rPr>
              <a:t>Concatenate both vectors → Autoencoder → O1</a:t>
            </a:r>
            <a:endParaRPr sz="1829" b="1">
              <a:solidFill>
                <a:srgbClr val="7890B6"/>
              </a:solidFill>
              <a:latin typeface="Patrick Hand SC"/>
              <a:ea typeface="Patrick Hand SC"/>
              <a:cs typeface="Patrick Hand SC"/>
              <a:sym typeface="Patrick Hand SC"/>
            </a:endParaRPr>
          </a:p>
          <a:p>
            <a:pPr marL="0" lvl="0" indent="457200" algn="l" rtl="0">
              <a:lnSpc>
                <a:spcPct val="80000"/>
              </a:lnSpc>
              <a:spcBef>
                <a:spcPts val="0"/>
              </a:spcBef>
              <a:spcAft>
                <a:spcPts val="0"/>
              </a:spcAft>
              <a:buSzPts val="935"/>
              <a:buNone/>
            </a:pPr>
            <a:r>
              <a:rPr lang="en" sz="1829" b="1">
                <a:solidFill>
                  <a:srgbClr val="7890B6"/>
                </a:solidFill>
                <a:latin typeface="Patrick Hand SC"/>
                <a:ea typeface="Patrick Hand SC"/>
                <a:cs typeface="Patrick Hand SC"/>
                <a:sym typeface="Patrick Hand SC"/>
              </a:rPr>
              <a:t>Compare O1, T ⇒ Assess how EXTRACTORS + AUTOENCODER perform</a:t>
            </a:r>
            <a:endParaRPr sz="1829" b="1">
              <a:solidFill>
                <a:srgbClr val="7890B6"/>
              </a:solidFill>
              <a:latin typeface="Patrick Hand SC"/>
              <a:ea typeface="Patrick Hand SC"/>
              <a:cs typeface="Patrick Hand SC"/>
              <a:sym typeface="Patrick Hand SC"/>
            </a:endParaRPr>
          </a:p>
        </p:txBody>
      </p:sp>
      <p:sp>
        <p:nvSpPr>
          <p:cNvPr id="804" name="Google Shape;80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909"/>
              <a:buFont typeface="Arial"/>
              <a:buNone/>
            </a:pPr>
            <a:r>
              <a:rPr lang="en" sz="2688" b="1">
                <a:solidFill>
                  <a:srgbClr val="7890B6"/>
                </a:solidFill>
                <a:latin typeface="Patrick Hand SC"/>
                <a:ea typeface="Patrick Hand SC"/>
                <a:cs typeface="Patrick Hand SC"/>
                <a:sym typeface="Patrick Hand SC"/>
              </a:rPr>
              <a:t>Pairwise Training Method</a:t>
            </a:r>
            <a:endParaRPr sz="3688"/>
          </a:p>
          <a:p>
            <a:pPr marL="0" lvl="0" indent="0" algn="l" rtl="0">
              <a:lnSpc>
                <a:spcPct val="100000"/>
              </a:lnSpc>
              <a:spcBef>
                <a:spcPts val="0"/>
              </a:spcBef>
              <a:spcAft>
                <a:spcPts val="0"/>
              </a:spcAft>
              <a:buSzPct val="111111"/>
              <a:buNone/>
            </a:pPr>
            <a:endParaRPr/>
          </a:p>
        </p:txBody>
      </p:sp>
      <p:sp>
        <p:nvSpPr>
          <p:cNvPr id="810" name="Google Shape;810;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Challenges with Uni-Auto-Encoder Method:</a:t>
            </a:r>
            <a:endParaRPr b="1">
              <a:solidFill>
                <a:srgbClr val="7890B6"/>
              </a:solidFill>
              <a:latin typeface="Patrick Hand SC"/>
              <a:ea typeface="Patrick Hand SC"/>
              <a:cs typeface="Patrick Hand SC"/>
              <a:sym typeface="Patrick Hand SC"/>
            </a:endParaRPr>
          </a:p>
          <a:p>
            <a:pPr marL="457200" lvl="0" indent="-342900" algn="l" rtl="0">
              <a:lnSpc>
                <a:spcPct val="100000"/>
              </a:lnSpc>
              <a:spcBef>
                <a:spcPts val="0"/>
              </a:spcBef>
              <a:spcAft>
                <a:spcPts val="0"/>
              </a:spcAft>
              <a:buClr>
                <a:srgbClr val="7890B6"/>
              </a:buClr>
              <a:buSzPts val="1800"/>
              <a:buFont typeface="Patrick Hand SC"/>
              <a:buAutoNum type="arabicParenBoth"/>
            </a:pPr>
            <a:r>
              <a:rPr lang="en" b="1">
                <a:solidFill>
                  <a:srgbClr val="7890B6"/>
                </a:solidFill>
                <a:latin typeface="Patrick Hand SC"/>
                <a:ea typeface="Patrick Hand SC"/>
                <a:cs typeface="Patrick Hand SC"/>
                <a:sym typeface="Patrick Hand SC"/>
              </a:rPr>
              <a:t>Our task involves two images as input</a:t>
            </a:r>
            <a:endParaRPr b="1">
              <a:solidFill>
                <a:srgbClr val="7890B6"/>
              </a:solidFill>
              <a:latin typeface="Patrick Hand SC"/>
              <a:ea typeface="Patrick Hand SC"/>
              <a:cs typeface="Patrick Hand SC"/>
              <a:sym typeface="Patrick Hand SC"/>
            </a:endParaRPr>
          </a:p>
          <a:p>
            <a:pPr marL="457200" lvl="0" indent="-342900" algn="l" rtl="0">
              <a:lnSpc>
                <a:spcPct val="100000"/>
              </a:lnSpc>
              <a:spcBef>
                <a:spcPts val="0"/>
              </a:spcBef>
              <a:spcAft>
                <a:spcPts val="0"/>
              </a:spcAft>
              <a:buClr>
                <a:srgbClr val="7890B6"/>
              </a:buClr>
              <a:buSzPts val="1800"/>
              <a:buFont typeface="Patrick Hand SC"/>
              <a:buAutoNum type="arabicParenBoth"/>
            </a:pPr>
            <a:r>
              <a:rPr lang="en" b="1">
                <a:solidFill>
                  <a:srgbClr val="7890B6"/>
                </a:solidFill>
                <a:latin typeface="Patrick Hand SC"/>
                <a:ea typeface="Patrick Hand SC"/>
                <a:cs typeface="Patrick Hand SC"/>
                <a:sym typeface="Patrick Hand SC"/>
              </a:rPr>
              <a:t>Our task cannot be done with a simple classification due to the large dictionary size</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Solution: Pairwise Training Method</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Extractors: SKIP classification </a:t>
            </a:r>
            <a:endParaRPr b="1">
              <a:solidFill>
                <a:srgbClr val="7890B6"/>
              </a:solidFill>
              <a:latin typeface="Patrick Hand SC"/>
              <a:ea typeface="Patrick Hand SC"/>
              <a:cs typeface="Patrick Hand SC"/>
              <a:sym typeface="Patrick Hand SC"/>
            </a:endParaRPr>
          </a:p>
          <a:p>
            <a:pPr marL="0" lvl="0" indent="0" algn="l" rtl="0">
              <a:lnSpc>
                <a:spcPct val="100000"/>
              </a:lnSpc>
              <a:spcBef>
                <a:spcPts val="0"/>
              </a:spcBef>
              <a:spcAft>
                <a:spcPts val="0"/>
              </a:spcAft>
              <a:buSzPts val="1800"/>
              <a:buNone/>
            </a:pPr>
            <a:r>
              <a:rPr lang="en" b="1">
                <a:solidFill>
                  <a:srgbClr val="7890B6"/>
                </a:solidFill>
                <a:latin typeface="Patrick Hand SC"/>
                <a:ea typeface="Patrick Hand SC"/>
                <a:cs typeface="Patrick Hand SC"/>
                <a:sym typeface="Patrick Hand SC"/>
              </a:rPr>
              <a:t>TRAIN through the comparison of 2 sets of vectors generated by the two extractors</a:t>
            </a:r>
            <a:endParaRPr b="1">
              <a:solidFill>
                <a:srgbClr val="7890B6"/>
              </a:solidFill>
              <a:latin typeface="Patrick Hand SC"/>
              <a:ea typeface="Patrick Hand SC"/>
              <a:cs typeface="Patrick Hand SC"/>
              <a:sym typeface="Patrick Hand SC"/>
            </a:endParaRPr>
          </a:p>
        </p:txBody>
      </p:sp>
      <p:sp>
        <p:nvSpPr>
          <p:cNvPr id="811" name="Google Shape;81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数据收集</a:t>
            </a:r>
            <a:endParaRPr/>
          </a:p>
        </p:txBody>
      </p:sp>
      <p:sp>
        <p:nvSpPr>
          <p:cNvPr id="183" name="Google Shape;183;p4"/>
          <p:cNvSpPr txBox="1">
            <a:spLocks noGrp="1"/>
          </p:cNvSpPr>
          <p:nvPr>
            <p:ph type="body" idx="1"/>
          </p:nvPr>
        </p:nvSpPr>
        <p:spPr>
          <a:xfrm>
            <a:off x="415606" y="1714175"/>
            <a:ext cx="8583088" cy="279759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solidFill>
                  <a:srgbClr val="000000"/>
                </a:solidFill>
              </a:rPr>
              <a:t>我们搜集了超过10,000种</a:t>
            </a:r>
            <a:r>
              <a:rPr lang="en" sz="2400" b="1">
                <a:solidFill>
                  <a:srgbClr val="000000"/>
                </a:solidFill>
              </a:rPr>
              <a:t>不同语言</a:t>
            </a:r>
            <a:r>
              <a:rPr lang="en">
                <a:solidFill>
                  <a:srgbClr val="000000"/>
                </a:solidFill>
              </a:rPr>
              <a:t>的字体，并以四个步骤把它变成64x64的图片</a:t>
            </a:r>
            <a:endParaRPr>
              <a:solidFill>
                <a:srgbClr val="000000"/>
              </a:solidFill>
            </a:endParaRPr>
          </a:p>
        </p:txBody>
      </p:sp>
      <p:pic>
        <p:nvPicPr>
          <p:cNvPr id="184" name="Google Shape;184;p4"/>
          <p:cNvPicPr preferRelativeResize="0"/>
          <p:nvPr/>
        </p:nvPicPr>
        <p:blipFill rotWithShape="1">
          <a:blip r:embed="rId3">
            <a:alphaModFix/>
          </a:blip>
          <a:srcRect/>
          <a:stretch/>
        </p:blipFill>
        <p:spPr>
          <a:xfrm>
            <a:off x="872401" y="2352150"/>
            <a:ext cx="7438350" cy="1942975"/>
          </a:xfrm>
          <a:prstGeom prst="rect">
            <a:avLst/>
          </a:prstGeom>
          <a:noFill/>
          <a:ln w="9525" cap="flat" cmpd="sng">
            <a:solidFill>
              <a:srgbClr val="000000"/>
            </a:solidFill>
            <a:prstDash val="solid"/>
            <a:round/>
            <a:headEnd type="none" w="sm" len="sm"/>
            <a:tailEnd type="none" w="sm" len="sm"/>
          </a:ln>
        </p:spPr>
      </p:pic>
      <p:sp>
        <p:nvSpPr>
          <p:cNvPr id="185" name="Google Shape;185;p4"/>
          <p:cNvSpPr txBox="1"/>
          <p:nvPr/>
        </p:nvSpPr>
        <p:spPr>
          <a:xfrm>
            <a:off x="1136040" y="4287475"/>
            <a:ext cx="1197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Roboto"/>
                <a:ea typeface="Roboto"/>
                <a:cs typeface="Roboto"/>
                <a:sym typeface="Roboto"/>
              </a:rPr>
              <a:t>边界侦测</a:t>
            </a:r>
            <a:endParaRPr sz="1500" b="1" i="0" u="none" strike="noStrike" cap="none">
              <a:solidFill>
                <a:srgbClr val="000000"/>
              </a:solidFill>
              <a:latin typeface="Roboto"/>
              <a:ea typeface="Roboto"/>
              <a:cs typeface="Roboto"/>
              <a:sym typeface="Roboto"/>
            </a:endParaRPr>
          </a:p>
        </p:txBody>
      </p:sp>
      <p:sp>
        <p:nvSpPr>
          <p:cNvPr id="186" name="Google Shape;186;p4"/>
          <p:cNvSpPr txBox="1"/>
          <p:nvPr/>
        </p:nvSpPr>
        <p:spPr>
          <a:xfrm>
            <a:off x="2899319" y="4295125"/>
            <a:ext cx="1148908"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Roboto"/>
                <a:ea typeface="Roboto"/>
                <a:cs typeface="Roboto"/>
                <a:sym typeface="Roboto"/>
              </a:rPr>
              <a:t>边界正方化</a:t>
            </a:r>
            <a:endParaRPr sz="1500" b="1" i="0" u="none" strike="noStrike" cap="none">
              <a:solidFill>
                <a:srgbClr val="000000"/>
              </a:solidFill>
              <a:latin typeface="Roboto"/>
              <a:ea typeface="Roboto"/>
              <a:cs typeface="Roboto"/>
              <a:sym typeface="Roboto"/>
            </a:endParaRPr>
          </a:p>
        </p:txBody>
      </p:sp>
      <p:sp>
        <p:nvSpPr>
          <p:cNvPr id="187" name="Google Shape;187;p4"/>
          <p:cNvSpPr txBox="1"/>
          <p:nvPr/>
        </p:nvSpPr>
        <p:spPr>
          <a:xfrm>
            <a:off x="4707150" y="4502875"/>
            <a:ext cx="124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88" name="Google Shape;188;p4"/>
          <p:cNvSpPr txBox="1"/>
          <p:nvPr/>
        </p:nvSpPr>
        <p:spPr>
          <a:xfrm>
            <a:off x="4856081" y="4309075"/>
            <a:ext cx="956583"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Roboto"/>
                <a:ea typeface="Roboto"/>
                <a:cs typeface="Roboto"/>
                <a:sym typeface="Roboto"/>
              </a:rPr>
              <a:t>调整大小</a:t>
            </a:r>
            <a:endParaRPr sz="1500" b="1" i="0" u="none" strike="noStrike" cap="none">
              <a:solidFill>
                <a:srgbClr val="000000"/>
              </a:solidFill>
              <a:latin typeface="Roboto"/>
              <a:ea typeface="Roboto"/>
              <a:cs typeface="Roboto"/>
              <a:sym typeface="Roboto"/>
            </a:endParaRPr>
          </a:p>
        </p:txBody>
      </p:sp>
      <p:sp>
        <p:nvSpPr>
          <p:cNvPr id="189" name="Google Shape;189;p4"/>
          <p:cNvSpPr txBox="1"/>
          <p:nvPr/>
        </p:nvSpPr>
        <p:spPr>
          <a:xfrm>
            <a:off x="6979838" y="4304015"/>
            <a:ext cx="1028122"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Roboto"/>
                <a:ea typeface="Roboto"/>
                <a:cs typeface="Roboto"/>
                <a:sym typeface="Roboto"/>
              </a:rPr>
              <a:t>增加边长</a:t>
            </a:r>
            <a:endParaRPr sz="1500" b="1" i="0" u="none" strike="noStrike" cap="none">
              <a:solidFill>
                <a:srgbClr val="000000"/>
              </a:solidFill>
              <a:latin typeface="Roboto"/>
              <a:ea typeface="Roboto"/>
              <a:cs typeface="Roboto"/>
              <a:sym typeface="Roboto"/>
            </a:endParaRPr>
          </a:p>
        </p:txBody>
      </p:sp>
      <p:sp>
        <p:nvSpPr>
          <p:cNvPr id="190" name="Google Shape;19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200"/>
              <a:buNone/>
            </a:pPr>
            <a:r>
              <a:rPr lang="en" b="1"/>
              <a:t>方法论</a:t>
            </a:r>
            <a:endParaRPr b="1"/>
          </a:p>
        </p:txBody>
      </p:sp>
      <p:sp>
        <p:nvSpPr>
          <p:cNvPr id="196" name="Google Shape;196;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 sz="2600" b="1">
                <a:latin typeface="Roboto"/>
                <a:ea typeface="Roboto"/>
                <a:cs typeface="Roboto"/>
                <a:sym typeface="Roboto"/>
              </a:rPr>
              <a:t>方法论 </a:t>
            </a:r>
            <a:r>
              <a:rPr lang="en" sz="2600">
                <a:latin typeface="Roboto"/>
                <a:ea typeface="Roboto"/>
                <a:cs typeface="Roboto"/>
                <a:sym typeface="Roboto"/>
              </a:rPr>
              <a:t>– </a:t>
            </a:r>
            <a:r>
              <a:rPr lang="en" sz="2600" b="1">
                <a:latin typeface="Roboto"/>
                <a:ea typeface="Roboto"/>
                <a:cs typeface="Roboto"/>
                <a:sym typeface="Roboto"/>
              </a:rPr>
              <a:t>神经网络风格迁移(Style Transfer)</a:t>
            </a:r>
            <a:endParaRPr sz="2600" b="1">
              <a:latin typeface="Roboto"/>
              <a:ea typeface="Roboto"/>
              <a:cs typeface="Roboto"/>
              <a:sym typeface="Roboto"/>
            </a:endParaRPr>
          </a:p>
        </p:txBody>
      </p:sp>
      <p:sp>
        <p:nvSpPr>
          <p:cNvPr id="202" name="Google Shape;202;p6"/>
          <p:cNvSpPr/>
          <p:nvPr/>
        </p:nvSpPr>
        <p:spPr>
          <a:xfrm>
            <a:off x="2548404" y="1447591"/>
            <a:ext cx="4074900" cy="2401606"/>
          </a:xfrm>
          <a:prstGeom prst="downArrowCallout">
            <a:avLst>
              <a:gd name="adj1" fmla="val 11804"/>
              <a:gd name="adj2" fmla="val 16058"/>
              <a:gd name="adj3" fmla="val 25000"/>
              <a:gd name="adj4" fmla="val 969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3" name="Google Shape;203;p6"/>
          <p:cNvSpPr/>
          <p:nvPr/>
        </p:nvSpPr>
        <p:spPr>
          <a:xfrm>
            <a:off x="665511" y="1018664"/>
            <a:ext cx="1799762" cy="1052506"/>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dirty="0">
                <a:latin typeface="Roboto"/>
                <a:ea typeface="Roboto"/>
                <a:cs typeface="Roboto"/>
                <a:sym typeface="Roboto"/>
              </a:rPr>
              <a:t>字样</a:t>
            </a:r>
            <a:r>
              <a:rPr lang="en" sz="3200" b="0" i="0" u="none" strike="noStrike" cap="none" dirty="0">
                <a:solidFill>
                  <a:srgbClr val="000000"/>
                </a:solidFill>
                <a:latin typeface="Times New Roman"/>
                <a:ea typeface="Times New Roman"/>
                <a:cs typeface="Times New Roman"/>
                <a:sym typeface="Times New Roman"/>
              </a:rPr>
              <a:t>φ</a:t>
            </a:r>
            <a:r>
              <a:rPr lang="en" sz="3200" b="0" i="0" u="none" strike="noStrike" cap="none" dirty="0">
                <a:solidFill>
                  <a:srgbClr val="000000"/>
                </a:solidFill>
                <a:latin typeface="Roboto"/>
                <a:ea typeface="Roboto"/>
                <a:cs typeface="Roboto"/>
                <a:sym typeface="Roboto"/>
              </a:rPr>
              <a:t>, </a:t>
            </a:r>
            <a:endParaRPr sz="3200" b="0" i="0" u="none" strike="noStrike" cap="none" dirty="0">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3200"/>
              <a:buFont typeface="Arial"/>
              <a:buNone/>
            </a:pPr>
            <a:r>
              <a:rPr lang="en" sz="3200" b="0" i="0" u="none" strike="noStrike" cap="none" dirty="0">
                <a:solidFill>
                  <a:srgbClr val="000000"/>
                </a:solidFill>
                <a:latin typeface="Roboto"/>
                <a:ea typeface="Roboto"/>
                <a:cs typeface="Roboto"/>
                <a:sym typeface="Roboto"/>
              </a:rPr>
              <a:t>字体 </a:t>
            </a:r>
            <a:r>
              <a:rPr lang="en" sz="3200" b="0" i="0" u="none" strike="noStrike" cap="none" dirty="0">
                <a:solidFill>
                  <a:srgbClr val="000000"/>
                </a:solidFill>
                <a:latin typeface="Times New Roman"/>
                <a:ea typeface="Times New Roman"/>
                <a:cs typeface="Times New Roman"/>
                <a:sym typeface="Times New Roman"/>
              </a:rPr>
              <a:t>α</a:t>
            </a:r>
            <a:endParaRPr sz="3200" b="0" i="0" u="none" strike="noStrike" cap="none" dirty="0">
              <a:solidFill>
                <a:srgbClr val="000000"/>
              </a:solidFill>
              <a:latin typeface="Times New Roman"/>
              <a:ea typeface="Times New Roman"/>
              <a:cs typeface="Times New Roman"/>
              <a:sym typeface="Times New Roman"/>
            </a:endParaRPr>
          </a:p>
        </p:txBody>
      </p:sp>
      <p:sp>
        <p:nvSpPr>
          <p:cNvPr id="204" name="Google Shape;204;p6"/>
          <p:cNvSpPr/>
          <p:nvPr/>
        </p:nvSpPr>
        <p:spPr>
          <a:xfrm>
            <a:off x="6817610" y="1047448"/>
            <a:ext cx="1799700" cy="1052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dirty="0">
                <a:latin typeface="Roboto"/>
                <a:ea typeface="Roboto"/>
                <a:cs typeface="Roboto"/>
                <a:sym typeface="Roboto"/>
              </a:rPr>
              <a:t>字样</a:t>
            </a:r>
            <a:r>
              <a:rPr lang="en" sz="3200" b="0" i="0" u="none" strike="noStrike" cap="none" dirty="0">
                <a:solidFill>
                  <a:srgbClr val="000000"/>
                </a:solidFill>
                <a:latin typeface="Roboto"/>
                <a:ea typeface="Roboto"/>
                <a:cs typeface="Roboto"/>
                <a:sym typeface="Roboto"/>
              </a:rPr>
              <a:t> </a:t>
            </a:r>
            <a:r>
              <a:rPr lang="en" sz="3200" b="0" i="0" u="none" strike="noStrike" cap="none" dirty="0">
                <a:solidFill>
                  <a:srgbClr val="000000"/>
                </a:solidFill>
                <a:latin typeface="Times New Roman"/>
                <a:ea typeface="Times New Roman"/>
                <a:cs typeface="Times New Roman"/>
                <a:sym typeface="Times New Roman"/>
              </a:rPr>
              <a:t>γ</a:t>
            </a:r>
            <a:r>
              <a:rPr lang="en" sz="3200" b="0" i="0" u="none" strike="noStrike" cap="none" dirty="0">
                <a:solidFill>
                  <a:srgbClr val="000000"/>
                </a:solidFill>
                <a:latin typeface="Roboto"/>
                <a:ea typeface="Roboto"/>
                <a:cs typeface="Roboto"/>
                <a:sym typeface="Roboto"/>
              </a:rPr>
              <a:t>, </a:t>
            </a:r>
            <a:endParaRPr sz="3200" b="0" i="0" u="none" strike="noStrike" cap="none" dirty="0">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3200"/>
              <a:buFont typeface="Arial"/>
              <a:buNone/>
            </a:pPr>
            <a:r>
              <a:rPr lang="en" sz="3200" b="0" i="0" u="none" strike="noStrike" cap="none" dirty="0">
                <a:solidFill>
                  <a:srgbClr val="000000"/>
                </a:solidFill>
                <a:latin typeface="Roboto"/>
                <a:ea typeface="Roboto"/>
                <a:cs typeface="Roboto"/>
                <a:sym typeface="Roboto"/>
              </a:rPr>
              <a:t>字体 </a:t>
            </a:r>
            <a:r>
              <a:rPr lang="en" sz="3200" b="0" i="0" u="none" strike="noStrike" cap="none" dirty="0">
                <a:solidFill>
                  <a:srgbClr val="000000"/>
                </a:solidFill>
                <a:latin typeface="Times New Roman"/>
                <a:ea typeface="Times New Roman"/>
                <a:cs typeface="Times New Roman"/>
                <a:sym typeface="Times New Roman"/>
              </a:rPr>
              <a:t>β</a:t>
            </a:r>
            <a:endParaRPr sz="3200" b="0" i="0" u="none" strike="noStrike" cap="none" dirty="0">
              <a:solidFill>
                <a:srgbClr val="000000"/>
              </a:solidFill>
              <a:latin typeface="Times New Roman"/>
              <a:ea typeface="Times New Roman"/>
              <a:cs typeface="Times New Roman"/>
              <a:sym typeface="Times New Roman"/>
            </a:endParaRPr>
          </a:p>
        </p:txBody>
      </p:sp>
      <p:sp>
        <p:nvSpPr>
          <p:cNvPr id="205" name="Google Shape;205;p6"/>
          <p:cNvSpPr/>
          <p:nvPr/>
        </p:nvSpPr>
        <p:spPr>
          <a:xfrm>
            <a:off x="3730778" y="3918083"/>
            <a:ext cx="1710300" cy="991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a:latin typeface="Roboto"/>
                <a:ea typeface="Roboto"/>
                <a:cs typeface="Roboto"/>
                <a:sym typeface="Roboto"/>
              </a:rPr>
              <a:t>字样</a:t>
            </a:r>
            <a:r>
              <a:rPr lang="en" sz="3200" b="0" i="0" u="none" strike="noStrike" cap="none">
                <a:solidFill>
                  <a:srgbClr val="000000"/>
                </a:solidFill>
                <a:latin typeface="Roboto"/>
                <a:ea typeface="Roboto"/>
                <a:cs typeface="Roboto"/>
                <a:sym typeface="Roboto"/>
              </a:rPr>
              <a:t> </a:t>
            </a:r>
            <a:r>
              <a:rPr lang="en" sz="3200" b="0" i="0" u="none" strike="noStrike" cap="none">
                <a:solidFill>
                  <a:srgbClr val="000000"/>
                </a:solidFill>
                <a:latin typeface="Times New Roman"/>
                <a:ea typeface="Times New Roman"/>
                <a:cs typeface="Times New Roman"/>
                <a:sym typeface="Times New Roman"/>
              </a:rPr>
              <a:t>γ</a:t>
            </a:r>
            <a:r>
              <a:rPr lang="en" sz="3200" b="0" i="0" u="none" strike="noStrike" cap="none">
                <a:solidFill>
                  <a:srgbClr val="000000"/>
                </a:solidFill>
                <a:latin typeface="Roboto"/>
                <a:ea typeface="Roboto"/>
                <a:cs typeface="Roboto"/>
                <a:sym typeface="Roboto"/>
              </a:rPr>
              <a:t>, </a:t>
            </a:r>
            <a:endParaRPr sz="3200" b="0"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Roboto"/>
                <a:ea typeface="Roboto"/>
                <a:cs typeface="Roboto"/>
                <a:sym typeface="Roboto"/>
              </a:rPr>
              <a:t>字体 </a:t>
            </a:r>
            <a:r>
              <a:rPr lang="en" sz="3200" b="0" i="0" u="none" strike="noStrike" cap="none">
                <a:solidFill>
                  <a:srgbClr val="000000"/>
                </a:solidFill>
                <a:latin typeface="Times New Roman"/>
                <a:ea typeface="Times New Roman"/>
                <a:cs typeface="Times New Roman"/>
                <a:sym typeface="Times New Roman"/>
              </a:rPr>
              <a:t>α</a:t>
            </a:r>
            <a:endParaRPr sz="3200" b="0" i="0" u="none" strike="noStrike" cap="none">
              <a:solidFill>
                <a:srgbClr val="000000"/>
              </a:solidFill>
              <a:latin typeface="Roboto"/>
              <a:ea typeface="Roboto"/>
              <a:cs typeface="Roboto"/>
              <a:sym typeface="Roboto"/>
            </a:endParaRPr>
          </a:p>
        </p:txBody>
      </p:sp>
      <p:sp>
        <p:nvSpPr>
          <p:cNvPr id="206" name="Google Shape;206;p6"/>
          <p:cNvSpPr txBox="1"/>
          <p:nvPr/>
        </p:nvSpPr>
        <p:spPr>
          <a:xfrm>
            <a:off x="3730778" y="2481306"/>
            <a:ext cx="1807054" cy="56234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a:latin typeface="Roboto"/>
                <a:ea typeface="Roboto"/>
                <a:cs typeface="Roboto"/>
                <a:sym typeface="Roboto"/>
              </a:rPr>
              <a:t>解码</a:t>
            </a:r>
            <a:r>
              <a:rPr lang="zh-TW" altLang="en-US" sz="2400" b="1">
                <a:latin typeface="Roboto"/>
                <a:ea typeface="Roboto"/>
                <a:cs typeface="Roboto"/>
                <a:sym typeface="Roboto"/>
              </a:rPr>
              <a:t>（</a:t>
            </a:r>
            <a:r>
              <a:rPr lang="zh-TW" altLang="en-US" sz="2400" b="1">
                <a:highlight>
                  <a:srgbClr val="FFFF00"/>
                </a:highlight>
                <a:latin typeface="Roboto"/>
                <a:ea typeface="Roboto"/>
                <a:cs typeface="Roboto"/>
                <a:sym typeface="Roboto"/>
              </a:rPr>
              <a:t>合并</a:t>
            </a:r>
            <a:r>
              <a:rPr lang="zh-TW" altLang="en-US" sz="2400" b="1">
                <a:latin typeface="Roboto"/>
                <a:ea typeface="Roboto"/>
                <a:cs typeface="Roboto"/>
                <a:sym typeface="Roboto"/>
              </a:rPr>
              <a:t>）</a:t>
            </a:r>
            <a:endParaRPr sz="2400" b="1" i="0" u="none" strike="noStrike" cap="none">
              <a:solidFill>
                <a:srgbClr val="000000"/>
              </a:solidFill>
              <a:latin typeface="Roboto"/>
              <a:ea typeface="Roboto"/>
              <a:cs typeface="Roboto"/>
              <a:sym typeface="Roboto"/>
            </a:endParaRPr>
          </a:p>
        </p:txBody>
      </p:sp>
      <p:pic>
        <p:nvPicPr>
          <p:cNvPr id="207" name="Google Shape;207;p6"/>
          <p:cNvPicPr preferRelativeResize="0"/>
          <p:nvPr/>
        </p:nvPicPr>
        <p:blipFill rotWithShape="1">
          <a:blip r:embed="rId3">
            <a:alphaModFix/>
          </a:blip>
          <a:srcRect l="59521" r="19776"/>
          <a:stretch/>
        </p:blipFill>
        <p:spPr>
          <a:xfrm>
            <a:off x="7365051" y="2178487"/>
            <a:ext cx="814175" cy="786525"/>
          </a:xfrm>
          <a:prstGeom prst="rect">
            <a:avLst/>
          </a:prstGeom>
          <a:noFill/>
          <a:ln w="9525" cap="flat" cmpd="sng">
            <a:solidFill>
              <a:srgbClr val="000000"/>
            </a:solidFill>
            <a:prstDash val="solid"/>
            <a:round/>
            <a:headEnd type="none" w="sm" len="sm"/>
            <a:tailEnd type="none" w="sm" len="sm"/>
          </a:ln>
        </p:spPr>
      </p:pic>
      <p:pic>
        <p:nvPicPr>
          <p:cNvPr id="208" name="Google Shape;208;p6"/>
          <p:cNvPicPr preferRelativeResize="0"/>
          <p:nvPr/>
        </p:nvPicPr>
        <p:blipFill rotWithShape="1">
          <a:blip r:embed="rId3">
            <a:alphaModFix/>
          </a:blip>
          <a:srcRect l="79298"/>
          <a:stretch/>
        </p:blipFill>
        <p:spPr>
          <a:xfrm>
            <a:off x="1158304" y="2178487"/>
            <a:ext cx="814175" cy="786544"/>
          </a:xfrm>
          <a:prstGeom prst="rect">
            <a:avLst/>
          </a:prstGeom>
          <a:noFill/>
          <a:ln w="9525" cap="flat" cmpd="sng">
            <a:solidFill>
              <a:srgbClr val="000000"/>
            </a:solidFill>
            <a:prstDash val="solid"/>
            <a:round/>
            <a:headEnd type="none" w="sm" len="sm"/>
            <a:tailEnd type="none" w="sm" len="sm"/>
          </a:ln>
        </p:spPr>
      </p:pic>
      <p:pic>
        <p:nvPicPr>
          <p:cNvPr id="209" name="Google Shape;209;p6"/>
          <p:cNvPicPr preferRelativeResize="0"/>
          <p:nvPr/>
        </p:nvPicPr>
        <p:blipFill rotWithShape="1">
          <a:blip r:embed="rId3">
            <a:alphaModFix/>
          </a:blip>
          <a:srcRect l="39664" r="39632"/>
          <a:stretch/>
        </p:blipFill>
        <p:spPr>
          <a:xfrm>
            <a:off x="6147652" y="4020404"/>
            <a:ext cx="814175" cy="786557"/>
          </a:xfrm>
          <a:prstGeom prst="rect">
            <a:avLst/>
          </a:prstGeom>
          <a:noFill/>
          <a:ln w="9525" cap="flat" cmpd="sng">
            <a:solidFill>
              <a:srgbClr val="000000"/>
            </a:solidFill>
            <a:prstDash val="solid"/>
            <a:round/>
            <a:headEnd type="none" w="sm" len="sm"/>
            <a:tailEnd type="none" w="sm" len="sm"/>
          </a:ln>
        </p:spPr>
      </p:pic>
      <p:sp>
        <p:nvSpPr>
          <p:cNvPr id="210" name="Google Shape;210;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
        <p:nvSpPr>
          <p:cNvPr id="211" name="Google Shape;211;p6"/>
          <p:cNvSpPr txBox="1"/>
          <p:nvPr/>
        </p:nvSpPr>
        <p:spPr>
          <a:xfrm>
            <a:off x="2735017" y="1319286"/>
            <a:ext cx="1600800" cy="74345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萃取 </a:t>
            </a:r>
            <a:r>
              <a:rPr lang="en" sz="1800" b="1" i="0" u="none" strike="noStrike" cap="none">
                <a:solidFill>
                  <a:srgbClr val="000000"/>
                </a:solidFill>
                <a:highlight>
                  <a:srgbClr val="FFFF00"/>
                </a:highlight>
                <a:latin typeface="Roboto"/>
                <a:ea typeface="Roboto"/>
                <a:cs typeface="Roboto"/>
                <a:sym typeface="Roboto"/>
              </a:rPr>
              <a:t>字体风格</a:t>
            </a:r>
            <a:r>
              <a:rPr lang="zh-TW" altLang="en-US" sz="1800" b="1" i="0" u="none" strike="noStrike" cap="none">
                <a:solidFill>
                  <a:srgbClr val="000000"/>
                </a:solidFill>
                <a:highlight>
                  <a:srgbClr val="FFFF00"/>
                </a:highlight>
                <a:latin typeface="Roboto"/>
                <a:ea typeface="Roboto"/>
                <a:cs typeface="Roboto"/>
                <a:sym typeface="Roboto"/>
              </a:rPr>
              <a:t>（</a:t>
            </a:r>
            <a:r>
              <a:rPr lang="en-US" altLang="zh-TW" sz="1800" b="1" i="0" u="none" strike="noStrike" cap="none">
                <a:solidFill>
                  <a:srgbClr val="000000"/>
                </a:solidFill>
                <a:highlight>
                  <a:srgbClr val="FFFF00"/>
                </a:highlight>
                <a:latin typeface="Roboto"/>
                <a:ea typeface="Roboto"/>
                <a:cs typeface="Roboto"/>
                <a:sym typeface="Roboto"/>
              </a:rPr>
              <a:t>Font</a:t>
            </a:r>
            <a:r>
              <a:rPr lang="zh-TW" altLang="en-US" sz="1800" b="1" i="0" u="none" strike="noStrike" cap="none">
                <a:solidFill>
                  <a:srgbClr val="000000"/>
                </a:solidFill>
                <a:highlight>
                  <a:srgbClr val="FFFF00"/>
                </a:highlight>
                <a:latin typeface="Roboto"/>
                <a:ea typeface="Roboto"/>
                <a:cs typeface="Roboto"/>
                <a:sym typeface="Roboto"/>
              </a:rPr>
              <a:t>）</a:t>
            </a:r>
            <a:endParaRPr sz="1800" b="1">
              <a:highlight>
                <a:srgbClr val="FFFF00"/>
              </a:highlight>
              <a:latin typeface="Roboto"/>
              <a:ea typeface="Roboto"/>
              <a:cs typeface="Roboto"/>
              <a:sym typeface="Roboto"/>
            </a:endParaRPr>
          </a:p>
        </p:txBody>
      </p:sp>
      <p:sp>
        <p:nvSpPr>
          <p:cNvPr id="212" name="Google Shape;212;p6"/>
          <p:cNvSpPr txBox="1"/>
          <p:nvPr/>
        </p:nvSpPr>
        <p:spPr>
          <a:xfrm>
            <a:off x="5325968" y="1349976"/>
            <a:ext cx="1112140" cy="74987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萃取 </a:t>
            </a:r>
            <a:r>
              <a:rPr lang="en" sz="1800" b="1">
                <a:highlight>
                  <a:srgbClr val="FFFF00"/>
                </a:highlight>
                <a:latin typeface="Roboto"/>
                <a:ea typeface="Roboto"/>
                <a:cs typeface="Roboto"/>
                <a:sym typeface="Roboto"/>
              </a:rPr>
              <a:t>字样</a:t>
            </a:r>
            <a:r>
              <a:rPr lang="zh-TW" altLang="en-US" sz="1800" b="1">
                <a:highlight>
                  <a:srgbClr val="FFFF00"/>
                </a:highlight>
                <a:latin typeface="Roboto"/>
                <a:ea typeface="Roboto"/>
                <a:cs typeface="Roboto"/>
                <a:sym typeface="Roboto"/>
              </a:rPr>
              <a:t>（内容）</a:t>
            </a:r>
            <a:endParaRPr sz="1800" b="1" i="0" u="none" strike="noStrike" cap="none">
              <a:solidFill>
                <a:srgbClr val="000000"/>
              </a:solidFill>
              <a:highlight>
                <a:srgbClr val="FFFF00"/>
              </a:highlight>
              <a:latin typeface="Roboto"/>
              <a:ea typeface="Roboto"/>
              <a:cs typeface="Roboto"/>
              <a:sym typeface="Roboto"/>
            </a:endParaRPr>
          </a:p>
        </p:txBody>
      </p:sp>
      <p:cxnSp>
        <p:nvCxnSpPr>
          <p:cNvPr id="10" name="Connector: Elbow 9">
            <a:extLst>
              <a:ext uri="{FF2B5EF4-FFF2-40B4-BE49-F238E27FC236}">
                <a16:creationId xmlns:a16="http://schemas.microsoft.com/office/drawing/2014/main" id="{3579336C-B3F9-44C0-BB69-803079FA53D2}"/>
              </a:ext>
            </a:extLst>
          </p:cNvPr>
          <p:cNvCxnSpPr>
            <a:cxnSpLocks/>
          </p:cNvCxnSpPr>
          <p:nvPr/>
        </p:nvCxnSpPr>
        <p:spPr>
          <a:xfrm rot="16200000" flipH="1">
            <a:off x="2152610" y="2942526"/>
            <a:ext cx="2790626" cy="679799"/>
          </a:xfrm>
          <a:prstGeom prst="bentConnector3">
            <a:avLst>
              <a:gd name="adj1" fmla="val 1002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F1071DA-FCA9-4662-AEBB-575D3174EFCC}"/>
              </a:ext>
            </a:extLst>
          </p:cNvPr>
          <p:cNvCxnSpPr>
            <a:cxnSpLocks/>
          </p:cNvCxnSpPr>
          <p:nvPr/>
        </p:nvCxnSpPr>
        <p:spPr>
          <a:xfrm rot="5400000">
            <a:off x="4478023" y="2779863"/>
            <a:ext cx="1953684" cy="73143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86;p9">
            <a:extLst>
              <a:ext uri="{FF2B5EF4-FFF2-40B4-BE49-F238E27FC236}">
                <a16:creationId xmlns:a16="http://schemas.microsoft.com/office/drawing/2014/main" id="{D0D32DA0-196A-4603-8A52-05E2271DEB72}"/>
              </a:ext>
            </a:extLst>
          </p:cNvPr>
          <p:cNvSpPr/>
          <p:nvPr/>
        </p:nvSpPr>
        <p:spPr>
          <a:xfrm>
            <a:off x="5529956" y="4187490"/>
            <a:ext cx="549300" cy="4950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 sz="2400" b="1">
                <a:latin typeface="Times New Roman"/>
                <a:ea typeface="Times New Roman"/>
                <a:cs typeface="Times New Roman"/>
                <a:sym typeface="Times New Roman"/>
              </a:rPr>
              <a:t>人工智能模型 (Python, Keras) </a:t>
            </a:r>
            <a:endParaRPr sz="2400" b="1">
              <a:latin typeface="Times New Roman"/>
              <a:ea typeface="Times New Roman"/>
              <a:cs typeface="Times New Roman"/>
              <a:sym typeface="Times New Roman"/>
            </a:endParaRPr>
          </a:p>
        </p:txBody>
      </p:sp>
      <p:pic>
        <p:nvPicPr>
          <p:cNvPr id="218" name="Google Shape;218;p7"/>
          <p:cNvPicPr preferRelativeResize="0"/>
          <p:nvPr/>
        </p:nvPicPr>
        <p:blipFill rotWithShape="1">
          <a:blip r:embed="rId3">
            <a:alphaModFix/>
          </a:blip>
          <a:srcRect/>
          <a:stretch/>
        </p:blipFill>
        <p:spPr>
          <a:xfrm>
            <a:off x="1190734" y="1166360"/>
            <a:ext cx="7214498" cy="3496074"/>
          </a:xfrm>
          <a:prstGeom prst="rect">
            <a:avLst/>
          </a:prstGeom>
          <a:noFill/>
          <a:ln>
            <a:noFill/>
          </a:ln>
        </p:spPr>
      </p:pic>
      <p:pic>
        <p:nvPicPr>
          <p:cNvPr id="219" name="Google Shape;219;p7"/>
          <p:cNvPicPr preferRelativeResize="0"/>
          <p:nvPr/>
        </p:nvPicPr>
        <p:blipFill rotWithShape="1">
          <a:blip r:embed="rId4">
            <a:alphaModFix/>
          </a:blip>
          <a:srcRect/>
          <a:stretch/>
        </p:blipFill>
        <p:spPr>
          <a:xfrm>
            <a:off x="1410736" y="1047382"/>
            <a:ext cx="6774499" cy="844702"/>
          </a:xfrm>
          <a:prstGeom prst="rect">
            <a:avLst/>
          </a:prstGeom>
          <a:noFill/>
          <a:ln w="9525" cap="flat" cmpd="sng">
            <a:solidFill>
              <a:srgbClr val="0277BD"/>
            </a:solidFill>
            <a:prstDash val="solid"/>
            <a:round/>
            <a:headEnd type="none" w="sm" len="sm"/>
            <a:tailEnd type="none" w="sm" len="sm"/>
          </a:ln>
        </p:spPr>
      </p:pic>
      <p:sp>
        <p:nvSpPr>
          <p:cNvPr id="220" name="Google Shape;220;p7"/>
          <p:cNvSpPr txBox="1"/>
          <p:nvPr/>
        </p:nvSpPr>
        <p:spPr>
          <a:xfrm>
            <a:off x="468008" y="1183925"/>
            <a:ext cx="978471"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Times New Roman"/>
                <a:ea typeface="Times New Roman"/>
                <a:cs typeface="Times New Roman"/>
                <a:sym typeface="Times New Roman"/>
              </a:rPr>
              <a:t>输入 </a:t>
            </a:r>
            <a:endParaRPr sz="3000" b="1" i="0" u="none" strike="noStrike" cap="none">
              <a:solidFill>
                <a:srgbClr val="000000"/>
              </a:solidFill>
              <a:latin typeface="Times New Roman"/>
              <a:ea typeface="Times New Roman"/>
              <a:cs typeface="Times New Roman"/>
              <a:sym typeface="Times New Roman"/>
            </a:endParaRPr>
          </a:p>
        </p:txBody>
      </p:sp>
      <p:pic>
        <p:nvPicPr>
          <p:cNvPr id="221" name="Google Shape;221;p7"/>
          <p:cNvPicPr preferRelativeResize="0"/>
          <p:nvPr/>
        </p:nvPicPr>
        <p:blipFill rotWithShape="1">
          <a:blip r:embed="rId4">
            <a:alphaModFix/>
          </a:blip>
          <a:srcRect/>
          <a:stretch/>
        </p:blipFill>
        <p:spPr>
          <a:xfrm>
            <a:off x="3129488" y="4021255"/>
            <a:ext cx="3282802" cy="844702"/>
          </a:xfrm>
          <a:prstGeom prst="rect">
            <a:avLst/>
          </a:prstGeom>
          <a:noFill/>
          <a:ln w="9525" cap="flat" cmpd="sng">
            <a:solidFill>
              <a:srgbClr val="0277BD"/>
            </a:solidFill>
            <a:prstDash val="solid"/>
            <a:round/>
            <a:headEnd type="none" w="sm" len="sm"/>
            <a:tailEnd type="none" w="sm" len="sm"/>
          </a:ln>
        </p:spPr>
      </p:pic>
      <p:pic>
        <p:nvPicPr>
          <p:cNvPr id="222" name="Google Shape;222;p7"/>
          <p:cNvPicPr preferRelativeResize="0"/>
          <p:nvPr/>
        </p:nvPicPr>
        <p:blipFill rotWithShape="1">
          <a:blip r:embed="rId5">
            <a:alphaModFix/>
          </a:blip>
          <a:srcRect/>
          <a:stretch/>
        </p:blipFill>
        <p:spPr>
          <a:xfrm>
            <a:off x="1084404" y="3152185"/>
            <a:ext cx="3222615" cy="555794"/>
          </a:xfrm>
          <a:prstGeom prst="rect">
            <a:avLst/>
          </a:prstGeom>
          <a:noFill/>
          <a:ln w="19050" cap="flat" cmpd="sng">
            <a:solidFill>
              <a:srgbClr val="FF0000"/>
            </a:solidFill>
            <a:prstDash val="solid"/>
            <a:round/>
            <a:headEnd type="none" w="sm" len="sm"/>
            <a:tailEnd type="none" w="sm" len="sm"/>
          </a:ln>
        </p:spPr>
      </p:pic>
      <p:sp>
        <p:nvSpPr>
          <p:cNvPr id="223" name="Google Shape;223;p7"/>
          <p:cNvSpPr txBox="1"/>
          <p:nvPr/>
        </p:nvSpPr>
        <p:spPr>
          <a:xfrm>
            <a:off x="432458" y="3131690"/>
            <a:ext cx="578472" cy="615523"/>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0000"/>
                </a:solidFill>
                <a:latin typeface="Times New Roman"/>
                <a:ea typeface="Times New Roman"/>
                <a:cs typeface="Times New Roman"/>
                <a:sym typeface="Times New Roman"/>
              </a:rPr>
              <a:t>应当相同</a:t>
            </a:r>
            <a:endParaRPr sz="1400" b="1" i="0" u="none" strike="noStrike" cap="none">
              <a:solidFill>
                <a:srgbClr val="FF0000"/>
              </a:solidFill>
              <a:latin typeface="Times New Roman"/>
              <a:ea typeface="Times New Roman"/>
              <a:cs typeface="Times New Roman"/>
              <a:sym typeface="Times New Roman"/>
            </a:endParaRPr>
          </a:p>
        </p:txBody>
      </p:sp>
      <p:sp>
        <p:nvSpPr>
          <p:cNvPr id="224" name="Google Shape;224;p7"/>
          <p:cNvSpPr/>
          <p:nvPr/>
        </p:nvSpPr>
        <p:spPr>
          <a:xfrm>
            <a:off x="2606147" y="2440652"/>
            <a:ext cx="1617600" cy="1851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25" name="Google Shape;225;p7"/>
          <p:cNvSpPr/>
          <p:nvPr/>
        </p:nvSpPr>
        <p:spPr>
          <a:xfrm>
            <a:off x="5354408" y="2440652"/>
            <a:ext cx="1212300" cy="1851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226" name="Google Shape;226;p7"/>
          <p:cNvPicPr preferRelativeResize="0"/>
          <p:nvPr/>
        </p:nvPicPr>
        <p:blipFill rotWithShape="1">
          <a:blip r:embed="rId5">
            <a:alphaModFix/>
          </a:blip>
          <a:srcRect/>
          <a:stretch/>
        </p:blipFill>
        <p:spPr>
          <a:xfrm>
            <a:off x="5182619" y="3177857"/>
            <a:ext cx="3222615" cy="491037"/>
          </a:xfrm>
          <a:prstGeom prst="rect">
            <a:avLst/>
          </a:prstGeom>
          <a:noFill/>
          <a:ln w="19050" cap="flat" cmpd="sng">
            <a:solidFill>
              <a:srgbClr val="00FF00"/>
            </a:solidFill>
            <a:prstDash val="solid"/>
            <a:round/>
            <a:headEnd type="none" w="sm" len="sm"/>
            <a:tailEnd type="none" w="sm" len="sm"/>
          </a:ln>
        </p:spPr>
      </p:pic>
      <p:sp>
        <p:nvSpPr>
          <p:cNvPr id="227" name="Google Shape;227;p7"/>
          <p:cNvSpPr txBox="1"/>
          <p:nvPr/>
        </p:nvSpPr>
        <p:spPr>
          <a:xfrm>
            <a:off x="7371915" y="2712530"/>
            <a:ext cx="1019132" cy="400079"/>
          </a:xfrm>
          <a:prstGeom prst="rect">
            <a:avLst/>
          </a:prstGeom>
          <a:noFill/>
          <a:ln w="19050" cap="flat" cmpd="sng">
            <a:solidFill>
              <a:srgbClr val="00B05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应当相同</a:t>
            </a:r>
            <a:endParaRPr sz="1400" b="0" i="0" u="none" strike="noStrike" cap="none">
              <a:solidFill>
                <a:srgbClr val="000000"/>
              </a:solidFill>
              <a:latin typeface="Times New Roman"/>
              <a:ea typeface="Times New Roman"/>
              <a:cs typeface="Times New Roman"/>
              <a:sym typeface="Times New Roman"/>
            </a:endParaRPr>
          </a:p>
        </p:txBody>
      </p:sp>
      <p:sp>
        <p:nvSpPr>
          <p:cNvPr id="228" name="Google Shape;228;p7"/>
          <p:cNvSpPr/>
          <p:nvPr/>
        </p:nvSpPr>
        <p:spPr>
          <a:xfrm>
            <a:off x="2665605" y="2201054"/>
            <a:ext cx="1492800" cy="4791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29" name="Google Shape;229;p7"/>
          <p:cNvSpPr/>
          <p:nvPr/>
        </p:nvSpPr>
        <p:spPr>
          <a:xfrm>
            <a:off x="5354408" y="2201054"/>
            <a:ext cx="1212300" cy="4791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0" name="Google Shape;230;p7"/>
          <p:cNvSpPr/>
          <p:nvPr/>
        </p:nvSpPr>
        <p:spPr>
          <a:xfrm>
            <a:off x="4307019" y="1230187"/>
            <a:ext cx="927900" cy="4791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1" name="Google Shape;231;p7"/>
          <p:cNvSpPr/>
          <p:nvPr/>
        </p:nvSpPr>
        <p:spPr>
          <a:xfrm>
            <a:off x="6673962" y="1230187"/>
            <a:ext cx="1271100" cy="4791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2" name="Google Shape;232;p7"/>
          <p:cNvSpPr/>
          <p:nvPr/>
        </p:nvSpPr>
        <p:spPr>
          <a:xfrm>
            <a:off x="1536381" y="1230198"/>
            <a:ext cx="1271100" cy="4791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3" name="Google Shape;233;p7"/>
          <p:cNvSpPr/>
          <p:nvPr/>
        </p:nvSpPr>
        <p:spPr>
          <a:xfrm>
            <a:off x="1314734" y="3275571"/>
            <a:ext cx="1492800" cy="319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4" name="Google Shape;234;p7"/>
          <p:cNvSpPr/>
          <p:nvPr/>
        </p:nvSpPr>
        <p:spPr>
          <a:xfrm>
            <a:off x="6751091" y="3275571"/>
            <a:ext cx="1492800" cy="319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5" name="Google Shape;235;p7"/>
          <p:cNvSpPr/>
          <p:nvPr/>
        </p:nvSpPr>
        <p:spPr>
          <a:xfrm>
            <a:off x="3248684" y="3271264"/>
            <a:ext cx="927900" cy="319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6" name="Google Shape;236;p7"/>
          <p:cNvSpPr/>
          <p:nvPr/>
        </p:nvSpPr>
        <p:spPr>
          <a:xfrm>
            <a:off x="5295208" y="3271264"/>
            <a:ext cx="998100" cy="319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7" name="Google Shape;237;p7"/>
          <p:cNvSpPr/>
          <p:nvPr/>
        </p:nvSpPr>
        <p:spPr>
          <a:xfrm>
            <a:off x="3248688" y="4283842"/>
            <a:ext cx="927900" cy="269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8" name="Google Shape;238;p7"/>
          <p:cNvSpPr/>
          <p:nvPr/>
        </p:nvSpPr>
        <p:spPr>
          <a:xfrm>
            <a:off x="5330361" y="4283842"/>
            <a:ext cx="927900" cy="269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39" name="Google Shape;239;p7"/>
          <p:cNvSpPr txBox="1"/>
          <p:nvPr/>
        </p:nvSpPr>
        <p:spPr>
          <a:xfrm>
            <a:off x="1312011" y="1210962"/>
            <a:ext cx="1710497"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4285F4"/>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比较照片</a:t>
            </a:r>
            <a:endParaRPr sz="1100" b="1" i="0" u="none" strike="noStrike" cap="none">
              <a:solidFill>
                <a:srgbClr val="4285F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4285F4"/>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 字样: φ, 字体风格: α</a:t>
            </a:r>
            <a:endParaRPr sz="1100" b="1" i="0" u="none" strike="noStrike" cap="none">
              <a:solidFill>
                <a:srgbClr val="000000"/>
              </a:solidFill>
              <a:latin typeface="Times New Roman"/>
              <a:ea typeface="Times New Roman"/>
              <a:cs typeface="Times New Roman"/>
              <a:sym typeface="Times New Roman"/>
            </a:endParaRPr>
          </a:p>
        </p:txBody>
      </p:sp>
      <p:sp>
        <p:nvSpPr>
          <p:cNvPr id="240" name="Google Shape;240;p7"/>
          <p:cNvSpPr txBox="1"/>
          <p:nvPr/>
        </p:nvSpPr>
        <p:spPr>
          <a:xfrm>
            <a:off x="3994336" y="1123969"/>
            <a:ext cx="1492800" cy="70785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accent1"/>
              </a:buClr>
              <a:buSzPts val="1100"/>
              <a:buFont typeface="Arial"/>
              <a:buNone/>
            </a:pPr>
            <a:r>
              <a:rPr lang="en" sz="1100" b="1" i="0" u="none" strike="noStrike" cap="none">
                <a:solidFill>
                  <a:schemeClr val="accent1"/>
                </a:solidFill>
                <a:latin typeface="Times New Roman"/>
                <a:ea typeface="Times New Roman"/>
                <a:cs typeface="Times New Roman"/>
                <a:sym typeface="Times New Roman"/>
              </a:rPr>
              <a:t>主要照片</a:t>
            </a:r>
            <a:endParaRPr sz="1100" b="1" i="0" u="none" strike="noStrike" cap="none">
              <a:solidFill>
                <a:schemeClr val="accen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1"/>
              </a:buClr>
              <a:buSzPts val="1100"/>
              <a:buFont typeface="Arial"/>
              <a:buNone/>
            </a:pPr>
            <a:r>
              <a:rPr lang="en" sz="1100" b="1" i="0" u="none" strike="noStrike" cap="none">
                <a:solidFill>
                  <a:schemeClr val="accent1"/>
                </a:solidFill>
                <a:latin typeface="Times New Roman"/>
                <a:ea typeface="Times New Roman"/>
                <a:cs typeface="Times New Roman"/>
                <a:sym typeface="Times New Roman"/>
              </a:rPr>
              <a:t> 字样: </a:t>
            </a:r>
            <a:r>
              <a:rPr lang="en" sz="1200" b="1" i="0" u="none" strike="noStrike" cap="none">
                <a:solidFill>
                  <a:schemeClr val="accent1"/>
                </a:solidFill>
                <a:latin typeface="Times New Roman"/>
                <a:ea typeface="Times New Roman"/>
                <a:cs typeface="Times New Roman"/>
                <a:sym typeface="Times New Roman"/>
              </a:rPr>
              <a:t>γ</a:t>
            </a:r>
            <a:r>
              <a:rPr lang="en" sz="1100" b="1" i="0" u="none" strike="noStrike" cap="none">
                <a:solidFill>
                  <a:schemeClr val="accent1"/>
                </a:solidFill>
                <a:latin typeface="Times New Roman"/>
                <a:ea typeface="Times New Roman"/>
                <a:cs typeface="Times New Roman"/>
                <a:sym typeface="Times New Roman"/>
              </a:rPr>
              <a:t>,</a:t>
            </a:r>
            <a:endParaRPr sz="1100" b="1" i="0" u="none" strike="noStrike" cap="none">
              <a:solidFill>
                <a:schemeClr val="accen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1"/>
              </a:buClr>
              <a:buSzPts val="1100"/>
              <a:buFont typeface="Arial"/>
              <a:buNone/>
            </a:pPr>
            <a:r>
              <a:rPr lang="en" sz="1100" b="1" i="0" u="none" strike="noStrike" cap="none">
                <a:solidFill>
                  <a:schemeClr val="accent1"/>
                </a:solidFill>
                <a:latin typeface="Times New Roman"/>
                <a:ea typeface="Times New Roman"/>
                <a:cs typeface="Times New Roman"/>
                <a:sym typeface="Times New Roman"/>
              </a:rPr>
              <a:t> 字体风格: </a:t>
            </a:r>
            <a:r>
              <a:rPr lang="en" sz="1100" b="1" i="0" u="none" strike="noStrike" cap="none">
                <a:solidFill>
                  <a:srgbClr val="4285F4"/>
                </a:solidFill>
                <a:latin typeface="Times New Roman"/>
                <a:ea typeface="Times New Roman"/>
                <a:cs typeface="Times New Roman"/>
                <a:sym typeface="Times New Roman"/>
              </a:rPr>
              <a:t>α</a:t>
            </a:r>
            <a:endParaRPr sz="1100" b="1" i="0" u="none" strike="noStrike" cap="none">
              <a:solidFill>
                <a:srgbClr val="4285F4"/>
              </a:solidFill>
              <a:latin typeface="Times New Roman"/>
              <a:ea typeface="Times New Roman"/>
              <a:cs typeface="Times New Roman"/>
              <a:sym typeface="Times New Roman"/>
            </a:endParaRPr>
          </a:p>
        </p:txBody>
      </p:sp>
      <p:sp>
        <p:nvSpPr>
          <p:cNvPr id="241" name="Google Shape;241;p7"/>
          <p:cNvSpPr txBox="1"/>
          <p:nvPr/>
        </p:nvSpPr>
        <p:spPr>
          <a:xfrm>
            <a:off x="6474755" y="1211709"/>
            <a:ext cx="1617600" cy="56935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accent1"/>
              </a:buClr>
              <a:buSzPts val="1100"/>
              <a:buFont typeface="Arial"/>
              <a:buNone/>
            </a:pPr>
            <a:r>
              <a:rPr lang="en" sz="1100" b="1" i="0" u="none" strike="noStrike" cap="none">
                <a:solidFill>
                  <a:schemeClr val="accent1"/>
                </a:solidFill>
                <a:latin typeface="Times New Roman"/>
                <a:ea typeface="Times New Roman"/>
                <a:cs typeface="Times New Roman"/>
                <a:sym typeface="Times New Roman"/>
              </a:rPr>
              <a:t>比较照片</a:t>
            </a:r>
            <a:endParaRPr sz="1100" b="1" i="0" u="none" strike="noStrike" cap="none">
              <a:solidFill>
                <a:schemeClr val="accen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1"/>
              </a:buClr>
              <a:buSzPts val="1100"/>
              <a:buFont typeface="Arial"/>
              <a:buNone/>
            </a:pPr>
            <a:r>
              <a:rPr lang="en" sz="1100" b="1" i="0" u="none" strike="noStrike" cap="none">
                <a:solidFill>
                  <a:schemeClr val="accent1"/>
                </a:solidFill>
                <a:latin typeface="Times New Roman"/>
                <a:ea typeface="Times New Roman"/>
                <a:cs typeface="Times New Roman"/>
                <a:sym typeface="Times New Roman"/>
              </a:rPr>
              <a:t> 字样: </a:t>
            </a:r>
            <a:r>
              <a:rPr lang="en" sz="1400" b="1" i="0" u="none" strike="noStrike" cap="none">
                <a:solidFill>
                  <a:schemeClr val="accent1"/>
                </a:solidFill>
                <a:latin typeface="Times New Roman"/>
                <a:ea typeface="Times New Roman"/>
                <a:cs typeface="Times New Roman"/>
                <a:sym typeface="Times New Roman"/>
              </a:rPr>
              <a:t>γ</a:t>
            </a:r>
            <a:r>
              <a:rPr lang="en" sz="1100" b="1" i="0" u="none" strike="noStrike" cap="none">
                <a:solidFill>
                  <a:schemeClr val="accent1"/>
                </a:solidFill>
                <a:latin typeface="Times New Roman"/>
                <a:ea typeface="Times New Roman"/>
                <a:cs typeface="Times New Roman"/>
                <a:sym typeface="Times New Roman"/>
              </a:rPr>
              <a:t>, 字体风格: β</a:t>
            </a:r>
            <a:endParaRPr sz="1100" b="1" i="0" u="none" strike="noStrike" cap="none">
              <a:solidFill>
                <a:srgbClr val="4285F4"/>
              </a:solidFill>
              <a:latin typeface="Times New Roman"/>
              <a:ea typeface="Times New Roman"/>
              <a:cs typeface="Times New Roman"/>
              <a:sym typeface="Times New Roman"/>
            </a:endParaRPr>
          </a:p>
        </p:txBody>
      </p:sp>
      <p:sp>
        <p:nvSpPr>
          <p:cNvPr id="242" name="Google Shape;242;p7"/>
          <p:cNvSpPr txBox="1"/>
          <p:nvPr/>
        </p:nvSpPr>
        <p:spPr>
          <a:xfrm>
            <a:off x="2668559" y="2069207"/>
            <a:ext cx="149280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4285F4"/>
                </a:solidFill>
                <a:highlight>
                  <a:srgbClr val="FFFFFF"/>
                </a:highlight>
                <a:latin typeface="Times New Roman"/>
                <a:ea typeface="Times New Roman"/>
                <a:cs typeface="Times New Roman"/>
                <a:sym typeface="Times New Roman"/>
              </a:rPr>
              <a:t>字体风格</a:t>
            </a:r>
            <a:endParaRPr sz="2000" b="1" i="0" u="none" strike="noStrike" cap="none">
              <a:solidFill>
                <a:srgbClr val="4285F4"/>
              </a:solidFill>
              <a:highlight>
                <a:srgbClr val="FFFFFF"/>
              </a:highlight>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285F4"/>
                </a:solidFill>
                <a:latin typeface="Times New Roman"/>
                <a:ea typeface="Times New Roman"/>
                <a:cs typeface="Times New Roman"/>
                <a:sym typeface="Times New Roman"/>
              </a:rPr>
              <a:t>萃取器</a:t>
            </a:r>
            <a:endParaRPr sz="1600" b="1" i="0" u="none" strike="noStrike" cap="none">
              <a:solidFill>
                <a:srgbClr val="4285F4"/>
              </a:solidFill>
              <a:highlight>
                <a:srgbClr val="FFFFFF"/>
              </a:highlight>
              <a:latin typeface="Times New Roman"/>
              <a:ea typeface="Times New Roman"/>
              <a:cs typeface="Times New Roman"/>
              <a:sym typeface="Times New Roman"/>
            </a:endParaRPr>
          </a:p>
        </p:txBody>
      </p:sp>
      <p:sp>
        <p:nvSpPr>
          <p:cNvPr id="243" name="Google Shape;243;p7"/>
          <p:cNvSpPr txBox="1"/>
          <p:nvPr/>
        </p:nvSpPr>
        <p:spPr>
          <a:xfrm>
            <a:off x="5187642" y="2069207"/>
            <a:ext cx="1492800" cy="110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rgbClr val="4285F4"/>
                </a:solidFill>
                <a:highlight>
                  <a:srgbClr val="FFFFFF"/>
                </a:highlight>
                <a:latin typeface="Times New Roman"/>
                <a:ea typeface="Times New Roman"/>
                <a:cs typeface="Times New Roman"/>
                <a:sym typeface="Times New Roman"/>
              </a:rPr>
              <a:t>字样</a:t>
            </a:r>
            <a:endParaRPr sz="2200" b="1" i="0" u="none" strike="noStrike" cap="none">
              <a:solidFill>
                <a:srgbClr val="4285F4"/>
              </a:solidFill>
              <a:highlight>
                <a:srgbClr val="FFFFFF"/>
              </a:highlight>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285F4"/>
                </a:solidFill>
                <a:latin typeface="Times New Roman"/>
                <a:ea typeface="Times New Roman"/>
                <a:cs typeface="Times New Roman"/>
                <a:sym typeface="Times New Roman"/>
              </a:rPr>
              <a:t>萃取器</a:t>
            </a:r>
            <a:endParaRPr sz="1600" b="1" i="0" u="none" strike="noStrike" cap="none">
              <a:solidFill>
                <a:srgbClr val="4285F4"/>
              </a:solidFill>
              <a:highlight>
                <a:schemeClr val="lt1"/>
              </a:highlight>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4285F4"/>
              </a:solidFill>
              <a:highlight>
                <a:srgbClr val="FFFFFF"/>
              </a:highlight>
              <a:latin typeface="Times New Roman"/>
              <a:ea typeface="Times New Roman"/>
              <a:cs typeface="Times New Roman"/>
              <a:sym typeface="Times New Roman"/>
            </a:endParaRPr>
          </a:p>
        </p:txBody>
      </p:sp>
      <p:sp>
        <p:nvSpPr>
          <p:cNvPr id="244" name="Google Shape;244;p7"/>
          <p:cNvSpPr txBox="1"/>
          <p:nvPr/>
        </p:nvSpPr>
        <p:spPr>
          <a:xfrm>
            <a:off x="1252334" y="3172985"/>
            <a:ext cx="16176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比较照片</a:t>
            </a:r>
            <a:endParaRPr sz="1100" b="1" i="0" u="none" strike="noStrike" cap="none">
              <a:solidFill>
                <a:srgbClr val="4285F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字体風格矩阵 α</a:t>
            </a:r>
            <a:endParaRPr sz="1100" b="1" i="0" u="none" strike="noStrike" cap="none">
              <a:solidFill>
                <a:srgbClr val="000000"/>
              </a:solidFill>
              <a:latin typeface="Times New Roman"/>
              <a:ea typeface="Times New Roman"/>
              <a:cs typeface="Times New Roman"/>
              <a:sym typeface="Times New Roman"/>
            </a:endParaRPr>
          </a:p>
        </p:txBody>
      </p:sp>
      <p:sp>
        <p:nvSpPr>
          <p:cNvPr id="245" name="Google Shape;245;p7"/>
          <p:cNvSpPr txBox="1"/>
          <p:nvPr/>
        </p:nvSpPr>
        <p:spPr>
          <a:xfrm>
            <a:off x="3067210" y="3157782"/>
            <a:ext cx="1361100" cy="69246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主要照片</a:t>
            </a:r>
            <a:endParaRPr sz="1100" b="1" i="0" u="none" strike="noStrike" cap="none">
              <a:solidFill>
                <a:srgbClr val="4285F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字体風格矩阵 α</a:t>
            </a:r>
            <a:endParaRPr sz="1100" b="1" i="0" u="none" strike="noStrike" cap="none">
              <a:solidFill>
                <a:srgbClr val="4285F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4285F4"/>
              </a:solidFill>
              <a:latin typeface="Times New Roman"/>
              <a:ea typeface="Times New Roman"/>
              <a:cs typeface="Times New Roman"/>
              <a:sym typeface="Times New Roman"/>
            </a:endParaRPr>
          </a:p>
        </p:txBody>
      </p:sp>
      <p:sp>
        <p:nvSpPr>
          <p:cNvPr id="246" name="Google Shape;246;p7"/>
          <p:cNvSpPr txBox="1"/>
          <p:nvPr/>
        </p:nvSpPr>
        <p:spPr>
          <a:xfrm>
            <a:off x="5113655" y="3177857"/>
            <a:ext cx="13611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主要照片</a:t>
            </a:r>
            <a:endParaRPr sz="1100" b="1" i="0" u="none" strike="noStrike" cap="none">
              <a:solidFill>
                <a:srgbClr val="4285F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 字样矩阵 γ</a:t>
            </a:r>
            <a:endParaRPr sz="1100" b="1" i="0" u="none" strike="noStrike" cap="none">
              <a:solidFill>
                <a:srgbClr val="4285F4"/>
              </a:solidFill>
              <a:latin typeface="Times New Roman"/>
              <a:ea typeface="Times New Roman"/>
              <a:cs typeface="Times New Roman"/>
              <a:sym typeface="Times New Roman"/>
            </a:endParaRPr>
          </a:p>
        </p:txBody>
      </p:sp>
      <p:sp>
        <p:nvSpPr>
          <p:cNvPr id="247" name="Google Shape;247;p7"/>
          <p:cNvSpPr txBox="1"/>
          <p:nvPr/>
        </p:nvSpPr>
        <p:spPr>
          <a:xfrm>
            <a:off x="6743484" y="3179852"/>
            <a:ext cx="14928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比较照片</a:t>
            </a:r>
            <a:endParaRPr sz="1100" b="1" i="0" u="none" strike="noStrike" cap="none">
              <a:solidFill>
                <a:srgbClr val="4285F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字样矩阵 γ</a:t>
            </a:r>
            <a:endParaRPr sz="1100" b="1" i="0" u="none" strike="noStrike" cap="none">
              <a:solidFill>
                <a:srgbClr val="4285F4"/>
              </a:solidFill>
              <a:latin typeface="Times New Roman"/>
              <a:ea typeface="Times New Roman"/>
              <a:cs typeface="Times New Roman"/>
              <a:sym typeface="Times New Roman"/>
            </a:endParaRPr>
          </a:p>
        </p:txBody>
      </p:sp>
      <p:sp>
        <p:nvSpPr>
          <p:cNvPr id="248" name="Google Shape;248;p7"/>
          <p:cNvSpPr txBox="1"/>
          <p:nvPr/>
        </p:nvSpPr>
        <p:spPr>
          <a:xfrm>
            <a:off x="3077093" y="4184855"/>
            <a:ext cx="1271100" cy="69246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4285F4"/>
                </a:solidFill>
                <a:latin typeface="Times New Roman"/>
                <a:ea typeface="Times New Roman"/>
                <a:cs typeface="Times New Roman"/>
                <a:sym typeface="Times New Roman"/>
              </a:rPr>
              <a:t>比較输出照片</a:t>
            </a:r>
            <a:endParaRPr sz="1100" b="1" i="0" u="none" strike="noStrike" cap="none">
              <a:solidFill>
                <a:srgbClr val="4285F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1"/>
              </a:buClr>
              <a:buSzPts val="1100"/>
              <a:buFont typeface="Arial"/>
              <a:buNone/>
            </a:pPr>
            <a:r>
              <a:rPr lang="en" sz="1100" b="1" i="0" u="none" strike="noStrike" cap="none">
                <a:solidFill>
                  <a:schemeClr val="accent1"/>
                </a:solidFill>
                <a:latin typeface="Times New Roman"/>
                <a:ea typeface="Times New Roman"/>
                <a:cs typeface="Times New Roman"/>
                <a:sym typeface="Times New Roman"/>
              </a:rPr>
              <a:t>字样: γ, 字体风格: </a:t>
            </a:r>
            <a:r>
              <a:rPr lang="en" sz="1100" b="1" i="0" u="none" strike="noStrike" cap="none">
                <a:solidFill>
                  <a:srgbClr val="4285F4"/>
                </a:solidFill>
                <a:latin typeface="Times New Roman"/>
                <a:ea typeface="Times New Roman"/>
                <a:cs typeface="Times New Roman"/>
                <a:sym typeface="Times New Roman"/>
              </a:rPr>
              <a:t>α</a:t>
            </a:r>
            <a:endParaRPr sz="1100" b="1" i="0" u="none" strike="noStrike" cap="none">
              <a:solidFill>
                <a:srgbClr val="4285F4"/>
              </a:solidFill>
              <a:latin typeface="Times New Roman"/>
              <a:ea typeface="Times New Roman"/>
              <a:cs typeface="Times New Roman"/>
              <a:sym typeface="Times New Roman"/>
            </a:endParaRPr>
          </a:p>
        </p:txBody>
      </p:sp>
      <p:sp>
        <p:nvSpPr>
          <p:cNvPr id="249" name="Google Shape;249;p7"/>
          <p:cNvSpPr txBox="1"/>
          <p:nvPr/>
        </p:nvSpPr>
        <p:spPr>
          <a:xfrm>
            <a:off x="5158765" y="4181905"/>
            <a:ext cx="1271100" cy="69246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Times New Roman"/>
                <a:ea typeface="Times New Roman"/>
                <a:cs typeface="Times New Roman"/>
                <a:sym typeface="Times New Roman"/>
              </a:rPr>
              <a:t>主要输出照片</a:t>
            </a:r>
            <a:endParaRPr sz="11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chemeClr val="accent1"/>
                </a:solidFill>
                <a:latin typeface="Times New Roman"/>
                <a:ea typeface="Times New Roman"/>
                <a:cs typeface="Times New Roman"/>
                <a:sym typeface="Times New Roman"/>
              </a:rPr>
              <a:t>字样: γ, 字体风格: </a:t>
            </a:r>
            <a:r>
              <a:rPr lang="en" sz="1100" b="1" i="0" u="none" strike="noStrike" cap="none">
                <a:solidFill>
                  <a:srgbClr val="4285F4"/>
                </a:solidFill>
                <a:latin typeface="Times New Roman"/>
                <a:ea typeface="Times New Roman"/>
                <a:cs typeface="Times New Roman"/>
                <a:sym typeface="Times New Roman"/>
              </a:rPr>
              <a:t>α</a:t>
            </a:r>
            <a:endParaRPr sz="1100" b="1" i="0" u="none" strike="noStrike" cap="none">
              <a:solidFill>
                <a:srgbClr val="4285F4"/>
              </a:solidFill>
              <a:latin typeface="Times New Roman"/>
              <a:ea typeface="Times New Roman"/>
              <a:cs typeface="Times New Roman"/>
              <a:sym typeface="Times New Roman"/>
            </a:endParaRPr>
          </a:p>
        </p:txBody>
      </p:sp>
      <p:sp>
        <p:nvSpPr>
          <p:cNvPr id="250" name="Google Shape;250;p7"/>
          <p:cNvSpPr/>
          <p:nvPr/>
        </p:nvSpPr>
        <p:spPr>
          <a:xfrm>
            <a:off x="4143334" y="2925807"/>
            <a:ext cx="1212300" cy="10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51" name="Google Shape;251;p7"/>
          <p:cNvSpPr txBox="1"/>
          <p:nvPr/>
        </p:nvSpPr>
        <p:spPr>
          <a:xfrm>
            <a:off x="4299512" y="2803685"/>
            <a:ext cx="843404"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Times New Roman"/>
                <a:ea typeface="Times New Roman"/>
                <a:cs typeface="Times New Roman"/>
                <a:sym typeface="Times New Roman"/>
              </a:rPr>
              <a:t>计算误差</a:t>
            </a:r>
            <a:endParaRPr sz="1200" b="1" i="0" u="none" strike="noStrike" cap="none">
              <a:solidFill>
                <a:srgbClr val="000000"/>
              </a:solidFill>
              <a:latin typeface="Times New Roman"/>
              <a:ea typeface="Times New Roman"/>
              <a:cs typeface="Times New Roman"/>
              <a:sym typeface="Times New Roman"/>
            </a:endParaRPr>
          </a:p>
        </p:txBody>
      </p:sp>
      <p:sp>
        <p:nvSpPr>
          <p:cNvPr id="252" name="Google Shape;252;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
        <p:nvSpPr>
          <p:cNvPr id="253" name="Google Shape;253;p7"/>
          <p:cNvSpPr txBox="1"/>
          <p:nvPr/>
        </p:nvSpPr>
        <p:spPr>
          <a:xfrm>
            <a:off x="8166388" y="1183925"/>
            <a:ext cx="978471"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Times New Roman"/>
                <a:ea typeface="Times New Roman"/>
                <a:cs typeface="Times New Roman"/>
                <a:sym typeface="Times New Roman"/>
              </a:rPr>
              <a:t>输入 </a:t>
            </a:r>
            <a:endParaRPr sz="3000" b="1" i="0" u="none" strike="noStrike" cap="none">
              <a:solidFill>
                <a:srgbClr val="000000"/>
              </a:solidFill>
              <a:latin typeface="Times New Roman"/>
              <a:ea typeface="Times New Roman"/>
              <a:cs typeface="Times New Roman"/>
              <a:sym typeface="Times New Roman"/>
            </a:endParaRPr>
          </a:p>
        </p:txBody>
      </p:sp>
      <p:pic>
        <p:nvPicPr>
          <p:cNvPr id="254" name="Google Shape;254;p7"/>
          <p:cNvPicPr preferRelativeResize="0"/>
          <p:nvPr/>
        </p:nvPicPr>
        <p:blipFill rotWithShape="1">
          <a:blip r:embed="rId6">
            <a:alphaModFix/>
          </a:blip>
          <a:srcRect l="40708" r="40491"/>
          <a:stretch/>
        </p:blipFill>
        <p:spPr>
          <a:xfrm>
            <a:off x="2404446" y="4157201"/>
            <a:ext cx="628270" cy="704754"/>
          </a:xfrm>
          <a:prstGeom prst="rect">
            <a:avLst/>
          </a:prstGeom>
          <a:noFill/>
          <a:ln w="9525" cap="flat" cmpd="sng">
            <a:solidFill>
              <a:srgbClr val="000000"/>
            </a:solidFill>
            <a:prstDash val="solid"/>
            <a:round/>
            <a:headEnd type="none" w="sm" len="sm"/>
            <a:tailEnd type="none" w="sm" len="sm"/>
          </a:ln>
        </p:spPr>
      </p:pic>
      <p:pic>
        <p:nvPicPr>
          <p:cNvPr id="255" name="Google Shape;255;p7"/>
          <p:cNvPicPr preferRelativeResize="0"/>
          <p:nvPr/>
        </p:nvPicPr>
        <p:blipFill rotWithShape="1">
          <a:blip r:embed="rId6">
            <a:alphaModFix/>
          </a:blip>
          <a:srcRect l="19277" r="60115"/>
          <a:stretch/>
        </p:blipFill>
        <p:spPr>
          <a:xfrm>
            <a:off x="6518620" y="4166597"/>
            <a:ext cx="658052" cy="673410"/>
          </a:xfrm>
          <a:prstGeom prst="rect">
            <a:avLst/>
          </a:prstGeom>
          <a:noFill/>
          <a:ln w="9525" cap="flat" cmpd="sng">
            <a:solidFill>
              <a:srgbClr val="000000"/>
            </a:solidFill>
            <a:prstDash val="solid"/>
            <a:round/>
            <a:headEnd type="none" w="sm" len="sm"/>
            <a:tailEnd type="none" w="sm" len="sm"/>
          </a:ln>
        </p:spPr>
      </p:pic>
      <p:pic>
        <p:nvPicPr>
          <p:cNvPr id="256" name="Google Shape;256;p7"/>
          <p:cNvPicPr preferRelativeResize="0"/>
          <p:nvPr/>
        </p:nvPicPr>
        <p:blipFill rotWithShape="1">
          <a:blip r:embed="rId6">
            <a:alphaModFix/>
          </a:blip>
          <a:srcRect l="80925"/>
          <a:stretch/>
        </p:blipFill>
        <p:spPr>
          <a:xfrm>
            <a:off x="1959121" y="704207"/>
            <a:ext cx="416275" cy="460219"/>
          </a:xfrm>
          <a:prstGeom prst="rect">
            <a:avLst/>
          </a:prstGeom>
          <a:noFill/>
          <a:ln w="9525" cap="flat" cmpd="sng">
            <a:solidFill>
              <a:srgbClr val="000000"/>
            </a:solidFill>
            <a:prstDash val="solid"/>
            <a:round/>
            <a:headEnd type="none" w="sm" len="sm"/>
            <a:tailEnd type="none" w="sm" len="sm"/>
          </a:ln>
        </p:spPr>
      </p:pic>
      <p:pic>
        <p:nvPicPr>
          <p:cNvPr id="257" name="Google Shape;257;p7"/>
          <p:cNvPicPr preferRelativeResize="0"/>
          <p:nvPr/>
        </p:nvPicPr>
        <p:blipFill rotWithShape="1">
          <a:blip r:embed="rId6">
            <a:alphaModFix/>
          </a:blip>
          <a:srcRect r="79811"/>
          <a:stretch/>
        </p:blipFill>
        <p:spPr>
          <a:xfrm>
            <a:off x="4541346" y="682877"/>
            <a:ext cx="416275" cy="434825"/>
          </a:xfrm>
          <a:prstGeom prst="rect">
            <a:avLst/>
          </a:prstGeom>
          <a:noFill/>
          <a:ln w="9525" cap="flat" cmpd="sng">
            <a:solidFill>
              <a:srgbClr val="000000"/>
            </a:solidFill>
            <a:prstDash val="solid"/>
            <a:round/>
            <a:headEnd type="none" w="sm" len="sm"/>
            <a:tailEnd type="none" w="sm" len="sm"/>
          </a:ln>
        </p:spPr>
      </p:pic>
      <p:pic>
        <p:nvPicPr>
          <p:cNvPr id="258" name="Google Shape;258;p7"/>
          <p:cNvPicPr preferRelativeResize="0"/>
          <p:nvPr/>
        </p:nvPicPr>
        <p:blipFill rotWithShape="1">
          <a:blip r:embed="rId6">
            <a:alphaModFix/>
          </a:blip>
          <a:srcRect l="58848" r="19098"/>
          <a:stretch/>
        </p:blipFill>
        <p:spPr>
          <a:xfrm>
            <a:off x="7207738" y="734149"/>
            <a:ext cx="416275" cy="398063"/>
          </a:xfrm>
          <a:prstGeom prst="rect">
            <a:avLst/>
          </a:prstGeom>
          <a:noFill/>
          <a:ln w="9525" cap="flat" cmpd="sng">
            <a:solidFill>
              <a:srgbClr val="000000"/>
            </a:solidFill>
            <a:prstDash val="solid"/>
            <a:round/>
            <a:headEnd type="none" w="sm" len="sm"/>
            <a:tailEnd type="none" w="sm" len="sm"/>
          </a:ln>
        </p:spPr>
      </p:pic>
      <p:sp>
        <p:nvSpPr>
          <p:cNvPr id="259" name="Google Shape;259;p7"/>
          <p:cNvSpPr/>
          <p:nvPr/>
        </p:nvSpPr>
        <p:spPr>
          <a:xfrm>
            <a:off x="3294050" y="3818525"/>
            <a:ext cx="927900" cy="3195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解码器</a:t>
            </a:r>
            <a:endParaRPr/>
          </a:p>
        </p:txBody>
      </p:sp>
      <p:sp>
        <p:nvSpPr>
          <p:cNvPr id="260" name="Google Shape;260;p7"/>
          <p:cNvSpPr/>
          <p:nvPr/>
        </p:nvSpPr>
        <p:spPr>
          <a:xfrm>
            <a:off x="5058450" y="3781725"/>
            <a:ext cx="927900" cy="3195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解码器</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8"/>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200"/>
              <a:buNone/>
            </a:pPr>
            <a:r>
              <a:rPr lang="en" b="1"/>
              <a:t>成果展示：中文、跨语言</a:t>
            </a:r>
            <a:endParaRPr b="1"/>
          </a:p>
        </p:txBody>
      </p:sp>
      <p:sp>
        <p:nvSpPr>
          <p:cNvPr id="266" name="Google Shape;266;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
          <p:cNvSpPr txBox="1"/>
          <p:nvPr/>
        </p:nvSpPr>
        <p:spPr>
          <a:xfrm>
            <a:off x="278700" y="4069823"/>
            <a:ext cx="88653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000000"/>
                </a:solidFill>
                <a:latin typeface="Roboto"/>
                <a:ea typeface="Roboto"/>
                <a:cs typeface="Roboto"/>
                <a:sym typeface="Roboto"/>
              </a:rPr>
              <a:t> </a:t>
            </a:r>
            <a:r>
              <a:rPr lang="en" sz="3600" b="1" i="0" u="none" strike="noStrike" cap="none">
                <a:solidFill>
                  <a:schemeClr val="accent2"/>
                </a:solidFill>
                <a:latin typeface="Roboto"/>
                <a:ea typeface="Roboto"/>
                <a:cs typeface="Roboto"/>
                <a:sym typeface="Roboto"/>
              </a:rPr>
              <a:t>字样</a:t>
            </a:r>
            <a:r>
              <a:rPr lang="zh-TW" altLang="en-US" sz="3600" b="1" i="0" u="none" strike="noStrike" cap="none">
                <a:solidFill>
                  <a:schemeClr val="accent2"/>
                </a:solidFill>
                <a:latin typeface="Roboto"/>
                <a:ea typeface="Roboto"/>
                <a:cs typeface="Roboto"/>
                <a:sym typeface="Roboto"/>
              </a:rPr>
              <a:t>（内容）</a:t>
            </a:r>
            <a:r>
              <a:rPr lang="en" sz="3600" b="1" i="0" u="none" strike="noStrike" cap="none">
                <a:solidFill>
                  <a:srgbClr val="000000"/>
                </a:solidFill>
                <a:latin typeface="Roboto"/>
                <a:ea typeface="Roboto"/>
                <a:cs typeface="Roboto"/>
                <a:sym typeface="Roboto"/>
              </a:rPr>
              <a:t> + </a:t>
            </a:r>
            <a:r>
              <a:rPr lang="en" sz="3600" b="1" i="0" u="none" strike="noStrike" cap="none">
                <a:solidFill>
                  <a:schemeClr val="dk1"/>
                </a:solidFill>
                <a:latin typeface="Roboto"/>
                <a:ea typeface="Roboto"/>
                <a:cs typeface="Roboto"/>
                <a:sym typeface="Roboto"/>
              </a:rPr>
              <a:t>字体风格 </a:t>
            </a:r>
            <a:r>
              <a:rPr lang="en" sz="3600" b="1" i="0" u="none" strike="noStrike" cap="none">
                <a:solidFill>
                  <a:srgbClr val="000000"/>
                </a:solidFill>
                <a:latin typeface="Roboto"/>
                <a:ea typeface="Roboto"/>
                <a:cs typeface="Roboto"/>
                <a:sym typeface="Roboto"/>
              </a:rPr>
              <a:t>→ </a:t>
            </a:r>
            <a:r>
              <a:rPr lang="en" sz="3600" b="1" i="0" u="none" strike="noStrike" cap="none">
                <a:solidFill>
                  <a:srgbClr val="FF0000"/>
                </a:solidFill>
                <a:latin typeface="Roboto"/>
                <a:ea typeface="Roboto"/>
                <a:cs typeface="Roboto"/>
                <a:sym typeface="Roboto"/>
              </a:rPr>
              <a:t>生成</a:t>
            </a:r>
            <a:r>
              <a:rPr lang="en" sz="3600" b="1" i="0" u="none" strike="noStrike" cap="none">
                <a:solidFill>
                  <a:srgbClr val="000000"/>
                </a:solidFill>
                <a:latin typeface="Roboto"/>
                <a:ea typeface="Roboto"/>
                <a:cs typeface="Roboto"/>
                <a:sym typeface="Roboto"/>
              </a:rPr>
              <a:t> = </a:t>
            </a:r>
            <a:r>
              <a:rPr lang="en" sz="3600" b="1" i="0" u="none" strike="noStrike" cap="none">
                <a:solidFill>
                  <a:srgbClr val="9900FF"/>
                </a:solidFill>
                <a:latin typeface="Roboto"/>
                <a:ea typeface="Roboto"/>
                <a:cs typeface="Roboto"/>
                <a:sym typeface="Roboto"/>
              </a:rPr>
              <a:t>目标</a:t>
            </a:r>
            <a:endParaRPr sz="3600" b="1" i="0" u="none" strike="noStrike" cap="none">
              <a:solidFill>
                <a:srgbClr val="9900FF"/>
              </a:solidFill>
              <a:latin typeface="Roboto"/>
              <a:ea typeface="Roboto"/>
              <a:cs typeface="Roboto"/>
              <a:sym typeface="Roboto"/>
            </a:endParaRPr>
          </a:p>
        </p:txBody>
      </p:sp>
      <p:sp>
        <p:nvSpPr>
          <p:cNvPr id="272" name="Google Shape;272;p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 sz="2500" b="1"/>
              <a:t>成果：跨语言（中+英）</a:t>
            </a:r>
            <a:endParaRPr sz="2500" b="1"/>
          </a:p>
        </p:txBody>
      </p:sp>
      <p:grpSp>
        <p:nvGrpSpPr>
          <p:cNvPr id="273" name="Google Shape;273;p9"/>
          <p:cNvGrpSpPr/>
          <p:nvPr/>
        </p:nvGrpSpPr>
        <p:grpSpPr>
          <a:xfrm>
            <a:off x="0" y="651237"/>
            <a:ext cx="9144000" cy="3340851"/>
            <a:chOff x="-13325" y="652924"/>
            <a:chExt cx="9144000" cy="3340851"/>
          </a:xfrm>
        </p:grpSpPr>
        <p:sp>
          <p:nvSpPr>
            <p:cNvPr id="274" name="Google Shape;274;p9"/>
            <p:cNvSpPr/>
            <p:nvPr/>
          </p:nvSpPr>
          <p:spPr>
            <a:xfrm>
              <a:off x="-13325" y="652924"/>
              <a:ext cx="9144000" cy="3340851"/>
            </a:xfrm>
            <a:prstGeom prst="rect">
              <a:avLst/>
            </a:prstGeom>
            <a:solidFill>
              <a:srgbClr val="4285F4">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9"/>
            <p:cNvSpPr txBox="1"/>
            <p:nvPr/>
          </p:nvSpPr>
          <p:spPr>
            <a:xfrm>
              <a:off x="84925" y="1307399"/>
              <a:ext cx="556800" cy="203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0000"/>
                  </a:solidFill>
                  <a:latin typeface="Roboto"/>
                  <a:ea typeface="Roboto"/>
                  <a:cs typeface="Roboto"/>
                  <a:sym typeface="Roboto"/>
                </a:rPr>
                <a:t>人工智能</a:t>
              </a:r>
              <a:endParaRPr sz="3000" b="1" i="0" u="none" strike="noStrike" cap="none">
                <a:solidFill>
                  <a:srgbClr val="FF0000"/>
                </a:solidFill>
                <a:latin typeface="Roboto"/>
                <a:ea typeface="Roboto"/>
                <a:cs typeface="Roboto"/>
                <a:sym typeface="Roboto"/>
              </a:endParaRPr>
            </a:p>
          </p:txBody>
        </p:sp>
        <p:pic>
          <p:nvPicPr>
            <p:cNvPr id="276" name="Google Shape;276;p9"/>
            <p:cNvPicPr preferRelativeResize="0"/>
            <p:nvPr/>
          </p:nvPicPr>
          <p:blipFill rotWithShape="1">
            <a:blip r:embed="rId3">
              <a:alphaModFix/>
            </a:blip>
            <a:srcRect/>
            <a:stretch/>
          </p:blipFill>
          <p:spPr>
            <a:xfrm>
              <a:off x="2531745" y="3234296"/>
              <a:ext cx="3891355" cy="612962"/>
            </a:xfrm>
            <a:prstGeom prst="rect">
              <a:avLst/>
            </a:prstGeom>
            <a:noFill/>
            <a:ln>
              <a:noFill/>
            </a:ln>
          </p:spPr>
        </p:pic>
        <p:pic>
          <p:nvPicPr>
            <p:cNvPr id="277" name="Google Shape;277;p9"/>
            <p:cNvPicPr preferRelativeResize="0"/>
            <p:nvPr/>
          </p:nvPicPr>
          <p:blipFill rotWithShape="1">
            <a:blip r:embed="rId4">
              <a:alphaModFix/>
            </a:blip>
            <a:srcRect/>
            <a:stretch/>
          </p:blipFill>
          <p:spPr>
            <a:xfrm>
              <a:off x="2518311" y="2448457"/>
              <a:ext cx="3891355" cy="612962"/>
            </a:xfrm>
            <a:prstGeom prst="rect">
              <a:avLst/>
            </a:prstGeom>
            <a:noFill/>
            <a:ln>
              <a:noFill/>
            </a:ln>
          </p:spPr>
        </p:pic>
        <p:sp>
          <p:nvSpPr>
            <p:cNvPr id="278" name="Google Shape;278;p9"/>
            <p:cNvSpPr/>
            <p:nvPr/>
          </p:nvSpPr>
          <p:spPr>
            <a:xfrm flipH="1">
              <a:off x="4221222" y="2600947"/>
              <a:ext cx="427500" cy="2016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9"/>
            <p:cNvSpPr/>
            <p:nvPr/>
          </p:nvSpPr>
          <p:spPr>
            <a:xfrm>
              <a:off x="5231894" y="2454204"/>
              <a:ext cx="549300" cy="4950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9"/>
            <p:cNvSpPr/>
            <p:nvPr/>
          </p:nvSpPr>
          <p:spPr>
            <a:xfrm>
              <a:off x="3045349" y="2454204"/>
              <a:ext cx="658500" cy="5760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9"/>
            <p:cNvSpPr/>
            <p:nvPr/>
          </p:nvSpPr>
          <p:spPr>
            <a:xfrm flipH="1">
              <a:off x="4217275" y="3399608"/>
              <a:ext cx="427500" cy="2016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9"/>
            <p:cNvSpPr/>
            <p:nvPr/>
          </p:nvSpPr>
          <p:spPr>
            <a:xfrm>
              <a:off x="5227947" y="3252866"/>
              <a:ext cx="549300" cy="4950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9"/>
            <p:cNvSpPr/>
            <p:nvPr/>
          </p:nvSpPr>
          <p:spPr>
            <a:xfrm>
              <a:off x="3041402" y="3252866"/>
              <a:ext cx="658500" cy="5760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4" name="Google Shape;284;p9"/>
            <p:cNvPicPr preferRelativeResize="0"/>
            <p:nvPr/>
          </p:nvPicPr>
          <p:blipFill rotWithShape="1">
            <a:blip r:embed="rId5">
              <a:alphaModFix/>
            </a:blip>
            <a:srcRect/>
            <a:stretch/>
          </p:blipFill>
          <p:spPr>
            <a:xfrm>
              <a:off x="2518311" y="1662619"/>
              <a:ext cx="3891355" cy="612962"/>
            </a:xfrm>
            <a:prstGeom prst="rect">
              <a:avLst/>
            </a:prstGeom>
            <a:noFill/>
            <a:ln>
              <a:noFill/>
            </a:ln>
          </p:spPr>
        </p:pic>
        <p:sp>
          <p:nvSpPr>
            <p:cNvPr id="285" name="Google Shape;285;p9"/>
            <p:cNvSpPr/>
            <p:nvPr/>
          </p:nvSpPr>
          <p:spPr>
            <a:xfrm flipH="1">
              <a:off x="4236805" y="1868376"/>
              <a:ext cx="427500" cy="2016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9"/>
            <p:cNvSpPr/>
            <p:nvPr/>
          </p:nvSpPr>
          <p:spPr>
            <a:xfrm>
              <a:off x="5214513" y="1681188"/>
              <a:ext cx="549300" cy="4950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9"/>
            <p:cNvSpPr/>
            <p:nvPr/>
          </p:nvSpPr>
          <p:spPr>
            <a:xfrm>
              <a:off x="3027968" y="1681188"/>
              <a:ext cx="658500" cy="5760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8" name="Google Shape;288;p9"/>
            <p:cNvPicPr preferRelativeResize="0"/>
            <p:nvPr/>
          </p:nvPicPr>
          <p:blipFill rotWithShape="1">
            <a:blip r:embed="rId6">
              <a:alphaModFix/>
            </a:blip>
            <a:srcRect/>
            <a:stretch/>
          </p:blipFill>
          <p:spPr>
            <a:xfrm>
              <a:off x="2531745" y="846684"/>
              <a:ext cx="3891355" cy="612962"/>
            </a:xfrm>
            <a:prstGeom prst="rect">
              <a:avLst/>
            </a:prstGeom>
            <a:noFill/>
            <a:ln>
              <a:noFill/>
            </a:ln>
          </p:spPr>
        </p:pic>
        <p:sp>
          <p:nvSpPr>
            <p:cNvPr id="289" name="Google Shape;289;p9"/>
            <p:cNvSpPr/>
            <p:nvPr/>
          </p:nvSpPr>
          <p:spPr>
            <a:xfrm flipH="1">
              <a:off x="4250239" y="1011997"/>
              <a:ext cx="427500" cy="2016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9"/>
            <p:cNvSpPr/>
            <p:nvPr/>
          </p:nvSpPr>
          <p:spPr>
            <a:xfrm>
              <a:off x="5227948" y="865254"/>
              <a:ext cx="549300" cy="495000"/>
            </a:xfrm>
            <a:prstGeom prst="mathEqual">
              <a:avLst>
                <a:gd name="adj1" fmla="val 23520"/>
                <a:gd name="adj2" fmla="val 1176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9"/>
            <p:cNvSpPr/>
            <p:nvPr/>
          </p:nvSpPr>
          <p:spPr>
            <a:xfrm>
              <a:off x="3041402" y="865254"/>
              <a:ext cx="658500" cy="576000"/>
            </a:xfrm>
            <a:prstGeom prst="mathPlus">
              <a:avLst>
                <a:gd name="adj1" fmla="val 2352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6" name="Google Shape;296;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par>
                                <p:cTn id="8" presetID="10" presetClass="entr" presetSubtype="0" fill="hold" nodeType="withEffect">
                                  <p:stCondLst>
                                    <p:cond delay="0"/>
                                  </p:stCondLst>
                                  <p:childTnLst>
                                    <p:set>
                                      <p:cBhvr>
                                        <p:cTn id="9" dur="1" fill="hold">
                                          <p:stCondLst>
                                            <p:cond delay="0"/>
                                          </p:stCondLst>
                                        </p:cTn>
                                        <p:tgtEl>
                                          <p:spTgt spid="271"/>
                                        </p:tgtEl>
                                        <p:attrNameLst>
                                          <p:attrName>style.visibility</p:attrName>
                                        </p:attrNameLst>
                                      </p:cBhvr>
                                      <p:to>
                                        <p:strVal val="visible"/>
                                      </p:to>
                                    </p:set>
                                    <p:animEffect transition="in" filter="fade">
                                      <p:cBhvr>
                                        <p:cTn id="10"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718074F1527BAE4E88712B5133A9A374" ma:contentTypeVersion="13" ma:contentTypeDescription="建立新的文件。" ma:contentTypeScope="" ma:versionID="f2e9b41a670efbb08296b5cc46e6127a">
  <xsd:schema xmlns:xsd="http://www.w3.org/2001/XMLSchema" xmlns:xs="http://www.w3.org/2001/XMLSchema" xmlns:p="http://schemas.microsoft.com/office/2006/metadata/properties" xmlns:ns3="aa5aa4d1-e354-40cb-aaba-a977f53750f7" xmlns:ns4="2ab4bd14-98bb-4dd4-b02e-503eb97f771d" targetNamespace="http://schemas.microsoft.com/office/2006/metadata/properties" ma:root="true" ma:fieldsID="ee2792769f2aa19a3d1978a950ce4f73" ns3:_="" ns4:_="">
    <xsd:import namespace="aa5aa4d1-e354-40cb-aaba-a977f53750f7"/>
    <xsd:import namespace="2ab4bd14-98bb-4dd4-b02e-503eb97f771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5aa4d1-e354-40cb-aaba-a977f53750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ab4bd14-98bb-4dd4-b02e-503eb97f771d" elementFormDefault="qualified">
    <xsd:import namespace="http://schemas.microsoft.com/office/2006/documentManagement/types"/>
    <xsd:import namespace="http://schemas.microsoft.com/office/infopath/2007/PartnerControls"/>
    <xsd:element name="SharedWithUsers" ma:index="10"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用詳細資料" ma:internalName="SharedWithDetails" ma:readOnly="true">
      <xsd:simpleType>
        <xsd:restriction base="dms:Note">
          <xsd:maxLength value="255"/>
        </xsd:restriction>
      </xsd:simpleType>
    </xsd:element>
    <xsd:element name="SharingHintHash" ma:index="12" nillable="true" ma:displayName="共用提示雜湊"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481D73-79A4-4CF9-B9C1-154E2CD20266}">
  <ds:schemaRefs>
    <ds:schemaRef ds:uri="2ab4bd14-98bb-4dd4-b02e-503eb97f771d"/>
    <ds:schemaRef ds:uri="aa5aa4d1-e354-40cb-aaba-a977f53750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183B14-BC5E-4200-8B19-07F929B7FF48}">
  <ds:schemaRefs>
    <ds:schemaRef ds:uri="2ab4bd14-98bb-4dd4-b02e-503eb97f771d"/>
    <ds:schemaRef ds:uri="aa5aa4d1-e354-40cb-aaba-a977f53750f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9F191A1-3AF4-4461-8888-E783EAC89A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1466</Words>
  <Application>Microsoft Office PowerPoint</Application>
  <PresentationFormat>On-screen Show (16:9)</PresentationFormat>
  <Paragraphs>302</Paragraphs>
  <Slides>34</Slides>
  <Notes>34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34</vt:i4>
      </vt:variant>
    </vt:vector>
  </HeadingPairs>
  <TitlesOfParts>
    <vt:vector size="42" baseType="lpstr">
      <vt:lpstr>Times New Roman</vt:lpstr>
      <vt:lpstr>Patrick Hand SC</vt:lpstr>
      <vt:lpstr>Arial</vt:lpstr>
      <vt:lpstr>Arial</vt:lpstr>
      <vt:lpstr>Roboto</vt:lpstr>
      <vt:lpstr>Material</vt:lpstr>
      <vt:lpstr>Material</vt:lpstr>
      <vt:lpstr>Simple Light</vt:lpstr>
      <vt:lpstr>一个跨语言字体扩展和翻译的通用解决方案</vt:lpstr>
      <vt:lpstr>研究背景</vt:lpstr>
      <vt:lpstr>研究背景</vt:lpstr>
      <vt:lpstr>数据收集</vt:lpstr>
      <vt:lpstr>方法论</vt:lpstr>
      <vt:lpstr>方法论 – 神经网络风格迁移(Style Transfer)</vt:lpstr>
      <vt:lpstr>人工智能模型 (Python, Keras) </vt:lpstr>
      <vt:lpstr>成果展示：中文、跨语言</vt:lpstr>
      <vt:lpstr>成果：跨语言（中+英）</vt:lpstr>
      <vt:lpstr>成果：中文+中文</vt:lpstr>
      <vt:lpstr>成果： 特别字形</vt:lpstr>
      <vt:lpstr>成果： 特徵展述</vt:lpstr>
      <vt:lpstr>成果： 以单字风格生成余下文字</vt:lpstr>
      <vt:lpstr>总结与展望</vt:lpstr>
      <vt:lpstr>创新点</vt:lpstr>
      <vt:lpstr>总结与展望</vt:lpstr>
      <vt:lpstr>项目影响</vt:lpstr>
      <vt:lpstr>项目影响</vt:lpstr>
      <vt:lpstr>谢谢！</vt:lpstr>
      <vt:lpstr>参考资料</vt:lpstr>
      <vt:lpstr>KL散度的应用</vt:lpstr>
      <vt:lpstr>KL散度的应用</vt:lpstr>
      <vt:lpstr>2. 成对交叉更多</vt:lpstr>
      <vt:lpstr>2. 成对交叉更多</vt:lpstr>
      <vt:lpstr>3. 更多例子</vt:lpstr>
      <vt:lpstr>3. 更多例子</vt:lpstr>
      <vt:lpstr>4. Future direction as of style confirmation</vt:lpstr>
      <vt:lpstr>PowerPoint Presentation</vt:lpstr>
      <vt:lpstr>Generation of a personalized font style for commercial purposes</vt:lpstr>
      <vt:lpstr>Identification of calligraphy style for security purposes</vt:lpstr>
      <vt:lpstr>HOW we did it Network Model of our project:</vt:lpstr>
      <vt:lpstr>Future Directions </vt:lpstr>
      <vt:lpstr>More on Architecture </vt:lpstr>
      <vt:lpstr>Pairwise Training Method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一个跨语言字体扩展和翻译的通用解决方案</dc:title>
  <dc:creator>Tang Steven</dc:creator>
  <cp:lastModifiedBy>6I (05) Tang Justin Kit Hang</cp:lastModifiedBy>
  <cp:revision>1</cp:revision>
  <dcterms:modified xsi:type="dcterms:W3CDTF">2021-11-09T15:19:59Z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0x010100718074F1527BAE4E88712B5133A9A374</vt:lpwstr>
  </property>
</Properties>
</file>