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1" r:id="rId7"/>
    <p:sldId id="268" r:id="rId8"/>
    <p:sldId id="274" r:id="rId9"/>
    <p:sldId id="269" r:id="rId10"/>
    <p:sldId id="275" r:id="rId11"/>
    <p:sldId id="276" r:id="rId12"/>
    <p:sldId id="277" r:id="rId13"/>
    <p:sldId id="278" r:id="rId14"/>
    <p:sldId id="279" r:id="rId15"/>
    <p:sldId id="266" r:id="rId16"/>
    <p:sldId id="280" r:id="rId17"/>
    <p:sldId id="265" r:id="rId18"/>
    <p:sldId id="267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Roboto" panose="020B0604020202020204" charset="0"/>
      <p:regular r:id="rId27"/>
      <p:bold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ADEF"/>
    <a:srgbClr val="BBDDDE"/>
    <a:srgbClr val="1A3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6734" autoAdjust="0"/>
  </p:normalViewPr>
  <p:slideViewPr>
    <p:cSldViewPr snapToObjects="1" showGuides="1">
      <p:cViewPr varScale="1">
        <p:scale>
          <a:sx n="92" d="100"/>
          <a:sy n="92" d="100"/>
        </p:scale>
        <p:origin x="10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4F780-2D30-4BCC-812D-1F0C39BDA5B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9964-B0D7-4727-B093-DD83C05FA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14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9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01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1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0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1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4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36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9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0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8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Автоматизация процесса записи на медкомиссию может значительно сократить временные затраты и снизить количество ошибок, связанных с ручным вводом данных.</a:t>
            </a:r>
          </a:p>
          <a:p>
            <a:pPr marL="228600" indent="-228600">
              <a:buAutoNum type="arabicPeriod"/>
            </a:pPr>
            <a:r>
              <a:rPr lang="ru-RU" dirty="0"/>
              <a:t>Разработка такой компьютерной модели может повысить удобство использования и улучшить доступность процесса записи на медкомиссию для сотрудников компании.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Эта работа может быть полезна для медицинских организаций и компаний, занимающихся организацией медицинских услуг, поскольку может быть применена для улучшения процессов записи на другие медицинские процедуры. Данная работа может стать основой для дальнейших исследований в области оптимизации процессов записи на медицинские процедуры и использования компьютерных технологий в медицине.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8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5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модель записи сотрудников на медкомиссию.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4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операцией разработанной компьютерной модели является запись на медкомиссию, в которой  сотрудник, из предоставленных системой свободных дат, выбирает удобную для себя, а затем после проверок со стороны системы, создаётся и подтверждается запись, после чего сотрудник может посетить медицинскую организацию в выбранную дату.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1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47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4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9964-B0D7-4727-B093-DD83C05FA9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32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2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1_shape2"/>
          <p:cNvSpPr/>
          <p:nvPr userDrawn="1"/>
        </p:nvSpPr>
        <p:spPr>
          <a:xfrm>
            <a:off x="4123079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hidden_shape"/>
          <p:cNvSpPr/>
          <p:nvPr userDrawn="1"/>
        </p:nvSpPr>
        <p:spPr>
          <a:xfrm>
            <a:off x="0" y="943429"/>
            <a:ext cx="12192000" cy="3695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7" name="color1_shape1"/>
          <p:cNvCxnSpPr/>
          <p:nvPr userDrawn="1"/>
        </p:nvCxnSpPr>
        <p:spPr>
          <a:xfrm>
            <a:off x="1084193" y="2579409"/>
            <a:ext cx="3629241" cy="0"/>
          </a:xfrm>
          <a:prstGeom prst="line">
            <a:avLst/>
          </a:prstGeom>
          <a:ln w="38100">
            <a:solidFill>
              <a:srgbClr val="BBD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98007" y="1312057"/>
            <a:ext cx="6768597" cy="1191323"/>
          </a:xfrm>
          <a:prstGeom prst="rect">
            <a:avLst/>
          </a:prstGeom>
        </p:spPr>
        <p:txBody>
          <a:bodyPr anchor="ctr"/>
          <a:lstStyle>
            <a:lvl1pPr>
              <a:defRPr lang="ru-RU" sz="27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name</a:t>
            </a:r>
            <a:endParaRPr lang="ru-RU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98005" y="2694153"/>
            <a:ext cx="9677400" cy="108049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ru-RU" sz="21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text here</a:t>
            </a:r>
            <a:endParaRPr lang="ru-RU" dirty="0"/>
          </a:p>
        </p:txBody>
      </p:sp>
      <p:pic>
        <p:nvPicPr>
          <p:cNvPr id="10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9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62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lor1_shape1"/>
          <p:cNvSpPr/>
          <p:nvPr userDrawn="1"/>
        </p:nvSpPr>
        <p:spPr>
          <a:xfrm>
            <a:off x="4123079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hidden_shape"/>
          <p:cNvSpPr/>
          <p:nvPr userDrawn="1"/>
        </p:nvSpPr>
        <p:spPr>
          <a:xfrm>
            <a:off x="0" y="491043"/>
            <a:ext cx="12192000" cy="595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619437"/>
            <a:ext cx="10526545" cy="793317"/>
          </a:xfrm>
          <a:prstGeom prst="rect">
            <a:avLst/>
          </a:prstGeom>
        </p:spPr>
        <p:txBody>
          <a:bodyPr anchor="ctr"/>
          <a:lstStyle>
            <a:lvl1pPr>
              <a:defRPr lang="ru-RU" sz="27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3" name="text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1536508"/>
            <a:ext cx="10526545" cy="46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1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pic>
        <p:nvPicPr>
          <p:cNvPr id="7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9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5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lor1_shape1"/>
          <p:cNvSpPr/>
          <p:nvPr userDrawn="1"/>
        </p:nvSpPr>
        <p:spPr>
          <a:xfrm>
            <a:off x="4123079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hidden_shape"/>
          <p:cNvSpPr/>
          <p:nvPr userDrawn="1"/>
        </p:nvSpPr>
        <p:spPr>
          <a:xfrm>
            <a:off x="0" y="491044"/>
            <a:ext cx="12192000" cy="5818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89399" y="1060523"/>
            <a:ext cx="5493000" cy="793317"/>
          </a:xfrm>
          <a:prstGeom prst="rect">
            <a:avLst/>
          </a:prstGeom>
        </p:spPr>
        <p:txBody>
          <a:bodyPr/>
          <a:lstStyle>
            <a:lvl1pPr>
              <a:defRPr lang="ru-RU" sz="27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2" name="text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6433"/>
            <a:ext cx="5530272" cy="426291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ru-RU" sz="21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2pPr>
            <a:lvl3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3pPr>
            <a:lvl4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4pPr>
            <a:lvl5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1"/>
            <a:ext cx="5807967" cy="68579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ru-RU" sz="21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8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9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1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1_shape2"/>
          <p:cNvSpPr/>
          <p:nvPr userDrawn="1"/>
        </p:nvSpPr>
        <p:spPr>
          <a:xfrm>
            <a:off x="4123079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hidden_shape"/>
          <p:cNvSpPr/>
          <p:nvPr userDrawn="1"/>
        </p:nvSpPr>
        <p:spPr>
          <a:xfrm>
            <a:off x="0" y="2737718"/>
            <a:ext cx="12192000" cy="3456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6" name="color1_shape1"/>
          <p:cNvCxnSpPr/>
          <p:nvPr userDrawn="1"/>
        </p:nvCxnSpPr>
        <p:spPr>
          <a:xfrm>
            <a:off x="1084193" y="4465926"/>
            <a:ext cx="3629241" cy="0"/>
          </a:xfrm>
          <a:prstGeom prst="line">
            <a:avLst/>
          </a:prstGeom>
          <a:ln w="38100">
            <a:solidFill>
              <a:srgbClr val="BBD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8978" y="4549896"/>
            <a:ext cx="7642679" cy="1183385"/>
          </a:xfrm>
          <a:prstGeom prst="rect">
            <a:avLst/>
          </a:prstGeom>
        </p:spPr>
        <p:txBody>
          <a:bodyPr anchor="ctr"/>
          <a:lstStyle>
            <a:lvl1pPr>
              <a:defRPr lang="ru-RU" sz="27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7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9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1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lor1_shape1"/>
          <p:cNvSpPr/>
          <p:nvPr userDrawn="1"/>
        </p:nvSpPr>
        <p:spPr>
          <a:xfrm>
            <a:off x="0" y="0"/>
            <a:ext cx="12188059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94957" y="2174826"/>
            <a:ext cx="8191143" cy="26367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400" b="1" kern="1200" cap="all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Hero text </a:t>
            </a:r>
            <a:endParaRPr lang="ru-RU" dirty="0"/>
          </a:p>
        </p:txBody>
      </p:sp>
      <p:pic>
        <p:nvPicPr>
          <p:cNvPr id="5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9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6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ru-RU" sz="21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2191999" cy="187361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52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ru-RU" sz="2400" b="1" cap="all" baseline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ctr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Title</a:t>
            </a:r>
            <a:endParaRPr lang="ru-RU" dirty="0"/>
          </a:p>
        </p:txBody>
      </p:sp>
      <p:pic>
        <p:nvPicPr>
          <p:cNvPr id="5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9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3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2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56" r:id="rId16"/>
    <p:sldLayoutId id="21474836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186093" y="1470362"/>
            <a:ext cx="8316842" cy="893492"/>
          </a:xfrm>
        </p:spPr>
        <p:txBody>
          <a:bodyPr anchor="t">
            <a:normAutofit fontScale="90000"/>
          </a:bodyPr>
          <a:lstStyle/>
          <a:p>
            <a:r>
              <a:rPr lang="ru-RU" dirty="0"/>
              <a:t>БАКАЛАВРСКАЯ РАБОТА НА ТЕМУ:</a:t>
            </a:r>
            <a:br>
              <a:rPr lang="ru-RU" dirty="0"/>
            </a:br>
            <a:r>
              <a:rPr lang="ru-RU" sz="2400" dirty="0"/>
              <a:t>«РАЗРАБОТКА КОМПЬЮТЕРНОЙ МОДЕЛИ УПРАВЛЕНИЯ ПРОЦЕССОМ ЗАПИСИ СОТРУДНИКОВ НА МЕДКОМИССИЮ»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72503" y="2877864"/>
            <a:ext cx="8230432" cy="1415242"/>
          </a:xfrm>
        </p:spPr>
        <p:txBody>
          <a:bodyPr anchor="t"/>
          <a:lstStyle/>
          <a:p>
            <a:r>
              <a:rPr lang="ru-RU" dirty="0"/>
              <a:t>Студент: Горбатюк Артём Андреевич</a:t>
            </a:r>
          </a:p>
          <a:p>
            <a:r>
              <a:rPr lang="ru-RU" dirty="0"/>
              <a:t>Группа: ПМИб-1902а</a:t>
            </a:r>
          </a:p>
          <a:p>
            <a:r>
              <a:rPr lang="ru-RU" dirty="0"/>
              <a:t>Руководитель: Тренина Марина Анатольевна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992595" y="6360548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10891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361" y="1403995"/>
            <a:ext cx="4270875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Диаграмма классов сервиса по работе с сущностью «Сотрудники»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51744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/>
          <p:cNvSpPr txBox="1"/>
          <p:nvPr/>
        </p:nvSpPr>
        <p:spPr>
          <a:xfrm>
            <a:off x="10268425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943249-5933-4CC7-A6E3-92C03379AF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09" y="415498"/>
            <a:ext cx="6206995" cy="537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5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361" y="1403995"/>
            <a:ext cx="4270875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Диаграмма классов сервиса по работе с сущностью «Расписания»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51744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/>
          <p:cNvSpPr txBox="1"/>
          <p:nvPr/>
        </p:nvSpPr>
        <p:spPr>
          <a:xfrm>
            <a:off x="10268425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E1B35A-4460-4677-AB3C-FE6C997691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606256"/>
            <a:ext cx="5714567" cy="5472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41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361" y="1403995"/>
            <a:ext cx="4270875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Диаграмма классов сервиса по работе с сущностью «Записи»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51744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/>
          <p:cNvSpPr txBox="1"/>
          <p:nvPr/>
        </p:nvSpPr>
        <p:spPr>
          <a:xfrm>
            <a:off x="10268425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32563-E738-42AB-953F-FF8697AB9C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491042"/>
            <a:ext cx="6567198" cy="524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38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361" y="1403995"/>
            <a:ext cx="4270875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Веб</a:t>
            </a:r>
            <a:r>
              <a:rPr lang="en-US" sz="3200" dirty="0"/>
              <a:t>-</a:t>
            </a:r>
            <a:r>
              <a:rPr lang="ru-RU" sz="3200" dirty="0"/>
              <a:t>страница личного кабинета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51744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/>
          <p:cNvSpPr txBox="1"/>
          <p:nvPr/>
        </p:nvSpPr>
        <p:spPr>
          <a:xfrm>
            <a:off x="10268425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340478-1A87-46B1-9F39-739D2E6E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4" y="533187"/>
            <a:ext cx="7328002" cy="58221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7BD321-FA44-4617-A963-FA631353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86" y="2744538"/>
            <a:ext cx="3695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8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361" y="1403995"/>
            <a:ext cx="4270875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Диаграмма последовательности для прецедента «Запись сотрудника на медкомиссию»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51744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/>
          <p:cNvSpPr txBox="1"/>
          <p:nvPr/>
        </p:nvSpPr>
        <p:spPr>
          <a:xfrm>
            <a:off x="10268425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2D6DA-1BDD-4129-8A1B-E9C7C2E769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764" y="207749"/>
            <a:ext cx="5259166" cy="62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191" y="680226"/>
            <a:ext cx="10526545" cy="793317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Тестирование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623335" y="2009631"/>
            <a:ext cx="11060544" cy="4011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4000" dirty="0">
                <a:latin typeface="+mn-lt"/>
              </a:rPr>
              <a:t>Тестирование проходило в три этапа:</a:t>
            </a:r>
            <a:endParaRPr lang="en-US" sz="40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ru-RU" sz="4000" dirty="0">
              <a:latin typeface="+mn-lt"/>
            </a:endParaRP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Написание автоматических тестов;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Проверка </a:t>
            </a:r>
            <a:r>
              <a:rPr lang="en-US" sz="4000" dirty="0">
                <a:latin typeface="+mn-lt"/>
              </a:rPr>
              <a:t>Rest API </a:t>
            </a:r>
            <a:r>
              <a:rPr lang="ru-RU" sz="4000" dirty="0">
                <a:latin typeface="+mn-lt"/>
              </a:rPr>
              <a:t>с помощью </a:t>
            </a:r>
            <a:r>
              <a:rPr lang="en-US" sz="4000" dirty="0">
                <a:latin typeface="+mn-lt"/>
              </a:rPr>
              <a:t>Postman </a:t>
            </a:r>
            <a:r>
              <a:rPr lang="ru-RU" sz="4000" dirty="0">
                <a:latin typeface="+mn-lt"/>
              </a:rPr>
              <a:t>и</a:t>
            </a:r>
            <a:r>
              <a:rPr lang="en-US" sz="4000" dirty="0">
                <a:latin typeface="+mn-lt"/>
              </a:rPr>
              <a:t> Swagger;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Ручное тестирование </a:t>
            </a:r>
            <a:r>
              <a:rPr lang="en-US" sz="4000" dirty="0">
                <a:latin typeface="+mn-lt"/>
              </a:rPr>
              <a:t>web-</a:t>
            </a:r>
            <a:r>
              <a:rPr lang="ru-RU" sz="4000" dirty="0">
                <a:latin typeface="+mn-lt"/>
              </a:rPr>
              <a:t>интерфейса.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27618"/>
            <a:ext cx="993721" cy="468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018276" y="42580"/>
            <a:ext cx="457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1695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7708" y="876396"/>
            <a:ext cx="3228608" cy="7933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Тестирование с помощью </a:t>
            </a:r>
            <a:r>
              <a:rPr lang="en-US" sz="2800" dirty="0"/>
              <a:t>Swagger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27618"/>
            <a:ext cx="993721" cy="468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018276" y="42580"/>
            <a:ext cx="457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11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99082D-0739-4E46-AF6E-82BCAD97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6" y="606258"/>
            <a:ext cx="8586186" cy="52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1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Разработана модель управления процессом записи сотрудников на медкомиссию;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Обозначен функционал и выработаны требования, разработанной модели;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Разработан программный продукт в виде двух сервисов;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Проведено тестирование разработанного программного обеспечения.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03253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043894" y="0"/>
            <a:ext cx="457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66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95627" y="5502853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8811" y="548651"/>
            <a:ext cx="6394377" cy="1036925"/>
          </a:xfrm>
        </p:spPr>
        <p:txBody>
          <a:bodyPr>
            <a:no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  <p:pic>
        <p:nvPicPr>
          <p:cNvPr id="1028" name="Picture 4" descr="https://media.istockphoto.com/id/1450392026/ru/%D0%B2%D0%B5%D0%BA%D1%82%D0%BE%D1%80%D0%BD%D0%B0%D1%8F/%D0%B8%D0%BA%D0%BE%D0%BD%D0%BA%D0%B0-faq-%D0%BE%D1%82%D0%B2%D0%B5%D1%82%D0%B8%D1%82%D1%8C-%D0%BD%D0%B0-%D0%B2%D0%BE%D0%BF%D1%80%D0%BE%D1%81-qa-%D1%81%D1%82%D1%80%D0%BE%D0%BA%D0%B0-%D0%BE%D0%B1%D0%B7%D0%BE%D1%80%D0%B0-%D0%B3%D0%BE%D0%B2%D0%BE%D1%80%D0%B8%D1%82%D1%8C-%D0%BE-%D0%BF%D0%BE%D0%B4%D0%B4%D0%B5%D1%80%D0%B6%D0%BA%D0%B5-%D0%B8%D0%B4%D0%B5%D1%8F.jpg?s=612x612&amp;w=0&amp;k=20&amp;c=FjYLefp1MKvKTHqjvkrl-thkcXdLs1nPvGZOqUeiLEI=">
            <a:extLst>
              <a:ext uri="{FF2B5EF4-FFF2-40B4-BE49-F238E27FC236}">
                <a16:creationId xmlns:a16="http://schemas.microsoft.com/office/drawing/2014/main" id="{696FBCC6-EB06-4160-B3DE-872F16FA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197822"/>
            <a:ext cx="5829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9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Автоматизация процесса записи сотрудников на медкомиссию;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Повышение удобства при планировании медкомиссии;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Возможность внедрения разработанной модели организации и корпорации;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17890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223497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041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738549" y="1412754"/>
            <a:ext cx="10714902" cy="478138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800" dirty="0"/>
              <a:t>Цель: разработка и реализация компьютерной модели управления процессом записи сотрудников на медкомиссию.</a:t>
            </a:r>
          </a:p>
          <a:p>
            <a:pPr algn="just">
              <a:lnSpc>
                <a:spcPct val="100000"/>
              </a:lnSpc>
            </a:pPr>
            <a:endParaRPr lang="ru-RU" sz="2800" dirty="0"/>
          </a:p>
          <a:p>
            <a:pPr algn="just">
              <a:lnSpc>
                <a:spcPct val="100000"/>
              </a:lnSpc>
            </a:pPr>
            <a:r>
              <a:rPr lang="ru-RU" sz="2800" dirty="0"/>
              <a:t>Задачи: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Проанализировать подходы к управлению процессом записи сотрудников на медкомиссию;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Обозначить функционал и выделить требования ПО;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Разработать модель управления процессом записи сотрудников на медкомиссию;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Выполнить программную реализацию разработанной модели;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Провести тестирование разработанного приложения.</a:t>
            </a:r>
          </a:p>
          <a:p>
            <a:pPr algn="just"/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72551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219832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347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1385" y="836685"/>
            <a:ext cx="5194931" cy="142577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Разработка модели «Как должно быть»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21372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219818" y="-16556"/>
            <a:ext cx="320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859AF0-E0DA-4A66-9B75-0970155E28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300" y="491043"/>
            <a:ext cx="6221556" cy="54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1385" y="836685"/>
            <a:ext cx="5194931" cy="14257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видов деятельности процесса записи сотрудника на медкомиссию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21372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/>
          <p:cNvSpPr txBox="1"/>
          <p:nvPr/>
        </p:nvSpPr>
        <p:spPr>
          <a:xfrm>
            <a:off x="10219818" y="-16556"/>
            <a:ext cx="320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1F4554-E961-4012-9123-3C1AE206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4" y="98498"/>
            <a:ext cx="5560002" cy="61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086" y="742880"/>
            <a:ext cx="11060543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Особенности алгоритма случайного распределения сотрудников на медкомиссию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654085" y="1438288"/>
            <a:ext cx="10684151" cy="4294992"/>
          </a:xfrm>
        </p:spPr>
        <p:txBody>
          <a:bodyPr>
            <a:noAutofit/>
          </a:bodyPr>
          <a:lstStyle/>
          <a:p>
            <a:r>
              <a:rPr lang="ru-RU" sz="1600" dirty="0"/>
              <a:t>Особенности алгоритма случайного распределения сотрудников – описание + </a:t>
            </a:r>
            <a:r>
              <a:rPr lang="ru-RU" sz="1600" dirty="0" err="1"/>
              <a:t>блоксхема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51632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TextBox 5"/>
          <p:cNvSpPr txBox="1"/>
          <p:nvPr/>
        </p:nvSpPr>
        <p:spPr>
          <a:xfrm>
            <a:off x="10196391" y="30187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B0604020202020204" charset="0"/>
                <a:ea typeface="Roboto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166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5980" y="894292"/>
            <a:ext cx="5213434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Логическая модель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09351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TextBox 5"/>
          <p:cNvSpPr txBox="1"/>
          <p:nvPr/>
        </p:nvSpPr>
        <p:spPr>
          <a:xfrm>
            <a:off x="10268425" y="13162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6C9341-4DF1-4284-A81E-02598248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161104"/>
            <a:ext cx="6040561" cy="62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5980" y="894292"/>
            <a:ext cx="5213434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Физическая модель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309351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TextBox 5"/>
          <p:cNvSpPr txBox="1"/>
          <p:nvPr/>
        </p:nvSpPr>
        <p:spPr>
          <a:xfrm>
            <a:off x="10268425" y="13162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097195-BDCA-48D6-9095-D29B4B5813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514" y="220911"/>
            <a:ext cx="6163949" cy="6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C42E40-1F50-48A8-85A0-3DF48D5F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2" y="278454"/>
            <a:ext cx="4090096" cy="61476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3782" y="932826"/>
            <a:ext cx="4270875" cy="35204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Выбор архитектуры и технологий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92595" y="6251744"/>
            <a:ext cx="993721" cy="43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/>
          <p:cNvSpPr txBox="1"/>
          <p:nvPr/>
        </p:nvSpPr>
        <p:spPr>
          <a:xfrm>
            <a:off x="10268425" y="0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>
                <a:ea typeface="Roboto" panose="020B0604020202020204" charset="0"/>
              </a:rPr>
              <a:t>7</a:t>
            </a:r>
          </a:p>
        </p:txBody>
      </p:sp>
      <p:pic>
        <p:nvPicPr>
          <p:cNvPr id="1026" name="Picture 2" descr="https://3lhowb48prep40031529g5yj-wpengine.netdna-ssl.com/wp-content/uploads/2019/10/logo-vuejs-min.png">
            <a:extLst>
              <a:ext uri="{FF2B5EF4-FFF2-40B4-BE49-F238E27FC236}">
                <a16:creationId xmlns:a16="http://schemas.microsoft.com/office/drawing/2014/main" id="{A27756D2-B5C4-44E8-B98E-13DFEE72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04" y="1758397"/>
            <a:ext cx="2304280" cy="138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2.wp.com/www.thecuriousdev.org/wp-content/uploads/2017/12/spring-boot-logo.png?fit=600%2C315&amp;ssl=1">
            <a:extLst>
              <a:ext uri="{FF2B5EF4-FFF2-40B4-BE49-F238E27FC236}">
                <a16:creationId xmlns:a16="http://schemas.microsoft.com/office/drawing/2014/main" id="{2CBDC3A3-DB52-45D0-859C-BAFD7DBD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04" y="3544214"/>
            <a:ext cx="3203143" cy="16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56.userapi.com/impf/XTysCfjCYF0fxZapUZwkKsoQ96rFIy6OFdbXDg/S1bWoCmnbqM.jpg?size=921x1024&amp;quality=96&amp;proxy=1&amp;sign=d53ff2c5a74fcf9033a2a477b1c1b1c3&amp;type=album">
            <a:extLst>
              <a:ext uri="{FF2B5EF4-FFF2-40B4-BE49-F238E27FC236}">
                <a16:creationId xmlns:a16="http://schemas.microsoft.com/office/drawing/2014/main" id="{A9E0EF72-6AE4-4228-8AC8-04804DA3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04" y="5331787"/>
            <a:ext cx="993721" cy="11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39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444</Words>
  <Application>Microsoft Office PowerPoint</Application>
  <PresentationFormat>Широкоэкранный</PresentationFormat>
  <Paragraphs>81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Times New Roman</vt:lpstr>
      <vt:lpstr>Roboto</vt:lpstr>
      <vt:lpstr>Wingdings</vt:lpstr>
      <vt:lpstr>Calibri Light</vt:lpstr>
      <vt:lpstr>Arial</vt:lpstr>
      <vt:lpstr>Calibri</vt:lpstr>
      <vt:lpstr>Circe</vt:lpstr>
      <vt:lpstr>Тема Office</vt:lpstr>
      <vt:lpstr>БАКАЛАВРСКАЯ РАБОТА НА ТЕМУ: «РАЗРАБОТКА КОМПЬЮТЕРНОЙ МОДЕЛИ УПРАВЛЕНИЯ ПРОЦЕССОМ ЗАПИСИ СОТРУДНИКОВ НА МЕДКОМИССИЮ»</vt:lpstr>
      <vt:lpstr>АКТУАЛЬНОСТЬ</vt:lpstr>
      <vt:lpstr>ЦЕЛИ И ЗАДАЧИ</vt:lpstr>
      <vt:lpstr>Разработка модели «Как должно быть»</vt:lpstr>
      <vt:lpstr>Диаграмма видов деятельности процесса записи сотрудника на медкомиссию</vt:lpstr>
      <vt:lpstr>Особенности алгоритма случайного распределения сотрудников на медкомиссию</vt:lpstr>
      <vt:lpstr>Логическая модель данных</vt:lpstr>
      <vt:lpstr>Физическая модель данных</vt:lpstr>
      <vt:lpstr>Выбор архитектуры и технологий</vt:lpstr>
      <vt:lpstr>Диаграмма классов сервиса по работе с сущностью «Сотрудники»</vt:lpstr>
      <vt:lpstr>Диаграмма классов сервиса по работе с сущностью «Расписания»</vt:lpstr>
      <vt:lpstr>Диаграмма классов сервиса по работе с сущностью «Записи»</vt:lpstr>
      <vt:lpstr>Веб-страница личного кабинета</vt:lpstr>
      <vt:lpstr>Диаграмма последовательности для прецедента «Запись сотрудника на медкомиссию»</vt:lpstr>
      <vt:lpstr>Тестирование</vt:lpstr>
      <vt:lpstr>Тестирование с помощью Swagger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Gregory</dc:creator>
  <cp:lastModifiedBy>Артём Горбатюк</cp:lastModifiedBy>
  <cp:revision>102</cp:revision>
  <dcterms:created xsi:type="dcterms:W3CDTF">2015-10-03T08:13:02Z</dcterms:created>
  <dcterms:modified xsi:type="dcterms:W3CDTF">2023-05-09T19:56:03Z</dcterms:modified>
</cp:coreProperties>
</file>