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3" r:id="rId2"/>
    <p:sldMasterId id="2147483685" r:id="rId3"/>
  </p:sldMasterIdLst>
  <p:notesMasterIdLst>
    <p:notesMasterId r:id="rId20"/>
  </p:notesMasterIdLst>
  <p:sldIdLst>
    <p:sldId id="508" r:id="rId4"/>
    <p:sldId id="517" r:id="rId5"/>
    <p:sldId id="518" r:id="rId6"/>
    <p:sldId id="477" r:id="rId7"/>
    <p:sldId id="519" r:id="rId8"/>
    <p:sldId id="520" r:id="rId9"/>
    <p:sldId id="522" r:id="rId10"/>
    <p:sldId id="513" r:id="rId11"/>
    <p:sldId id="524" r:id="rId12"/>
    <p:sldId id="523" r:id="rId13"/>
    <p:sldId id="527" r:id="rId14"/>
    <p:sldId id="521" r:id="rId15"/>
    <p:sldId id="514" r:id="rId16"/>
    <p:sldId id="526" r:id="rId17"/>
    <p:sldId id="525" r:id="rId18"/>
    <p:sldId id="506" r:id="rId19"/>
  </p:sldIdLst>
  <p:sldSz cx="12190413" cy="6859588"/>
  <p:notesSz cx="6858000" cy="9144000"/>
  <p:custDataLst>
    <p:tags r:id="rId21"/>
  </p:custDataLst>
  <p:defaultTextStyle>
    <a:defPPr>
      <a:defRPr lang="ru-RU"/>
    </a:defPPr>
    <a:lvl1pPr marL="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orient="horz" pos="1620">
          <p15:clr>
            <a:srgbClr val="A4A3A4"/>
          </p15:clr>
        </p15:guide>
        <p15:guide id="4" pos="2880">
          <p15:clr>
            <a:srgbClr val="A4A3A4"/>
          </p15:clr>
        </p15:guide>
        <p15:guide id="5" orient="horz" pos="641">
          <p15:clr>
            <a:srgbClr val="A4A3A4"/>
          </p15:clr>
        </p15:guide>
        <p15:guide id="6" orient="horz" pos="1078">
          <p15:clr>
            <a:srgbClr val="A4A3A4"/>
          </p15:clr>
        </p15:guide>
        <p15:guide id="7" pos="6747">
          <p15:clr>
            <a:srgbClr val="A4A3A4"/>
          </p15:clr>
        </p15:guide>
        <p15:guide id="8" pos="1104">
          <p15:clr>
            <a:srgbClr val="A4A3A4"/>
          </p15:clr>
        </p15:guide>
        <p15:guide id="9" pos="1277">
          <p15:clr>
            <a:srgbClr val="A4A3A4"/>
          </p15:clr>
        </p15:guide>
        <p15:guide id="10" pos="1377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Комп" initials="К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3F3F"/>
    <a:srgbClr val="008FC8"/>
    <a:srgbClr val="707070"/>
    <a:srgbClr val="D013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Светлый стиль 2 -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34" autoAdjust="0"/>
    <p:restoredTop sz="73602" autoAdjust="0"/>
  </p:normalViewPr>
  <p:slideViewPr>
    <p:cSldViewPr snapToGrid="0">
      <p:cViewPr varScale="1">
        <p:scale>
          <a:sx n="88" d="100"/>
          <a:sy n="88" d="100"/>
        </p:scale>
        <p:origin x="1026" y="96"/>
      </p:cViewPr>
      <p:guideLst>
        <p:guide orient="horz" pos="2160"/>
        <p:guide pos="3840"/>
        <p:guide orient="horz" pos="1620"/>
        <p:guide pos="2880"/>
        <p:guide orient="horz" pos="641"/>
        <p:guide orient="horz" pos="1078"/>
        <p:guide pos="6747"/>
        <p:guide pos="1104"/>
        <p:guide pos="1277"/>
        <p:guide pos="1377"/>
      </p:guideLst>
    </p:cSldViewPr>
  </p:slideViewPr>
  <p:outlineViewPr>
    <p:cViewPr>
      <p:scale>
        <a:sx n="33" d="100"/>
        <a:sy n="33" d="100"/>
      </p:scale>
      <p:origin x="0" y="3036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</p:sldLst>
  </p:outlineViewPr>
  <p:notesTextViewPr>
    <p:cViewPr>
      <p:scale>
        <a:sx n="1" d="1"/>
        <a:sy n="1" d="1"/>
      </p:scale>
      <p:origin x="0" y="0"/>
    </p:cViewPr>
  </p:notesText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tags" Target="tags/tag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commentAuthors" Target="commentAuthors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4.xml"/><Relationship Id="rId7" Type="http://schemas.openxmlformats.org/officeDocument/2006/relationships/slide" Target="slides/slide16.xml"/><Relationship Id="rId2" Type="http://schemas.openxmlformats.org/officeDocument/2006/relationships/slide" Target="slides/slide3.xml"/><Relationship Id="rId1" Type="http://schemas.openxmlformats.org/officeDocument/2006/relationships/slide" Target="slides/slide2.xml"/><Relationship Id="rId6" Type="http://schemas.openxmlformats.org/officeDocument/2006/relationships/slide" Target="slides/slide7.xml"/><Relationship Id="rId5" Type="http://schemas.openxmlformats.org/officeDocument/2006/relationships/slide" Target="slides/slide6.xml"/><Relationship Id="rId4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508E27-03C5-4F57-A649-29ECDEA03767}" type="datetimeFigureOut">
              <a:rPr lang="ru-RU" smtClean="0"/>
              <a:t>11.05.2023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C6618A-F805-44D8-9C1A-CC27912C61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07942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ru-RU" dirty="0"/>
              <a:t>Автоматизация процесса записи на медкомиссию может значительно сократить временные затраты и снизить количество ошибок, связанных с ручным вводом данных.</a:t>
            </a:r>
          </a:p>
          <a:p>
            <a:pPr marL="228600" indent="-228600">
              <a:buAutoNum type="arabicPeriod"/>
            </a:pPr>
            <a:r>
              <a:rPr lang="ru-RU" dirty="0"/>
              <a:t>Разработка такой компьютерной модели может повысить удобство использования и улучшить доступность процесса записи на медкомиссию для сотрудников компании.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ru-RU" dirty="0"/>
              <a:t>Эта работа может быть полезна для медицинских организаций и компаний, занимающихся организацией медицинских услуг, поскольку может быть применена для улучшения процессов записи на другие медицинские процедуры. Данная работа может стать основой для дальнейших исследований в области оптимизации процессов записи на медицинские процедуры и использования компьютерных технологий в медицине.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C6618A-F805-44D8-9C1A-CC27912C6172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48531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C6618A-F805-44D8-9C1A-CC27912C6172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69082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C6618A-F805-44D8-9C1A-CC27912C6172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83003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C6618A-F805-44D8-9C1A-CC27912C6172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11645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ru-RU" dirty="0"/>
            </a:b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Предметная область данной работы связана с процессом записи сотрудников на медкомиссию. Это важный процесс для многих компаний, где сотрудники должны периодически проходить медицинское обследование для поддержания здоровья и безопасности на рабочем месте. Однако этот процесс может быть затратным, трудоемким и неудобным как для сотрудников, так и для организации, которая осуществляет медосмотр.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C6618A-F805-44D8-9C1A-CC27912C6172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14014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C6618A-F805-44D8-9C1A-CC27912C6172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91767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Рассмотрим функциональные возможности разрабатываемой системы на примере диаграммы вариантов использования.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ru-RU" dirty="0"/>
              <a:t>Система поддерживает три роли пользователей: Сотрудник, Руководитель и Администратор. Причём Руководитель наследует весь функционал от сотрудника, а администратор от руководителя.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ru-RU" dirty="0"/>
              <a:t>Основными возможностями обычного сотрудника являются: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    - Добавление и изменения записи для актуальной медкомиссии;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    - Просмотр информации о планируемой медкомиссии (дата, информация об мед. организации)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    - Просмотр историй медкомиссий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 startAt="3"/>
              <a:tabLst/>
              <a:defRPr/>
            </a:pPr>
            <a:r>
              <a:rPr lang="ru-RU" dirty="0"/>
              <a:t>Руководитель, помимо ранее сказанных возможностей, может: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    - Просматривать, добавлять или изменять записи планируемой медкомиссию своих подчинённых;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 startAt="4"/>
              <a:tabLst/>
              <a:defRPr/>
            </a:pPr>
            <a:r>
              <a:rPr lang="ru-RU" dirty="0"/>
              <a:t>Администратор может: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    - Добавлять расписание для новой медкомиссии;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    - Просматривать, добавлять, изменять и удалять учётные записи пользователей.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C6618A-F805-44D8-9C1A-CC27912C6172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86198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Одной из уникальных возможностей системы является запуск процесса распределения не записавшихся сотрудников на медкомиссию.</a:t>
            </a:r>
          </a:p>
          <a:p>
            <a:r>
              <a:rPr lang="ru-RU" dirty="0"/>
              <a:t>Этот процесс может запустить только администратор, по нажатию кнопки в системе запускается алгоритм, и всем не записавшимся сотрудникам автоматически присваивается случайная и доступная для них дата прохождения медкомиссии, в соответствии с ограничениями медицинской организации и работодателем. </a:t>
            </a:r>
            <a:br>
              <a:rPr lang="ru-RU" dirty="0"/>
            </a:br>
            <a:r>
              <a:rPr lang="ru-RU" dirty="0"/>
              <a:t>Некоторые из таких условий: </a:t>
            </a:r>
          </a:p>
          <a:p>
            <a:pPr marL="171450" indent="-171450">
              <a:buFontTx/>
              <a:buChar char="-"/>
            </a:pPr>
            <a:r>
              <a:rPr lang="ru-RU" dirty="0"/>
              <a:t>Для мед. Организации: максимальное количество человек в день не больше 20;</a:t>
            </a:r>
          </a:p>
          <a:p>
            <a:pPr marL="171450" indent="-171450">
              <a:buFontTx/>
              <a:buChar char="-"/>
            </a:pPr>
            <a:r>
              <a:rPr lang="ru-RU" dirty="0"/>
              <a:t>Для Работодателя: В один день на медкомиссию не может записаться больше, чем 51% отдела (в случае если в отделе работает 2 человека и более)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C6618A-F805-44D8-9C1A-CC27912C6172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32151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Для разрабатываемой модели были выделены 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 основных сущностей участвующих в процессе записи на медкомиссию: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сотрудники;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департаменты;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записи на медкомиссию;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расписания медкомиссий;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медицинские организации;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 две технические: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аккаунты;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роли.</a:t>
            </a:r>
          </a:p>
          <a:p>
            <a:endParaRPr lang="ru-RU" dirty="0"/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Все сущности связаны между собой, при это все связи, кроме одной технической, представляют тип «один ко многим».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C6618A-F805-44D8-9C1A-CC27912C6172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78383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Выбрана сервисная архитектура и выделены два основных сервиса: клиентский и серверный (</a:t>
            </a:r>
            <a:r>
              <a:rPr lang="en-US" dirty="0"/>
              <a:t>frontend &amp; backend</a:t>
            </a:r>
            <a:r>
              <a:rPr lang="ru-RU" dirty="0"/>
              <a:t>)</a:t>
            </a:r>
            <a:r>
              <a:rPr lang="en-US" dirty="0"/>
              <a:t>.</a:t>
            </a:r>
            <a:endParaRPr lang="ru-RU" dirty="0"/>
          </a:p>
          <a:p>
            <a:endParaRPr lang="ru-RU" dirty="0"/>
          </a:p>
          <a:p>
            <a:r>
              <a:rPr lang="ru-RU" dirty="0"/>
              <a:t>Для серверной части приложения выбрана так называемая «чистая архитектура», в этом случае весь сервис разбивается на слои: Модели, Репозитории, Сервисы и Контроллеры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dirty="0"/>
              <a:t>Модели представляют собой классы описывающие структуру таблиц;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dirty="0"/>
              <a:t>Репозитории являются связывающим элементом между программным кодом и базой данных, с помощью них можно создавать, читать, изменять и удалять записи;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dirty="0"/>
              <a:t>Слой сервисов отвечает за бизнес-логику приложения, в нём запросы проходят логические и программные проверки;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dirty="0"/>
              <a:t>Контроллеры служат для обработки </a:t>
            </a:r>
            <a:r>
              <a:rPr lang="en-US" dirty="0"/>
              <a:t>HTTP</a:t>
            </a:r>
            <a:r>
              <a:rPr lang="ru-RU" dirty="0"/>
              <a:t>-запросов к серверной части приложения.</a:t>
            </a:r>
          </a:p>
          <a:p>
            <a:endParaRPr lang="ru-RU" dirty="0"/>
          </a:p>
          <a:p>
            <a:endParaRPr lang="en-US" dirty="0"/>
          </a:p>
          <a:p>
            <a:r>
              <a:rPr lang="ru-RU" dirty="0"/>
              <a:t>Что-то добавить сюда? Почему выбрал именно эти технологии?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C6618A-F805-44D8-9C1A-CC27912C6172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85673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Backend </a:t>
            </a:r>
            <a:r>
              <a:rPr lang="ru-RU" dirty="0"/>
              <a:t>помимо разделения на слои также условно разделён на более маленькие функциональные сервисы, </a:t>
            </a:r>
          </a:p>
          <a:p>
            <a:r>
              <a:rPr lang="ru-RU" dirty="0"/>
              <a:t>такие как «Сервис записи на медкомиссию», «Сервис расписаний» и «Сервис сотрудников». </a:t>
            </a:r>
          </a:p>
          <a:p>
            <a:r>
              <a:rPr lang="ru-RU" dirty="0"/>
              <a:t>Каждый из этих сервисов предназначен для выполнения операций касающихся сущностей.</a:t>
            </a:r>
          </a:p>
          <a:p>
            <a:r>
              <a:rPr lang="ru-RU" dirty="0"/>
              <a:t>Рассмотрим диаграмму классов одного из таких сервисов – «Сервис записи».</a:t>
            </a:r>
          </a:p>
          <a:p>
            <a:endParaRPr lang="ru-RU" dirty="0"/>
          </a:p>
          <a:p>
            <a:r>
              <a:rPr lang="ru-RU" dirty="0"/>
              <a:t>Центральный элемент – класс </a:t>
            </a:r>
            <a:r>
              <a:rPr lang="en-US" dirty="0" err="1"/>
              <a:t>MeetingService</a:t>
            </a:r>
            <a:r>
              <a:rPr lang="ru-RU" dirty="0"/>
              <a:t>, который отвечает за бизнес-логику записи сотрудников на медкомиссию, он имеет такие методы как создание, отмена и изменения записи о медкомиссии, получения информации об актуальной медкомиссии и о подчинённых, а также метод проверки доступности выбранной даты.</a:t>
            </a:r>
          </a:p>
          <a:p>
            <a:r>
              <a:rPr lang="ru-RU" dirty="0"/>
              <a:t>Данный класс связан со всеми основными сущностями и репозиториями системы.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C6618A-F805-44D8-9C1A-CC27912C6172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44925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Рассмотрим сценарий записи сотрудника на медкомиссию:</a:t>
            </a:r>
          </a:p>
          <a:p>
            <a:r>
              <a:rPr lang="ru-RU" dirty="0"/>
              <a:t>Первым делом …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C6618A-F805-44D8-9C1A-CC27912C6172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80470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802" y="1122623"/>
            <a:ext cx="9142810" cy="238815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802" y="3602872"/>
            <a:ext cx="9142810" cy="165614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C78C7-68F0-4A51-8C2B-FF4F3BE00246}" type="datetime1">
              <a:rPr lang="ru-RU" smtClean="0"/>
              <a:t>11.05.2023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2B8CB-5815-4AFD-81A9-321B5DE63B92}" type="slidenum">
              <a:rPr lang="ru-RU" smtClean="0"/>
              <a:pPr/>
              <a:t>‹#›</a:t>
            </a:fld>
            <a:endParaRPr lang="ru-RU"/>
          </a:p>
        </p:txBody>
      </p:sp>
      <p:pic>
        <p:nvPicPr>
          <p:cNvPr id="7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408" y="1040467"/>
            <a:ext cx="1367822" cy="118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067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679" y="457306"/>
            <a:ext cx="3931725" cy="160057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2513" y="987654"/>
            <a:ext cx="6171397" cy="487475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679" y="2057876"/>
            <a:ext cx="3931725" cy="38124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26D47-4AD4-420C-9F7A-E52364EFDDFC}" type="datetime1">
              <a:rPr lang="ru-RU" smtClean="0"/>
              <a:t>11.05.2023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2B8CB-5815-4AFD-81A9-321B5DE63B9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5281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3112A-D0FA-4A8F-AE1B-3726CA823F69}" type="datetime1">
              <a:rPr lang="ru-RU" smtClean="0"/>
              <a:t>11.05.2023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2B8CB-5815-4AFD-81A9-321B5DE63B9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47442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3764" y="365209"/>
            <a:ext cx="2628558" cy="581318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091" y="365209"/>
            <a:ext cx="7733293" cy="581318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5140-DBAD-4B0B-A0DC-10988F64ED62}" type="datetime1">
              <a:rPr lang="ru-RU" smtClean="0"/>
              <a:t>11.05.2023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2B8CB-5815-4AFD-81A9-321B5DE63B9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81433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802" y="1122625"/>
            <a:ext cx="9142810" cy="238815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802" y="3602872"/>
            <a:ext cx="9142810" cy="165614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C6A63-67FA-45BB-BB93-01251A135CB2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t>11.05.2023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>
                <a:solidFill>
                  <a:prstClr val="black">
                    <a:tint val="75000"/>
                  </a:prstClr>
                </a:solidFill>
              </a:rPr>
              <a:t>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25F7-CF18-4C26-AB34-381E1792C8AC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85859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02FCF-F017-46AC-9331-B7E7F4BF27EB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t>11.05.2023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>
                <a:solidFill>
                  <a:prstClr val="black">
                    <a:tint val="75000"/>
                  </a:prstClr>
                </a:solidFill>
              </a:rPr>
              <a:t>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25F7-CF18-4C26-AB34-381E1792C8AC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96360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744" y="1710134"/>
            <a:ext cx="10514231" cy="285339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744" y="4590526"/>
            <a:ext cx="10514231" cy="150053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3CAF7-56BD-44F2-881A-A03C1DA9BD4C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t>11.05.2023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>
                <a:solidFill>
                  <a:prstClr val="black">
                    <a:tint val="75000"/>
                  </a:prstClr>
                </a:solidFill>
              </a:rPr>
              <a:t>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25F7-CF18-4C26-AB34-381E1792C8AC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49478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091" y="1826048"/>
            <a:ext cx="5180926" cy="435234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1396" y="1826048"/>
            <a:ext cx="5180926" cy="435234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29B3A-2909-4AF7-81BC-4DC54BAFECE5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t>11.05.2023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>
                <a:solidFill>
                  <a:prstClr val="black">
                    <a:tint val="75000"/>
                  </a:prstClr>
                </a:solidFill>
              </a:rPr>
              <a:t>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25F7-CF18-4C26-AB34-381E1792C8AC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19861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681" y="365210"/>
            <a:ext cx="10514231" cy="1325870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681" y="1681552"/>
            <a:ext cx="5157116" cy="82410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681" y="2505655"/>
            <a:ext cx="5157116" cy="368544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1399" y="1681552"/>
            <a:ext cx="5182513" cy="82410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1399" y="2505655"/>
            <a:ext cx="5182513" cy="368544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EECCC-7CAE-4374-839C-10C562E05644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t>11.05.2023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>
                <a:solidFill>
                  <a:prstClr val="black">
                    <a:tint val="75000"/>
                  </a:prstClr>
                </a:solidFill>
              </a:rPr>
              <a:t>1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25F7-CF18-4C26-AB34-381E1792C8AC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7461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91A61-E44E-4D49-919A-6D2ACB71CC21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t>11.05.2023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>
                <a:solidFill>
                  <a:prstClr val="black">
                    <a:tint val="75000"/>
                  </a:prstClr>
                </a:solidFill>
              </a:rPr>
              <a:t>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25F7-CF18-4C26-AB34-381E1792C8AC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077730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C2E52-D753-4D9D-94B3-7AB0677ABFFC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t>11.05.2023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>
                <a:solidFill>
                  <a:prstClr val="black">
                    <a:tint val="75000"/>
                  </a:prstClr>
                </a:solidFill>
              </a:rPr>
              <a:t>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25F7-CF18-4C26-AB34-381E1792C8AC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1215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 Росдистант вебина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33885" y="229707"/>
            <a:ext cx="10514231" cy="1325870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2750">
                <a:solidFill>
                  <a:srgbClr val="008FC8"/>
                </a:solidFill>
                <a:latin typeface="Roboto Cn" pitchFamily="2" charset="0"/>
                <a:ea typeface="Roboto Cn" pitchFamily="2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67181" y="1576501"/>
            <a:ext cx="9166619" cy="1938992"/>
          </a:xfrm>
        </p:spPr>
        <p:txBody>
          <a:bodyPr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>
                <a:solidFill>
                  <a:srgbClr val="707070"/>
                </a:solidFill>
                <a:latin typeface="Roboto Cn" pitchFamily="2" charset="0"/>
                <a:ea typeface="Roboto Cn" pitchFamily="2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2400">
                <a:solidFill>
                  <a:srgbClr val="707070"/>
                </a:solidFill>
                <a:latin typeface="Roboto Cn" pitchFamily="2" charset="0"/>
                <a:ea typeface="Roboto Cn" pitchFamily="2" charset="0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2400">
                <a:solidFill>
                  <a:srgbClr val="707070"/>
                </a:solidFill>
                <a:latin typeface="Roboto Cn" pitchFamily="2" charset="0"/>
                <a:ea typeface="Roboto Cn" pitchFamily="2" charset="0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2400">
                <a:solidFill>
                  <a:srgbClr val="707070"/>
                </a:solidFill>
                <a:latin typeface="Roboto Cn" pitchFamily="2" charset="0"/>
                <a:ea typeface="Roboto Cn" pitchFamily="2" charset="0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2400">
                <a:solidFill>
                  <a:srgbClr val="707070"/>
                </a:solidFill>
                <a:latin typeface="Roboto Cn" pitchFamily="2" charset="0"/>
                <a:ea typeface="Roboto Cn" pitchFamily="2" charset="0"/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A662A-F1D1-44A0-BD22-2C08596F7CDD}" type="datetime1">
              <a:rPr lang="ru-RU" smtClean="0"/>
              <a:t>11.05.2023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2B8CB-5815-4AFD-81A9-321B5DE63B92}" type="slidenum">
              <a:rPr lang="ru-RU" smtClean="0"/>
              <a:pPr/>
              <a:t>‹#›</a:t>
            </a:fld>
            <a:endParaRPr lang="ru-RU"/>
          </a:p>
        </p:txBody>
      </p:sp>
      <p:pic>
        <p:nvPicPr>
          <p:cNvPr id="7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408" y="1040467"/>
            <a:ext cx="1367822" cy="118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0405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681" y="457308"/>
            <a:ext cx="3931725" cy="160057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2513" y="987656"/>
            <a:ext cx="6171397" cy="487475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681" y="2057876"/>
            <a:ext cx="3931725" cy="38124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1B457-6EFF-4D6E-8F32-63734799C721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t>11.05.2023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>
                <a:solidFill>
                  <a:prstClr val="black">
                    <a:tint val="75000"/>
                  </a:prstClr>
                </a:solidFill>
              </a:rPr>
              <a:t>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25F7-CF18-4C26-AB34-381E1792C8AC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106304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681" y="457308"/>
            <a:ext cx="3931725" cy="160057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2513" y="987656"/>
            <a:ext cx="6171397" cy="487475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681" y="2057876"/>
            <a:ext cx="3931725" cy="38124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DB6B3-6625-4AA7-A729-CDD6212BBCB6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t>11.05.2023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>
                <a:solidFill>
                  <a:prstClr val="black">
                    <a:tint val="75000"/>
                  </a:prstClr>
                </a:solidFill>
              </a:rPr>
              <a:t>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25F7-CF18-4C26-AB34-381E1792C8AC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734986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32AF2-3347-4493-B4FE-00B115216F2B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t>11.05.2023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>
                <a:solidFill>
                  <a:prstClr val="black">
                    <a:tint val="75000"/>
                  </a:prstClr>
                </a:solidFill>
              </a:rPr>
              <a:t>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25F7-CF18-4C26-AB34-381E1792C8AC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790469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3764" y="365209"/>
            <a:ext cx="2628558" cy="581318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091" y="365209"/>
            <a:ext cx="7733293" cy="581318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CCAFE-9673-42F6-94BD-DFD80FF76B03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t>11.05.2023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>
                <a:solidFill>
                  <a:prstClr val="black">
                    <a:tint val="75000"/>
                  </a:prstClr>
                </a:solidFill>
              </a:rPr>
              <a:t>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25F7-CF18-4C26-AB34-381E1792C8AC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218135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802" y="1122623"/>
            <a:ext cx="9142810" cy="2388153"/>
          </a:xfrm>
        </p:spPr>
        <p:txBody>
          <a:bodyPr anchor="b"/>
          <a:lstStyle>
            <a:lvl1pPr algn="ctr">
              <a:defRPr sz="5999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802" y="3602872"/>
            <a:ext cx="9142810" cy="165614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54" indent="0" algn="ctr">
              <a:buNone/>
              <a:defRPr sz="2000"/>
            </a:lvl2pPr>
            <a:lvl3pPr marL="914309" indent="0" algn="ctr">
              <a:buNone/>
              <a:defRPr sz="1800"/>
            </a:lvl3pPr>
            <a:lvl4pPr marL="1371463" indent="0" algn="ctr">
              <a:buNone/>
              <a:defRPr sz="1600"/>
            </a:lvl4pPr>
            <a:lvl5pPr marL="1828617" indent="0" algn="ctr">
              <a:buNone/>
              <a:defRPr sz="1600"/>
            </a:lvl5pPr>
            <a:lvl6pPr marL="2285771" indent="0" algn="ctr">
              <a:buNone/>
              <a:defRPr sz="1600"/>
            </a:lvl6pPr>
            <a:lvl7pPr marL="2742926" indent="0" algn="ctr">
              <a:buNone/>
              <a:defRPr sz="1600"/>
            </a:lvl7pPr>
            <a:lvl8pPr marL="3200080" indent="0" algn="ctr">
              <a:buNone/>
              <a:defRPr sz="1600"/>
            </a:lvl8pPr>
            <a:lvl9pPr marL="3657234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C78C7-68F0-4A51-8C2B-FF4F3BE00246}" type="datetime1">
              <a:rPr lang="ru-RU" smtClean="0"/>
              <a:t>11.05.2023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2B8CB-5815-4AFD-81A9-321B5DE63B9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299864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151EB-CE33-4DE3-9F98-D8F27996D9F4}" type="datetime1">
              <a:rPr lang="ru-RU" smtClean="0"/>
              <a:t>11.05.2023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2B8CB-5815-4AFD-81A9-321B5DE63B9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8622518"/>
      </p:ext>
    </p:extLst>
  </p:cSld>
  <p:clrMapOvr>
    <a:masterClrMapping/>
  </p:clrMapOvr>
  <p:hf hd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742" y="1710134"/>
            <a:ext cx="10514231" cy="2853398"/>
          </a:xfrm>
        </p:spPr>
        <p:txBody>
          <a:bodyPr anchor="b"/>
          <a:lstStyle>
            <a:lvl1pPr>
              <a:defRPr sz="5999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742" y="4590526"/>
            <a:ext cx="10514231" cy="150053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5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0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46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61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77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9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08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2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E66D4-D043-4166-BE96-D01D8559F42B}" type="datetime1">
              <a:rPr lang="ru-RU" smtClean="0"/>
              <a:t>11.05.2023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2B8CB-5815-4AFD-81A9-321B5DE63B9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421341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091" y="1826048"/>
            <a:ext cx="5180926" cy="435234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1396" y="1826048"/>
            <a:ext cx="5180926" cy="435234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6CB0A-F36B-407D-B560-5D93C71AE546}" type="datetime1">
              <a:rPr lang="ru-RU" smtClean="0"/>
              <a:t>11.05.2023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2B8CB-5815-4AFD-81A9-321B5DE63B9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724029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679" y="365210"/>
            <a:ext cx="10514231" cy="132587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679" y="1681552"/>
            <a:ext cx="5157116" cy="82410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54" indent="0">
              <a:buNone/>
              <a:defRPr sz="2000" b="1"/>
            </a:lvl2pPr>
            <a:lvl3pPr marL="914309" indent="0">
              <a:buNone/>
              <a:defRPr sz="1800" b="1"/>
            </a:lvl3pPr>
            <a:lvl4pPr marL="1371463" indent="0">
              <a:buNone/>
              <a:defRPr sz="1600" b="1"/>
            </a:lvl4pPr>
            <a:lvl5pPr marL="1828617" indent="0">
              <a:buNone/>
              <a:defRPr sz="1600" b="1"/>
            </a:lvl5pPr>
            <a:lvl6pPr marL="2285771" indent="0">
              <a:buNone/>
              <a:defRPr sz="1600" b="1"/>
            </a:lvl6pPr>
            <a:lvl7pPr marL="2742926" indent="0">
              <a:buNone/>
              <a:defRPr sz="1600" b="1"/>
            </a:lvl7pPr>
            <a:lvl8pPr marL="3200080" indent="0">
              <a:buNone/>
              <a:defRPr sz="1600" b="1"/>
            </a:lvl8pPr>
            <a:lvl9pPr marL="3657234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679" y="2505655"/>
            <a:ext cx="5157116" cy="368544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1397" y="1681552"/>
            <a:ext cx="5182513" cy="82410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54" indent="0">
              <a:buNone/>
              <a:defRPr sz="2000" b="1"/>
            </a:lvl2pPr>
            <a:lvl3pPr marL="914309" indent="0">
              <a:buNone/>
              <a:defRPr sz="1800" b="1"/>
            </a:lvl3pPr>
            <a:lvl4pPr marL="1371463" indent="0">
              <a:buNone/>
              <a:defRPr sz="1600" b="1"/>
            </a:lvl4pPr>
            <a:lvl5pPr marL="1828617" indent="0">
              <a:buNone/>
              <a:defRPr sz="1600" b="1"/>
            </a:lvl5pPr>
            <a:lvl6pPr marL="2285771" indent="0">
              <a:buNone/>
              <a:defRPr sz="1600" b="1"/>
            </a:lvl6pPr>
            <a:lvl7pPr marL="2742926" indent="0">
              <a:buNone/>
              <a:defRPr sz="1600" b="1"/>
            </a:lvl7pPr>
            <a:lvl8pPr marL="3200080" indent="0">
              <a:buNone/>
              <a:defRPr sz="1600" b="1"/>
            </a:lvl8pPr>
            <a:lvl9pPr marL="3657234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1397" y="2505655"/>
            <a:ext cx="5182513" cy="368544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01626-0FBF-4FA4-A1DE-30CF6D0B8466}" type="datetime1">
              <a:rPr lang="ru-RU" smtClean="0"/>
              <a:t>11.05.2023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1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2B8CB-5815-4AFD-81A9-321B5DE63B9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510688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10514-FDFD-40ED-95AE-4BE193E3D772}" type="datetime1">
              <a:rPr lang="ru-RU" smtClean="0"/>
              <a:t>11.05.2023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2B8CB-5815-4AFD-81A9-321B5DE63B9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2597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Список_Заголовок и объект Росдистант вебина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33885" y="229707"/>
            <a:ext cx="10514231" cy="1325870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2750">
                <a:solidFill>
                  <a:srgbClr val="008FC8"/>
                </a:solidFill>
                <a:latin typeface="Roboto Cn" pitchFamily="2" charset="0"/>
                <a:ea typeface="Roboto Cn" pitchFamily="2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12653" y="1577876"/>
            <a:ext cx="9166619" cy="1938992"/>
          </a:xfrm>
        </p:spPr>
        <p:txBody>
          <a:bodyPr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>
                <a:solidFill>
                  <a:srgbClr val="707070"/>
                </a:solidFill>
                <a:latin typeface="Roboto Cn" pitchFamily="2" charset="0"/>
                <a:ea typeface="Roboto Cn" pitchFamily="2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2400">
                <a:solidFill>
                  <a:srgbClr val="707070"/>
                </a:solidFill>
                <a:latin typeface="Roboto Cn" pitchFamily="2" charset="0"/>
                <a:ea typeface="Roboto Cn" pitchFamily="2" charset="0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2400">
                <a:solidFill>
                  <a:srgbClr val="707070"/>
                </a:solidFill>
                <a:latin typeface="Roboto Cn" pitchFamily="2" charset="0"/>
                <a:ea typeface="Roboto Cn" pitchFamily="2" charset="0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2400">
                <a:solidFill>
                  <a:srgbClr val="707070"/>
                </a:solidFill>
                <a:latin typeface="Roboto Cn" pitchFamily="2" charset="0"/>
                <a:ea typeface="Roboto Cn" pitchFamily="2" charset="0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2400">
                <a:solidFill>
                  <a:srgbClr val="707070"/>
                </a:solidFill>
                <a:latin typeface="Roboto Cn" pitchFamily="2" charset="0"/>
                <a:ea typeface="Roboto Cn" pitchFamily="2" charset="0"/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7402C-CAB0-48BA-B0D4-025217D41557}" type="datetime1">
              <a:rPr lang="ru-RU" smtClean="0"/>
              <a:t>11.05.2023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2B8CB-5815-4AFD-81A9-321B5DE63B92}" type="slidenum">
              <a:rPr lang="ru-RU" smtClean="0"/>
              <a:pPr/>
              <a:t>‹#›</a:t>
            </a:fld>
            <a:endParaRPr lang="ru-RU"/>
          </a:p>
        </p:txBody>
      </p:sp>
      <p:pic>
        <p:nvPicPr>
          <p:cNvPr id="7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408" y="1040467"/>
            <a:ext cx="1367822" cy="118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4767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CB57F-A9E0-417D-A484-F3BF0F4D8A91}" type="datetime1">
              <a:rPr lang="ru-RU" smtClean="0"/>
              <a:t>11.05.2023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2B8CB-5815-4AFD-81A9-321B5DE63B9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638084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679" y="457306"/>
            <a:ext cx="3931725" cy="160057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2513" y="987654"/>
            <a:ext cx="6171397" cy="487475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679" y="2057876"/>
            <a:ext cx="3931725" cy="3812471"/>
          </a:xfrm>
        </p:spPr>
        <p:txBody>
          <a:bodyPr/>
          <a:lstStyle>
            <a:lvl1pPr marL="0" indent="0">
              <a:buNone/>
              <a:defRPr sz="1600"/>
            </a:lvl1pPr>
            <a:lvl2pPr marL="457154" indent="0">
              <a:buNone/>
              <a:defRPr sz="1400"/>
            </a:lvl2pPr>
            <a:lvl3pPr marL="914309" indent="0">
              <a:buNone/>
              <a:defRPr sz="1200"/>
            </a:lvl3pPr>
            <a:lvl4pPr marL="1371463" indent="0">
              <a:buNone/>
              <a:defRPr sz="1000"/>
            </a:lvl4pPr>
            <a:lvl5pPr marL="1828617" indent="0">
              <a:buNone/>
              <a:defRPr sz="1000"/>
            </a:lvl5pPr>
            <a:lvl6pPr marL="2285771" indent="0">
              <a:buNone/>
              <a:defRPr sz="1000"/>
            </a:lvl6pPr>
            <a:lvl7pPr marL="2742926" indent="0">
              <a:buNone/>
              <a:defRPr sz="1000"/>
            </a:lvl7pPr>
            <a:lvl8pPr marL="3200080" indent="0">
              <a:buNone/>
              <a:defRPr sz="1000"/>
            </a:lvl8pPr>
            <a:lvl9pPr marL="3657234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B45A5-B940-4C57-9566-6A417E338F03}" type="datetime1">
              <a:rPr lang="ru-RU" smtClean="0"/>
              <a:t>11.05.2023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2B8CB-5815-4AFD-81A9-321B5DE63B9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405042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679" y="457306"/>
            <a:ext cx="3931725" cy="160057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2513" y="987654"/>
            <a:ext cx="6171397" cy="4874754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54" indent="0">
              <a:buNone/>
              <a:defRPr sz="2800"/>
            </a:lvl2pPr>
            <a:lvl3pPr marL="914309" indent="0">
              <a:buNone/>
              <a:defRPr sz="2400"/>
            </a:lvl3pPr>
            <a:lvl4pPr marL="1371463" indent="0">
              <a:buNone/>
              <a:defRPr sz="2000"/>
            </a:lvl4pPr>
            <a:lvl5pPr marL="1828617" indent="0">
              <a:buNone/>
              <a:defRPr sz="2000"/>
            </a:lvl5pPr>
            <a:lvl6pPr marL="2285771" indent="0">
              <a:buNone/>
              <a:defRPr sz="2000"/>
            </a:lvl6pPr>
            <a:lvl7pPr marL="2742926" indent="0">
              <a:buNone/>
              <a:defRPr sz="2000"/>
            </a:lvl7pPr>
            <a:lvl8pPr marL="3200080" indent="0">
              <a:buNone/>
              <a:defRPr sz="2000"/>
            </a:lvl8pPr>
            <a:lvl9pPr marL="3657234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679" y="2057876"/>
            <a:ext cx="3931725" cy="3812471"/>
          </a:xfrm>
        </p:spPr>
        <p:txBody>
          <a:bodyPr/>
          <a:lstStyle>
            <a:lvl1pPr marL="0" indent="0">
              <a:buNone/>
              <a:defRPr sz="1600"/>
            </a:lvl1pPr>
            <a:lvl2pPr marL="457154" indent="0">
              <a:buNone/>
              <a:defRPr sz="1400"/>
            </a:lvl2pPr>
            <a:lvl3pPr marL="914309" indent="0">
              <a:buNone/>
              <a:defRPr sz="1200"/>
            </a:lvl3pPr>
            <a:lvl4pPr marL="1371463" indent="0">
              <a:buNone/>
              <a:defRPr sz="1000"/>
            </a:lvl4pPr>
            <a:lvl5pPr marL="1828617" indent="0">
              <a:buNone/>
              <a:defRPr sz="1000"/>
            </a:lvl5pPr>
            <a:lvl6pPr marL="2285771" indent="0">
              <a:buNone/>
              <a:defRPr sz="1000"/>
            </a:lvl6pPr>
            <a:lvl7pPr marL="2742926" indent="0">
              <a:buNone/>
              <a:defRPr sz="1000"/>
            </a:lvl7pPr>
            <a:lvl8pPr marL="3200080" indent="0">
              <a:buNone/>
              <a:defRPr sz="1000"/>
            </a:lvl8pPr>
            <a:lvl9pPr marL="3657234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26D47-4AD4-420C-9F7A-E52364EFDDFC}" type="datetime1">
              <a:rPr lang="ru-RU" smtClean="0"/>
              <a:t>11.05.2023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2B8CB-5815-4AFD-81A9-321B5DE63B9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059917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3112A-D0FA-4A8F-AE1B-3726CA823F69}" type="datetime1">
              <a:rPr lang="ru-RU" smtClean="0"/>
              <a:t>11.05.2023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2B8CB-5815-4AFD-81A9-321B5DE63B9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185773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3764" y="365209"/>
            <a:ext cx="2628558" cy="581318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091" y="365209"/>
            <a:ext cx="7733293" cy="581318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5140-DBAD-4B0B-A0DC-10988F64ED62}" type="datetime1">
              <a:rPr lang="ru-RU" smtClean="0"/>
              <a:t>11.05.2023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2B8CB-5815-4AFD-81A9-321B5DE63B9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6837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742" y="1710134"/>
            <a:ext cx="10514231" cy="285339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742" y="4590526"/>
            <a:ext cx="10514231" cy="150053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E66D4-D043-4166-BE96-D01D8559F42B}" type="datetime1">
              <a:rPr lang="ru-RU" smtClean="0"/>
              <a:t>11.05.2023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2B8CB-5815-4AFD-81A9-321B5DE63B9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0340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091" y="1826048"/>
            <a:ext cx="5180926" cy="435234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1396" y="1826048"/>
            <a:ext cx="5180926" cy="435234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6CB0A-F36B-407D-B560-5D93C71AE546}" type="datetime1">
              <a:rPr lang="ru-RU" smtClean="0"/>
              <a:t>11.05.2023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2B8CB-5815-4AFD-81A9-321B5DE63B9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4409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679" y="365210"/>
            <a:ext cx="10514231" cy="1325870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679" y="1681552"/>
            <a:ext cx="5157116" cy="82410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679" y="2505655"/>
            <a:ext cx="5157116" cy="368544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1397" y="1681552"/>
            <a:ext cx="5182513" cy="82410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1397" y="2505655"/>
            <a:ext cx="5182513" cy="368544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01626-0FBF-4FA4-A1DE-30CF6D0B8466}" type="datetime1">
              <a:rPr lang="ru-RU" smtClean="0"/>
              <a:t>11.05.2023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1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2B8CB-5815-4AFD-81A9-321B5DE63B9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3069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10514-FDFD-40ED-95AE-4BE193E3D772}" type="datetime1">
              <a:rPr lang="ru-RU" smtClean="0"/>
              <a:t>11.05.2023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2B8CB-5815-4AFD-81A9-321B5DE63B9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6786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CB57F-A9E0-417D-A484-F3BF0F4D8A91}" type="datetime1">
              <a:rPr lang="ru-RU" smtClean="0"/>
              <a:t>11.05.2023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2B8CB-5815-4AFD-81A9-321B5DE63B9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3870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679" y="457306"/>
            <a:ext cx="3931725" cy="160057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2513" y="987654"/>
            <a:ext cx="6171397" cy="487475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679" y="2057876"/>
            <a:ext cx="3931725" cy="38124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B45A5-B940-4C57-9566-6A417E338F03}" type="datetime1">
              <a:rPr lang="ru-RU" smtClean="0"/>
              <a:t>11.05.2023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2B8CB-5815-4AFD-81A9-321B5DE63B9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0994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091" y="365210"/>
            <a:ext cx="10514231" cy="13258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091" y="1826048"/>
            <a:ext cx="10514231" cy="43523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091" y="6357822"/>
            <a:ext cx="2742843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3151EB-CE33-4DE3-9F98-D8F27996D9F4}" type="datetime1">
              <a:rPr lang="ru-RU" smtClean="0"/>
              <a:t>11.05.2023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075" y="6357822"/>
            <a:ext cx="4114264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/>
              <a:t>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09479" y="6357822"/>
            <a:ext cx="2742843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72B8CB-5815-4AFD-81A9-321B5DE63B9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0503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092" y="365210"/>
            <a:ext cx="10514231" cy="13258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092" y="1826048"/>
            <a:ext cx="10514231" cy="43523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092" y="6357822"/>
            <a:ext cx="2742843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D757DE-4078-4C3D-90B8-2CCE725F7B90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t>11.05.2023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075" y="6357822"/>
            <a:ext cx="4114264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>
                <a:solidFill>
                  <a:prstClr val="black">
                    <a:tint val="75000"/>
                  </a:prstClr>
                </a:solidFill>
              </a:rPr>
              <a:t>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09479" y="6357822"/>
            <a:ext cx="2742843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9225F7-CF18-4C26-AB34-381E1792C8AC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5216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091" y="365210"/>
            <a:ext cx="10514231" cy="13258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091" y="1826048"/>
            <a:ext cx="10514231" cy="43523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091" y="6357822"/>
            <a:ext cx="2742843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3151EB-CE33-4DE3-9F98-D8F27996D9F4}" type="datetime1">
              <a:rPr lang="ru-RU" smtClean="0"/>
              <a:t>11.05.2023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075" y="6357822"/>
            <a:ext cx="4114264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/>
              <a:t>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09479" y="6357822"/>
            <a:ext cx="2742843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72B8CB-5815-4AFD-81A9-321B5DE63B9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5842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hf hdr="0" dt="0"/>
  <p:txStyles>
    <p:titleStyle>
      <a:lvl1pPr algn="l" defTabSz="914309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77" indent="-228577" algn="l" defTabSz="9143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31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86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40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194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349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03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57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811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4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09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63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7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71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26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80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34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12.jpe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61068" y="305862"/>
            <a:ext cx="11847443" cy="6232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900" dirty="0">
                <a:latin typeface="Roboto Cn" pitchFamily="2" charset="0"/>
                <a:ea typeface="Roboto Cn" pitchFamily="2" charset="0"/>
              </a:rPr>
              <a:t>МИНИСТЕРСТВО НАУКИ И ВЫСШЕГО ОБРАЗОВАНИЯ РОССИЙСКОЙ ФЕДЕРАЦИИ</a:t>
            </a:r>
            <a:br>
              <a:rPr lang="ru-RU" sz="1900" dirty="0">
                <a:latin typeface="Roboto Cn" pitchFamily="2" charset="0"/>
                <a:ea typeface="Roboto Cn" pitchFamily="2" charset="0"/>
              </a:rPr>
            </a:br>
            <a:r>
              <a:rPr lang="ru-RU" sz="1900" dirty="0">
                <a:latin typeface="Roboto Cn" pitchFamily="2" charset="0"/>
                <a:ea typeface="Roboto Cn" pitchFamily="2" charset="0"/>
              </a:rPr>
              <a:t>федеральное государственное бюджетное образовательное учреждение высшего образования</a:t>
            </a:r>
            <a:br>
              <a:rPr lang="ru-RU" sz="1900" dirty="0">
                <a:latin typeface="Roboto Cn" pitchFamily="2" charset="0"/>
                <a:ea typeface="Roboto Cn" pitchFamily="2" charset="0"/>
              </a:rPr>
            </a:br>
            <a:r>
              <a:rPr lang="ru-RU" sz="1900" dirty="0">
                <a:latin typeface="Roboto Cn" pitchFamily="2" charset="0"/>
                <a:ea typeface="Roboto Cn" pitchFamily="2" charset="0"/>
              </a:rPr>
              <a:t> «Тольяттинский государственный университет»</a:t>
            </a:r>
            <a:br>
              <a:rPr lang="ru-RU" sz="1900" dirty="0">
                <a:latin typeface="Roboto Cn" pitchFamily="2" charset="0"/>
                <a:ea typeface="Roboto Cn" pitchFamily="2" charset="0"/>
              </a:rPr>
            </a:br>
            <a:r>
              <a:rPr lang="ru-RU" sz="1900" dirty="0">
                <a:latin typeface="Roboto Cn" pitchFamily="2" charset="0"/>
                <a:ea typeface="Roboto Cn" pitchFamily="2" charset="0"/>
              </a:rPr>
              <a:t> </a:t>
            </a:r>
            <a:br>
              <a:rPr lang="ru-RU" sz="1900" dirty="0">
                <a:latin typeface="Roboto Cn" pitchFamily="2" charset="0"/>
                <a:ea typeface="Roboto Cn" pitchFamily="2" charset="0"/>
              </a:rPr>
            </a:br>
            <a:r>
              <a:rPr lang="ru-RU" sz="1900" dirty="0">
                <a:latin typeface="Roboto Cn" pitchFamily="2" charset="0"/>
                <a:ea typeface="Roboto Cn" pitchFamily="2" charset="0"/>
              </a:rPr>
              <a:t>Институт математики, физики и информационных технологий</a:t>
            </a:r>
            <a:br>
              <a:rPr lang="ru-RU" sz="1900" dirty="0">
                <a:latin typeface="Roboto Cn" pitchFamily="2" charset="0"/>
                <a:ea typeface="Roboto Cn" pitchFamily="2" charset="0"/>
              </a:rPr>
            </a:br>
            <a:r>
              <a:rPr lang="ru-RU" sz="1900" dirty="0">
                <a:latin typeface="Roboto Cn" pitchFamily="2" charset="0"/>
                <a:ea typeface="Roboto Cn" pitchFamily="2" charset="0"/>
              </a:rPr>
              <a:t> </a:t>
            </a:r>
            <a:br>
              <a:rPr lang="ru-RU" sz="1900" dirty="0">
                <a:latin typeface="Roboto Cn" pitchFamily="2" charset="0"/>
                <a:ea typeface="Roboto Cn" pitchFamily="2" charset="0"/>
              </a:rPr>
            </a:br>
            <a:r>
              <a:rPr lang="ru-RU" sz="1900" dirty="0">
                <a:latin typeface="Roboto Cn" pitchFamily="2" charset="0"/>
                <a:ea typeface="Roboto Cn" pitchFamily="2" charset="0"/>
              </a:rPr>
              <a:t>Кафедра «</a:t>
            </a:r>
            <a:r>
              <a:rPr lang="ru-RU" sz="1900" u="sng" dirty="0">
                <a:latin typeface="Roboto Cn" pitchFamily="2" charset="0"/>
                <a:ea typeface="Roboto Cn" pitchFamily="2" charset="0"/>
              </a:rPr>
              <a:t>Прикладная математика и информатика»</a:t>
            </a:r>
            <a:br>
              <a:rPr lang="ru-RU" sz="1900" u="sng" dirty="0">
                <a:latin typeface="Roboto Cn" pitchFamily="2" charset="0"/>
                <a:ea typeface="Roboto Cn" pitchFamily="2" charset="0"/>
              </a:rPr>
            </a:br>
            <a:br>
              <a:rPr lang="ru-RU" sz="1900" dirty="0">
                <a:latin typeface="Roboto Cn" pitchFamily="2" charset="0"/>
                <a:ea typeface="Roboto Cn" pitchFamily="2" charset="0"/>
              </a:rPr>
            </a:br>
            <a:r>
              <a:rPr lang="ru-RU" sz="1900" dirty="0">
                <a:latin typeface="Roboto Cn" pitchFamily="2" charset="0"/>
                <a:ea typeface="Roboto Cn" pitchFamily="2" charset="0"/>
              </a:rPr>
              <a:t>Направление подготовки </a:t>
            </a:r>
            <a:r>
              <a:rPr lang="ru-RU" sz="1900" u="sng" dirty="0">
                <a:latin typeface="Roboto Cn" pitchFamily="2" charset="0"/>
                <a:ea typeface="Roboto Cn" pitchFamily="2" charset="0"/>
              </a:rPr>
              <a:t>01.03.02 «Прикладная математика и информатика»</a:t>
            </a:r>
            <a:br>
              <a:rPr lang="ru-RU" sz="1900" u="sng" dirty="0">
                <a:latin typeface="Roboto Cn" pitchFamily="2" charset="0"/>
                <a:ea typeface="Roboto Cn" pitchFamily="2" charset="0"/>
              </a:rPr>
            </a:br>
            <a:r>
              <a:rPr lang="ru-RU" sz="1900" dirty="0">
                <a:latin typeface="Roboto Cn" pitchFamily="2" charset="0"/>
                <a:ea typeface="Roboto Cn" pitchFamily="2" charset="0"/>
              </a:rPr>
              <a:t>Профиль </a:t>
            </a:r>
            <a:r>
              <a:rPr lang="ru-RU" sz="1900" u="sng" dirty="0">
                <a:latin typeface="Roboto Cn" pitchFamily="2" charset="0"/>
                <a:ea typeface="Roboto Cn" pitchFamily="2" charset="0"/>
              </a:rPr>
              <a:t>Компьютерные технологии и математическое моделирование</a:t>
            </a:r>
            <a:br>
              <a:rPr lang="ru-RU" sz="1900" u="sng" dirty="0">
                <a:latin typeface="Roboto Cn" pitchFamily="2" charset="0"/>
                <a:ea typeface="Roboto Cn" pitchFamily="2" charset="0"/>
              </a:rPr>
            </a:br>
            <a:endParaRPr lang="ru-RU" sz="1900" u="sng" dirty="0">
              <a:latin typeface="Roboto Cn" pitchFamily="2" charset="0"/>
              <a:ea typeface="Roboto Cn" pitchFamily="2" charset="0"/>
            </a:endParaRPr>
          </a:p>
          <a:p>
            <a:pPr algn="ctr"/>
            <a:r>
              <a:rPr lang="ru-RU" sz="1900" b="1" cap="all" dirty="0">
                <a:latin typeface="Roboto Cn" pitchFamily="2" charset="0"/>
                <a:ea typeface="Roboto Cn" pitchFamily="2" charset="0"/>
              </a:rPr>
              <a:t>Выпускная квалификационная работа</a:t>
            </a:r>
            <a:br>
              <a:rPr lang="ru-RU" sz="1900" dirty="0">
                <a:latin typeface="Roboto Cn" pitchFamily="2" charset="0"/>
                <a:ea typeface="Roboto Cn" pitchFamily="2" charset="0"/>
              </a:rPr>
            </a:br>
            <a:r>
              <a:rPr lang="ru-RU" sz="1900" b="1" cap="all" dirty="0">
                <a:latin typeface="Roboto Cn" pitchFamily="2" charset="0"/>
                <a:ea typeface="Roboto Cn" pitchFamily="2" charset="0"/>
              </a:rPr>
              <a:t>(бакалаврская работа)</a:t>
            </a:r>
            <a:br>
              <a:rPr lang="ru-RU" sz="1900" dirty="0">
                <a:latin typeface="Roboto Cn" pitchFamily="2" charset="0"/>
                <a:ea typeface="Roboto Cn" pitchFamily="2" charset="0"/>
              </a:rPr>
            </a:br>
            <a:endParaRPr lang="ru-RU" sz="1900" dirty="0">
              <a:latin typeface="Roboto Cn" pitchFamily="2" charset="0"/>
              <a:ea typeface="Roboto Cn" pitchFamily="2" charset="0"/>
            </a:endParaRPr>
          </a:p>
          <a:p>
            <a:r>
              <a:rPr lang="ru-RU" sz="1900" dirty="0">
                <a:latin typeface="Roboto Cn" pitchFamily="2" charset="0"/>
                <a:ea typeface="Roboto Cn" pitchFamily="2" charset="0"/>
              </a:rPr>
              <a:t>Тема ВКР: </a:t>
            </a:r>
            <a:r>
              <a:rPr lang="ru-RU" sz="1900" u="sng" dirty="0">
                <a:latin typeface="Roboto Cn" pitchFamily="2" charset="0"/>
                <a:ea typeface="Roboto Cn" pitchFamily="2" charset="0"/>
              </a:rPr>
              <a:t>Разработка компьютерной модели управления процессом записи сотрудников на медкомиссию</a:t>
            </a:r>
          </a:p>
          <a:p>
            <a:endParaRPr lang="ru-RU" sz="1900" dirty="0">
              <a:latin typeface="Roboto Cn" pitchFamily="2" charset="0"/>
              <a:ea typeface="Roboto Cn" pitchFamily="2" charset="0"/>
            </a:endParaRPr>
          </a:p>
          <a:p>
            <a:r>
              <a:rPr lang="ru-RU" sz="1900" dirty="0">
                <a:latin typeface="Roboto Cn" pitchFamily="2" charset="0"/>
                <a:ea typeface="Roboto Cn" pitchFamily="2" charset="0"/>
              </a:rPr>
              <a:t>Обучающийся: Горбатюк Артём Андреевич 						Группа: ПМИб-1902а</a:t>
            </a:r>
            <a:br>
              <a:rPr lang="ru-RU" sz="1900" dirty="0">
                <a:latin typeface="Roboto Cn" pitchFamily="2" charset="0"/>
                <a:ea typeface="Roboto Cn" pitchFamily="2" charset="0"/>
              </a:rPr>
            </a:br>
            <a:endParaRPr lang="ru-RU" sz="1900" dirty="0">
              <a:latin typeface="Roboto Cn" pitchFamily="2" charset="0"/>
              <a:ea typeface="Roboto Cn" pitchFamily="2" charset="0"/>
            </a:endParaRPr>
          </a:p>
          <a:p>
            <a:r>
              <a:rPr lang="ru-RU" sz="1900" dirty="0">
                <a:latin typeface="Roboto Cn" pitchFamily="2" charset="0"/>
                <a:ea typeface="Roboto Cn" pitchFamily="2" charset="0"/>
              </a:rPr>
              <a:t>Руководитель: Тренина Марина Анатольевна</a:t>
            </a:r>
          </a:p>
          <a:p>
            <a:pPr algn="ctr"/>
            <a:r>
              <a:rPr lang="ru-RU" sz="1900" dirty="0">
                <a:latin typeface="Roboto Cn" pitchFamily="2" charset="0"/>
                <a:ea typeface="Roboto Cn" pitchFamily="2" charset="0"/>
              </a:rPr>
              <a:t>2023</a:t>
            </a:r>
          </a:p>
        </p:txBody>
      </p:sp>
    </p:spTree>
    <p:extLst>
      <p:ext uri="{BB962C8B-B14F-4D97-AF65-F5344CB8AC3E}">
        <p14:creationId xmlns:p14="http://schemas.microsoft.com/office/powerpoint/2010/main" val="20241817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3451" y="90742"/>
            <a:ext cx="10514231" cy="592164"/>
          </a:xfrm>
        </p:spPr>
        <p:txBody>
          <a:bodyPr>
            <a:normAutofit/>
          </a:bodyPr>
          <a:lstStyle/>
          <a:p>
            <a:pPr algn="ctr"/>
            <a:r>
              <a:rPr lang="ru-RU" sz="3200" b="1" cap="all" dirty="0">
                <a:latin typeface="Roboto Cn" pitchFamily="2" charset="0"/>
                <a:ea typeface="Roboto Cn" pitchFamily="2" charset="0"/>
              </a:rPr>
              <a:t>Диаграмма классов для сервиса записи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2B8CB-5815-4AFD-81A9-321B5DE63B92}" type="slidenum">
              <a:rPr lang="ru-RU" sz="2000" smtClean="0">
                <a:solidFill>
                  <a:schemeClr val="tx1"/>
                </a:solidFill>
              </a:rPr>
              <a:pPr/>
              <a:t>10</a:t>
            </a:fld>
            <a:endParaRPr lang="ru-RU" sz="2000" dirty="0">
              <a:solidFill>
                <a:schemeClr val="tx1"/>
              </a:solidFill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17FEE5C-8361-4E69-9C54-7621466325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1472" y="682906"/>
            <a:ext cx="7958510" cy="6034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7716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3451" y="90742"/>
            <a:ext cx="10514231" cy="592164"/>
          </a:xfrm>
        </p:spPr>
        <p:txBody>
          <a:bodyPr>
            <a:normAutofit/>
          </a:bodyPr>
          <a:lstStyle/>
          <a:p>
            <a:pPr algn="ctr"/>
            <a:r>
              <a:rPr lang="ru-RU" sz="3200" b="1" cap="all" dirty="0">
                <a:latin typeface="Roboto Cn" pitchFamily="2" charset="0"/>
                <a:ea typeface="Roboto Cn" pitchFamily="2" charset="0"/>
              </a:rPr>
              <a:t>Запись на медкомиссию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2B8CB-5815-4AFD-81A9-321B5DE63B92}" type="slidenum">
              <a:rPr lang="ru-RU" sz="2000" smtClean="0">
                <a:solidFill>
                  <a:schemeClr val="tx1"/>
                </a:solidFill>
              </a:rPr>
              <a:pPr/>
              <a:t>11</a:t>
            </a:fld>
            <a:endParaRPr lang="ru-RU" sz="2000" dirty="0">
              <a:solidFill>
                <a:schemeClr val="tx1"/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486FB3D-DE18-420B-A71A-BEB935355535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435207" y="682906"/>
            <a:ext cx="5319997" cy="6040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6446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92183" y="90742"/>
            <a:ext cx="10849577" cy="1325870"/>
          </a:xfrm>
        </p:spPr>
        <p:txBody>
          <a:bodyPr>
            <a:normAutofit/>
          </a:bodyPr>
          <a:lstStyle/>
          <a:p>
            <a:r>
              <a:rPr lang="en-US" sz="4000" b="1" cap="all" dirty="0">
                <a:latin typeface="Roboto Cn" pitchFamily="2" charset="0"/>
                <a:ea typeface="Roboto Cn" pitchFamily="2" charset="0"/>
              </a:rPr>
              <a:t>Web-</a:t>
            </a:r>
            <a:r>
              <a:rPr lang="ru-RU" sz="4000" b="1" cap="all" dirty="0">
                <a:latin typeface="Roboto Cn" pitchFamily="2" charset="0"/>
                <a:ea typeface="Roboto Cn" pitchFamily="2" charset="0"/>
              </a:rPr>
              <a:t>страница личного кабинета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2B8CB-5815-4AFD-81A9-321B5DE63B92}" type="slidenum">
              <a:rPr lang="ru-RU" sz="2000" smtClean="0">
                <a:solidFill>
                  <a:schemeClr val="tx1"/>
                </a:solidFill>
              </a:rPr>
              <a:pPr/>
              <a:t>12</a:t>
            </a:fld>
            <a:endParaRPr lang="ru-RU" sz="2000" dirty="0">
              <a:solidFill>
                <a:schemeClr val="tx1"/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FB17F5D-985C-43A0-827B-7706BB2321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183" y="1091236"/>
            <a:ext cx="7038306" cy="5591963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66C58DC-32AC-480D-965A-84E43DF89A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3050" y="2167954"/>
            <a:ext cx="3695700" cy="343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0157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63501" y="136556"/>
            <a:ext cx="11283059" cy="13258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z="4000" b="1" cap="all" dirty="0">
                <a:latin typeface="Roboto Cn" pitchFamily="2" charset="0"/>
                <a:ea typeface="Roboto Cn" pitchFamily="2" charset="0"/>
              </a:rPr>
              <a:t>Тестирование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63501" y="1462426"/>
            <a:ext cx="11283059" cy="4806294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ru-RU" sz="3600" dirty="0"/>
              <a:t>Тестирование проходило в три этапа:</a:t>
            </a:r>
            <a:endParaRPr lang="en-US" sz="3600" dirty="0"/>
          </a:p>
          <a:p>
            <a:pPr algn="just">
              <a:lnSpc>
                <a:spcPct val="100000"/>
              </a:lnSpc>
            </a:pPr>
            <a:endParaRPr lang="ru-RU" sz="3600" dirty="0"/>
          </a:p>
          <a:p>
            <a:pPr marL="571500" indent="-571500" algn="just">
              <a:lnSpc>
                <a:spcPct val="100000"/>
              </a:lnSpc>
            </a:pPr>
            <a:r>
              <a:rPr lang="ru-RU" sz="3600" dirty="0"/>
              <a:t>Написание автоматических тестов;</a:t>
            </a:r>
          </a:p>
          <a:p>
            <a:pPr marL="571500" indent="-571500" algn="just">
              <a:lnSpc>
                <a:spcPct val="100000"/>
              </a:lnSpc>
            </a:pPr>
            <a:r>
              <a:rPr lang="ru-RU" sz="3600" dirty="0"/>
              <a:t>Проверка </a:t>
            </a:r>
            <a:r>
              <a:rPr lang="en-US" sz="3600" dirty="0"/>
              <a:t>Rest API </a:t>
            </a:r>
            <a:r>
              <a:rPr lang="ru-RU" sz="3600" dirty="0"/>
              <a:t>с помощью </a:t>
            </a:r>
            <a:r>
              <a:rPr lang="en-US" sz="3600" dirty="0"/>
              <a:t>Postman </a:t>
            </a:r>
            <a:r>
              <a:rPr lang="ru-RU" sz="3600" dirty="0"/>
              <a:t>и</a:t>
            </a:r>
            <a:r>
              <a:rPr lang="en-US" sz="3600" dirty="0"/>
              <a:t> Swagger;</a:t>
            </a:r>
          </a:p>
          <a:p>
            <a:pPr marL="571500" indent="-571500" algn="just">
              <a:lnSpc>
                <a:spcPct val="100000"/>
              </a:lnSpc>
            </a:pPr>
            <a:r>
              <a:rPr lang="ru-RU" sz="3600" dirty="0"/>
              <a:t>Ручное тестирование </a:t>
            </a:r>
            <a:r>
              <a:rPr lang="en-US" sz="3600" dirty="0"/>
              <a:t>web-</a:t>
            </a:r>
            <a:r>
              <a:rPr lang="ru-RU" sz="3600" dirty="0"/>
              <a:t>интерфейса.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2B8CB-5815-4AFD-81A9-321B5DE63B92}" type="slidenum">
              <a:rPr lang="ru-RU" sz="2000" smtClean="0">
                <a:solidFill>
                  <a:schemeClr val="tx1"/>
                </a:solidFill>
              </a:rPr>
              <a:pPr/>
              <a:t>13</a:t>
            </a:fld>
            <a:endParaRPr lang="ru-R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63890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92183" y="90742"/>
            <a:ext cx="10849577" cy="1325870"/>
          </a:xfrm>
        </p:spPr>
        <p:txBody>
          <a:bodyPr>
            <a:normAutofit/>
          </a:bodyPr>
          <a:lstStyle/>
          <a:p>
            <a:pPr algn="ctr"/>
            <a:r>
              <a:rPr lang="ru-RU" sz="4000" b="1" cap="all" dirty="0">
                <a:latin typeface="Roboto Cn" pitchFamily="2" charset="0"/>
                <a:ea typeface="Roboto Cn" pitchFamily="2" charset="0"/>
              </a:rPr>
              <a:t>Интерфейс для взаимодействия с </a:t>
            </a:r>
            <a:r>
              <a:rPr lang="en-US" sz="4000" b="1" cap="all" dirty="0">
                <a:latin typeface="Roboto Cn" pitchFamily="2" charset="0"/>
                <a:ea typeface="Roboto Cn" pitchFamily="2" charset="0"/>
              </a:rPr>
              <a:t>Rest </a:t>
            </a:r>
            <a:r>
              <a:rPr lang="en-US" sz="4000" b="1" cap="all" dirty="0" err="1">
                <a:latin typeface="Roboto Cn" pitchFamily="2" charset="0"/>
                <a:ea typeface="Roboto Cn" pitchFamily="2" charset="0"/>
              </a:rPr>
              <a:t>api</a:t>
            </a:r>
            <a:endParaRPr lang="ru-RU" sz="4000" b="1" cap="all" dirty="0">
              <a:latin typeface="Roboto Cn" pitchFamily="2" charset="0"/>
              <a:ea typeface="Roboto Cn" pitchFamily="2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2B8CB-5815-4AFD-81A9-321B5DE63B92}" type="slidenum">
              <a:rPr lang="ru-RU" sz="2000" smtClean="0">
                <a:solidFill>
                  <a:schemeClr val="tx1"/>
                </a:solidFill>
              </a:rPr>
              <a:pPr/>
              <a:t>14</a:t>
            </a:fld>
            <a:endParaRPr lang="ru-RU" sz="2000" dirty="0">
              <a:solidFill>
                <a:schemeClr val="tx1"/>
              </a:solidFill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499AE02-1803-4FA1-B7AC-FE6F993966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4864" y="1295930"/>
            <a:ext cx="8200684" cy="5061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6396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63501" y="136556"/>
            <a:ext cx="11283059" cy="13258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z="4000" b="1" cap="all" dirty="0">
                <a:latin typeface="Roboto Cn" pitchFamily="2" charset="0"/>
                <a:ea typeface="Roboto Cn" pitchFamily="2" charset="0"/>
              </a:rPr>
              <a:t>Заключение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63501" y="1462426"/>
            <a:ext cx="11283059" cy="4806294"/>
          </a:xfrm>
        </p:spPr>
        <p:txBody>
          <a:bodyPr>
            <a:normAutofit/>
          </a:bodyPr>
          <a:lstStyle/>
          <a:p>
            <a:pPr marL="342900" indent="-342900" algn="just">
              <a:lnSpc>
                <a:spcPct val="100000"/>
              </a:lnSpc>
            </a:pPr>
            <a:r>
              <a:rPr lang="ru-RU" sz="3200" dirty="0"/>
              <a:t>Разработана модель управления процессом записи сотрудников на медкомиссию;</a:t>
            </a:r>
          </a:p>
          <a:p>
            <a:pPr marL="342900" indent="-342900" algn="just">
              <a:lnSpc>
                <a:spcPct val="100000"/>
              </a:lnSpc>
            </a:pPr>
            <a:r>
              <a:rPr lang="ru-RU" sz="3200" dirty="0"/>
              <a:t>Обозначен функционал и выработаны требования;</a:t>
            </a:r>
          </a:p>
          <a:p>
            <a:pPr marL="342900" indent="-342900" algn="just">
              <a:lnSpc>
                <a:spcPct val="100000"/>
              </a:lnSpc>
            </a:pPr>
            <a:r>
              <a:rPr lang="ru-RU" sz="3200" dirty="0"/>
              <a:t>Разработан программный продукт в виде двух сервисов;</a:t>
            </a:r>
          </a:p>
          <a:p>
            <a:pPr marL="342900" indent="-342900" algn="just">
              <a:lnSpc>
                <a:spcPct val="100000"/>
              </a:lnSpc>
            </a:pPr>
            <a:r>
              <a:rPr lang="ru-RU" sz="3200" dirty="0"/>
              <a:t>Проведено тестирование разработанного программного обеспечения.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2B8CB-5815-4AFD-81A9-321B5DE63B92}" type="slidenum">
              <a:rPr lang="ru-RU" sz="2000" smtClean="0">
                <a:solidFill>
                  <a:schemeClr val="tx1"/>
                </a:solidFill>
              </a:rPr>
              <a:pPr/>
              <a:t>15</a:t>
            </a:fld>
            <a:endParaRPr lang="ru-R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55961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2800" b="0" i="0" u="none" kern="1200" cap="all" baseline="0" dirty="0">
              <a:solidFill>
                <a:srgbClr val="008FC8"/>
              </a:solidFill>
              <a:latin typeface="Roboto Cn" pitchFamily="2" charset="0"/>
              <a:ea typeface="Roboto Cn" pitchFamily="2" charset="0"/>
              <a:cs typeface="+mj-cs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ru-RU" sz="2800" b="0" i="0" u="none" cap="all" baseline="0" dirty="0">
              <a:solidFill>
                <a:srgbClr val="008FC8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838090" y="914400"/>
            <a:ext cx="10514231" cy="1030147"/>
          </a:xfrm>
        </p:spPr>
        <p:txBody>
          <a:bodyPr anchor="t">
            <a:normAutofit/>
          </a:bodyPr>
          <a:lstStyle/>
          <a:p>
            <a:pPr marL="0" indent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000" b="1" cap="all" dirty="0">
                <a:latin typeface="Roboto Cn" pitchFamily="2" charset="0"/>
                <a:ea typeface="Roboto Cn" pitchFamily="2" charset="0"/>
                <a:cs typeface="+mj-cs"/>
              </a:rPr>
              <a:t>СПАСИБО ЗА ВНИМАНИЕ!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2B8CB-5815-4AFD-81A9-321B5DE63B92}" type="slidenum">
              <a:rPr lang="ru-RU" sz="2000" smtClean="0">
                <a:solidFill>
                  <a:schemeClr val="tx1"/>
                </a:solidFill>
              </a:rPr>
              <a:pPr/>
              <a:t>16</a:t>
            </a:fld>
            <a:endParaRPr lang="ru-RU" sz="2000" dirty="0">
              <a:solidFill>
                <a:schemeClr val="tx1"/>
              </a:solidFill>
            </a:endParaRPr>
          </a:p>
        </p:txBody>
      </p:sp>
      <p:pic>
        <p:nvPicPr>
          <p:cNvPr id="6" name="Picture 4" descr="https://media.istockphoto.com/id/1450392026/ru/%D0%B2%D0%B5%D0%BA%D1%82%D0%BE%D1%80%D0%BD%D0%B0%D1%8F/%D0%B8%D0%BA%D0%BE%D0%BD%D0%BA%D0%B0-faq-%D0%BE%D1%82%D0%B2%D0%B5%D1%82%D0%B8%D1%82%D1%8C-%D0%BD%D0%B0-%D0%B2%D0%BE%D0%BF%D1%80%D0%BE%D1%81-qa-%D1%81%D1%82%D1%80%D0%BE%D0%BA%D0%B0-%D0%BE%D0%B1%D0%B7%D0%BE%D1%80%D0%B0-%D0%B3%D0%BE%D0%B2%D0%BE%D1%80%D0%B8%D1%82%D1%8C-%D0%BE-%D0%BF%D0%BE%D0%B4%D0%B4%D0%B5%D1%80%D0%B6%D0%BA%D0%B5-%D0%B8%D0%B4%D0%B5%D1%8F.jpg?s=612x612&amp;w=0&amp;k=20&amp;c=FjYLefp1MKvKTHqjvkrl-thkcXdLs1nPvGZOqUeiLEI=">
            <a:extLst>
              <a:ext uri="{FF2B5EF4-FFF2-40B4-BE49-F238E27FC236}">
                <a16:creationId xmlns:a16="http://schemas.microsoft.com/office/drawing/2014/main" id="{9ECA32F9-A8AE-464B-9C27-D25DF9EE30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0556" y="2116799"/>
            <a:ext cx="5829300" cy="327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1948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82491" y="0"/>
            <a:ext cx="10514231" cy="1325870"/>
          </a:xfrm>
        </p:spPr>
        <p:txBody>
          <a:bodyPr>
            <a:normAutofit/>
          </a:bodyPr>
          <a:lstStyle/>
          <a:p>
            <a:r>
              <a:rPr lang="ru-RU" sz="4000" b="1" cap="all" baseline="0" dirty="0">
                <a:latin typeface="Roboto Cn" pitchFamily="2" charset="0"/>
                <a:ea typeface="Roboto Cn" pitchFamily="2" charset="0"/>
              </a:rPr>
              <a:t>Актуальность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66469" y="1325870"/>
            <a:ext cx="10877386" cy="4893647"/>
          </a:xfrm>
        </p:spPr>
        <p:txBody>
          <a:bodyPr>
            <a:normAutofit/>
          </a:bodyPr>
          <a:lstStyle/>
          <a:p>
            <a:pPr algn="just"/>
            <a:endParaRPr lang="ru-RU" sz="3200" b="1" dirty="0">
              <a:latin typeface="Roboto Cn" pitchFamily="2" charset="0"/>
              <a:ea typeface="Roboto Cn" pitchFamily="2" charset="0"/>
            </a:endParaRPr>
          </a:p>
          <a:p>
            <a:pPr marL="342900" indent="-342900">
              <a:lnSpc>
                <a:spcPct val="100000"/>
              </a:lnSpc>
            </a:pPr>
            <a:r>
              <a:rPr lang="ru-RU" sz="3200" dirty="0"/>
              <a:t>Автоматизация процесса записи сотрудников на медкомиссию;</a:t>
            </a:r>
          </a:p>
          <a:p>
            <a:pPr marL="342900" indent="-342900" algn="just">
              <a:lnSpc>
                <a:spcPct val="100000"/>
              </a:lnSpc>
            </a:pPr>
            <a:r>
              <a:rPr lang="ru-RU" sz="3200" dirty="0"/>
              <a:t>Повышение удобства при планировании медкомиссии;</a:t>
            </a:r>
          </a:p>
          <a:p>
            <a:pPr marL="342900" indent="-342900" algn="just">
              <a:lnSpc>
                <a:spcPct val="100000"/>
              </a:lnSpc>
            </a:pPr>
            <a:r>
              <a:rPr lang="ru-RU" sz="3200" dirty="0"/>
              <a:t>Возможность внедрения разработанной модели организации и корпорации.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2B8CB-5815-4AFD-81A9-321B5DE63B92}" type="slidenum">
              <a:rPr lang="ru-RU" sz="2400" smtClean="0">
                <a:solidFill>
                  <a:schemeClr val="tx1"/>
                </a:solidFill>
                <a:latin typeface="Roboto Cn" pitchFamily="2" charset="0"/>
                <a:ea typeface="Roboto Cn" pitchFamily="2" charset="0"/>
              </a:rPr>
              <a:pPr/>
              <a:t>2</a:t>
            </a:fld>
            <a:endParaRPr lang="ru-RU" sz="2400" dirty="0">
              <a:solidFill>
                <a:schemeClr val="tx1"/>
              </a:solidFill>
              <a:latin typeface="Roboto Cn" pitchFamily="2" charset="0"/>
              <a:ea typeface="Roboto Cn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8071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82491" y="0"/>
            <a:ext cx="10514231" cy="1325870"/>
          </a:xfrm>
        </p:spPr>
        <p:txBody>
          <a:bodyPr>
            <a:normAutofit/>
          </a:bodyPr>
          <a:lstStyle/>
          <a:p>
            <a:r>
              <a:rPr lang="ru-RU" sz="4000" b="1" cap="all" dirty="0">
                <a:latin typeface="Roboto Cn" pitchFamily="2" charset="0"/>
                <a:ea typeface="Roboto Cn" pitchFamily="2" charset="0"/>
              </a:rPr>
              <a:t>Цель и </a:t>
            </a:r>
            <a:r>
              <a:rPr lang="ru-RU" sz="4000" b="1" cap="all" baseline="0" dirty="0">
                <a:latin typeface="Roboto Cn" pitchFamily="2" charset="0"/>
                <a:ea typeface="Roboto Cn" pitchFamily="2" charset="0"/>
              </a:rPr>
              <a:t>Задачи ВКР: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66469" y="1325870"/>
            <a:ext cx="10877386" cy="4893647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ru-RU" b="1" dirty="0"/>
              <a:t>Цель</a:t>
            </a:r>
            <a:r>
              <a:rPr lang="ru-RU" dirty="0"/>
              <a:t>: разработка и реализация компьютерной модели управления процессом записи сотрудников на медкомиссию.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ru-RU" dirty="0"/>
          </a:p>
          <a:p>
            <a:pPr marL="0" indent="0" algn="just">
              <a:lnSpc>
                <a:spcPct val="100000"/>
              </a:lnSpc>
              <a:buNone/>
            </a:pPr>
            <a:r>
              <a:rPr lang="ru-RU" b="1" dirty="0"/>
              <a:t>Задачи</a:t>
            </a:r>
            <a:r>
              <a:rPr lang="ru-RU" dirty="0"/>
              <a:t>:</a:t>
            </a:r>
          </a:p>
          <a:p>
            <a:pPr marL="342900" indent="-342900">
              <a:lnSpc>
                <a:spcPct val="100000"/>
              </a:lnSpc>
            </a:pPr>
            <a:r>
              <a:rPr lang="ru-RU" dirty="0"/>
              <a:t>Проанализировать подходы к управлению процессом записи сотрудников на медкомиссию;</a:t>
            </a:r>
          </a:p>
          <a:p>
            <a:pPr marL="342900" indent="-342900">
              <a:lnSpc>
                <a:spcPct val="100000"/>
              </a:lnSpc>
            </a:pPr>
            <a:r>
              <a:rPr lang="ru-RU" dirty="0"/>
              <a:t>Обозначить функционал и выделить требования ПО;</a:t>
            </a:r>
          </a:p>
          <a:p>
            <a:pPr marL="342900" indent="-342900">
              <a:lnSpc>
                <a:spcPct val="100000"/>
              </a:lnSpc>
            </a:pPr>
            <a:r>
              <a:rPr lang="ru-RU" dirty="0"/>
              <a:t>Разработать модель управления процессом записи сотрудников на медкомиссию;</a:t>
            </a:r>
          </a:p>
          <a:p>
            <a:pPr marL="342900" indent="-342900">
              <a:lnSpc>
                <a:spcPct val="100000"/>
              </a:lnSpc>
            </a:pPr>
            <a:r>
              <a:rPr lang="ru-RU" dirty="0"/>
              <a:t>Выполнить программную реализацию разработанной модели;</a:t>
            </a:r>
          </a:p>
          <a:p>
            <a:pPr marL="342900" indent="-342900">
              <a:lnSpc>
                <a:spcPct val="100000"/>
              </a:lnSpc>
            </a:pPr>
            <a:r>
              <a:rPr lang="ru-RU" dirty="0"/>
              <a:t>Провести тестирование разработанного приложения.</a:t>
            </a:r>
          </a:p>
          <a:p>
            <a:pPr algn="just"/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2B8CB-5815-4AFD-81A9-321B5DE63B92}" type="slidenum">
              <a:rPr lang="ru-RU" sz="2400" smtClean="0">
                <a:solidFill>
                  <a:schemeClr val="tx1"/>
                </a:solidFill>
                <a:latin typeface="Roboto Cn" pitchFamily="2" charset="0"/>
                <a:ea typeface="Roboto Cn" pitchFamily="2" charset="0"/>
              </a:rPr>
              <a:pPr/>
              <a:t>3</a:t>
            </a:fld>
            <a:endParaRPr lang="ru-RU" sz="2400" dirty="0">
              <a:solidFill>
                <a:schemeClr val="tx1"/>
              </a:solidFill>
              <a:latin typeface="Roboto Cn" pitchFamily="2" charset="0"/>
              <a:ea typeface="Roboto Cn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4950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66469" y="0"/>
            <a:ext cx="11181835" cy="1477107"/>
          </a:xfrm>
        </p:spPr>
        <p:txBody>
          <a:bodyPr>
            <a:normAutofit/>
          </a:bodyPr>
          <a:lstStyle/>
          <a:p>
            <a:r>
              <a:rPr lang="ru-RU" sz="4000" b="1" cap="all" dirty="0">
                <a:latin typeface="Roboto Cn" pitchFamily="2" charset="0"/>
                <a:ea typeface="Roboto Cn" pitchFamily="2" charset="0"/>
              </a:rPr>
              <a:t>Существующие проблемы</a:t>
            </a:r>
            <a:endParaRPr lang="ru-RU" sz="1600" cap="all" baseline="0" dirty="0">
              <a:solidFill>
                <a:srgbClr val="008FC8"/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2B8CB-5815-4AFD-81A9-321B5DE63B92}" type="slidenum">
              <a:rPr lang="ru-RU" sz="2000">
                <a:solidFill>
                  <a:schemeClr val="tx1"/>
                </a:solidFill>
              </a:rPr>
              <a:pPr/>
              <a:t>4</a:t>
            </a:fld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4" name="Содержимое 2">
            <a:extLst>
              <a:ext uri="{FF2B5EF4-FFF2-40B4-BE49-F238E27FC236}">
                <a16:creationId xmlns:a16="http://schemas.microsoft.com/office/drawing/2014/main" id="{62ADDAD9-7DDB-437D-97BE-C695AA6670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468" y="1655180"/>
            <a:ext cx="11181835" cy="4564337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ru-RU" sz="3200" dirty="0">
                <a:latin typeface="Roboto Cn" pitchFamily="2" charset="0"/>
                <a:ea typeface="Roboto Cn" pitchFamily="2" charset="0"/>
              </a:rPr>
              <a:t>Отсутствие выбора удобной даты прохождения медкомиссии;</a:t>
            </a:r>
          </a:p>
          <a:p>
            <a:pPr algn="just">
              <a:lnSpc>
                <a:spcPct val="100000"/>
              </a:lnSpc>
            </a:pPr>
            <a:r>
              <a:rPr lang="ru-RU" sz="3200" dirty="0">
                <a:latin typeface="Roboto Cn" pitchFamily="2" charset="0"/>
                <a:ea typeface="Roboto Cn" pitchFamily="2" charset="0"/>
              </a:rPr>
              <a:t>Возможность возникновений очередей из-за неравномерного распределения сотрудников по датам;</a:t>
            </a:r>
          </a:p>
          <a:p>
            <a:pPr algn="just">
              <a:lnSpc>
                <a:spcPct val="100000"/>
              </a:lnSpc>
            </a:pPr>
            <a:r>
              <a:rPr lang="ru-RU" sz="3200" dirty="0">
                <a:latin typeface="Roboto Cn" pitchFamily="2" charset="0"/>
                <a:ea typeface="Roboto Cn" pitchFamily="2" charset="0"/>
              </a:rPr>
              <a:t>Отсутствие возможности эффективного контроля процесса прохождения медкомиссии со стороны руководства.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56512" y="0"/>
            <a:ext cx="10695810" cy="1477107"/>
          </a:xfrm>
        </p:spPr>
        <p:txBody>
          <a:bodyPr>
            <a:normAutofit/>
          </a:bodyPr>
          <a:lstStyle/>
          <a:p>
            <a:r>
              <a:rPr lang="ru-RU" sz="4000" b="1" cap="all" dirty="0">
                <a:latin typeface="Roboto Cn" pitchFamily="2" charset="0"/>
                <a:ea typeface="Roboto Cn" pitchFamily="2" charset="0"/>
              </a:rPr>
              <a:t>Постановка задач ДЛЯ решения проблем</a:t>
            </a:r>
            <a:endParaRPr lang="ru-RU" sz="1600" cap="all" baseline="0" dirty="0">
              <a:solidFill>
                <a:srgbClr val="008FC8"/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2B8CB-5815-4AFD-81A9-321B5DE63B92}" type="slidenum">
              <a:rPr lang="ru-RU" sz="2000">
                <a:solidFill>
                  <a:schemeClr val="tx1"/>
                </a:solidFill>
              </a:rPr>
              <a:pPr/>
              <a:t>5</a:t>
            </a:fld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4" name="Содержимое 2">
            <a:extLst>
              <a:ext uri="{FF2B5EF4-FFF2-40B4-BE49-F238E27FC236}">
                <a16:creationId xmlns:a16="http://schemas.microsoft.com/office/drawing/2014/main" id="{934E5988-D220-4F57-BC45-6F9D1BF58B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512" y="1588168"/>
            <a:ext cx="10877386" cy="4689100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</a:pPr>
            <a:r>
              <a:rPr lang="ru-RU" sz="3000" dirty="0"/>
              <a:t>Выделить функциональные возможности разрабатываемой компьютерной модели;</a:t>
            </a:r>
          </a:p>
          <a:p>
            <a:pPr marL="342900" indent="-342900">
              <a:lnSpc>
                <a:spcPct val="100000"/>
              </a:lnSpc>
            </a:pPr>
            <a:r>
              <a:rPr lang="ru-RU" sz="3000" dirty="0"/>
              <a:t>Смоделировать систему и процессы происходящие в ней;</a:t>
            </a:r>
          </a:p>
          <a:p>
            <a:pPr marL="342900" indent="-342900">
              <a:lnSpc>
                <a:spcPct val="100000"/>
              </a:lnSpc>
            </a:pPr>
            <a:r>
              <a:rPr lang="ru-RU" sz="3000" dirty="0"/>
              <a:t>Построить логическую и физическую модели данных;</a:t>
            </a:r>
          </a:p>
          <a:p>
            <a:pPr marL="342900" indent="-342900">
              <a:lnSpc>
                <a:spcPct val="100000"/>
              </a:lnSpc>
            </a:pPr>
            <a:r>
              <a:rPr lang="ru-RU" sz="3000" dirty="0"/>
              <a:t>Выбрать архитектуру и технологии для реализации модели;</a:t>
            </a:r>
          </a:p>
          <a:p>
            <a:pPr marL="342900" indent="-342900">
              <a:lnSpc>
                <a:spcPct val="100000"/>
              </a:lnSpc>
            </a:pPr>
            <a:r>
              <a:rPr lang="ru-RU" sz="3000" dirty="0"/>
              <a:t>Реализовать модель в виде программного кода и </a:t>
            </a:r>
            <a:r>
              <a:rPr lang="en-US" sz="3000" dirty="0"/>
              <a:t>web-</a:t>
            </a:r>
            <a:r>
              <a:rPr lang="ru-RU" sz="3000" dirty="0"/>
              <a:t>интерфейса;</a:t>
            </a:r>
          </a:p>
          <a:p>
            <a:pPr marL="342900" indent="-342900">
              <a:lnSpc>
                <a:spcPct val="100000"/>
              </a:lnSpc>
            </a:pPr>
            <a:r>
              <a:rPr lang="ru-RU" sz="3000" dirty="0"/>
              <a:t>Протестировать разработанный программный продукт.</a:t>
            </a:r>
          </a:p>
        </p:txBody>
      </p:sp>
    </p:spTree>
    <p:extLst>
      <p:ext uri="{BB962C8B-B14F-4D97-AF65-F5344CB8AC3E}">
        <p14:creationId xmlns:p14="http://schemas.microsoft.com/office/powerpoint/2010/main" val="7478614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79891" y="0"/>
            <a:ext cx="11230629" cy="1477107"/>
          </a:xfrm>
        </p:spPr>
        <p:txBody>
          <a:bodyPr>
            <a:normAutofit/>
          </a:bodyPr>
          <a:lstStyle/>
          <a:p>
            <a:pPr algn="ctr"/>
            <a:r>
              <a:rPr lang="ru-RU" sz="4000" b="1" cap="all" dirty="0">
                <a:latin typeface="Roboto Cn" pitchFamily="2" charset="0"/>
                <a:ea typeface="Roboto Cn" pitchFamily="2" charset="0"/>
              </a:rPr>
              <a:t>Возможности системы</a:t>
            </a:r>
            <a:endParaRPr lang="ru-RU" sz="1600" cap="all" baseline="0" dirty="0">
              <a:solidFill>
                <a:srgbClr val="008FC8"/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2B8CB-5815-4AFD-81A9-321B5DE63B92}" type="slidenum">
              <a:rPr lang="ru-RU" sz="2000">
                <a:solidFill>
                  <a:schemeClr val="tx1"/>
                </a:solidFill>
              </a:rPr>
              <a:pPr/>
              <a:t>6</a:t>
            </a:fld>
            <a:endParaRPr lang="ru-RU" sz="2000" dirty="0">
              <a:solidFill>
                <a:schemeClr val="tx1"/>
              </a:solidFill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97E04EA-F1AB-4B1A-A213-B6B172762920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985222" y="1038328"/>
            <a:ext cx="6221556" cy="5415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9590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79891" y="1"/>
            <a:ext cx="11230629" cy="877450"/>
          </a:xfrm>
        </p:spPr>
        <p:txBody>
          <a:bodyPr>
            <a:normAutofit/>
          </a:bodyPr>
          <a:lstStyle/>
          <a:p>
            <a:pPr algn="ctr"/>
            <a:r>
              <a:rPr lang="ru-RU" sz="3200" b="1" cap="all" dirty="0">
                <a:latin typeface="Roboto Cn" pitchFamily="2" charset="0"/>
                <a:ea typeface="Roboto Cn" pitchFamily="2" charset="0"/>
              </a:rPr>
              <a:t>Уникальная возможность системы</a:t>
            </a:r>
            <a:endParaRPr lang="ru-RU" sz="3200" cap="all" baseline="0" dirty="0">
              <a:solidFill>
                <a:srgbClr val="008FC8"/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2B8CB-5815-4AFD-81A9-321B5DE63B92}" type="slidenum">
              <a:rPr lang="ru-RU" sz="2000">
                <a:solidFill>
                  <a:schemeClr val="tx1"/>
                </a:solidFill>
              </a:rPr>
              <a:pPr/>
              <a:t>7</a:t>
            </a:fld>
            <a:endParaRPr lang="ru-RU" sz="2000" dirty="0">
              <a:solidFill>
                <a:schemeClr val="tx1"/>
              </a:solidFill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5E5B9BA-786E-4160-9AEE-C58383DC570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4782"/>
          <a:stretch/>
        </p:blipFill>
        <p:spPr>
          <a:xfrm>
            <a:off x="0" y="694845"/>
            <a:ext cx="2801257" cy="5845582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DCBE93C-9134-4707-8832-3949036C5F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5778" y="877451"/>
            <a:ext cx="4891215" cy="482887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C27D4D6-D8B1-40EC-A13B-305D8E509F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02491" y="1152883"/>
            <a:ext cx="4487922" cy="5112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5271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92183" y="90742"/>
            <a:ext cx="10849577" cy="834291"/>
          </a:xfrm>
        </p:spPr>
        <p:txBody>
          <a:bodyPr>
            <a:normAutofit/>
          </a:bodyPr>
          <a:lstStyle/>
          <a:p>
            <a:pPr algn="ctr"/>
            <a:r>
              <a:rPr lang="ru-RU" sz="3200" b="1" cap="all" dirty="0">
                <a:latin typeface="Roboto Cn" pitchFamily="2" charset="0"/>
                <a:ea typeface="Roboto Cn" pitchFamily="2" charset="0"/>
              </a:rPr>
              <a:t>Логическая модель данных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2B8CB-5815-4AFD-81A9-321B5DE63B92}" type="slidenum">
              <a:rPr lang="ru-RU" sz="2000" smtClean="0">
                <a:solidFill>
                  <a:schemeClr val="tx1"/>
                </a:solidFill>
              </a:rPr>
              <a:pPr/>
              <a:t>8</a:t>
            </a:fld>
            <a:endParaRPr lang="ru-RU" sz="2000" dirty="0">
              <a:solidFill>
                <a:schemeClr val="tx1"/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F5A8B6B-46E3-42E8-B481-B05A67E3CA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4926" y="753677"/>
            <a:ext cx="5781996" cy="5995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4773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92183" y="90742"/>
            <a:ext cx="10849577" cy="834291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200" b="1" cap="all" dirty="0">
                <a:latin typeface="Roboto Cn" pitchFamily="2" charset="0"/>
                <a:ea typeface="Roboto Cn" pitchFamily="2" charset="0"/>
              </a:rPr>
              <a:t>Выбор архитектуры и технологий для реализации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2B8CB-5815-4AFD-81A9-321B5DE63B92}" type="slidenum">
              <a:rPr lang="ru-RU" sz="2000" smtClean="0">
                <a:solidFill>
                  <a:schemeClr val="tx1"/>
                </a:solidFill>
              </a:rPr>
              <a:pPr/>
              <a:t>9</a:t>
            </a:fld>
            <a:endParaRPr lang="ru-RU" sz="2000" dirty="0">
              <a:solidFill>
                <a:schemeClr val="tx1"/>
              </a:solidFill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35ED865-7B9F-45D2-BFED-A3D308CEE2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7061" y="925033"/>
            <a:ext cx="3638649" cy="5469134"/>
          </a:xfrm>
          <a:prstGeom prst="rect">
            <a:avLst/>
          </a:prstGeom>
        </p:spPr>
      </p:pic>
      <p:pic>
        <p:nvPicPr>
          <p:cNvPr id="8" name="Picture 2" descr="https://3lhowb48prep40031529g5yj-wpengine.netdna-ssl.com/wp-content/uploads/2019/10/logo-vuejs-min.png">
            <a:extLst>
              <a:ext uri="{FF2B5EF4-FFF2-40B4-BE49-F238E27FC236}">
                <a16:creationId xmlns:a16="http://schemas.microsoft.com/office/drawing/2014/main" id="{2C49B505-1EC9-4758-94C8-D2C5389935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1360" y="2213531"/>
            <a:ext cx="1856177" cy="1113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https://i2.wp.com/www.thecuriousdev.org/wp-content/uploads/2017/12/spring-boot-logo.png?fit=600%2C315&amp;ssl=1">
            <a:extLst>
              <a:ext uri="{FF2B5EF4-FFF2-40B4-BE49-F238E27FC236}">
                <a16:creationId xmlns:a16="http://schemas.microsoft.com/office/drawing/2014/main" id="{E372EC2A-509C-44A9-ABF9-4436E370E4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1941" y="3550120"/>
            <a:ext cx="2580242" cy="1354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https://sun9-56.userapi.com/impf/XTysCfjCYF0fxZapUZwkKsoQ96rFIy6OFdbXDg/S1bWoCmnbqM.jpg?size=921x1024&amp;quality=96&amp;proxy=1&amp;sign=d53ff2c5a74fcf9033a2a477b1c1b1c3&amp;type=album">
            <a:extLst>
              <a:ext uri="{FF2B5EF4-FFF2-40B4-BE49-F238E27FC236}">
                <a16:creationId xmlns:a16="http://schemas.microsoft.com/office/drawing/2014/main" id="{BE7C85E9-B573-499A-9402-4973FD87ED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1360" y="5504061"/>
            <a:ext cx="800477" cy="890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971700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5335ec7a61df96b3e6696b11433bba866357c"/>
  <p:tag name="ISPRING_PLAYERS_CUSTOMIZATION" val="UEsDBBQAAgAIAPhMakjXU9NvsAUAAA8TAAAdAAAAdW5pdmVyc2FsL2NvbW1vbl9tZXNzYWdlcy5sbmfFWG1P21YU/l6p/8GKVGmTVtpOalVNvMhJLsGqY1PbAboXWWgghARBarapHxNYSye2laEiOjbalU3bh+6DlyYlkDj8hXv/wn7JzjnXJnZIa4d+2Icg2/g+57nn5TnnenTiweqK8s3i/cryWnksc2PkekZZLH+5trBcXhrLlJzJq7czSuWr+fLC/MpaeXEsU17LKBPjly+NrsyXl76eX1qE68uXFGV0dbFSgdvKON717pXlhbHMdNbNmcVp1bjn6mbBdLNaITPOf+Fd/pp3xTpv8VOFn8Bth59yj/vwoPX5/Q8+vnX7wY2btz4cvRaApcG2i6quJ6IrBH7zegpsw7FM3QUDTHcNNucA9lO+Dfi7fHe41WbJ0TWDAcBLWL7NfwagV8NBTFtsBtYfwOo9+D1NXF2yLGY4rq1reeZqtmuYDvlLZw7L01ba4onCT0UVHNSAX5u/4U10Ej724bLL/xEP6Z8t8GA3eFfU8Easw3UT/n6vwIM2ePeYNxTEkR73xSPuJXHMm0VVM1yL2Y6l5RzNNIDXNq9D6LqiqvAjgD2VdoBC+xwB+aAJ7wFveMcDoxhiYO8p4geE4R0iBStwa82RREqWOqsZBdcxTd12mZEPnwCzPaBTBzJV8RicRFuvwkUN4OtBejWHxLdUm1mUs56o0S5PLoDgysR/LjaRDsIQO3BkbVhGU1phSoefQ7R+BVpViCfseTiYaYah/AMSA10v95YCBBKWWZDwtj1rWpikO+hwTEBcr2AVU7q2cXeNSAJHktJ7S1Yk2daMnAklk3Oi9g8Ag0IOSFv8OMYgCbDIbFstMDdrzkHxEdguPxxmlXkHo8r3h1lzj9lSp5IWGeqMVlCx6FAdwhokadgRWwr6EwUhcPzgyl+XnsCKR9fgG03xHZUa+qsZ0QaxNRwhm90tQTpoqh4SCjXKx5seIY8ItbAEZdYPiL74MaTXpnTqyrfhGtn7vJvEDdQ3x/KY33dL2qfupKrpLO9CwufNWdeRvYFI+uituOsofZr8GOsykKYzr3wkeZFQiQ1FbOIlFq6EEhvwKgI8RpJSEM8UCDBaCtUVVJcEvhKovZFnc1ciZlIIX98OY92ib6MHg3rD0XlxjFF7B7d4Kff3ogsQxwJOxbrfv5KAjFRaz55j35bRl+zT+N2WspfVUCR+Amowv6CQiW9T7j8AYNBNoVrY1dX55ZX0yzRj0iTJ6EId47Ya2EeSG1EPwTBDkAPMegVW+0AeejjVZ9CUu7KEYzaS21PPygwEwKSe0EK/D8bz0uPNsqytOXIo8zDoSUspv2QexFPrhSxxmVoyX4BQVWzgHApdIzoh1eHJUagQ3B+ooW3MqmhBhWNZmJPcS8yryFAV6w+O5uiM2grlGAFvSgNo1SerLSCesm2CnVKRhW6V8n1eF9E1ci5BI9IHUIxYdWiuJ9wppjtRC//zhsbU1+i4TuiYifchHPjmRUyHWu9oK0nGbKZauSk3pxo5Jke09WAU9VIuhdpCxrpju7qaJZCX5DQ80TSCwB0HjccPRSlNTwsMyONFnk2qYKSX0V2abE/+rf6ZEqef5W8w7ezx32G0/ZsfwlR/yF8pgPucP4MN7PPtT4bCBYFBaWdn+J/RON6hLnvCW18koTlqNg7A/6J09M56FT/BDEqDExznIgFJfahzNMi9+IFnh+JG2dsVT2h8whqhdOsMmHBR9rBufdKWtx+BmgoV+BFJE2mIIqG98ISFU8dIMmMoiiBLVMdRc1NFqBubIow1twEKVUue7qIwRdW6AwJMRwXAeQbMa7gzEMyO3AdKRt/ZKrkTRk1QqC8e5AhS7+wOkkk6XqcpMtVxLwr0/h0XHeZo066az9MnD8DYxykQUPxQW4NhpEHyGuGKD9vRLyPYpPq+jaS1n5tSDWgn/wcFGgJCvQZtlPdhIQbjRz2cEOJoZ3cV+nQ1ei3yJes/UEsDBBQAAgAIAPhMakjHw8Al0wQAAK8RAAAnAAAAdW5pdmVyc2FsL2ZsYXNoX3B1Ymxpc2hpbmdfc2V0dGluZ3MueG1s1VhbTxtHFH7nV4y2ylvDQgoNQbYRAltB4dZ4K6WqKjT2DvaU9a61Oy6hT1zUJBVRg6qgVqmaNKnUPrQPbosbAwH+wuxf6C/pNzu+YkOXRlRUyNgzcy7f+c6ZObObmLhfcshnzA+45yaN4cEhgzA379ncLSSND63M9TGDBIK6NnU8lyUN1zPIRGogUa7kHB4Us0wIiAYEZtxgvCySRlGI8rhprq6uDvKg7KtVz6kI2A8G817JLPssYK5gvll26Bq+xFqZBUZqYICQhJ6a8+yKwwi3AcHlCh11Mg4NioapxXI0v1LwvYprT3mO5xO/kEsa74xNqr+mjDY1zUvMVcEFKUyqaTFObZsrPNTJ8s8ZKTJeKAL48NCIQVa5LYpJ48aIMgNxs9dMZFwHQZWZKQ/RuKJhv8QEtamgeqgdCnZfBM0JPWWvubTE8xZWiCIgaUxbS9nZmen00vyClc4u3bbmZjWGCyhZ6XvWBZSsGWs2fRH5uOZvf7SYvjs7M39nyVpYmLVmFttaYLSLkITZzVgCzHoVP89ahCVEsVLKuZQ7qLZTNAZMoF4d6heY5WU4srhMnYAZ5NMyK3xQoQ4XayqzKOsVxsqTQZnlxV2VtqQh/Aoz2ua0QQBDLls1MXqrVRI3x7pCN7X3dlh9USaoEDRfRPFgLoKWMDunmmLLntsVmhqTnOfYrYBYKcfseVpiHXsiu8LdDCSHDbKMJDgIddLn1DEIFwg931IOKrlAcBHtwkynJIEt7HZG5rI9VOSL1A+6GG+xrgo/n/pYfiOr8o2shZvyQNY/0ZzotbN05HP5hzyE2u/4X5NHsi5rsfR+lnW4qYab4WOCHzV5EG6Em7FUvw63SfiFPIaaslEjcH4sX+PzGwAcY1SPzMqTcB1SGwgJsuG6nqhBEkAj5w8At07CjebKn9CvIaBjEtGwoYQmYmF6AXFYULDkHoGZKpF74Xq4pazJffiIWNpXixotQMEfkKjwj+Vh+Bikw/FJBPlQhfU64hWGw0ea2/BJxJUGNhgL2PfQBDEaGMKFWxJuwcMJ7DxSfDV4kvuKz5Z9HcM1fVDMzE+n713rCEKh2wPmJ01lDJrxKJj/HltX0PVWebQhXQQTaG1jil1bqghIMz+6wE50ehscRTjajt/VSVNZfBNukfCh+ok0N0ydZrsrQNiIz3k8Vp+ew0EEqJfzUxtFRa1476jZPSWG+sTGeSCr8ansZrG/mz7lXwu/jCAfhdtQbAMJt+O7boZ+pAZt19XIdR0pqLZPiVOHQvhVxz6MDEXS+K1wIotxUAwN33hvZPT9m2O3xgfNv9Z/un6uUqPvLjqUu83GO3VmY4+ndaq9/4PSOU2+Rzfj+SX0PWb3OO1/cWk02N4WlDBVa+zfKaOGfhUbpfxB7qJX/ii/k7/KV3IHn18IWsBz+a18KZ/JnfFYVfoyqqsTVPZeo3XuN86eo+aOj1trOEp3gGhHPo15ROwA+67cjSsdE8OufBXz0vAsXlftOsPq5+zXuHcV6Fajo/Bh87ai2cadAZ26cSP4X+zuszba2x8M/8nmfqtrsD4ZLmlzv0C51XH0HyCrl1YJV/4AvUyKrxJjetR6eO16Wk2Yfd8LqJUSd3kJPDrcZq2XCanRkSE8//ZdGhiAte6XLKmBvwFQSwMEFAACAAgA+ExqSNkh+tiyAgAAUgoAACEAAAB1bml2ZXJzYWwvZmxhc2hfc2tpbl9zZXR0aW5ncy54bWyVVm1P2zAQ/r5fUXXfCXstk0IlKJ2ExAYaiO9Ock2sOnZkO2X99/M5NrHbpsl6Qqrvnsf36iup2lK+/DCbpblgQj6D1pSXCjVeN6PF9TxrtRb8IhdcA9cXXMiasPny40/7SROLHGOJHcipnA3JoXezsJ8pFOfj2wJliJCLuiF8/yBKcZGRfFtK0fJiNLRq34BklG8N8vLHYrUedMCo0vca6iim9RXKNEojQSnAkL6vUUZZjGTAvKdL+5nI6V2dz/6AtqOKaku7+YQyRGtICXGRr25QhvHc3B53ZYFynqDhrzbQL59RBqGM7EHGl999RRlkiKZt/mdGGilKLGjMOd/Edw4TpDDPD6O6RBklYELoaLQLrjw217sA5L6G7z7F5yoFe8K6HiwEbHrGYKllC2niT51NVeLtsdXmfcByQ5gygFDVg55M0E+kVf6aWNfj/sAb5UUAcooe8SpYW8OqizcAxvoev1rd2lURxveuCwKUsHPKIMJe2SN/m7IeIQNlj3xmtIBHzvZH8ENLx/EtviWumeerb6zAiTn6evmTt6KnB3y4KnDtFB5TiwKWCsN5oTVg19LE6rqQkqOYUk52tCSaCv4LcdneJqPS5MDgJu30XKWaaganxs3GaJZ02C97Hp/G7jehz607z7RZ4ddzojXJq9r8Jqn5zPGu59bJPDlNwS1p8CDv+UZMJdVEbkG+CMEm++FCQwjG3IawontaA+g0CWqQJqeLnLo7TlWft3UGcm2aRsFPTazrcBUtK2b+9CuFNyhiwoCxY+rKXMcJfR/KQOEmAIjMKz+y3aGz1C3TlMEO/MMPFDbhocxSZUZ0aNpu9ANsdDhvTjNpIN2e6AclxMWGE4RXE5eIN05oiGfeXRwPvSaZsplFz35sKftdhpMXgjqFm6XoamM/rqFR4v+S/wBQSwMEFAACAAgA+ExqSEEQzASkBAAAwBAAACYAAAB1bml2ZXJzYWwvaHRtbF9wdWJsaXNoaW5nX3NldHRpbmdzLnhtbNVY3U4bRxS+5ylGW+Wu8UJKGoJsEAIjUAnQsJVSVRUavIO9zXrX2h2X0Ct+1CQVUWNVQa1SNWlSqb1oL9wWNwYCvMLMK/RJ+s2O12axcZc2TVshw+7M+fnOd86ZMyY7fqfsko9ZEDq+lzOGMoMGYV7Btx2vmDPes6Yvjxgk5NSzqet7LGd4vkHGxwayleqK64SlJcY5REMCM144WuE5o8R5ZdQ019bWMk5YCdSu71Y57IeZgl82KwELmcdZYFZcuo4/fL3CQmNsYICQrF664dtVlxHHBgTPUeioO8PLrmFqqRVauF0M/KpnT/quH5CguJIz3hiZUD+xjLY05ZSZp2ILx7ColvkotW1HwaHukvMJIyXmFEvAPTQ4bJA1x+alnHFlWJmBuNltJjKuY6DKzKSPYDzesl9mnNqUU/2qHXJ2h4fxgl6y1z1adgoWdoiKP2dMWctLc7NT+eX5BSu/tDxj3ZjTGC6gZOVvWRdQsmatufxF5NOan3l/MX9zbnb+nWVrYWHOml3saIHRBCFZM8lYFsz61aDA2oRlealaXvGo46LYztAYMo5ydWlQZJY/7SCLq9QNmUE+qrDiu1XqOnxdZRZVfZuxykRYYQV+U6UtZ/CgyoyOOW0QwJDLdk1cvd4uiWsjidBN7b0TVk+UWco5LZRQPFiLoGXN00ux2KrvJUJT72TFd+12QKtg2UUsE4FDXYM4HLEV2rtcMcCnHRf8K92hzKrHu4IrlGgQJjhs86hKuTD2gfhS1MVL0ZBb4kA0P9RR6r3zdMQT8as4hNov+N0QR6IpGqn0fhBNuKnLLfmA4KEhDuSm3Eql+oXcIfJTcQw1ZaNB4PxYvMDnZwA4xlszMitO5AakNhESZOWGXmhAEkAj53cBt0nkZrzzG/QbCOiYRDRsKqHxVJieQhwWFCyxR2CmTsSe3JDbyprYh4+IpX21qdECFPwBiQr/WBzKByAdjk8iyIcqrBcRrzAs72tu5cOIKw0skwrYN9AEMRoYwoVbIrfh4QR27iu+WjyJfcVn276O4ZJu/dn5qfytS6eCUOj2gPlhrIyXOB4F869jSwTdbJdHB9JFMIHWDqbUtaWKgMT50QV2otPb4ijC0XH8pk6ayuJLuU3kPfWINLdMnWU7ESBspOc8HauP+nAQAerm/EyjqKgV76dqdk+JoT7ROHdFPT2VSRZ7u+lR/g35WQT5SO5AsQNE7qR3HYd+pF46ruuR6yZSUO+cEmcOBfn5qT6MDEXSeFY4kcU0KAaHrrw1fPXtayPXRzPm7xvfX+6r1Jqkiy51vHiUTp47qtNpnRnYf6LUZ2x36U77QRmTjNldTntfRVojs3sEZU01sHrPvmhEv57RJ74Vu5h+34mvxU/iuajh8yPBof5EfCWeiceiNpqq7p5FlXKCWt1rDcP91mlyFPdw2urB4VgDopp4lLLpa8C+K3bTSqfEsCuep7wGPE43JxOnUrNPB6a9fUC3Hh1u9+L7h2YbtwDM3taM/1/063mt8/db/bW0a/+rqm7mV9WuT1FATRzPB8jTP5bbf/+Qe6Wk/Zc40G/tL4GJb31Zs+f36wGsJ//rMDbwB1BLAwQUAAIACAD4TGpIZTGx2I8BAAATBgAAHwAAAHVuaXZlcnNhbC9odG1sX3NraW5fc2V0dGluZ3MuanONlE1vwjAMhu/8iiq7Toh9lu2GBpMmcZi03aYdQjGlIk2iJO3oEP99dfhq0nQQX+jL09exK3vTi+pDEhI9Rxv72z6/u89WA9SMKuDa1VmHnqNONMvm8JnlwDIOxEPKw6tHeXsiQsaEW9NZ9YG2uuFHBP6zoEw3cRmwUAFNB7QyoP0EtHUo8a9T2b6qXUWNNs8KYwTvJ4Ib4KbPhcqpZcjVqz3NAj1YlKDOoAuagGMa29NFnhwfYowml4hcUl5NRSr6M5qsUiUKPu/Kv6wkqPqDr3bA4Cl+mTh2LNPmzUDuJ54MMbpJqUBr2Od9nGAEYUZnwBq+A3v+QR3jdkEeXWY6Mwd6dIPRpCVNodWl4QjDxXjt1epmjNHmDKzNjri7xXAIRitQLavxPYYDClnICz6gVCLFjrTQds+PKBN0nvF0n3qAEeTwsmjb1b1Tofb6Y+KMkPBGaBmYyLxrcVww9SY4uNrLOg3NPAuJPCR27ypfLI+icx/jLxJ8/qqzCYNbsc5QGLtwo+9zF3R38La3/QNQSwMEFAACAAgA+ExqSNKErmavAAAAQAEAABoAAAB1bml2ZXJzYWwvaTE4bl9wcmVzZXRzLnhtbJ2PsQ7CIBCGd56C3C7YrWkANxM3B51Npagk7dFwYH18aWpMFxeHS/jJ/325U7vX0POni+QDaqjEFrhDGzqPdw3n035TA6fUYtf2AZ0GDMB3hilf1XiMjlwiXhRIGh4pjY2U0zQJT2MsBgp9TkVMwoZBlhkCypmU44LCwjb+L/rzB4YxztU1+z4d0JR3SUuFU7QaZubiUHi8BZC/CjGvCkp+dXOymVLZoQQlV5cb9gZQSwMEFAACAAgA+ExqSGFlyq98AAAAfgAAABwAAAB1bml2ZXJzYWwvbG9jYWxfc2V0dGluZ3MueG1ss7GvyM1RKEstKs7Mz7NVMtQzUFJIzUvOT8nMS7dVCg1x07VQUiguScxLSczJz0u1VcrLV1Kwt+OyyclPTswJTi0pASosVijISaxMLQpJzQUySlL9EnOBKi/Mv7Dvwu4Ley92X9ipoKtwYcaF7Rf2XNh6YS8Y71PSt+MCAFBLAwQUAAIACABNejVGzoIJN+wCAACICAAAFAAAAHVuaXZlcnNhbC9wbGF5ZXIueG1srVVNb9swDD2nwP6DoXutpF3XNJBbdAWKHdahQNZtt0C1GVuLbXmSXDf99aP8bc/pVmAHAzbF90jxkTS7ek5i5wmUFjL1yMKdEwdSXwYiDT3y8PX2eEmuLt8dsSzme1COCDySp8ICeEycALSvRGYQfM9N5JGewUVm4mRKSCXMHrnPkLuLtCTvjmbokmqPRMZkK0qLonCFRkQaahnnlkS7vkxopkBDakDRKg3iNNiV+Tsan0Sm1Owz0D1kZt4euCZpOZ61GJAUp65UIT2Zzxf0x93ntR9Bwo9Fqg1PfSAOVnJWlvKR+7s7GeQxaGubsSrJNRhjkyhtM2ZWYrFMHa18j1QOmwS05iFoN05DQissnQCzbcx1VPPoAa3l1TtR85Z+G/u9adxK5WjnnOWPsdARHvUhnXUSyOgwKkvK65Yd9NB00K1lIo6CX7lQEJSf39oWmS9IFbDtuDJPVxc+HuDbLfeNVPsbhGEX1Qq6rWhuJZpbgloOt42+7ihIc9stcJMraEo1Y08iAPmFK8VtW1walQOjI2ONpUMwo9WVa5E6QVhkkvjsH7SxfiNpfurXlCkB/0OYT0jU1kSkATzfCvQxkGBNDWCxrc01WezamF1OOn9Men09MFU51qLgRRzDVQg4hgE3nHZ2eggKimt08XM1wvYODoIjEUYxPmaSYXx6kCbhajfJ0Ds4CI6lv5uAtua2jHRcx1EztR3E6MQ6YX6ujUzES9megz1jVmUfvjZyzdF1JtqD8/kfoziI0QzmlkysLvvW21fN4b2dU6M7n01WWQbdivMAJs8qr2YW8mzkE8CW57G56efU7MMedJTz1HRMc33HfpfFWryAU4jA/ukWp7YmEdie8ciH5WmPAfXE7TIIX5qmIjJaS1KpeUg5hrV5ElBUmGpWPqLqoZJ5Goy0cbPu56Bj3FXXCrgTwxYzXZxg88nMI+/xpb7LxdlFd5XzxUWDLfO6rwJXubxhVdcJd51B635tL8LqmcfX31BLAwQUAAIACAD4TGpINdvZrWgBAADzAgAAKQAAAHVuaXZlcnNhbC9za2luX2N1c3RvbWl6YXRpb25fc2V0dGluZ3MueG1sjVLbahsxEH3PV4j8gCWNbgtbg67FkIdCE/K89aphiaMtK4WEoo+vNq1x3Lq0mqeZc+YMMzp9fpySfc5lfpq+D2Wa0+dYypQe8vYKoX4/H+bl0xJzLHlzqtxPaZxfdunrvNZaNZchjcMy2hXNW4zC20NKauVUy5hhFEnmqVfIeW4b1oHrwDbMUWL7zW8SP3WXuI+pXFbtN2fonw27lONSdmmMr1s4Z7+Hzjf4uAzj1Hh5K9ga9Ti1OrYGYoRL7ivVACCQ5Y44XKXspCbIY8YxVKMoUECEc9KJSiTl0LLQiabCfCcQk4xRV6mnrRtpbRy1VUJHiG7TvOpsDcFIjBEhBJirXEAwGDU2NA0Naj0gODAgqjaaKEDBBhNY9c4Ly5GiXmBcmTGA8em4p+3en+tU/e91juf8h+DFL7iIrt7aXDBXv39elka+jU/fDkOJ6MuQ4278cB3ubm6uf3nyzb9HxmrUtvFfff0DUEsDBBQAAgAIAPhMakgSPQZxMRQAANApAAAXAAAAdW5pdmVyc2FsL3VuaXZlcnNhbC5wbmftWntUUlnbxzStacymyS6W2kzvl05NOvVmFqnYxazJa2WWCsxUVl7wGl5QRMd5x7IxZqaZKA1RK/EG5AVMFKhp1BonqUBOiYqXDOGEpAgICLwHZ2atd63vW+tb7//+weL89jnP3s/+Pb/97L3P2VfCQgLtP3D6AAaD2R85fPAYDGbjDoNZX1piC5VkFK4zQX9W6ccC98PovRtkELC5sC94HwzWSFw29/ViCC9NOXw6HQZb/tjys+pOrjkHg30We+TgvhNZKMVg8NXEC23dI8Zb01bTVjscd6xw++nW5XW1X/mHL71ifWX/RnebMfcqm84jS75Zd/HyNyuWFnz427kqm0Wlt7K3N/LbxOlSn5xxulxOkpsnB4FvruJOJ/TVRUVw2svRNDleeu6Wn+7N9etEP/3Em8cOCB+1yaC0hnyKuTJp3+dSt69BQC2oOh+y1VK24QDzcnmIdWe3K8HHYwlUkBLU9w8IE0wqSqoVhPPBMMzoNUYGdAk70rd5Mvf9I7uxoL9v9O60VDIMX7pKe0uvjEJlj/+S6gKVDNTbFBu+94cqeBh8SeYfXjiyBpU1MgzuoYMfrErmqEVP0/m+mdMzglBKOdekB8fSLE1fPmpX7FThN/1kkx2an4oMrKgRE4YL7EJcct41CqRtQl2RC27izT0SygmAas7HQ238gbUpxqG2Hk5kMEAXyDd+jANU04W2G/6NyGpEAUPA5vYyRGo922lWNM7OA+D4dg4ZKRIj+zrgiypYfUBfuBUHhbmjPLANADsMk+1uFtqooFDH5noycMazezIqarqjiGeBSDgOhVhDowhkbSD+GOg79/4xBYXu0WSI1PLczh/0pU/Zg7QhB7E0p2QrmMZJlFAUHf1JtSqmAoeZwYgSuoAYyDOPyZcFVbZycCO3byPDLh3UvSx8jrR+fEwV38aNKeRFUT1JcWTFDoNwGjRuETM+E+InMMImLNdW5rWRJkBVVx1EemCzjYb1zCH9KaLsVcFoA36AiAfSxPgXhhY+w8DVyFqUCUZ2DMFQRRpMqvcA0hxXiqR1ITlD7BhGpHgCQ1fBD/dlgGkB11B0H0golF4ohsNzHs7uONgra90xa6bThDafxgBVXjfF3l/EqPNbhHCwQwHnBJHpFLryWA+t8PdrGzmcY1qmC/oZIzanjDPo8l4DeyBkAQoAh43G625CvdS+oI+zICfQpFpp5Y3Tm/y3RZJAfVPX1abBkwii43Y58zX4C5umdidFVUtp4nfiGikLxfdiiGjZ6tJTQL378Z69xYsg185Arn1p/3t8GBB/n7X8rZwNRxdqnD5PQnROxn6JpsfGrzjd08f2YvRq5+LIbE5UNb0eCxRM3L2hNLwi5eREe/FCEiqiiJXWBxmC1u21alE3Lqh7+Sr1A3CKvu98hLX2qsu+8MDPhPqEDyeyOUqwRZiWYNNvoS4j3hjFAhIcy3FtOD+Dvv9QcnPynRu0teEAsEOAC66AAvrg5talq65jvwCkR11/lRTysDqXtTecVtFTK+8cQnuIsazC0SiqLRXMOInFS7pfBoY1FCrhEhBoYnJMJyA9MueMekfiMSIen0tjRRuqft1HkXg0D67hhBp0SLtZtdOEtJUEZmO5lEKINyRd0cCPqDcAYtk4DjWYlEx9SxPXqrAIeS6HLmLc+ZlNVmMhrx6O0LeFCfOT7JcbbL+7d4MW+sKQRmZgRVbDGRBD3MGXlCdKp52iHXjXaAJOQgLzZqgKcGO2810GKGSxrGejkvEN3ZecC6qSeBpQs3U5FqmksOnlVxU4JkPewgDx/ZVUYnFNDzYH5DLwA+J6FZOSQNBKiibEnxvhE5v89LqacTDDYWmsF+OG4mY4oAVjB/P44A+WjKBztvh2344EyTojwb2mB6SOM4McPj36rP5RosPKhC9iGr9yDgoBhQo67v6e2nGDHx3o829mRYt0WG5rpPZOYQ8Xi+NEnedMnqJvCvu5v0t/E5zDHdyHWAPCsW2a13r4KW0cWSmujwX3KN8fV+n3YJglQ70ZFO0cXFJZl9SKPipIi8UH93VgX7O5rceJlS49OALAuG1JQn6By1adi4m0xDa//h9hAxdsLLNA0qcFo36bwiwPfAwlu3UFkDDzyw5bnoKNzj+xMeT/A5MdU13r3eYT6SLLHLHCzVIfLHUBLIAFsAAWwAJYAAtgASyABbAAFsACWAALYAEsgAWwAP47kCk1aiUIyyecwyvdLS8zd1veWcIuf/zfgAfLFhdrh3KUbzrXoH2y3966EFKeNXrlOoNgBLW32WisWZ4nMpJd7KBnM6O7cwSnwLzjxOa5aRLPB3jVeIOGxRllLKW3ejdxT5dfZkWWlJwZwlXTkksyNagIbeukdiYLMp1ltEryDOXGFXq48FWj5lFL8knmH8Hr16Dv4Uo2NFF6wYGCUZ2U4qoc5tAtJh7gv9agdns9E+PeNXaHDOFAGj/G/PtWxm0f44yAWp4z2cb/Q5qFIhjVoVrjUU/OJaBDnV07Lsqux/Xi2jIleC09G2+s5IN04ElE4ljDeHnu9FMOUdUkWklw5M144H7+2WAF+6LeAcsYxT8N1l6nzJ0bQNRHnY/S7qoFfo9wXZIy6Z96fGv4oFI2FXPIfsYla7hAsE+ykwD+GOii+wPr6C3XO31IsnyumrnUvqE73MD99aBCFeiKnxEcDv+ognJ1+v1jB+X3R5kosojNjOHXAwH2+gQUBQ2Qgxg/1r/q4o7LG0UKIKHtLQNE/nLWNTuiFf8EcW3SDvawwW84S15L7dKubn3RQjwpgLeGc87Tpx83ptsVy0IGVwnG2mqcnvf5N4YkPPTe1lz3SLEzqyH0D2Df14OiT1q7x/vy0HYG7Ix/wBU4z/m3yO/rpHW9kSfk0gbrQM9IRpFfVbXtHPhiuYPf7PDaPf0QRQGt4cRKvjKa7pLOKyc6utPHntQfuPZTGgIGO49d9XamfJRVqnkRHyVl1QG9LUSP/RUPKvxWmZ5XhFkPYH9ou7rJnR7q6yaW0m2nsWz7QCyXmFRz+XlBha2eEyQDDtibWgMPCMfxfMWfbUlBLE6U5rxFBNL7txNXX2SWxIm3aq1hw83y5KVBSrek5jgErRqbVI+TZEcQiFBrd10+D1GdVC9V65dq7tp2Gj/z7fb2zXR2ZxWqoS6+IaG4akxID8URlsE55NFecoC0FzQhu2ZUWR8KWJECePcXmBwvWjoErGAnsVlc3t6p0wJuVDA4cF4dQYxDkEn+qUd8T91+S2NZ/xZh/2UCd3cqp1rqsc69Wuy5qHOkGsOoxl77ul8TH3UBmFFRzLkxphXzlZlejSX2R9bHkcV0U09fHJpc9FdNTHgiAdjh6CZvNwskLsMP5AlOCauizLYBSAl6zB2UVJzqmzY6XnlJcK2ig+J4g8m2kws8iW1NnUiT+U8JKKaZNyXeQ7t1INqMG9mna1H0tfRuDxKjgsEgQezowVsse9hzFF7dN+Vrs6gzgKPpTxgzwU98HpZIPSCFeg6NoB/8w6e+BgiSU4VDprFvMXtT3uyORwD+HEoZzgO+/wSsRnpv0bHAu8tXY/utdVgym4wdRod/hbywfunJCxCLTSU4ZLmUe3dRp0Pe+8LrPLNRadYKTBKZN0/37MG70/Oc9DaBXOFOJHoesAQB2kfx/btg/ns05i0ZgmBDohft8bjZe0/B6E/x9wFrHpJVBLSa4rtFp1u7+2rxSHSlu/M/cKiAgvLIwG0zatD16busFz00PrL7WzY3RGtvArMpdM81g4cGzwcSD0z2cA+nnRbwz9YSHpp0fIJJEqp/KtPJlhSjzXqAqpLr8bzDVIsnGbUKIb42rpQH6ndYIt9MNqkZBHJXWdzrA8FiW5g7SecZABb+rDAwXY0TgVQAkOHwnO7bN5I5KLE6j0Fn6LA54uxYTkkffZy/Q9EMkX8ahw7K2NaewMMAyZw5LkadLjRcakoCOzxUWnebD4YnqindL60qqvHmFaJIhEgWStALdmdRWJx+D95R4x1kQQUVi0JPCp5aQhkSqn6FqzPc93xyO9ZCmJGWL+M8royv06aCWDWKXq3IYas5z3atFhaFCU6gjUhSvRpXJ46WMpGCXTc3xPcnQ5JrFuJfe2FIg62S3+m1FBJeLJdexHtyySIM8rcAs8u//K02DM6oTnWyqEjexX56nGFZCqRgZEaCpAWZ5EueF5NQ2Jkz6K1Wk64eKo4Twx4qNG/Lkq8p1/feqT5g3amv5NOzXrj6qHMqFBjGJ2cBu91eNFBtbFtj3cl2ha9s6PkFb6DNCEkGVo5rkLi/n6moP8ZgxkkUm8Jggd5GH034R+q+Erz1+y0T4AnzKQDRcvxI+Twl/d7qOdml+egIUqv6POW4hvEqtPompOuBpMgpXoawpWSJs43IKtWuyMROOg28rtN+64VBdNSp5b7hkiEN/nitLG/pqqJ3reX6ac5adzlzl6Id/1cgyvO07ZISlRiXFR2MPfioJeYWi1MqijNUlyPIIfNi3ey42cPJ7fcWDGw4o2zon7cBbpzzCq3dMUcXvftlBeAdRYtUquKfd3DNtSovdU7XB45ibaHR8Ycc37BLWbu3hm1okuDkPe2LOneq/WSYZCoWgRK1KDUfuWtme9CmtOkxV/PszGJeHRg/1LL8vUW1oYa6pFqd2iHN/FNtXBR9nv4W/HE+JcRtPkkV1REKq0Ho2ipfjMHxU1BeEe41BYn1oboEuTZDXX6v2ikRGHdK1MJBDBPFCwEezWoSNhrLU+wdfNeiEbOlN/YS4yRQ3ux9qY3D5zIR8fKeokmInTRlIYruCZgawJMcTzA3WKy7gM/PchFwxYEVa0/k1qzpiuRO/3JdiVfmuCHmRhyU07NjREqu7CgajjxUk98cjCD6OusdvtoGCHby/rfbNejn6mXxOSc6NWll89EL9Zn6bZY74hNfV/AOh3Tg7g1rIHif2avQP7xnJ/VSG8pwyn8Gg4A/LpqjSPO0LfbbcYYTynRN+Mvdabp/4+R1moLFiOKIqvGtRP/GKSJhbuxNPdooj/u2ponZ08z3y2EHbYsGg1oXz0EJ+ZV5Y4iktkxYmet1jzva6NFa/meQe1/yzsVHbQogi8YV05aBltLOmZvuGTN8p6qRNfi/CDwoTKNJ+Gq7E15rlZsWR9ldwSkF6CuvXBY/7xG+WMzs3fmet8Y6QKJUs3E+IBbS2svj6EltMXMOt2fd34orLoHvH10vme1a+z+bmYm0fw6ufo+Gwm3+tTZOgrh9L0+Eq0OfE+yInZ89XvKe46Kk6nG/P4ffhjODF9TL6B6hvIl+SIr5F8qzz+cqU2pKcRsH9MbjZJGdOzTCayvCjnMItT1GdcnyFb4rGDrmu1UuX7qejlYuA+4kgruiHGbAXZnOGDa/RQKtFgwNRAyHYkTRe12bJPG3StECp8yMxcWYgc+c4XJL+Mc/NSRGMBrjeOSAilMdJj1IRQ++OnS5OXdkGXq3ro+Rh52WIsy31r9dw5vtlEVmv6KZUkvzUL1n9dmfG6/eqUb+WJXXpXedNMV6bYus/jPhEoQ57YI5JECKE0Op6QDtxzPk6lgqxhrWAa0ucyTHyfds74NU3b2hO0I1NmqkohcwPMDeOqbUxaM4gHxJI9ftXUWYKr5N8dHqe1x5mGpLijCOc6FeQLu2SPww9XIcDxK2pjauePE9V/MnBhrptQcwUkUhcX1ksfJLpWiPj93lbfXAqxZJ76dhn8uJaJHkdo0bLsLzO4nZpKXK5zJMmTzD4PVkgkE8BruZI9npLk0S8HuygxDEe6YRcEnYcePKWkqjqK+Dqs8uS6IGW8LzTsBbS832Cv6rV6oafDO5erwa6tXP3pLc9FxzimAmH1cKBH40sLWgauhxsErPGdyp3IxTMIEufMblUxWHb7rw5VBCmJZdzSxxiKhhWfezk5DVy9G6OQvF4w/WVVvtySz7k9zEiIftScrSLWc2TF+dl4t07Ty7y5klcN/gnhBo5rroyZ0dnXUZ3Vx7B8YKTG/xKx7+NNA6yJAATXKhg0Q4+xzkDSVIlVQqpRDyBtBFK91XE32mnyBHKoOs+5uQk+kUw8CDDVpunH/vYDWFpLqZ5xKJvbv/Xzz1e26pPM3462s1qbz1PxY80hXtoweDBdPzy51QX7Vw1m+UVabps6wG683MsSq04uKiTmiNRv6Pnvh8N0/Y2ZuWtLsHAjBYfeZQtnTmcZWM8xtml6IemlExWo04mWiQ+9gUd844EvV+zzP8owFaz2xx97Nd9k/axDOqNBdg6iiDtR2TM54Hg+WeND7Llxkt9lSLvUZez7hmkHXYFAcYMysFrk/nFFB8ZV+xepOlgOvTBnPSJeeZtPQg67TJXcaO24H4NRj9rY4vi3Ilz4ww2E1kt+F62bn+QMvqTb5Fklm+Nyym243QnfKEeoUw+9g1xO6sGJZ6wzNv6qobwvCa3/XIU8tCmKaIlHXfp7cy8IqEMUhAGwzPH7EV/V0til+gLcX9aOd1fpzWBxh58mdBhgsRPUHg0C516S0NP4C8N2xA2JRxsU/31puXbcmxxE/OHOsRwQUYKzODez3jezQOWybVccssW5O9miJ3785PzgYG3t4gPWBZ+ZfNVvnyrxnEElOGvtWdqyIrv99X5Wt410ztETYxey9FQ/ss7yP456llmzorz3aLXdLlja5j86ZpDaGmayOfUjafTKnhBYYXsQDZrpBcs0GC8J3hvL3yMQz20Phmc4mW/jK7+5pG0IH2GNtfMMrK0o2TQi07J4E571IE0NcR52w5Czj3fxyAmey1c839otdS8mC55RDhzIvA/zhE6EbJ3dFr8/fN23PKN+7zZpWlB4OpBVXVBMiXsW8s1t1h26qoodYBwa6EuamnRa55u+kWuxTHOt8ThbNm2Zs3BNjrWtj2rPOaZ/MHbQJCDtL3f/XNvwFQSwMEFAACAAgA+ExqSJF1CYhMAAAAawAAABsAAAB1bml2ZXJzYWwvdW5pdmVyc2FsLnBuZy54bWyzsa/IzVEoSy0qzszPs1Uy1DNQsrfj5bIpKEoty0wtV6gAigEFIUBJodJWycQIwS3PTCnJAKowMDFACGakZqZnlNgqmVsgBPWBZgIAUEsBAgAAFAACAAgA+ExqSNdT02+wBQAADxMAAB0AAAAAAAAAAQAAAAAAAAAAAHVuaXZlcnNhbC9jb21tb25fbWVzc2FnZXMubG5nUEsBAgAAFAACAAgA+ExqSMfDwCXTBAAArxEAACcAAAAAAAAAAQAAAAAA6wUAAHVuaXZlcnNhbC9mbGFzaF9wdWJsaXNoaW5nX3NldHRpbmdzLnhtbFBLAQIAABQAAgAIAPhMakjZIfrYsgIAAFIKAAAhAAAAAAAAAAEAAAAAAAMLAAB1bml2ZXJzYWwvZmxhc2hfc2tpbl9zZXR0aW5ncy54bWxQSwECAAAUAAIACAD4TGpIQRDMBKQEAADAEAAAJgAAAAAAAAABAAAAAAD0DQAAdW5pdmVyc2FsL2h0bWxfcHVibGlzaGluZ19zZXR0aW5ncy54bWxQSwECAAAUAAIACAD4TGpIZTGx2I8BAAATBgAAHwAAAAAAAAABAAAAAADcEgAAdW5pdmVyc2FsL2h0bWxfc2tpbl9zZXR0aW5ncy5qc1BLAQIAABQAAgAIAPhMakjShK5mrwAAAEABAAAaAAAAAAAAAAEAAAAAAKgUAAB1bml2ZXJzYWwvaTE4bl9wcmVzZXRzLnhtbFBLAQIAABQAAgAIAPhMakhhZcqvfAAAAH4AAAAcAAAAAAAAAAEAAAAAAI8VAAB1bml2ZXJzYWwvbG9jYWxfc2V0dGluZ3MueG1sUEsBAgAAFAACAAgATXo1Rs6CCTfsAgAAiAgAABQAAAAAAAAAAQAAAAAARRYAAHVuaXZlcnNhbC9wbGF5ZXIueG1sUEsBAgAAFAACAAgA+ExqSDXb2a1oAQAA8wIAACkAAAAAAAAAAQAAAAAAYxkAAHVuaXZlcnNhbC9za2luX2N1c3RvbWl6YXRpb25fc2V0dGluZ3MueG1sUEsBAgAAFAACAAgA+ExqSBI9BnExFAAA0CkAABcAAAAAAAAAAAAAAAAAEhsAAHVuaXZlcnNhbC91bml2ZXJzYWwucG5nUEsBAgAAFAACAAgA+ExqSJF1CYhMAAAAawAAABsAAAAAAAAAAQAAAAAAeC8AAHVuaXZlcnNhbC91bml2ZXJzYWwucG5nLnhtbFBLBQYAAAAACwALAEkDAAD9LwAAAAA="/>
  <p:tag name="ISPRING_PRESENTATION_TITLE" val="Презентация для вебинара"/>
</p:tagLst>
</file>

<file path=ppt/theme/theme1.xml><?xml version="1.0" encoding="utf-8"?>
<a:theme xmlns:a="http://schemas.openxmlformats.org/drawingml/2006/main" name="Тема4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Тема1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Тема1" id="{B84FAD19-4B0D-4F61-8ABE-061969487A36}" vid="{65A43387-5796-47D2-AAD8-0D4A90D9F422}"/>
    </a:ext>
  </a:extLst>
</a:theme>
</file>

<file path=ppt/theme/theme3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мАКЕТ2</Template>
  <TotalTime>10060</TotalTime>
  <Words>1049</Words>
  <Application>Microsoft Office PowerPoint</Application>
  <PresentationFormat>Произвольный</PresentationFormat>
  <Paragraphs>129</Paragraphs>
  <Slides>16</Slides>
  <Notes>12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3</vt:i4>
      </vt:variant>
      <vt:variant>
        <vt:lpstr>Заголовки слайдов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Light</vt:lpstr>
      <vt:lpstr>Roboto Cn</vt:lpstr>
      <vt:lpstr>Тема4</vt:lpstr>
      <vt:lpstr>2_Тема1</vt:lpstr>
      <vt:lpstr>Тема Office</vt:lpstr>
      <vt:lpstr>Презентация PowerPoint</vt:lpstr>
      <vt:lpstr>Актуальность</vt:lpstr>
      <vt:lpstr>Цель и Задачи ВКР:</vt:lpstr>
      <vt:lpstr>Существующие проблемы</vt:lpstr>
      <vt:lpstr>Постановка задач ДЛЯ решения проблем</vt:lpstr>
      <vt:lpstr>Возможности системы</vt:lpstr>
      <vt:lpstr>Уникальная возможность системы</vt:lpstr>
      <vt:lpstr>Логическая модель данных</vt:lpstr>
      <vt:lpstr>Выбор архитектуры и технологий для реализации</vt:lpstr>
      <vt:lpstr>Диаграмма классов для сервиса записи</vt:lpstr>
      <vt:lpstr>Запись на медкомиссию</vt:lpstr>
      <vt:lpstr>Web-страница личного кабинета</vt:lpstr>
      <vt:lpstr>Тестирование</vt:lpstr>
      <vt:lpstr>Интерфейс для взаимодействия с Rest api</vt:lpstr>
      <vt:lpstr>Заключение</vt:lpstr>
      <vt:lpstr> 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для вебинара</dc:title>
  <dc:creator>Анна Богданова</dc:creator>
  <cp:lastModifiedBy>Артём Горбатюк</cp:lastModifiedBy>
  <cp:revision>477</cp:revision>
  <cp:lastPrinted>2015-10-05T09:05:23Z</cp:lastPrinted>
  <dcterms:created xsi:type="dcterms:W3CDTF">2015-02-11T07:21:46Z</dcterms:created>
  <dcterms:modified xsi:type="dcterms:W3CDTF">2023-05-11T04:18:27Z</dcterms:modified>
</cp:coreProperties>
</file>