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Average" panose="020B0604020202020204" charset="0"/>
      <p:regular r:id="rId8"/>
    </p:embeddedFont>
    <p:embeddedFont>
      <p:font typeface="Cascadia Code" panose="020B0609020000020004" pitchFamily="49" charset="0"/>
      <p:regular r:id="rId9"/>
      <p:bold r:id="rId10"/>
      <p:italic r:id="rId11"/>
      <p:boldItalic r:id="rId12"/>
    </p:embeddedFont>
    <p:embeddedFont>
      <p:font typeface="Oswald" panose="00000500000000000000" pitchFamily="2"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75" autoAdjust="0"/>
  </p:normalViewPr>
  <p:slideViewPr>
    <p:cSldViewPr snapToGrid="0">
      <p:cViewPr>
        <p:scale>
          <a:sx n="100" d="100"/>
          <a:sy n="100" d="100"/>
        </p:scale>
        <p:origin x="946"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94ca09fac3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94ca09fac3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DK" noProof="0" dirty="0"/>
              <a:t>Opgaven kræver, at vi udfører unit-tests og integrationstest på kodeprojekter fra sidste uge, og skriver testrapport ud fra hvad, vi finder.</a:t>
            </a:r>
          </a:p>
          <a:p>
            <a:pPr marL="0" lvl="0" indent="0" algn="l" rtl="0">
              <a:spcBef>
                <a:spcPts val="0"/>
              </a:spcBef>
              <a:spcAft>
                <a:spcPts val="0"/>
              </a:spcAft>
              <a:buNone/>
            </a:pPr>
            <a:r>
              <a:rPr lang="da-DK" noProof="0" dirty="0"/>
              <a:t>Jeg har valgt at teste på min egen kodebase. Jeg er allerede langsom til at udvikle, og at skulle kigge igennem andres kode ville have taget mig så meget længere tid.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94ca09fac3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94ca09fac3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DK" dirty="0"/>
              <a:t>Jeg er gået med frameworket ”Nunit”. Det var lidt helvede at få sat testprojektet op, så dét, selve opsætningen, har taget små to af de tre-og-en-smule dage vi havde til projektet. </a:t>
            </a:r>
          </a:p>
          <a:p>
            <a:pPr marL="0" lvl="0" indent="0" algn="l" rtl="0">
              <a:spcBef>
                <a:spcPts val="0"/>
              </a:spcBef>
              <a:spcAft>
                <a:spcPts val="0"/>
              </a:spcAft>
              <a:buNone/>
            </a:pPr>
            <a:r>
              <a:rPr lang="da-DK" dirty="0"/>
              <a:t>For at teste kodefunktionalitet bruges unit-tests og integrationstest. Disse har lidt overlap, men unit tests tester generelt én metode i en klasse per testmetode (i et ”one-to-many”-forhold, så der kan sagtens være mange tests til , hvor integrationstest mere dækker samspillet mellem klasser og metoder. Jeg har ikke fået testet meget, men én test, for eksempel, fandt jeg ud af, fejlede, da den kom til oprydningsdelen af testen, ”TearDown”, hvor den forsøgte at slette downloadede filer, men ikke var i stand til dét, fordi ”DownloadManager”-klassen aldrig lukkede dens streams.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94ca09fac3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94ca09fac3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a-DK" dirty="0"/>
              <a:t>Jeg fik ikke brugt skabelonen, men jeg tror, at dette måske kan være ‘nok’. Jeg har skrevet ned, hvilke ændringer jeg har måttet lave i koden; hvilket i professionel sammenhæng nok blot ville være ændringsforslag. Derefter har jeg skrevet ned, hvilke af mine tests, der fejler, med en beskrivelse om hvorfor, samt et estimat om hvor stor virkning en fejl vil have. </a:t>
            </a:r>
          </a:p>
          <a:p>
            <a:pPr marL="0" lvl="0" indent="0" algn="l" rtl="0">
              <a:spcBef>
                <a:spcPts val="0"/>
              </a:spcBef>
              <a:spcAft>
                <a:spcPts val="0"/>
              </a:spcAft>
              <a:buNone/>
            </a:pPr>
            <a:r>
              <a:rPr lang="da-DK" dirty="0"/>
              <a:t>Nedenunder har jeg noter, såsom et forslag til en metode, som skulle have været ”private” og ”static” i stedet for blot ”public”.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94ca09fac3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94ca09fac3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da-DK" noProof="0" dirty="0"/>
              <a:t>Testning &amp; Testrapportering</a:t>
            </a: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da-DK" noProof="0" dirty="0"/>
              <a:t>Uge 5 — Softwareudviklingsprojekt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DK" noProof="0" dirty="0"/>
              <a:t>Overordnet</a:t>
            </a:r>
          </a:p>
        </p:txBody>
      </p:sp>
      <p:sp>
        <p:nvSpPr>
          <p:cNvPr id="66" name="Google Shape;66;p14"/>
          <p:cNvSpPr txBox="1">
            <a:spLocks noGrp="1"/>
          </p:cNvSpPr>
          <p:nvPr>
            <p:ph type="body" idx="1"/>
          </p:nvPr>
        </p:nvSpPr>
        <p:spPr>
          <a:xfrm>
            <a:off x="311700" y="1152475"/>
            <a:ext cx="35781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1300"/>
              </a:spcAft>
              <a:buNone/>
            </a:pPr>
            <a:r>
              <a:rPr lang="da-DK" noProof="0" dirty="0"/>
              <a:t>Om opgaven.</a:t>
            </a:r>
          </a:p>
          <a:p>
            <a:pPr marL="0" lvl="0" indent="0" algn="l" rtl="0">
              <a:spcBef>
                <a:spcPts val="0"/>
              </a:spcBef>
              <a:spcAft>
                <a:spcPts val="0"/>
              </a:spcAft>
              <a:buNone/>
            </a:pPr>
            <a:r>
              <a:rPr lang="da-DK" noProof="0" dirty="0"/>
              <a:t>Hvis kodebase skal jeg fejlfinde i?</a:t>
            </a:r>
          </a:p>
          <a:p>
            <a:pPr marL="0" lvl="0" indent="0" algn="l" rtl="0">
              <a:spcBef>
                <a:spcPts val="1200"/>
              </a:spcBef>
              <a:spcAft>
                <a:spcPts val="0"/>
              </a:spcAft>
              <a:buNone/>
            </a:pPr>
            <a:r>
              <a:rPr lang="da-DK" noProof="0" dirty="0"/>
              <a:t>Hvordan tester man kode?</a:t>
            </a:r>
          </a:p>
          <a:p>
            <a:pPr marL="0" lvl="0" indent="0" algn="l" rtl="0">
              <a:spcBef>
                <a:spcPts val="1200"/>
              </a:spcBef>
              <a:spcAft>
                <a:spcPts val="0"/>
              </a:spcAft>
              <a:buNone/>
            </a:pPr>
            <a:r>
              <a:rPr lang="da-DK" noProof="0" dirty="0"/>
              <a:t>Testrapport.</a:t>
            </a:r>
          </a:p>
          <a:p>
            <a:pPr marL="0" lvl="0" indent="0" algn="l" rtl="0">
              <a:spcBef>
                <a:spcPts val="1200"/>
              </a:spcBef>
              <a:spcAft>
                <a:spcPts val="1200"/>
              </a:spcAft>
              <a:buNone/>
            </a:pPr>
            <a:r>
              <a:rPr lang="da-DK" sz="1400" noProof="0" dirty="0">
                <a:solidFill>
                  <a:schemeClr val="accent2"/>
                </a:solidFill>
              </a:rPr>
              <a:t>Den, der har skrevet dette kode bør trækkes om bag skuret og skydes.</a:t>
            </a:r>
          </a:p>
        </p:txBody>
      </p:sp>
      <p:pic>
        <p:nvPicPr>
          <p:cNvPr id="67" name="Google Shape;67;p14" title="Skærmbillede 2025-10-16 121259.png"/>
          <p:cNvPicPr preferRelativeResize="0"/>
          <p:nvPr/>
        </p:nvPicPr>
        <p:blipFill>
          <a:blip r:embed="rId3">
            <a:alphaModFix/>
          </a:blip>
          <a:stretch>
            <a:fillRect/>
          </a:stretch>
        </p:blipFill>
        <p:spPr>
          <a:xfrm>
            <a:off x="3949600" y="1152475"/>
            <a:ext cx="4949400" cy="301294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3967825" y="2128400"/>
            <a:ext cx="4407700" cy="2889274"/>
          </a:xfrm>
          <a:prstGeom prst="rect">
            <a:avLst/>
          </a:prstGeom>
          <a:noFill/>
          <a:ln>
            <a:noFill/>
          </a:ln>
        </p:spPr>
      </p:pic>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DK" noProof="0" dirty="0"/>
              <a:t>Unit Test</a:t>
            </a:r>
          </a:p>
        </p:txBody>
      </p:sp>
      <p:sp>
        <p:nvSpPr>
          <p:cNvPr id="74" name="Google Shape;74;p15"/>
          <p:cNvSpPr txBox="1">
            <a:spLocks noGrp="1"/>
          </p:cNvSpPr>
          <p:nvPr>
            <p:ph type="body" idx="1"/>
          </p:nvPr>
        </p:nvSpPr>
        <p:spPr>
          <a:xfrm>
            <a:off x="311700" y="1152475"/>
            <a:ext cx="4260300" cy="165930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a-DK" noProof="0" dirty="0"/>
              <a:t>Test-</a:t>
            </a:r>
            <a:r>
              <a:rPr lang="da-DK" i="1" noProof="0" dirty="0"/>
              <a:t>framework</a:t>
            </a:r>
            <a:r>
              <a:rPr lang="da-DK" noProof="0" dirty="0"/>
              <a:t>.</a:t>
            </a:r>
          </a:p>
          <a:p>
            <a:pPr marL="0" lvl="0" indent="0" algn="l" rtl="0">
              <a:spcBef>
                <a:spcPts val="1200"/>
              </a:spcBef>
              <a:spcAft>
                <a:spcPts val="0"/>
              </a:spcAft>
              <a:buNone/>
            </a:pPr>
            <a:r>
              <a:rPr lang="da-DK" noProof="0" dirty="0"/>
              <a:t>Opsætning og spildte mandetimer.</a:t>
            </a:r>
          </a:p>
          <a:p>
            <a:pPr marL="0" lvl="0" indent="0" algn="l" rtl="0">
              <a:spcBef>
                <a:spcPts val="1200"/>
              </a:spcBef>
              <a:spcAft>
                <a:spcPts val="1200"/>
              </a:spcAft>
              <a:buNone/>
            </a:pPr>
            <a:r>
              <a:rPr lang="da-DK" noProof="0" dirty="0"/>
              <a:t>Hvordan virker en testmetode:</a:t>
            </a:r>
          </a:p>
        </p:txBody>
      </p:sp>
      <p:sp>
        <p:nvSpPr>
          <p:cNvPr id="75" name="Google Shape;75;p15"/>
          <p:cNvSpPr/>
          <p:nvPr/>
        </p:nvSpPr>
        <p:spPr>
          <a:xfrm>
            <a:off x="5755925" y="445025"/>
            <a:ext cx="3301500" cy="3279000"/>
          </a:xfrm>
          <a:prstGeom prst="rect">
            <a:avLst/>
          </a:prstGeom>
          <a:solidFill>
            <a:schemeClr val="lt1"/>
          </a:solidFill>
          <a:ln>
            <a:noFill/>
          </a:ln>
        </p:spPr>
        <p:txBody>
          <a:bodyPr spcFirstLastPara="1" wrap="square" lIns="85250" tIns="85250" rIns="85250" bIns="85250" anchor="ctr" anchorCtr="0">
            <a:noAutofit/>
          </a:bodyPr>
          <a:lstStyle/>
          <a:p>
            <a:pPr marL="0" lvl="0" indent="0" algn="ctr" rtl="0">
              <a:spcBef>
                <a:spcPts val="0"/>
              </a:spcBef>
              <a:spcAft>
                <a:spcPts val="0"/>
              </a:spcAft>
              <a:buNone/>
            </a:pPr>
            <a:endParaRPr lang="da-DK" sz="1305" noProof="0" dirty="0">
              <a:latin typeface="Average"/>
              <a:ea typeface="Average"/>
              <a:cs typeface="Average"/>
              <a:sym typeface="Average"/>
            </a:endParaRPr>
          </a:p>
        </p:txBody>
      </p:sp>
      <p:pic>
        <p:nvPicPr>
          <p:cNvPr id="76" name="Google Shape;76;p15"/>
          <p:cNvPicPr preferRelativeResize="0"/>
          <p:nvPr/>
        </p:nvPicPr>
        <p:blipFill>
          <a:blip r:embed="rId4">
            <a:alphaModFix/>
          </a:blip>
          <a:stretch>
            <a:fillRect/>
          </a:stretch>
        </p:blipFill>
        <p:spPr>
          <a:xfrm>
            <a:off x="5808572" y="476308"/>
            <a:ext cx="3195053" cy="3185544"/>
          </a:xfrm>
          <a:prstGeom prst="rect">
            <a:avLst/>
          </a:prstGeom>
          <a:noFill/>
          <a:ln>
            <a:noFill/>
          </a:ln>
        </p:spPr>
      </p:pic>
      <p:sp>
        <p:nvSpPr>
          <p:cNvPr id="3" name="TextBox 2">
            <a:extLst>
              <a:ext uri="{FF2B5EF4-FFF2-40B4-BE49-F238E27FC236}">
                <a16:creationId xmlns:a16="http://schemas.microsoft.com/office/drawing/2014/main" id="{47BF9684-2448-3A34-9DD4-425DD8099FE1}"/>
              </a:ext>
            </a:extLst>
          </p:cNvPr>
          <p:cNvSpPr txBox="1"/>
          <p:nvPr/>
        </p:nvSpPr>
        <p:spPr>
          <a:xfrm>
            <a:off x="768475" y="2772937"/>
            <a:ext cx="2279525" cy="1384995"/>
          </a:xfrm>
          <a:prstGeom prst="rect">
            <a:avLst/>
          </a:prstGeom>
          <a:noFill/>
        </p:spPr>
        <p:txBody>
          <a:bodyPr wrap="square" rtlCol="0">
            <a:spAutoFit/>
          </a:bodyPr>
          <a:lstStyle/>
          <a:p>
            <a:pPr algn="ctr"/>
            <a:r>
              <a:rPr lang="da-DK" sz="2800" dirty="0">
                <a:solidFill>
                  <a:schemeClr val="accent3"/>
                </a:solidFill>
                <a:latin typeface="Cascadia Code" panose="020B0609020000020004" pitchFamily="49" charset="0"/>
                <a:cs typeface="Cascadia Code" panose="020B0609020000020004" pitchFamily="49" charset="0"/>
              </a:rPr>
              <a:t>[</a:t>
            </a:r>
            <a:r>
              <a:rPr lang="da-DK" sz="2800" dirty="0">
                <a:solidFill>
                  <a:schemeClr val="accent4">
                    <a:lumMod val="50000"/>
                  </a:schemeClr>
                </a:solidFill>
                <a:latin typeface="Cascadia Code" panose="020B0609020000020004" pitchFamily="49" charset="0"/>
                <a:cs typeface="Cascadia Code" panose="020B0609020000020004" pitchFamily="49" charset="0"/>
              </a:rPr>
              <a:t>SetUp</a:t>
            </a:r>
            <a:r>
              <a:rPr lang="da-DK" sz="2800" dirty="0">
                <a:solidFill>
                  <a:schemeClr val="accent3"/>
                </a:solidFill>
                <a:latin typeface="Cascadia Code" panose="020B0609020000020004" pitchFamily="49" charset="0"/>
                <a:cs typeface="Cascadia Code" panose="020B0609020000020004" pitchFamily="49" charset="0"/>
              </a:rPr>
              <a:t>] [</a:t>
            </a:r>
            <a:r>
              <a:rPr lang="da-DK" sz="2800" dirty="0">
                <a:solidFill>
                  <a:schemeClr val="accent4">
                    <a:lumMod val="50000"/>
                  </a:schemeClr>
                </a:solidFill>
                <a:latin typeface="Cascadia Code" panose="020B0609020000020004" pitchFamily="49" charset="0"/>
                <a:cs typeface="Cascadia Code" panose="020B0609020000020004" pitchFamily="49" charset="0"/>
              </a:rPr>
              <a:t>Test</a:t>
            </a:r>
            <a:r>
              <a:rPr lang="da-DK" sz="2800" dirty="0">
                <a:solidFill>
                  <a:schemeClr val="accent3"/>
                </a:solidFill>
                <a:latin typeface="Cascadia Code" panose="020B0609020000020004" pitchFamily="49" charset="0"/>
                <a:cs typeface="Cascadia Code" panose="020B0609020000020004" pitchFamily="49" charset="0"/>
              </a:rPr>
              <a:t>]</a:t>
            </a:r>
          </a:p>
          <a:p>
            <a:pPr algn="ctr"/>
            <a:r>
              <a:rPr lang="da-DK" sz="2800" dirty="0">
                <a:solidFill>
                  <a:schemeClr val="accent3"/>
                </a:solidFill>
                <a:latin typeface="Cascadia Code" panose="020B0609020000020004" pitchFamily="49" charset="0"/>
                <a:cs typeface="Cascadia Code" panose="020B0609020000020004" pitchFamily="49" charset="0"/>
              </a:rPr>
              <a:t>[</a:t>
            </a:r>
            <a:r>
              <a:rPr lang="da-DK" sz="2800" dirty="0">
                <a:solidFill>
                  <a:schemeClr val="accent4">
                    <a:lumMod val="50000"/>
                  </a:schemeClr>
                </a:solidFill>
                <a:latin typeface="Cascadia Code" panose="020B0609020000020004" pitchFamily="49" charset="0"/>
                <a:cs typeface="Cascadia Code" panose="020B0609020000020004" pitchFamily="49" charset="0"/>
              </a:rPr>
              <a:t>TearDown</a:t>
            </a:r>
            <a:r>
              <a:rPr lang="da-DK" sz="2800" dirty="0">
                <a:solidFill>
                  <a:schemeClr val="accent3"/>
                </a:solidFill>
                <a:latin typeface="Cascadia Code" panose="020B0609020000020004" pitchFamily="49" charset="0"/>
                <a:cs typeface="Cascadia Code" panose="020B0609020000020004"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DK" noProof="0" dirty="0"/>
              <a:t>Rapport</a:t>
            </a:r>
          </a:p>
        </p:txBody>
      </p:sp>
      <p:sp>
        <p:nvSpPr>
          <p:cNvPr id="82" name="Google Shape;82;p1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da-DK" noProof="0" dirty="0"/>
              <a:t>Ændringer / foreslåede ændringer.</a:t>
            </a:r>
          </a:p>
          <a:p>
            <a:pPr marL="0" lvl="0" indent="0" algn="l" rtl="0">
              <a:spcBef>
                <a:spcPts val="1200"/>
              </a:spcBef>
              <a:spcAft>
                <a:spcPts val="0"/>
              </a:spcAft>
              <a:buNone/>
            </a:pPr>
            <a:r>
              <a:rPr lang="da-DK" noProof="0" dirty="0"/>
              <a:t>Fejlende tests.</a:t>
            </a:r>
          </a:p>
          <a:p>
            <a:pPr marL="0" lvl="0" indent="0" algn="l" rtl="0">
              <a:spcBef>
                <a:spcPts val="1200"/>
              </a:spcBef>
              <a:spcAft>
                <a:spcPts val="0"/>
              </a:spcAft>
              <a:buNone/>
            </a:pPr>
            <a:r>
              <a:rPr lang="da-DK" i="1" noProof="0" dirty="0"/>
              <a:t>Impact assessment.</a:t>
            </a:r>
          </a:p>
          <a:p>
            <a:pPr marL="0" lvl="0" indent="0" algn="l" rtl="0">
              <a:spcBef>
                <a:spcPts val="1200"/>
              </a:spcBef>
              <a:spcAft>
                <a:spcPts val="1200"/>
              </a:spcAft>
              <a:buNone/>
            </a:pPr>
            <a:r>
              <a:rPr lang="da-DK" noProof="0" dirty="0"/>
              <a:t>Noter.</a:t>
            </a:r>
          </a:p>
        </p:txBody>
      </p:sp>
      <p:pic>
        <p:nvPicPr>
          <p:cNvPr id="83" name="Google Shape;83;p16"/>
          <p:cNvPicPr preferRelativeResize="0"/>
          <p:nvPr/>
        </p:nvPicPr>
        <p:blipFill>
          <a:blip r:embed="rId3">
            <a:alphaModFix/>
          </a:blip>
          <a:stretch>
            <a:fillRect/>
          </a:stretch>
        </p:blipFill>
        <p:spPr>
          <a:xfrm>
            <a:off x="4812259" y="1152475"/>
            <a:ext cx="3996117" cy="399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DK" noProof="0" dirty="0"/>
              <a:t>Spørgsmål / input</a:t>
            </a:r>
          </a:p>
        </p:txBody>
      </p:sp>
      <p:sp>
        <p:nvSpPr>
          <p:cNvPr id="89" name="Google Shape;8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da-DK" noProof="0" dirty="0"/>
          </a:p>
        </p:txBody>
      </p:sp>
      <p:pic>
        <p:nvPicPr>
          <p:cNvPr id="90" name="Google Shape;90;p17"/>
          <p:cNvPicPr preferRelativeResize="0"/>
          <p:nvPr/>
        </p:nvPicPr>
        <p:blipFill>
          <a:blip r:embed="rId3">
            <a:alphaModFix/>
          </a:blip>
          <a:stretch>
            <a:fillRect/>
          </a:stretch>
        </p:blipFill>
        <p:spPr>
          <a:xfrm>
            <a:off x="3875125" y="809625"/>
            <a:ext cx="4114800" cy="3829050"/>
          </a:xfrm>
          <a:prstGeom prst="rect">
            <a:avLst/>
          </a:prstGeom>
          <a:noFill/>
          <a:ln>
            <a:noFill/>
          </a:ln>
        </p:spPr>
      </p:pic>
      <p:pic>
        <p:nvPicPr>
          <p:cNvPr id="91" name="Google Shape;91;p17"/>
          <p:cNvPicPr preferRelativeResize="0"/>
          <p:nvPr/>
        </p:nvPicPr>
        <p:blipFill>
          <a:blip r:embed="rId4">
            <a:alphaModFix/>
          </a:blip>
          <a:stretch>
            <a:fillRect/>
          </a:stretch>
        </p:blipFill>
        <p:spPr>
          <a:xfrm>
            <a:off x="1722875" y="2571750"/>
            <a:ext cx="2705325" cy="152390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4321</TotalTime>
  <Words>391</Words>
  <Application>Microsoft Office PowerPoint</Application>
  <PresentationFormat>On-screen Show (16:9)</PresentationFormat>
  <Paragraphs>26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Average</vt:lpstr>
      <vt:lpstr>Arial</vt:lpstr>
      <vt:lpstr>Oswald</vt:lpstr>
      <vt:lpstr>Cascadia Code</vt:lpstr>
      <vt:lpstr>Slate</vt:lpstr>
      <vt:lpstr>Testning &amp; Testrapportering</vt:lpstr>
      <vt:lpstr>Overordnet</vt:lpstr>
      <vt:lpstr>Unit Test</vt:lpstr>
      <vt:lpstr>Rapport</vt:lpstr>
      <vt:lpstr>Spørgsmål / input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Jakob Overby Damkjer</cp:lastModifiedBy>
  <cp:revision>4</cp:revision>
  <dcterms:modified xsi:type="dcterms:W3CDTF">2025-10-20T06:24:42Z</dcterms:modified>
</cp:coreProperties>
</file>