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60" r:id="rId3"/>
    <p:sldId id="257" r:id="rId4"/>
    <p:sldId id="258" r:id="rId5"/>
    <p:sldId id="259" r:id="rId6"/>
    <p:sldId id="261" r:id="rId7"/>
    <p:sldId id="268" r:id="rId8"/>
    <p:sldId id="264" r:id="rId9"/>
    <p:sldId id="270" r:id="rId10"/>
    <p:sldId id="267" r:id="rId11"/>
    <p:sldId id="263" r:id="rId12"/>
    <p:sldId id="265" r:id="rId13"/>
    <p:sldId id="266" r:id="rId14"/>
    <p:sldId id="269" r:id="rId15"/>
    <p:sldId id="271" r:id="rId16"/>
    <p:sldId id="272" r:id="rId17"/>
    <p:sldId id="275" r:id="rId18"/>
    <p:sldId id="276" r:id="rId19"/>
    <p:sldId id="277" r:id="rId20"/>
    <p:sldId id="286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2391E3C-8D6F-41B0-A9A2-A22F991142CE}">
          <p14:sldIdLst>
            <p14:sldId id="256"/>
            <p14:sldId id="260"/>
            <p14:sldId id="257"/>
            <p14:sldId id="258"/>
            <p14:sldId id="259"/>
            <p14:sldId id="261"/>
            <p14:sldId id="268"/>
            <p14:sldId id="264"/>
            <p14:sldId id="270"/>
            <p14:sldId id="267"/>
            <p14:sldId id="263"/>
            <p14:sldId id="265"/>
            <p14:sldId id="266"/>
            <p14:sldId id="269"/>
          </p14:sldIdLst>
        </p14:section>
        <p14:section name="3주차 이후" id="{CCEC6DCB-6957-4B0F-B98D-FD179190119B}">
          <p14:sldIdLst>
            <p14:sldId id="271"/>
            <p14:sldId id="272"/>
            <p14:sldId id="275"/>
            <p14:sldId id="276"/>
            <p14:sldId id="277"/>
            <p14:sldId id="286"/>
            <p14:sldId id="278"/>
            <p14:sldId id="279"/>
            <p14:sldId id="280"/>
            <p14:sldId id="281"/>
            <p14:sldId id="282"/>
            <p14:sldId id="283"/>
            <p14:sldId id="285"/>
            <p14:sldId id="284"/>
            <p14:sldId id="287"/>
          </p14:sldIdLst>
        </p14:section>
        <p14:section name="개발 도중 추가된 내용" id="{5BF79341-2512-4F27-B29B-52C4C0E031D9}">
          <p14:sldIdLst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97F03-D929-4D4C-A807-DADD733DE08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DD9340-B3A2-4BF3-8855-B161CD340F68}">
      <dgm:prSet/>
      <dgm:spPr/>
      <dgm:t>
        <a:bodyPr/>
        <a:lstStyle/>
        <a:p>
          <a:r>
            <a:rPr lang="ko-KR"/>
            <a:t>제시상황 </a:t>
          </a:r>
          <a:r>
            <a:rPr lang="en-US"/>
            <a:t>: </a:t>
          </a:r>
        </a:p>
        <a:p>
          <a:r>
            <a:rPr lang="ko-KR"/>
            <a:t>티라노 대리</a:t>
          </a:r>
          <a:r>
            <a:rPr lang="en-US"/>
            <a:t>, </a:t>
          </a:r>
          <a:r>
            <a:rPr lang="ko-KR"/>
            <a:t>상무님께서 사업장 별로 </a:t>
          </a:r>
          <a:r>
            <a:rPr lang="en-US" u="sng"/>
            <a:t>1/31</a:t>
          </a:r>
          <a:r>
            <a:rPr lang="ko-KR" u="sng"/>
            <a:t>일</a:t>
          </a:r>
          <a:r>
            <a:rPr lang="ko-KR"/>
            <a:t>까지 </a:t>
          </a:r>
          <a:r>
            <a:rPr lang="ko-KR" u="sng"/>
            <a:t>매출액 자료</a:t>
          </a:r>
          <a:r>
            <a:rPr lang="ko-KR"/>
            <a:t>를 </a:t>
          </a:r>
          <a:r>
            <a:rPr lang="ko-KR" u="sng"/>
            <a:t>취합</a:t>
          </a:r>
          <a:r>
            <a:rPr lang="ko-KR"/>
            <a:t> 받으라고 지시하셨는데 </a:t>
          </a:r>
          <a:r>
            <a:rPr lang="ko-KR" u="sng"/>
            <a:t>사업장</a:t>
          </a:r>
          <a:r>
            <a:rPr lang="ko-KR"/>
            <a:t>이</a:t>
          </a:r>
          <a:r>
            <a:rPr lang="en-US" altLang="ko-KR"/>
            <a:t> </a:t>
          </a:r>
          <a:r>
            <a:rPr lang="en-US" u="sng"/>
            <a:t>1</a:t>
          </a:r>
          <a:r>
            <a:rPr lang="ko-KR" u="sng"/>
            <a:t>만개</a:t>
          </a:r>
          <a:r>
            <a:rPr lang="ko-KR"/>
            <a:t>가 넘기에 메일로 처리하기에는 좀 힘들 것 같아요</a:t>
          </a:r>
          <a:r>
            <a:rPr lang="en-US"/>
            <a:t>. </a:t>
          </a:r>
          <a:r>
            <a:rPr lang="ko-KR"/>
            <a:t>저희 웹 사이트에 </a:t>
          </a:r>
          <a:r>
            <a:rPr lang="ko-KR" u="sng"/>
            <a:t>자료 취합 기능</a:t>
          </a:r>
          <a:r>
            <a:rPr lang="ko-KR"/>
            <a:t>을 추가해주세요</a:t>
          </a:r>
          <a:r>
            <a:rPr lang="en-US" altLang="ko-KR"/>
            <a:t>.</a:t>
          </a:r>
          <a:endParaRPr lang="en-US"/>
        </a:p>
      </dgm:t>
    </dgm:pt>
    <dgm:pt modelId="{3655CCF3-5B08-442C-8D96-5B17A07FDA73}" type="parTrans" cxnId="{252624A4-9427-4AC1-AF92-BFB971DED36D}">
      <dgm:prSet/>
      <dgm:spPr/>
      <dgm:t>
        <a:bodyPr/>
        <a:lstStyle/>
        <a:p>
          <a:endParaRPr lang="en-US"/>
        </a:p>
      </dgm:t>
    </dgm:pt>
    <dgm:pt modelId="{D772B5EC-E2C0-4CDC-8D4B-65F8A40E4126}" type="sibTrans" cxnId="{252624A4-9427-4AC1-AF92-BFB971DED36D}">
      <dgm:prSet/>
      <dgm:spPr/>
      <dgm:t>
        <a:bodyPr/>
        <a:lstStyle/>
        <a:p>
          <a:endParaRPr lang="en-US"/>
        </a:p>
      </dgm:t>
    </dgm:pt>
    <dgm:pt modelId="{FC9B6C87-B53C-46F4-8EF8-532968689435}">
      <dgm:prSet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ko-KR"/>
            <a:t>제시사항의 주요 키워드 </a:t>
          </a:r>
          <a:r>
            <a:rPr lang="en-US"/>
            <a:t>: </a:t>
          </a:r>
        </a:p>
        <a:p>
          <a:r>
            <a:rPr lang="ko-KR"/>
            <a:t>기한 </a:t>
          </a:r>
          <a:r>
            <a:rPr lang="en-US"/>
            <a:t>( 1</a:t>
          </a:r>
          <a:r>
            <a:rPr lang="ko-KR"/>
            <a:t>월 </a:t>
          </a:r>
          <a:r>
            <a:rPr lang="en-US"/>
            <a:t>31</a:t>
          </a:r>
          <a:r>
            <a:rPr lang="ko-KR"/>
            <a:t>일 </a:t>
          </a:r>
          <a:r>
            <a:rPr lang="en-US"/>
            <a:t>)</a:t>
          </a:r>
          <a:r>
            <a:rPr lang="ko-KR"/>
            <a:t> </a:t>
          </a:r>
          <a:endParaRPr lang="en-US" altLang="ko-KR"/>
        </a:p>
        <a:p>
          <a:r>
            <a:rPr lang="ko-KR"/>
            <a:t>데이터</a:t>
          </a:r>
          <a:r>
            <a:rPr lang="en-US"/>
            <a:t> ( </a:t>
          </a:r>
          <a:r>
            <a:rPr lang="ko-KR"/>
            <a:t>사업장</a:t>
          </a:r>
          <a:r>
            <a:rPr lang="en-US"/>
            <a:t>, </a:t>
          </a:r>
          <a:r>
            <a:rPr lang="ko-KR"/>
            <a:t>사업장의 개수</a:t>
          </a:r>
          <a:r>
            <a:rPr lang="en-US" altLang="ko-KR"/>
            <a:t>, </a:t>
          </a:r>
          <a:r>
            <a:rPr lang="ko-KR" altLang="en-US"/>
            <a:t>사업장의 매출액</a:t>
          </a:r>
          <a:r>
            <a:rPr lang="ko-KR"/>
            <a:t> </a:t>
          </a:r>
          <a:r>
            <a:rPr lang="en-US"/>
            <a:t>)</a:t>
          </a:r>
        </a:p>
        <a:p>
          <a:r>
            <a:rPr lang="ko-KR"/>
            <a:t>구현해야 할 기능 </a:t>
          </a:r>
          <a:r>
            <a:rPr lang="en-US"/>
            <a:t>( </a:t>
          </a:r>
          <a:r>
            <a:rPr lang="ko-KR"/>
            <a:t>자료</a:t>
          </a:r>
          <a:r>
            <a:rPr lang="en-US"/>
            <a:t> </a:t>
          </a:r>
          <a:r>
            <a:rPr lang="ko-KR"/>
            <a:t>취합 </a:t>
          </a:r>
          <a:r>
            <a:rPr lang="en-US"/>
            <a:t>)</a:t>
          </a:r>
        </a:p>
      </dgm:t>
    </dgm:pt>
    <dgm:pt modelId="{65C75E61-D7EC-4EE8-99F3-4DE94982268D}" type="parTrans" cxnId="{8ADD236F-9D3E-4BBA-847C-69A6ED8649BB}">
      <dgm:prSet/>
      <dgm:spPr/>
      <dgm:t>
        <a:bodyPr/>
        <a:lstStyle/>
        <a:p>
          <a:endParaRPr lang="en-US"/>
        </a:p>
      </dgm:t>
    </dgm:pt>
    <dgm:pt modelId="{C8E2BBF6-8B26-424D-BEA0-BD776F8A599F}" type="sibTrans" cxnId="{8ADD236F-9D3E-4BBA-847C-69A6ED8649BB}">
      <dgm:prSet/>
      <dgm:spPr/>
      <dgm:t>
        <a:bodyPr/>
        <a:lstStyle/>
        <a:p>
          <a:endParaRPr lang="en-US"/>
        </a:p>
      </dgm:t>
    </dgm:pt>
    <dgm:pt modelId="{5A1FBB58-FDE4-4624-BDDC-38D1E3E040AE}" type="pres">
      <dgm:prSet presAssocID="{3EA97F03-D929-4D4C-A807-DADD733DE080}" presName="outerComposite" presStyleCnt="0">
        <dgm:presLayoutVars>
          <dgm:chMax val="5"/>
          <dgm:dir/>
          <dgm:resizeHandles val="exact"/>
        </dgm:presLayoutVars>
      </dgm:prSet>
      <dgm:spPr/>
    </dgm:pt>
    <dgm:pt modelId="{26225CE6-C858-4046-98BF-99E1D79EAC7B}" type="pres">
      <dgm:prSet presAssocID="{3EA97F03-D929-4D4C-A807-DADD733DE080}" presName="dummyMaxCanvas" presStyleCnt="0">
        <dgm:presLayoutVars/>
      </dgm:prSet>
      <dgm:spPr/>
    </dgm:pt>
    <dgm:pt modelId="{0B00A47A-FD4A-4766-817A-96F6601F0A03}" type="pres">
      <dgm:prSet presAssocID="{3EA97F03-D929-4D4C-A807-DADD733DE080}" presName="TwoNodes_1" presStyleLbl="node1" presStyleIdx="0" presStyleCnt="2">
        <dgm:presLayoutVars>
          <dgm:bulletEnabled val="1"/>
        </dgm:presLayoutVars>
      </dgm:prSet>
      <dgm:spPr/>
    </dgm:pt>
    <dgm:pt modelId="{E1552396-C8A0-461F-8504-8D517FC4EC9C}" type="pres">
      <dgm:prSet presAssocID="{3EA97F03-D929-4D4C-A807-DADD733DE080}" presName="TwoNodes_2" presStyleLbl="node1" presStyleIdx="1" presStyleCnt="2" custLinFactNeighborX="0" custLinFactNeighborY="1540">
        <dgm:presLayoutVars>
          <dgm:bulletEnabled val="1"/>
        </dgm:presLayoutVars>
      </dgm:prSet>
      <dgm:spPr/>
    </dgm:pt>
    <dgm:pt modelId="{2ABF151A-6213-4D58-A54E-475C64507547}" type="pres">
      <dgm:prSet presAssocID="{3EA97F03-D929-4D4C-A807-DADD733DE080}" presName="TwoConn_1-2" presStyleLbl="fgAccFollowNode1" presStyleIdx="0" presStyleCnt="1">
        <dgm:presLayoutVars>
          <dgm:bulletEnabled val="1"/>
        </dgm:presLayoutVars>
      </dgm:prSet>
      <dgm:spPr/>
    </dgm:pt>
    <dgm:pt modelId="{EA470E9E-6892-464C-BAEE-12DD27CBB0A9}" type="pres">
      <dgm:prSet presAssocID="{3EA97F03-D929-4D4C-A807-DADD733DE080}" presName="TwoNodes_1_text" presStyleLbl="node1" presStyleIdx="1" presStyleCnt="2">
        <dgm:presLayoutVars>
          <dgm:bulletEnabled val="1"/>
        </dgm:presLayoutVars>
      </dgm:prSet>
      <dgm:spPr/>
    </dgm:pt>
    <dgm:pt modelId="{8E43EAE6-E6DD-4192-BBA7-CAA1E4553152}" type="pres">
      <dgm:prSet presAssocID="{3EA97F03-D929-4D4C-A807-DADD733DE080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D8D8D18-1A7E-49B8-A559-081F0F8FF6E6}" type="presOf" srcId="{3EA97F03-D929-4D4C-A807-DADD733DE080}" destId="{5A1FBB58-FDE4-4624-BDDC-38D1E3E040AE}" srcOrd="0" destOrd="0" presId="urn:microsoft.com/office/officeart/2005/8/layout/vProcess5"/>
    <dgm:cxn modelId="{782A4E69-6E3C-41ED-8ADA-B8885AD07C66}" type="presOf" srcId="{FC9B6C87-B53C-46F4-8EF8-532968689435}" destId="{8E43EAE6-E6DD-4192-BBA7-CAA1E4553152}" srcOrd="1" destOrd="0" presId="urn:microsoft.com/office/officeart/2005/8/layout/vProcess5"/>
    <dgm:cxn modelId="{17D7694B-AA9F-4E67-B068-364AB0A9FC16}" type="presOf" srcId="{D772B5EC-E2C0-4CDC-8D4B-65F8A40E4126}" destId="{2ABF151A-6213-4D58-A54E-475C64507547}" srcOrd="0" destOrd="0" presId="urn:microsoft.com/office/officeart/2005/8/layout/vProcess5"/>
    <dgm:cxn modelId="{8ADD236F-9D3E-4BBA-847C-69A6ED8649BB}" srcId="{3EA97F03-D929-4D4C-A807-DADD733DE080}" destId="{FC9B6C87-B53C-46F4-8EF8-532968689435}" srcOrd="1" destOrd="0" parTransId="{65C75E61-D7EC-4EE8-99F3-4DE94982268D}" sibTransId="{C8E2BBF6-8B26-424D-BEA0-BD776F8A599F}"/>
    <dgm:cxn modelId="{252624A4-9427-4AC1-AF92-BFB971DED36D}" srcId="{3EA97F03-D929-4D4C-A807-DADD733DE080}" destId="{ECDD9340-B3A2-4BF3-8855-B161CD340F68}" srcOrd="0" destOrd="0" parTransId="{3655CCF3-5B08-442C-8D96-5B17A07FDA73}" sibTransId="{D772B5EC-E2C0-4CDC-8D4B-65F8A40E4126}"/>
    <dgm:cxn modelId="{0B1D55DD-CED9-4CCC-A166-2A0533D21CD3}" type="presOf" srcId="{ECDD9340-B3A2-4BF3-8855-B161CD340F68}" destId="{EA470E9E-6892-464C-BAEE-12DD27CBB0A9}" srcOrd="1" destOrd="0" presId="urn:microsoft.com/office/officeart/2005/8/layout/vProcess5"/>
    <dgm:cxn modelId="{37B816EE-0B21-43E3-9C4F-9858DBD132AA}" type="presOf" srcId="{ECDD9340-B3A2-4BF3-8855-B161CD340F68}" destId="{0B00A47A-FD4A-4766-817A-96F6601F0A03}" srcOrd="0" destOrd="0" presId="urn:microsoft.com/office/officeart/2005/8/layout/vProcess5"/>
    <dgm:cxn modelId="{18AC9CF8-7165-4305-A1B2-EDB95F22640D}" type="presOf" srcId="{FC9B6C87-B53C-46F4-8EF8-532968689435}" destId="{E1552396-C8A0-461F-8504-8D517FC4EC9C}" srcOrd="0" destOrd="0" presId="urn:microsoft.com/office/officeart/2005/8/layout/vProcess5"/>
    <dgm:cxn modelId="{FAD63CF2-C8B6-48E9-9D69-BAD21217CC82}" type="presParOf" srcId="{5A1FBB58-FDE4-4624-BDDC-38D1E3E040AE}" destId="{26225CE6-C858-4046-98BF-99E1D79EAC7B}" srcOrd="0" destOrd="0" presId="urn:microsoft.com/office/officeart/2005/8/layout/vProcess5"/>
    <dgm:cxn modelId="{5CE87890-31AA-4FA4-ADC4-FE958D39A10A}" type="presParOf" srcId="{5A1FBB58-FDE4-4624-BDDC-38D1E3E040AE}" destId="{0B00A47A-FD4A-4766-817A-96F6601F0A03}" srcOrd="1" destOrd="0" presId="urn:microsoft.com/office/officeart/2005/8/layout/vProcess5"/>
    <dgm:cxn modelId="{8CF4B06C-4603-485E-8D5C-D3F512202AC7}" type="presParOf" srcId="{5A1FBB58-FDE4-4624-BDDC-38D1E3E040AE}" destId="{E1552396-C8A0-461F-8504-8D517FC4EC9C}" srcOrd="2" destOrd="0" presId="urn:microsoft.com/office/officeart/2005/8/layout/vProcess5"/>
    <dgm:cxn modelId="{F4B49ABA-20B7-467A-9C95-CE30738F52DE}" type="presParOf" srcId="{5A1FBB58-FDE4-4624-BDDC-38D1E3E040AE}" destId="{2ABF151A-6213-4D58-A54E-475C64507547}" srcOrd="3" destOrd="0" presId="urn:microsoft.com/office/officeart/2005/8/layout/vProcess5"/>
    <dgm:cxn modelId="{037538E5-0B4E-4F22-9274-FAF70E4C6EB5}" type="presParOf" srcId="{5A1FBB58-FDE4-4624-BDDC-38D1E3E040AE}" destId="{EA470E9E-6892-464C-BAEE-12DD27CBB0A9}" srcOrd="4" destOrd="0" presId="urn:microsoft.com/office/officeart/2005/8/layout/vProcess5"/>
    <dgm:cxn modelId="{02CFC973-E7A5-4609-8157-A591EF4FD5D7}" type="presParOf" srcId="{5A1FBB58-FDE4-4624-BDDC-38D1E3E040AE}" destId="{8E43EAE6-E6DD-4192-BBA7-CAA1E455315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0A47A-FD4A-4766-817A-96F6601F0A03}">
      <dsp:nvSpPr>
        <dsp:cNvPr id="0" name=""/>
        <dsp:cNvSpPr/>
      </dsp:nvSpPr>
      <dsp:spPr>
        <a:xfrm>
          <a:off x="0" y="0"/>
          <a:ext cx="8420099" cy="1605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제시상황 </a:t>
          </a:r>
          <a:r>
            <a:rPr lang="en-US" sz="1500" kern="1200"/>
            <a:t>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티라노 대리</a:t>
          </a:r>
          <a:r>
            <a:rPr lang="en-US" sz="1500" kern="1200"/>
            <a:t>, </a:t>
          </a:r>
          <a:r>
            <a:rPr lang="ko-KR" sz="1500" kern="1200"/>
            <a:t>상무님께서 사업장 별로 </a:t>
          </a:r>
          <a:r>
            <a:rPr lang="en-US" sz="1500" u="sng" kern="1200"/>
            <a:t>1/31</a:t>
          </a:r>
          <a:r>
            <a:rPr lang="ko-KR" sz="1500" u="sng" kern="1200"/>
            <a:t>일</a:t>
          </a:r>
          <a:r>
            <a:rPr lang="ko-KR" sz="1500" kern="1200"/>
            <a:t>까지 </a:t>
          </a:r>
          <a:r>
            <a:rPr lang="ko-KR" sz="1500" u="sng" kern="1200"/>
            <a:t>매출액 자료</a:t>
          </a:r>
          <a:r>
            <a:rPr lang="ko-KR" sz="1500" kern="1200"/>
            <a:t>를 </a:t>
          </a:r>
          <a:r>
            <a:rPr lang="ko-KR" sz="1500" u="sng" kern="1200"/>
            <a:t>취합</a:t>
          </a:r>
          <a:r>
            <a:rPr lang="ko-KR" sz="1500" kern="1200"/>
            <a:t> 받으라고 지시하셨는데 </a:t>
          </a:r>
          <a:r>
            <a:rPr lang="ko-KR" sz="1500" u="sng" kern="1200"/>
            <a:t>사업장</a:t>
          </a:r>
          <a:r>
            <a:rPr lang="ko-KR" sz="1500" kern="1200"/>
            <a:t>이</a:t>
          </a:r>
          <a:r>
            <a:rPr lang="en-US" altLang="ko-KR" sz="1500" kern="1200"/>
            <a:t> </a:t>
          </a:r>
          <a:r>
            <a:rPr lang="en-US" sz="1500" u="sng" kern="1200"/>
            <a:t>1</a:t>
          </a:r>
          <a:r>
            <a:rPr lang="ko-KR" sz="1500" u="sng" kern="1200"/>
            <a:t>만개</a:t>
          </a:r>
          <a:r>
            <a:rPr lang="ko-KR" sz="1500" kern="1200"/>
            <a:t>가 넘기에 메일로 처리하기에는 좀 힘들 것 같아요</a:t>
          </a:r>
          <a:r>
            <a:rPr lang="en-US" sz="1500" kern="1200"/>
            <a:t>. </a:t>
          </a:r>
          <a:r>
            <a:rPr lang="ko-KR" sz="1500" kern="1200"/>
            <a:t>저희 웹 사이트에 </a:t>
          </a:r>
          <a:r>
            <a:rPr lang="ko-KR" sz="1500" u="sng" kern="1200"/>
            <a:t>자료 취합 기능</a:t>
          </a:r>
          <a:r>
            <a:rPr lang="ko-KR" sz="1500" kern="1200"/>
            <a:t>을 추가해주세요</a:t>
          </a:r>
          <a:r>
            <a:rPr lang="en-US" altLang="ko-KR" sz="1500" kern="1200"/>
            <a:t>.</a:t>
          </a:r>
          <a:endParaRPr lang="en-US" sz="1500" kern="1200"/>
        </a:p>
      </dsp:txBody>
      <dsp:txXfrm>
        <a:off x="47015" y="47015"/>
        <a:ext cx="6760996" cy="1511173"/>
      </dsp:txXfrm>
    </dsp:sp>
    <dsp:sp modelId="{E1552396-C8A0-461F-8504-8D517FC4EC9C}">
      <dsp:nvSpPr>
        <dsp:cNvPr id="0" name=""/>
        <dsp:cNvSpPr/>
      </dsp:nvSpPr>
      <dsp:spPr>
        <a:xfrm>
          <a:off x="1485899" y="1961914"/>
          <a:ext cx="8420099" cy="160520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제시사항의 주요 키워드 </a:t>
          </a:r>
          <a:r>
            <a:rPr lang="en-US" sz="1500" kern="1200"/>
            <a:t>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기한 </a:t>
          </a:r>
          <a:r>
            <a:rPr lang="en-US" sz="1500" kern="1200"/>
            <a:t>( 1</a:t>
          </a:r>
          <a:r>
            <a:rPr lang="ko-KR" sz="1500" kern="1200"/>
            <a:t>월 </a:t>
          </a:r>
          <a:r>
            <a:rPr lang="en-US" sz="1500" kern="1200"/>
            <a:t>31</a:t>
          </a:r>
          <a:r>
            <a:rPr lang="ko-KR" sz="1500" kern="1200"/>
            <a:t>일 </a:t>
          </a:r>
          <a:r>
            <a:rPr lang="en-US" sz="1500" kern="1200"/>
            <a:t>)</a:t>
          </a:r>
          <a:r>
            <a:rPr lang="ko-KR" sz="1500" kern="1200"/>
            <a:t> </a:t>
          </a:r>
          <a:endParaRPr lang="en-US" altLang="ko-KR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데이터</a:t>
          </a:r>
          <a:r>
            <a:rPr lang="en-US" sz="1500" kern="1200"/>
            <a:t> ( </a:t>
          </a:r>
          <a:r>
            <a:rPr lang="ko-KR" sz="1500" kern="1200"/>
            <a:t>사업장</a:t>
          </a:r>
          <a:r>
            <a:rPr lang="en-US" sz="1500" kern="1200"/>
            <a:t>, </a:t>
          </a:r>
          <a:r>
            <a:rPr lang="ko-KR" sz="1500" kern="1200"/>
            <a:t>사업장의 개수</a:t>
          </a:r>
          <a:r>
            <a:rPr lang="en-US" altLang="ko-KR" sz="1500" kern="1200"/>
            <a:t>, </a:t>
          </a:r>
          <a:r>
            <a:rPr lang="ko-KR" altLang="en-US" sz="1500" kern="1200"/>
            <a:t>사업장의 매출액</a:t>
          </a:r>
          <a:r>
            <a:rPr lang="ko-KR" sz="1500" kern="1200"/>
            <a:t> </a:t>
          </a:r>
          <a:r>
            <a:rPr lang="en-US" sz="1500" kern="1200"/>
            <a:t>)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구현해야 할 기능 </a:t>
          </a:r>
          <a:r>
            <a:rPr lang="en-US" sz="1500" kern="1200"/>
            <a:t>( </a:t>
          </a:r>
          <a:r>
            <a:rPr lang="ko-KR" sz="1500" kern="1200"/>
            <a:t>자료</a:t>
          </a:r>
          <a:r>
            <a:rPr lang="en-US" sz="1500" kern="1200"/>
            <a:t> </a:t>
          </a:r>
          <a:r>
            <a:rPr lang="ko-KR" sz="1500" kern="1200"/>
            <a:t>취합 </a:t>
          </a:r>
          <a:r>
            <a:rPr lang="en-US" sz="1500" kern="1200"/>
            <a:t>)</a:t>
          </a:r>
        </a:p>
      </dsp:txBody>
      <dsp:txXfrm>
        <a:off x="1532914" y="2008929"/>
        <a:ext cx="5796787" cy="1511173"/>
      </dsp:txXfrm>
    </dsp:sp>
    <dsp:sp modelId="{2ABF151A-6213-4D58-A54E-475C64507547}">
      <dsp:nvSpPr>
        <dsp:cNvPr id="0" name=""/>
        <dsp:cNvSpPr/>
      </dsp:nvSpPr>
      <dsp:spPr>
        <a:xfrm>
          <a:off x="7376717" y="1261867"/>
          <a:ext cx="1043382" cy="1043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11478" y="1261867"/>
        <a:ext cx="573860" cy="785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3E5B1-BA19-446D-B005-0BAF2FB9B04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B46B-37E2-4E73-B253-139D84275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34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주어진 제시사항으로부터 키워드를 추출하고</a:t>
            </a:r>
            <a:r>
              <a:rPr lang="en-US" altLang="ko-KR"/>
              <a:t>, </a:t>
            </a:r>
            <a:r>
              <a:rPr lang="ko-KR" altLang="en-US"/>
              <a:t>해당 키워드가 갖는 데이터타입 및 요구사항을 파악하여 구조화 한 뒤</a:t>
            </a:r>
            <a:r>
              <a:rPr lang="en-US" altLang="ko-KR"/>
              <a:t>, </a:t>
            </a:r>
            <a:r>
              <a:rPr lang="ko-KR" altLang="en-US"/>
              <a:t>실제 코드로 어떻게 구현될지 예상해본다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53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880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49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02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95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41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06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87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11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87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6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81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78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46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38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06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9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063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13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31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70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3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1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42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95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01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7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B46B-37E2-4E73-B253-139D842752D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2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7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5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5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2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7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5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0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8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2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11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0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cStra/Comento_Pr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BFF359-35D4-473F-8E22-70D8FE202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6372562" cy="1998517"/>
          </a:xfrm>
        </p:spPr>
        <p:txBody>
          <a:bodyPr>
            <a:normAutofit/>
          </a:bodyPr>
          <a:lstStyle/>
          <a:p>
            <a:r>
              <a:rPr lang="en-US" altLang="ko-KR"/>
              <a:t>Comento Project</a:t>
            </a:r>
            <a:br>
              <a:rPr lang="en-US" altLang="ko-KR"/>
            </a:br>
            <a:r>
              <a:rPr lang="ko-KR" altLang="en-US"/>
              <a:t>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73105A-C493-42BD-A05E-D34D6B639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10061"/>
            <a:ext cx="2597190" cy="1814946"/>
          </a:xfrm>
        </p:spPr>
        <p:txBody>
          <a:bodyPr anchor="b">
            <a:normAutofit/>
          </a:bodyPr>
          <a:lstStyle/>
          <a:p>
            <a:r>
              <a:rPr lang="en-US" altLang="ko-KR"/>
              <a:t>1</a:t>
            </a:r>
            <a:r>
              <a:rPr lang="ko-KR" altLang="en-US"/>
              <a:t>주차 </a:t>
            </a:r>
            <a:r>
              <a:rPr lang="en-US" altLang="ko-KR"/>
              <a:t>: </a:t>
            </a:r>
            <a:r>
              <a:rPr lang="ko-KR" altLang="en-US"/>
              <a:t>요구사항 취합</a:t>
            </a:r>
            <a:endParaRPr lang="en-US" altLang="ko-KR"/>
          </a:p>
          <a:p>
            <a:r>
              <a:rPr lang="ko-KR" altLang="en-US"/>
              <a:t>분석 및 설계</a:t>
            </a:r>
          </a:p>
        </p:txBody>
      </p:sp>
      <p:pic>
        <p:nvPicPr>
          <p:cNvPr id="4" name="Picture 3" descr="An arrow pointing right">
            <a:extLst>
              <a:ext uri="{FF2B5EF4-FFF2-40B4-BE49-F238E27FC236}">
                <a16:creationId xmlns:a16="http://schemas.microsoft.com/office/drawing/2014/main" id="{F8B4A9B9-A793-41D7-833C-D0772F5FF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64" b="-1"/>
          <a:stretch/>
        </p:blipFill>
        <p:spPr>
          <a:xfrm>
            <a:off x="2685473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8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905999" cy="4770560"/>
          </a:xfrm>
        </p:spPr>
        <p:txBody>
          <a:bodyPr/>
          <a:lstStyle/>
          <a:p>
            <a:r>
              <a:rPr lang="ko-KR" altLang="en-US"/>
              <a:t>모의 화면 구성 </a:t>
            </a:r>
            <a:r>
              <a:rPr lang="en-US" altLang="ko-KR"/>
              <a:t>– MongoDB Data Type</a:t>
            </a:r>
            <a:r>
              <a:rPr lang="ko-KR" altLang="en-US"/>
              <a:t>에 기반한 임시 데이터 </a:t>
            </a:r>
            <a:r>
              <a:rPr lang="en-US" altLang="ko-KR"/>
              <a:t>(Company)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1F883D0-C8A5-4E97-87EF-0E3C82304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52" y="2073436"/>
            <a:ext cx="3772426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3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905999" cy="4770560"/>
          </a:xfrm>
        </p:spPr>
        <p:txBody>
          <a:bodyPr/>
          <a:lstStyle/>
          <a:p>
            <a:r>
              <a:rPr lang="ko-KR" altLang="en-US"/>
              <a:t>라우팅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07E42F-E913-4D3D-A336-E5C09972692D}"/>
              </a:ext>
            </a:extLst>
          </p:cNvPr>
          <p:cNvSpPr/>
          <p:nvPr/>
        </p:nvSpPr>
        <p:spPr>
          <a:xfrm>
            <a:off x="1523995" y="1918238"/>
            <a:ext cx="1286933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메인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07C9F4-DD21-4551-9A60-4D77035EC0E5}"/>
              </a:ext>
            </a:extLst>
          </p:cNvPr>
          <p:cNvSpPr/>
          <p:nvPr/>
        </p:nvSpPr>
        <p:spPr>
          <a:xfrm>
            <a:off x="1523995" y="2599754"/>
            <a:ext cx="1286933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유저 정보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96D31-58A0-464A-B8F8-08C5CC543B30}"/>
              </a:ext>
            </a:extLst>
          </p:cNvPr>
          <p:cNvSpPr/>
          <p:nvPr/>
        </p:nvSpPr>
        <p:spPr>
          <a:xfrm>
            <a:off x="1523995" y="3271959"/>
            <a:ext cx="1286933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로그인 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E86B2-EA9F-4726-8AB7-51F96222B9EA}"/>
              </a:ext>
            </a:extLst>
          </p:cNvPr>
          <p:cNvSpPr/>
          <p:nvPr/>
        </p:nvSpPr>
        <p:spPr>
          <a:xfrm>
            <a:off x="1523997" y="3948779"/>
            <a:ext cx="1286933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회원가입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28517C-7F6D-4200-993F-21419CBDF19D}"/>
              </a:ext>
            </a:extLst>
          </p:cNvPr>
          <p:cNvSpPr/>
          <p:nvPr/>
        </p:nvSpPr>
        <p:spPr>
          <a:xfrm>
            <a:off x="1523996" y="4625599"/>
            <a:ext cx="1286933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전체 사업장 일람</a:t>
            </a:r>
            <a:endParaRPr lang="en-US" altLang="ko-KR" sz="1200"/>
          </a:p>
          <a:p>
            <a:pPr algn="ctr"/>
            <a:r>
              <a:rPr lang="ko-KR" altLang="en-US" sz="1200"/>
              <a:t>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9708C-24A1-460E-9881-DC199A9A5750}"/>
              </a:ext>
            </a:extLst>
          </p:cNvPr>
          <p:cNvSpPr/>
          <p:nvPr/>
        </p:nvSpPr>
        <p:spPr>
          <a:xfrm>
            <a:off x="1523995" y="5264002"/>
            <a:ext cx="1286933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개별 사업장 일람</a:t>
            </a:r>
            <a:endParaRPr lang="en-US" altLang="ko-KR" sz="1200"/>
          </a:p>
          <a:p>
            <a:pPr algn="ctr"/>
            <a:r>
              <a:rPr lang="ko-KR" altLang="en-US" sz="1200"/>
              <a:t>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9841B2-F8FA-4536-9966-E504C721EF96}"/>
              </a:ext>
            </a:extLst>
          </p:cNvPr>
          <p:cNvSpPr/>
          <p:nvPr/>
        </p:nvSpPr>
        <p:spPr>
          <a:xfrm>
            <a:off x="5130789" y="2599754"/>
            <a:ext cx="4529676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현재 로그인되어있는 유저의 정보 제공</a:t>
            </a:r>
            <a:r>
              <a:rPr lang="en-US" altLang="ko-KR" sz="1050"/>
              <a:t>.</a:t>
            </a:r>
            <a:endParaRPr lang="ko-KR" altLang="en-US" sz="10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0D8CA6-5C8B-4FEA-BF56-DC9C17FD15C6}"/>
              </a:ext>
            </a:extLst>
          </p:cNvPr>
          <p:cNvSpPr/>
          <p:nvPr/>
        </p:nvSpPr>
        <p:spPr>
          <a:xfrm>
            <a:off x="5130789" y="3271959"/>
            <a:ext cx="4529676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DB</a:t>
            </a:r>
            <a:r>
              <a:rPr lang="ko-KR" altLang="en-US" sz="1050"/>
              <a:t>에 저장된 유저 정보에 따라 세션에 로그인 할 수 있는 </a:t>
            </a:r>
            <a:r>
              <a:rPr lang="en-US" altLang="ko-KR" sz="1050"/>
              <a:t>form </a:t>
            </a:r>
            <a:r>
              <a:rPr lang="ko-KR" altLang="en-US" sz="1050"/>
              <a:t>제공</a:t>
            </a:r>
            <a:r>
              <a:rPr lang="en-US" altLang="ko-KR" sz="1050"/>
              <a:t>.</a:t>
            </a:r>
            <a:endParaRPr lang="ko-KR" altLang="en-US" sz="10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413265-891E-4039-9254-9D47B0128FC9}"/>
              </a:ext>
            </a:extLst>
          </p:cNvPr>
          <p:cNvSpPr/>
          <p:nvPr/>
        </p:nvSpPr>
        <p:spPr>
          <a:xfrm>
            <a:off x="5130791" y="3948779"/>
            <a:ext cx="4529676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유저 정보와 특정 코드를 입력하여 </a:t>
            </a:r>
            <a:r>
              <a:rPr lang="en-US" altLang="ko-KR" sz="1050"/>
              <a:t>DB</a:t>
            </a:r>
            <a:r>
              <a:rPr lang="ko-KR" altLang="en-US" sz="1050"/>
              <a:t>에 사용자로써 등록할 수 있는 </a:t>
            </a:r>
            <a:r>
              <a:rPr lang="en-US" altLang="ko-KR" sz="1050"/>
              <a:t>form </a:t>
            </a:r>
            <a:r>
              <a:rPr lang="ko-KR" altLang="en-US" sz="1050"/>
              <a:t>제공</a:t>
            </a:r>
            <a:r>
              <a:rPr lang="en-US" altLang="ko-KR" sz="1050"/>
              <a:t>.</a:t>
            </a:r>
            <a:endParaRPr lang="ko-KR" altLang="en-US" sz="10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13B6F0-A82A-479F-AFCE-813E65C736C3}"/>
              </a:ext>
            </a:extLst>
          </p:cNvPr>
          <p:cNvSpPr/>
          <p:nvPr/>
        </p:nvSpPr>
        <p:spPr>
          <a:xfrm>
            <a:off x="5130790" y="4625599"/>
            <a:ext cx="4529676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등록되어있는 사업장을 모두 볼 수 있는 표 제공</a:t>
            </a:r>
            <a:r>
              <a:rPr lang="en-US" altLang="ko-KR" sz="1050"/>
              <a:t>.</a:t>
            </a:r>
            <a:endParaRPr lang="ko-KR" altLang="en-US" sz="10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A8E752-222F-4F77-91D2-3D734EAEAA99}"/>
              </a:ext>
            </a:extLst>
          </p:cNvPr>
          <p:cNvSpPr/>
          <p:nvPr/>
        </p:nvSpPr>
        <p:spPr>
          <a:xfrm>
            <a:off x="5130789" y="5264002"/>
            <a:ext cx="4529676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개별 사업장의 정보를 열람</a:t>
            </a:r>
            <a:r>
              <a:rPr lang="en-US" altLang="ko-KR" sz="1050"/>
              <a:t>.</a:t>
            </a:r>
            <a:endParaRPr lang="ko-KR" altLang="en-US" sz="10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960D39-4555-46E7-8F55-242D5580FC92}"/>
              </a:ext>
            </a:extLst>
          </p:cNvPr>
          <p:cNvSpPr/>
          <p:nvPr/>
        </p:nvSpPr>
        <p:spPr>
          <a:xfrm>
            <a:off x="3039524" y="1918238"/>
            <a:ext cx="1286933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</a:t>
            </a:r>
            <a:endParaRPr lang="ko-KR" altLang="en-US" sz="12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C19064-991D-46F2-BBA0-1E60D433D44E}"/>
              </a:ext>
            </a:extLst>
          </p:cNvPr>
          <p:cNvSpPr/>
          <p:nvPr/>
        </p:nvSpPr>
        <p:spPr>
          <a:xfrm>
            <a:off x="3039524" y="2599754"/>
            <a:ext cx="1286933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/user</a:t>
            </a:r>
            <a:endParaRPr lang="ko-KR" altLang="en-US" sz="12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9DB5A3-BB70-46C8-B98F-942F91E2C29C}"/>
              </a:ext>
            </a:extLst>
          </p:cNvPr>
          <p:cNvSpPr/>
          <p:nvPr/>
        </p:nvSpPr>
        <p:spPr>
          <a:xfrm>
            <a:off x="3039524" y="3271959"/>
            <a:ext cx="1286933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/login</a:t>
            </a:r>
            <a:endParaRPr lang="ko-KR" altLang="en-US" sz="12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DEC877-E979-4C82-8487-6B11A9FA48A7}"/>
              </a:ext>
            </a:extLst>
          </p:cNvPr>
          <p:cNvSpPr/>
          <p:nvPr/>
        </p:nvSpPr>
        <p:spPr>
          <a:xfrm>
            <a:off x="3039526" y="3948779"/>
            <a:ext cx="1286933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/join</a:t>
            </a:r>
            <a:endParaRPr lang="ko-KR" altLang="en-US" sz="12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42C0C0-C533-4A09-9742-D7C2E36119C2}"/>
              </a:ext>
            </a:extLst>
          </p:cNvPr>
          <p:cNvSpPr/>
          <p:nvPr/>
        </p:nvSpPr>
        <p:spPr>
          <a:xfrm>
            <a:off x="3039525" y="4625599"/>
            <a:ext cx="1286933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/data</a:t>
            </a:r>
            <a:endParaRPr lang="ko-KR" altLang="en-US" sz="12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140A67-6F46-495F-BDE1-7F4419CA85D8}"/>
              </a:ext>
            </a:extLst>
          </p:cNvPr>
          <p:cNvSpPr/>
          <p:nvPr/>
        </p:nvSpPr>
        <p:spPr>
          <a:xfrm>
            <a:off x="3039524" y="5264002"/>
            <a:ext cx="1286933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/data/:code</a:t>
            </a:r>
            <a:endParaRPr lang="ko-KR" altLang="en-US" sz="12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250F5E-EAAB-45C7-B885-66D535383678}"/>
              </a:ext>
            </a:extLst>
          </p:cNvPr>
          <p:cNvSpPr/>
          <p:nvPr/>
        </p:nvSpPr>
        <p:spPr>
          <a:xfrm>
            <a:off x="5130789" y="1927549"/>
            <a:ext cx="4529676" cy="491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등록되어있는 사업장을 필터에 따라 정렬</a:t>
            </a:r>
            <a:r>
              <a:rPr lang="en-US" altLang="ko-KR" sz="1050"/>
              <a:t>-</a:t>
            </a:r>
            <a:r>
              <a:rPr lang="ko-KR" altLang="en-US" sz="1050"/>
              <a:t>표기</a:t>
            </a:r>
            <a:r>
              <a:rPr lang="en-US" altLang="ko-KR" sz="1050"/>
              <a:t>-</a:t>
            </a:r>
            <a:r>
              <a:rPr lang="ko-KR" altLang="en-US" sz="1050"/>
              <a:t>취합할 수 있는 표 제공</a:t>
            </a:r>
            <a:r>
              <a:rPr lang="en-US" altLang="ko-KR" sz="1050"/>
              <a:t>.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65839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모니터, 화면, 점수판이(가) 표시된 사진&#10;&#10;자동 생성된 설명">
            <a:extLst>
              <a:ext uri="{FF2B5EF4-FFF2-40B4-BE49-F238E27FC236}">
                <a16:creationId xmlns:a16="http://schemas.microsoft.com/office/drawing/2014/main" id="{1D0FD4B9-B02F-4213-ADBE-821321B1D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68" y="1880874"/>
            <a:ext cx="8164064" cy="35914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905999" cy="4770560"/>
          </a:xfrm>
        </p:spPr>
        <p:txBody>
          <a:bodyPr/>
          <a:lstStyle/>
          <a:p>
            <a:r>
              <a:rPr lang="ko-KR" altLang="en-US"/>
              <a:t>모의 화면 구성 </a:t>
            </a:r>
            <a:r>
              <a:rPr lang="en-US" altLang="ko-KR"/>
              <a:t>– </a:t>
            </a:r>
            <a:r>
              <a:rPr lang="ko-KR" altLang="en-US"/>
              <a:t>사업장 일람 페이지</a:t>
            </a:r>
            <a:r>
              <a:rPr lang="en-US" altLang="ko-KR"/>
              <a:t> ( /data )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8B348277-F7F8-4D15-B33B-4FBF08D447D7}"/>
              </a:ext>
            </a:extLst>
          </p:cNvPr>
          <p:cNvSpPr/>
          <p:nvPr/>
        </p:nvSpPr>
        <p:spPr>
          <a:xfrm>
            <a:off x="9457269" y="4955802"/>
            <a:ext cx="1659465" cy="914400"/>
          </a:xfrm>
          <a:prstGeom prst="wedgeRectCallout">
            <a:avLst>
              <a:gd name="adj1" fmla="val -58588"/>
              <a:gd name="adj2" fmla="val -4583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Href = /data/:id</a:t>
            </a:r>
          </a:p>
          <a:p>
            <a:pPr algn="ctr"/>
            <a:r>
              <a:rPr lang="ko-KR" altLang="en-US" sz="1400"/>
              <a:t>해당 회사의 세부 </a:t>
            </a:r>
            <a:endParaRPr lang="en-US" altLang="ko-KR" sz="1400"/>
          </a:p>
          <a:p>
            <a:pPr algn="ctr"/>
            <a:r>
              <a:rPr lang="ko-KR" altLang="en-US" sz="1400"/>
              <a:t>정보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84119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905999" cy="4770560"/>
          </a:xfrm>
        </p:spPr>
        <p:txBody>
          <a:bodyPr/>
          <a:lstStyle/>
          <a:p>
            <a:r>
              <a:rPr lang="ko-KR" altLang="en-US"/>
              <a:t>모의 화면 구성 </a:t>
            </a:r>
            <a:r>
              <a:rPr lang="en-US" altLang="ko-KR"/>
              <a:t>– </a:t>
            </a:r>
            <a:r>
              <a:rPr lang="ko-KR" altLang="en-US"/>
              <a:t>세부 정보 페이지 스타일링 스케치 </a:t>
            </a:r>
            <a:r>
              <a:rPr lang="en-US" altLang="ko-KR"/>
              <a:t>( /data/:id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BF4CE-5DB1-4343-B6BF-5F72A3E33654}"/>
              </a:ext>
            </a:extLst>
          </p:cNvPr>
          <p:cNvSpPr txBox="1"/>
          <p:nvPr/>
        </p:nvSpPr>
        <p:spPr>
          <a:xfrm>
            <a:off x="6705600" y="1912352"/>
            <a:ext cx="410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Detail : &lt;detail&gt;, &lt;summary&gt;</a:t>
            </a:r>
            <a:r>
              <a:rPr lang="ko-KR" altLang="en-US"/>
              <a:t>태그를 통해 지난 </a:t>
            </a:r>
            <a:r>
              <a:rPr lang="en-US" altLang="ko-KR"/>
              <a:t>3</a:t>
            </a:r>
            <a:r>
              <a:rPr lang="ko-KR" altLang="en-US"/>
              <a:t>분기동안의 매출액을 펼쳐서 볼 수 있도록 구성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9" name="그림 8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696A8956-3248-43C7-B8EB-9AE79A6E2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48" y="1912352"/>
            <a:ext cx="5202571" cy="39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9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905999" cy="4770560"/>
          </a:xfrm>
        </p:spPr>
        <p:txBody>
          <a:bodyPr/>
          <a:lstStyle/>
          <a:p>
            <a:r>
              <a:rPr lang="ko-KR" altLang="en-US"/>
              <a:t>설계 </a:t>
            </a:r>
            <a:r>
              <a:rPr lang="en-US" altLang="ko-KR"/>
              <a:t>– </a:t>
            </a:r>
            <a:r>
              <a:rPr lang="ko-KR" altLang="en-US"/>
              <a:t>기타 특기사항</a:t>
            </a:r>
            <a:endParaRPr lang="en-US" altLang="ko-KR"/>
          </a:p>
          <a:p>
            <a:pPr lvl="2"/>
            <a:r>
              <a:rPr lang="en-US" altLang="ko-KR"/>
              <a:t>Project Github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github.com/SpecStra/Comento_Prj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250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요청 변경사항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905999" cy="4770560"/>
          </a:xfrm>
        </p:spPr>
        <p:txBody>
          <a:bodyPr/>
          <a:lstStyle/>
          <a:p>
            <a:r>
              <a:rPr lang="en-US" altLang="ko-KR"/>
              <a:t>Data input</a:t>
            </a:r>
            <a:r>
              <a:rPr lang="ko-KR" altLang="en-US"/>
              <a:t>과정의 변경</a:t>
            </a:r>
            <a:endParaRPr lang="en-US" altLang="ko-KR"/>
          </a:p>
          <a:p>
            <a:pPr lvl="2"/>
            <a:r>
              <a:rPr lang="ko-KR" altLang="en-US"/>
              <a:t>클라이언트측에선 엑셀파일</a:t>
            </a:r>
            <a:r>
              <a:rPr lang="en-US" altLang="ko-KR"/>
              <a:t>(xlsx)</a:t>
            </a:r>
            <a:r>
              <a:rPr lang="ko-KR" altLang="en-US"/>
              <a:t>를 넣고</a:t>
            </a:r>
            <a:r>
              <a:rPr lang="en-US" altLang="ko-KR"/>
              <a:t>, </a:t>
            </a:r>
            <a:r>
              <a:rPr lang="ko-KR" altLang="en-US"/>
              <a:t>컨트롤러에서 그걸 읽어서 </a:t>
            </a:r>
            <a:r>
              <a:rPr lang="en-US" altLang="ko-KR"/>
              <a:t>object</a:t>
            </a:r>
            <a:r>
              <a:rPr lang="ko-KR" altLang="en-US"/>
              <a:t>화 한 뒤</a:t>
            </a:r>
            <a:r>
              <a:rPr lang="en-US" altLang="ko-KR"/>
              <a:t>, DB</a:t>
            </a:r>
            <a:r>
              <a:rPr lang="ko-KR" altLang="en-US"/>
              <a:t>에 기록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이로 인해 본래 사용하던 </a:t>
            </a:r>
            <a:r>
              <a:rPr lang="en-US" altLang="ko-KR"/>
              <a:t>data/add url</a:t>
            </a:r>
            <a:r>
              <a:rPr lang="ko-KR" altLang="en-US"/>
              <a:t>의 </a:t>
            </a:r>
            <a:r>
              <a:rPr lang="en-US" altLang="ko-KR"/>
              <a:t>form</a:t>
            </a:r>
            <a:r>
              <a:rPr lang="ko-KR" altLang="en-US"/>
              <a:t>을 수정하여</a:t>
            </a:r>
            <a:r>
              <a:rPr lang="en-US" altLang="ko-KR"/>
              <a:t>, </a:t>
            </a:r>
            <a:r>
              <a:rPr lang="ko-KR" altLang="en-US"/>
              <a:t>파일을 넣는 </a:t>
            </a:r>
            <a:r>
              <a:rPr lang="en-US" altLang="ko-KR"/>
              <a:t>input </a:t>
            </a:r>
            <a:r>
              <a:rPr lang="ko-KR" altLang="en-US"/>
              <a:t>하나만 남기도록 변경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이후 파일을 넣고</a:t>
            </a:r>
            <a:r>
              <a:rPr lang="en-US" altLang="ko-KR"/>
              <a:t>, post</a:t>
            </a:r>
            <a:r>
              <a:rPr lang="ko-KR" altLang="en-US"/>
              <a:t>요청 시 파일을 읽어와 </a:t>
            </a:r>
            <a:r>
              <a:rPr lang="en-US" altLang="ko-KR"/>
              <a:t>object</a:t>
            </a:r>
            <a:r>
              <a:rPr lang="ko-KR" altLang="en-US"/>
              <a:t>화 하고</a:t>
            </a:r>
            <a:r>
              <a:rPr lang="en-US" altLang="ko-KR"/>
              <a:t>, </a:t>
            </a:r>
            <a:r>
              <a:rPr lang="ko-KR" altLang="en-US"/>
              <a:t>이를 </a:t>
            </a:r>
            <a:r>
              <a:rPr lang="en-US" altLang="ko-KR"/>
              <a:t>DB</a:t>
            </a:r>
            <a:r>
              <a:rPr lang="ko-KR" altLang="en-US"/>
              <a:t>에 기록한다</a:t>
            </a:r>
            <a:r>
              <a:rPr lang="en-US" altLang="ko-KR"/>
              <a:t>.</a:t>
            </a:r>
          </a:p>
          <a:p>
            <a:r>
              <a:rPr lang="en-US" altLang="ko-KR"/>
              <a:t>User</a:t>
            </a:r>
            <a:r>
              <a:rPr lang="ko-KR" altLang="en-US"/>
              <a:t>의 변경</a:t>
            </a:r>
            <a:endParaRPr lang="en-US" altLang="ko-KR"/>
          </a:p>
          <a:p>
            <a:pPr lvl="2"/>
            <a:r>
              <a:rPr lang="ko-KR" altLang="en-US"/>
              <a:t>유저 </a:t>
            </a:r>
            <a:r>
              <a:rPr lang="en-US" altLang="ko-KR"/>
              <a:t>= </a:t>
            </a:r>
            <a:r>
              <a:rPr lang="ko-KR" altLang="en-US"/>
              <a:t>사업장이 되며</a:t>
            </a:r>
            <a:r>
              <a:rPr lang="en-US" altLang="ko-KR"/>
              <a:t>, </a:t>
            </a:r>
            <a:r>
              <a:rPr lang="ko-KR" altLang="en-US"/>
              <a:t>해당 사업장의 파일을 한꺼번에 읽어올 수도 있어야 하므로</a:t>
            </a:r>
            <a:r>
              <a:rPr lang="en-US" altLang="ko-KR"/>
              <a:t>, </a:t>
            </a:r>
            <a:r>
              <a:rPr lang="ko-KR" altLang="en-US"/>
              <a:t>유저 모델링 자체의 변경이 필요</a:t>
            </a:r>
            <a:endParaRPr lang="en-US" altLang="ko-KR"/>
          </a:p>
          <a:p>
            <a:pPr lvl="2"/>
            <a:r>
              <a:rPr lang="en-US" altLang="ko-KR"/>
              <a:t>registerCode</a:t>
            </a:r>
            <a:r>
              <a:rPr lang="ko-KR" altLang="en-US"/>
              <a:t>가 </a:t>
            </a:r>
            <a:r>
              <a:rPr lang="en-US" altLang="ko-KR"/>
              <a:t>user</a:t>
            </a:r>
            <a:r>
              <a:rPr lang="ko-KR" altLang="en-US"/>
              <a:t>에도 필요할 것으로 예상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49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개발 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363970-DEF6-4857-88B8-D43D251F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145" y="1578254"/>
            <a:ext cx="8214255" cy="4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4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905999" cy="4770560"/>
          </a:xfrm>
        </p:spPr>
        <p:txBody>
          <a:bodyPr/>
          <a:lstStyle/>
          <a:p>
            <a:r>
              <a:rPr lang="ko-KR" altLang="en-US"/>
              <a:t>데이터 모델 변경</a:t>
            </a:r>
            <a:endParaRPr lang="en-US" altLang="ko-KR"/>
          </a:p>
          <a:p>
            <a:pPr lvl="2"/>
            <a:r>
              <a:rPr lang="en-US" altLang="ko-KR"/>
              <a:t>User</a:t>
            </a:r>
          </a:p>
          <a:p>
            <a:pPr lvl="2"/>
            <a:r>
              <a:rPr lang="en-US" altLang="ko-KR"/>
              <a:t>registerCode:String,</a:t>
            </a:r>
            <a:r>
              <a:rPr lang="ko-KR" altLang="en-US"/>
              <a:t> </a:t>
            </a:r>
            <a:r>
              <a:rPr lang="en-US" altLang="ko-KR"/>
              <a:t>upperCompany:String,</a:t>
            </a:r>
            <a:r>
              <a:rPr lang="ko-KR" altLang="en-US"/>
              <a:t> </a:t>
            </a:r>
            <a:r>
              <a:rPr lang="en-US" altLang="ko-KR"/>
              <a:t>userType:String</a:t>
            </a:r>
            <a:r>
              <a:rPr lang="ko-KR" altLang="en-US"/>
              <a:t> 추가</a:t>
            </a:r>
            <a:r>
              <a:rPr lang="en-US" altLang="ko-KR"/>
              <a:t>.</a:t>
            </a:r>
          </a:p>
          <a:p>
            <a:pPr lvl="4"/>
            <a:r>
              <a:rPr lang="en-US" altLang="ko-KR"/>
              <a:t>RegisterCode : </a:t>
            </a:r>
            <a:r>
              <a:rPr lang="ko-KR" altLang="en-US"/>
              <a:t>해당 </a:t>
            </a:r>
            <a:r>
              <a:rPr lang="en-US" altLang="ko-KR"/>
              <a:t>Company </a:t>
            </a:r>
            <a:r>
              <a:rPr lang="ko-KR" altLang="en-US"/>
              <a:t>혹은 </a:t>
            </a:r>
            <a:r>
              <a:rPr lang="en-US" altLang="ko-KR"/>
              <a:t>Workshop</a:t>
            </a:r>
            <a:r>
              <a:rPr lang="ko-KR" altLang="en-US"/>
              <a:t>의 사업자등록번호</a:t>
            </a:r>
            <a:endParaRPr lang="en-US" altLang="ko-KR"/>
          </a:p>
          <a:p>
            <a:pPr lvl="4"/>
            <a:r>
              <a:rPr lang="en-US" altLang="ko-KR"/>
              <a:t>upperCompany : </a:t>
            </a:r>
            <a:r>
              <a:rPr lang="ko-KR" altLang="en-US"/>
              <a:t>계층화를 위해 직속 상위 유저타입 명시</a:t>
            </a:r>
            <a:endParaRPr lang="en-US" altLang="ko-KR"/>
          </a:p>
          <a:p>
            <a:pPr lvl="2"/>
            <a:r>
              <a:rPr lang="en-US" altLang="ko-KR" u="sng"/>
              <a:t>userType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Admin,</a:t>
            </a:r>
            <a:r>
              <a:rPr lang="ko-KR" altLang="en-US"/>
              <a:t> </a:t>
            </a:r>
            <a:r>
              <a:rPr lang="en-US" altLang="ko-KR"/>
              <a:t>Company,</a:t>
            </a:r>
            <a:r>
              <a:rPr lang="ko-KR" altLang="en-US"/>
              <a:t> </a:t>
            </a:r>
            <a:r>
              <a:rPr lang="en-US" altLang="ko-KR"/>
              <a:t>Workshop</a:t>
            </a:r>
            <a:r>
              <a:rPr lang="ko-KR" altLang="en-US"/>
              <a:t> 세 가지로 나뉘며</a:t>
            </a:r>
            <a:r>
              <a:rPr lang="en-US" altLang="ko-KR"/>
              <a:t>, Admin</a:t>
            </a:r>
            <a:r>
              <a:rPr lang="ko-KR" altLang="en-US"/>
              <a:t>이 최상위</a:t>
            </a:r>
            <a:r>
              <a:rPr lang="en-US" altLang="ko-KR"/>
              <a:t>, company</a:t>
            </a:r>
            <a:r>
              <a:rPr lang="ko-KR" altLang="en-US"/>
              <a:t>가 중간</a:t>
            </a:r>
            <a:r>
              <a:rPr lang="en-US" altLang="ko-KR"/>
              <a:t>, workshop</a:t>
            </a:r>
            <a:r>
              <a:rPr lang="ko-KR" altLang="en-US"/>
              <a:t>이 최하위 계층으로 나뉨</a:t>
            </a:r>
            <a:endParaRPr lang="en-US" altLang="ko-KR"/>
          </a:p>
          <a:p>
            <a:pPr lvl="4"/>
            <a:r>
              <a:rPr lang="en-US" altLang="ko-KR"/>
              <a:t>Admin : </a:t>
            </a:r>
            <a:r>
              <a:rPr lang="ko-KR" altLang="en-US"/>
              <a:t>모든 데이터 열람 가능</a:t>
            </a:r>
            <a:endParaRPr lang="en-US" altLang="ko-KR"/>
          </a:p>
          <a:p>
            <a:pPr lvl="4"/>
            <a:r>
              <a:rPr lang="en-US" altLang="ko-KR"/>
              <a:t>Company : </a:t>
            </a:r>
            <a:r>
              <a:rPr lang="ko-KR" altLang="en-US"/>
              <a:t>직속 하위 데이터만 열람 가능</a:t>
            </a:r>
            <a:endParaRPr lang="en-US" altLang="ko-KR"/>
          </a:p>
          <a:p>
            <a:pPr lvl="4"/>
            <a:r>
              <a:rPr lang="en-US" altLang="ko-KR"/>
              <a:t>Workshop : </a:t>
            </a:r>
            <a:r>
              <a:rPr lang="ko-KR" altLang="en-US"/>
              <a:t>자신의 데이터만 열람 가능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290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3175721" cy="4770560"/>
          </a:xfrm>
        </p:spPr>
        <p:txBody>
          <a:bodyPr/>
          <a:lstStyle/>
          <a:p>
            <a:r>
              <a:rPr lang="ko-KR" altLang="en-US"/>
              <a:t>데이터 모델 변경</a:t>
            </a:r>
            <a:endParaRPr lang="en-US" altLang="ko-KR"/>
          </a:p>
          <a:p>
            <a:pPr lvl="2"/>
            <a:r>
              <a:rPr lang="ko-KR" altLang="en-US"/>
              <a:t>데이터 계층 구조 도식화</a:t>
            </a:r>
            <a:r>
              <a:rPr lang="en-US" altLang="ko-KR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A5732F-29E6-4199-8F68-5A27D3758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225" y="1101696"/>
            <a:ext cx="6520774" cy="48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905999" cy="4770560"/>
          </a:xfrm>
        </p:spPr>
        <p:txBody>
          <a:bodyPr/>
          <a:lstStyle/>
          <a:p>
            <a:r>
              <a:rPr lang="ko-KR" altLang="en-US"/>
              <a:t>데이터 모델 변경</a:t>
            </a:r>
            <a:endParaRPr lang="en-US" altLang="ko-KR"/>
          </a:p>
          <a:p>
            <a:r>
              <a:rPr lang="en-US" altLang="ko-KR"/>
              <a:t>Company</a:t>
            </a:r>
          </a:p>
          <a:p>
            <a:pPr lvl="2"/>
            <a:r>
              <a:rPr lang="en-US" altLang="ko-KR"/>
              <a:t>Path:String </a:t>
            </a:r>
            <a:r>
              <a:rPr lang="ko-KR" altLang="en-US"/>
              <a:t>추가</a:t>
            </a:r>
            <a:endParaRPr lang="en-US" altLang="ko-KR"/>
          </a:p>
          <a:p>
            <a:pPr lvl="2"/>
            <a:r>
              <a:rPr lang="ko-KR" altLang="en-US"/>
              <a:t>데이터 계층화를 위한 정규표현식 </a:t>
            </a:r>
            <a:r>
              <a:rPr lang="en-US" altLang="ko-KR"/>
              <a:t>String</a:t>
            </a:r>
            <a:r>
              <a:rPr lang="ko-KR" altLang="en-US"/>
              <a:t>이 들어가며</a:t>
            </a:r>
            <a:r>
              <a:rPr lang="en-US" altLang="ko-KR"/>
              <a:t>, </a:t>
            </a:r>
            <a:r>
              <a:rPr lang="ko-KR" altLang="en-US"/>
              <a:t>이를 쿼리로써 데이터 검색에 활용</a:t>
            </a:r>
            <a:r>
              <a:rPr lang="en-US" altLang="ko-KR"/>
              <a:t>.</a:t>
            </a:r>
          </a:p>
          <a:p>
            <a:pPr lvl="4"/>
            <a:r>
              <a:rPr lang="en-US" altLang="ko-KR"/>
              <a:t>Admin : Admin</a:t>
            </a:r>
            <a:r>
              <a:rPr lang="ko-KR" altLang="en-US"/>
              <a:t>일 경우</a:t>
            </a:r>
            <a:r>
              <a:rPr lang="en-US" altLang="ko-KR"/>
              <a:t>, Admin</a:t>
            </a:r>
            <a:r>
              <a:rPr lang="ko-KR" altLang="en-US"/>
              <a:t>의 하위 계층을 모두 선택하는 </a:t>
            </a:r>
            <a:r>
              <a:rPr lang="en-US" altLang="ko-KR"/>
              <a:t>^,Admin, </a:t>
            </a:r>
            <a:r>
              <a:rPr lang="ko-KR" altLang="en-US"/>
              <a:t>의 형태가 된다</a:t>
            </a:r>
            <a:r>
              <a:rPr lang="en-US" altLang="ko-KR"/>
              <a:t>.</a:t>
            </a:r>
          </a:p>
          <a:p>
            <a:pPr lvl="4"/>
            <a:r>
              <a:rPr lang="en-US" altLang="ko-KR"/>
              <a:t>Company : Admin</a:t>
            </a:r>
            <a:r>
              <a:rPr lang="ko-KR" altLang="en-US"/>
              <a:t>의 하위 계층이므로</a:t>
            </a:r>
            <a:r>
              <a:rPr lang="en-US" altLang="ko-KR"/>
              <a:t> ,Admin, </a:t>
            </a:r>
            <a:r>
              <a:rPr lang="ko-KR" altLang="en-US"/>
              <a:t>의 형태가 된다</a:t>
            </a:r>
            <a:r>
              <a:rPr lang="en-US" altLang="ko-KR"/>
              <a:t>.</a:t>
            </a:r>
          </a:p>
          <a:p>
            <a:pPr lvl="4"/>
            <a:r>
              <a:rPr lang="en-US" altLang="ko-KR"/>
              <a:t>Workshop : Admin -&gt; Company </a:t>
            </a:r>
            <a:r>
              <a:rPr lang="ko-KR" altLang="en-US"/>
              <a:t>계층이므로 </a:t>
            </a:r>
            <a:r>
              <a:rPr lang="en-US" altLang="ko-KR"/>
              <a:t>,Admin,{Company registerCode},</a:t>
            </a:r>
            <a:r>
              <a:rPr lang="ko-KR" altLang="en-US"/>
              <a:t>의 형태가 된다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RegisterCode : /{0-9}{3}-{0-9}{2}-{0-9}{5}/g </a:t>
            </a:r>
            <a:r>
              <a:rPr lang="ko-KR" altLang="en-US"/>
              <a:t>방식으로 변경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39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3BD00-5392-4505-B66A-CCAC0018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CEE65-552F-4F6C-85DD-7EFD5E23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제시된 요구사항 분석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키워드 분석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설계안</a:t>
            </a:r>
          </a:p>
        </p:txBody>
      </p:sp>
    </p:spTree>
    <p:extLst>
      <p:ext uri="{BB962C8B-B14F-4D97-AF65-F5344CB8AC3E}">
        <p14:creationId xmlns:p14="http://schemas.microsoft.com/office/powerpoint/2010/main" val="315391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905999" cy="4770560"/>
          </a:xfrm>
        </p:spPr>
        <p:txBody>
          <a:bodyPr/>
          <a:lstStyle/>
          <a:p>
            <a:r>
              <a:rPr lang="ko-KR" altLang="en-US"/>
              <a:t>데이터 모델 변경</a:t>
            </a:r>
            <a:endParaRPr lang="en-US" altLang="ko-KR"/>
          </a:p>
          <a:p>
            <a:r>
              <a:rPr lang="en-US" altLang="ko-KR"/>
              <a:t>Company</a:t>
            </a:r>
          </a:p>
          <a:p>
            <a:pPr lvl="2"/>
            <a:r>
              <a:rPr lang="en-US" altLang="ko-KR"/>
              <a:t>pastSales </a:t>
            </a:r>
            <a:r>
              <a:rPr lang="ko-KR" altLang="en-US"/>
              <a:t>항목 이름 변경 </a:t>
            </a:r>
            <a:r>
              <a:rPr lang="en-US" altLang="ko-KR"/>
              <a:t>-&gt; financeInfo, </a:t>
            </a:r>
            <a:r>
              <a:rPr lang="ko-KR" altLang="en-US"/>
              <a:t>자료형 변경 </a:t>
            </a:r>
            <a:r>
              <a:rPr lang="en-US" altLang="ko-KR"/>
              <a:t>String -&gt; Object</a:t>
            </a:r>
          </a:p>
          <a:p>
            <a:pPr lvl="4"/>
            <a:r>
              <a:rPr lang="ko-KR" altLang="en-US"/>
              <a:t>하위 항목변경 및 추가</a:t>
            </a:r>
            <a:endParaRPr lang="en-US" altLang="ko-KR"/>
          </a:p>
          <a:p>
            <a:pPr lvl="4"/>
            <a:r>
              <a:rPr lang="en-US" altLang="ko-KR"/>
              <a:t>sales -&gt; financeInfo</a:t>
            </a:r>
            <a:r>
              <a:rPr lang="ko-KR" altLang="en-US"/>
              <a:t>의 하위 요소로 이동</a:t>
            </a:r>
            <a:endParaRPr lang="en-US" altLang="ko-KR"/>
          </a:p>
          <a:p>
            <a:pPr lvl="4"/>
            <a:r>
              <a:rPr lang="en-US" altLang="ko-KR"/>
              <a:t>operIncome : </a:t>
            </a:r>
            <a:r>
              <a:rPr lang="ko-KR" altLang="en-US"/>
              <a:t>영업이익</a:t>
            </a:r>
            <a:endParaRPr lang="en-US" altLang="ko-KR"/>
          </a:p>
          <a:p>
            <a:pPr lvl="4"/>
            <a:r>
              <a:rPr lang="en-US" altLang="ko-KR"/>
              <a:t>netIncome : </a:t>
            </a:r>
            <a:r>
              <a:rPr lang="ko-KR" altLang="en-US"/>
              <a:t>당기순이익</a:t>
            </a:r>
            <a:endParaRPr lang="en-US" altLang="ko-KR"/>
          </a:p>
          <a:p>
            <a:pPr lvl="4"/>
            <a:r>
              <a:rPr lang="en-US" altLang="ko-KR"/>
              <a:t>recodedDate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기록일자</a:t>
            </a:r>
            <a:endParaRPr lang="en-US" altLang="ko-KR"/>
          </a:p>
          <a:p>
            <a:pPr lvl="2"/>
            <a:r>
              <a:rPr lang="en-US" altLang="ko-KR"/>
              <a:t>UpdateInfo:Object </a:t>
            </a:r>
            <a:r>
              <a:rPr lang="ko-KR" altLang="en-US"/>
              <a:t>항목 추가</a:t>
            </a:r>
            <a:endParaRPr lang="en-US" altLang="ko-KR"/>
          </a:p>
          <a:p>
            <a:pPr lvl="4"/>
            <a:r>
              <a:rPr lang="en-US" altLang="ko-KR"/>
              <a:t>updateUser:String : </a:t>
            </a:r>
            <a:r>
              <a:rPr lang="ko-KR" altLang="en-US"/>
              <a:t>항목을 수정한 유저</a:t>
            </a:r>
            <a:endParaRPr lang="en-US" altLang="ko-KR"/>
          </a:p>
          <a:p>
            <a:pPr lvl="4"/>
            <a:r>
              <a:rPr lang="en-US" altLang="ko-KR"/>
              <a:t>updateDate:String : </a:t>
            </a:r>
            <a:r>
              <a:rPr lang="ko-KR" altLang="en-US"/>
              <a:t>항목을 수정한 날짜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29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905999" cy="4770560"/>
          </a:xfrm>
        </p:spPr>
        <p:txBody>
          <a:bodyPr/>
          <a:lstStyle/>
          <a:p>
            <a:r>
              <a:rPr lang="ko-KR" altLang="en-US"/>
              <a:t>회원가입 방식 변경</a:t>
            </a:r>
            <a:endParaRPr lang="en-US" altLang="ko-KR"/>
          </a:p>
          <a:p>
            <a:r>
              <a:rPr lang="en-US" altLang="ko-KR"/>
              <a:t>userType</a:t>
            </a:r>
            <a:r>
              <a:rPr lang="ko-KR" altLang="en-US"/>
              <a:t>이 나뉨에 따라</a:t>
            </a:r>
            <a:r>
              <a:rPr lang="en-US" altLang="ko-KR"/>
              <a:t>, </a:t>
            </a:r>
            <a:r>
              <a:rPr lang="ko-KR" altLang="en-US"/>
              <a:t>회원가입 방식에서도 </a:t>
            </a:r>
            <a:r>
              <a:rPr lang="en-US" altLang="ko-KR"/>
              <a:t>userType</a:t>
            </a:r>
            <a:r>
              <a:rPr lang="ko-KR" altLang="en-US"/>
              <a:t>을 지정하도록 명시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Join </a:t>
            </a:r>
            <a:r>
              <a:rPr lang="ko-KR" altLang="en-US"/>
              <a:t>페이지 접근 시 </a:t>
            </a:r>
            <a:r>
              <a:rPr lang="en-US" altLang="ko-KR"/>
              <a:t>JoinGate </a:t>
            </a:r>
            <a:r>
              <a:rPr lang="ko-KR" altLang="en-US"/>
              <a:t>템플릿을 로드하여 </a:t>
            </a:r>
            <a:r>
              <a:rPr lang="en-US" altLang="ko-KR"/>
              <a:t>Company</a:t>
            </a:r>
            <a:r>
              <a:rPr lang="ko-KR" altLang="en-US"/>
              <a:t>인지 </a:t>
            </a:r>
            <a:r>
              <a:rPr lang="en-US" altLang="ko-KR"/>
              <a:t>Workshop</a:t>
            </a:r>
            <a:r>
              <a:rPr lang="ko-KR" altLang="en-US"/>
              <a:t>인지에 따라 다른 페이지로 이동</a:t>
            </a:r>
            <a:r>
              <a:rPr lang="en-US" altLang="ko-KR"/>
              <a:t>. (Admin</a:t>
            </a:r>
            <a:r>
              <a:rPr lang="ko-KR" altLang="en-US"/>
              <a:t>은 예외로</a:t>
            </a:r>
            <a:r>
              <a:rPr lang="en-US" altLang="ko-KR"/>
              <a:t>, DB import</a:t>
            </a:r>
            <a:r>
              <a:rPr lang="ko-KR" altLang="en-US"/>
              <a:t>로 직접 계정을 생성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Company</a:t>
            </a:r>
            <a:r>
              <a:rPr lang="ko-KR" altLang="en-US"/>
              <a:t>의 경우 다를 바 없이 </a:t>
            </a:r>
            <a:r>
              <a:rPr lang="en-US" altLang="ko-KR"/>
              <a:t>ID / PW / </a:t>
            </a:r>
            <a:r>
              <a:rPr lang="ko-KR" altLang="en-US"/>
              <a:t>사업자등록번호만 입력하면 가입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Workshop</a:t>
            </a:r>
            <a:r>
              <a:rPr lang="ko-KR" altLang="en-US"/>
              <a:t>의 경우</a:t>
            </a:r>
            <a:r>
              <a:rPr lang="en-US" altLang="ko-KR"/>
              <a:t>, ID / PW / </a:t>
            </a:r>
            <a:r>
              <a:rPr lang="ko-KR" altLang="en-US"/>
              <a:t>사업자등록번호와 더불어</a:t>
            </a:r>
            <a:r>
              <a:rPr lang="en-US" altLang="ko-KR"/>
              <a:t>, </a:t>
            </a:r>
            <a:r>
              <a:rPr lang="ko-KR" altLang="en-US"/>
              <a:t>현재 등록되어있는 </a:t>
            </a:r>
            <a:r>
              <a:rPr lang="en-US" altLang="ko-KR"/>
              <a:t>Company </a:t>
            </a:r>
            <a:r>
              <a:rPr lang="ko-KR" altLang="en-US"/>
              <a:t>계정 중 하나를 택하여 자신이 해당 </a:t>
            </a:r>
            <a:r>
              <a:rPr lang="en-US" altLang="ko-KR"/>
              <a:t>Company</a:t>
            </a:r>
            <a:r>
              <a:rPr lang="ko-KR" altLang="en-US"/>
              <a:t>의 하위 소속임을 명시하도록 함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49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7" y="1221717"/>
            <a:ext cx="3799608" cy="4770560"/>
          </a:xfrm>
        </p:spPr>
        <p:txBody>
          <a:bodyPr/>
          <a:lstStyle/>
          <a:p>
            <a:r>
              <a:rPr lang="ko-KR" altLang="en-US"/>
              <a:t>회원가입 방식 변경</a:t>
            </a:r>
            <a:endParaRPr lang="en-US" altLang="ko-KR"/>
          </a:p>
          <a:p>
            <a:pPr lvl="2"/>
            <a:r>
              <a:rPr lang="en-US" altLang="ko-KR"/>
              <a:t>Join</a:t>
            </a:r>
            <a:r>
              <a:rPr lang="ko-KR" altLang="en-US"/>
              <a:t>을 누르면 가장 먼저 나오는 페이지로써</a:t>
            </a:r>
            <a:r>
              <a:rPr lang="en-US" altLang="ko-KR"/>
              <a:t>, userType</a:t>
            </a:r>
            <a:r>
              <a:rPr lang="ko-KR" altLang="en-US"/>
              <a:t>을 선택하도록 명시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03F43C-3D62-41ED-86FC-CA90336D0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874" y="1596916"/>
            <a:ext cx="5592087" cy="415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2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7" y="1221717"/>
            <a:ext cx="3799608" cy="4770560"/>
          </a:xfrm>
        </p:spPr>
        <p:txBody>
          <a:bodyPr/>
          <a:lstStyle/>
          <a:p>
            <a:r>
              <a:rPr lang="ko-KR" altLang="en-US"/>
              <a:t>회원가입 방식 변경</a:t>
            </a:r>
            <a:endParaRPr lang="en-US" altLang="ko-KR"/>
          </a:p>
          <a:p>
            <a:pPr lvl="2"/>
            <a:r>
              <a:rPr lang="en-US" altLang="ko-KR"/>
              <a:t>Company</a:t>
            </a:r>
            <a:r>
              <a:rPr lang="ko-KR" altLang="en-US"/>
              <a:t>의 가입과정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8E4465-11B8-4C03-A5F3-6ED95AF0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917" y="1126914"/>
            <a:ext cx="4712040" cy="44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7" y="1221717"/>
            <a:ext cx="3799608" cy="4770560"/>
          </a:xfrm>
        </p:spPr>
        <p:txBody>
          <a:bodyPr/>
          <a:lstStyle/>
          <a:p>
            <a:r>
              <a:rPr lang="ko-KR" altLang="en-US"/>
              <a:t>회원가입 방식 변경</a:t>
            </a:r>
            <a:endParaRPr lang="en-US" altLang="ko-KR"/>
          </a:p>
          <a:p>
            <a:pPr lvl="2"/>
            <a:r>
              <a:rPr lang="en-US" altLang="ko-KR"/>
              <a:t>Workshop</a:t>
            </a:r>
            <a:r>
              <a:rPr lang="ko-KR" altLang="en-US"/>
              <a:t>의 가입과정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최하단의 </a:t>
            </a:r>
            <a:r>
              <a:rPr lang="en-US" altLang="ko-KR"/>
              <a:t>Select </a:t>
            </a:r>
            <a:r>
              <a:rPr lang="ko-KR" altLang="en-US"/>
              <a:t>태그를 클릭하면 현재 </a:t>
            </a:r>
            <a:r>
              <a:rPr lang="en-US" altLang="ko-KR"/>
              <a:t>db</a:t>
            </a:r>
            <a:r>
              <a:rPr lang="ko-KR" altLang="en-US"/>
              <a:t>에 등록되어있는 </a:t>
            </a:r>
            <a:r>
              <a:rPr lang="en-US" altLang="ko-KR"/>
              <a:t>Company</a:t>
            </a:r>
            <a:r>
              <a:rPr lang="ko-KR" altLang="en-US"/>
              <a:t>들이 </a:t>
            </a:r>
            <a:r>
              <a:rPr lang="en-US" altLang="ko-KR"/>
              <a:t>option</a:t>
            </a:r>
            <a:r>
              <a:rPr lang="ko-KR" altLang="en-US"/>
              <a:t>으로써 나열</a:t>
            </a:r>
            <a:endParaRPr lang="en-US" altLang="ko-KR"/>
          </a:p>
          <a:p>
            <a:pPr lvl="2"/>
            <a:r>
              <a:rPr lang="ko-KR" altLang="en-US"/>
              <a:t>고르고 가입함으로써 해당 </a:t>
            </a:r>
            <a:r>
              <a:rPr lang="en-US" altLang="ko-KR"/>
              <a:t>Company</a:t>
            </a:r>
            <a:r>
              <a:rPr lang="ko-KR" altLang="en-US"/>
              <a:t>의 하위 </a:t>
            </a:r>
            <a:r>
              <a:rPr lang="en-US" altLang="ko-KR"/>
              <a:t>workshop</a:t>
            </a:r>
            <a:r>
              <a:rPr lang="ko-KR" altLang="en-US"/>
              <a:t>임을 명시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BA28F6-EA59-48FD-95B6-7CC3EB59F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405" y="535156"/>
            <a:ext cx="4821064" cy="533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72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4224867" cy="4770560"/>
          </a:xfrm>
        </p:spPr>
        <p:txBody>
          <a:bodyPr/>
          <a:lstStyle/>
          <a:p>
            <a:r>
              <a:rPr lang="ko-KR" altLang="en-US"/>
              <a:t>데이터 모델 변경</a:t>
            </a:r>
            <a:endParaRPr lang="en-US" altLang="ko-KR"/>
          </a:p>
          <a:p>
            <a:pPr lvl="2"/>
            <a:r>
              <a:rPr lang="en-US" altLang="ko-KR"/>
              <a:t>Company </a:t>
            </a:r>
            <a:r>
              <a:rPr lang="ko-KR" altLang="en-US"/>
              <a:t>데이터 삽입 방식 변경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엑셀파일만 업로드하면 그걸 읽어서 </a:t>
            </a:r>
            <a:r>
              <a:rPr lang="en-US" altLang="ko-KR"/>
              <a:t>DB</a:t>
            </a:r>
            <a:r>
              <a:rPr lang="ko-KR" altLang="en-US"/>
              <a:t>에 기록하도록 변경</a:t>
            </a:r>
            <a:r>
              <a:rPr lang="en-US" altLang="ko-KR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4289D3-A430-440C-A515-68FEF864A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208" y="1605064"/>
            <a:ext cx="5305106" cy="383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64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829801" cy="4770560"/>
          </a:xfrm>
        </p:spPr>
        <p:txBody>
          <a:bodyPr/>
          <a:lstStyle/>
          <a:p>
            <a:r>
              <a:rPr lang="ko-KR" altLang="en-US"/>
              <a:t>데이터 뷰 변경</a:t>
            </a:r>
            <a:endParaRPr lang="en-US" altLang="ko-KR"/>
          </a:p>
          <a:p>
            <a:pPr lvl="2"/>
            <a:r>
              <a:rPr lang="ko-KR" altLang="en-US"/>
              <a:t>데이터 열람</a:t>
            </a:r>
            <a:r>
              <a:rPr lang="en-US" altLang="ko-KR"/>
              <a:t>,</a:t>
            </a:r>
            <a:r>
              <a:rPr lang="ko-KR" altLang="en-US"/>
              <a:t> 삽입 및 삭제 방식 변경</a:t>
            </a:r>
            <a:endParaRPr lang="en-US" altLang="ko-KR"/>
          </a:p>
          <a:p>
            <a:pPr lvl="4"/>
            <a:r>
              <a:rPr lang="en-US" altLang="ko-KR"/>
              <a:t>User</a:t>
            </a:r>
            <a:r>
              <a:rPr lang="ko-KR" altLang="en-US"/>
              <a:t>와 </a:t>
            </a:r>
            <a:r>
              <a:rPr lang="en-US" altLang="ko-KR"/>
              <a:t>Company </a:t>
            </a:r>
            <a:r>
              <a:rPr lang="ko-KR" altLang="en-US"/>
              <a:t>모델이 서로 같은 </a:t>
            </a:r>
            <a:r>
              <a:rPr lang="en-US" altLang="ko-KR"/>
              <a:t>registerCode</a:t>
            </a:r>
            <a:r>
              <a:rPr lang="ko-KR" altLang="en-US"/>
              <a:t>를 공유하는 귀속관계가 되었기에</a:t>
            </a:r>
            <a:r>
              <a:rPr lang="en-US" altLang="ko-KR"/>
              <a:t>, </a:t>
            </a:r>
            <a:r>
              <a:rPr lang="ko-KR" altLang="en-US"/>
              <a:t>메인 </a:t>
            </a:r>
            <a:r>
              <a:rPr lang="en-US" altLang="ko-KR"/>
              <a:t>header</a:t>
            </a:r>
            <a:r>
              <a:rPr lang="ko-KR" altLang="en-US"/>
              <a:t>의 </a:t>
            </a:r>
            <a:r>
              <a:rPr lang="en-US" altLang="ko-KR"/>
              <a:t>data </a:t>
            </a:r>
            <a:r>
              <a:rPr lang="ko-KR" altLang="en-US"/>
              <a:t>페이지의 작동 방식 변경</a:t>
            </a:r>
            <a:r>
              <a:rPr lang="en-US" altLang="ko-KR"/>
              <a:t>.</a:t>
            </a:r>
          </a:p>
          <a:p>
            <a:pPr lvl="4"/>
            <a:r>
              <a:rPr lang="en-US" altLang="ko-KR"/>
              <a:t>Workshop userType</a:t>
            </a:r>
            <a:r>
              <a:rPr lang="ko-KR" altLang="en-US"/>
              <a:t>의 경우 </a:t>
            </a:r>
            <a:r>
              <a:rPr lang="en-US" altLang="ko-KR"/>
              <a:t>: </a:t>
            </a:r>
            <a:r>
              <a:rPr lang="ko-KR" altLang="en-US"/>
              <a:t>해당 </a:t>
            </a:r>
            <a:r>
              <a:rPr lang="en-US" altLang="ko-KR"/>
              <a:t>Workshop</a:t>
            </a:r>
            <a:r>
              <a:rPr lang="ko-KR" altLang="en-US"/>
              <a:t>이 자신의 코드에 해당하는 </a:t>
            </a:r>
            <a:r>
              <a:rPr lang="en-US" altLang="ko-KR"/>
              <a:t>company </a:t>
            </a:r>
            <a:r>
              <a:rPr lang="ko-KR" altLang="en-US"/>
              <a:t>데이터를 갖고 있지 않은 경우 </a:t>
            </a:r>
            <a:r>
              <a:rPr lang="en-US" altLang="ko-KR"/>
              <a:t>data Add </a:t>
            </a:r>
            <a:r>
              <a:rPr lang="ko-KR" altLang="en-US"/>
              <a:t>페이지로 보내지고</a:t>
            </a:r>
            <a:r>
              <a:rPr lang="en-US" altLang="ko-KR"/>
              <a:t>, </a:t>
            </a:r>
            <a:r>
              <a:rPr lang="ko-KR" altLang="en-US"/>
              <a:t>가지고 있는 경우 해당 데이터의 세부정보 페이지로 이동</a:t>
            </a:r>
            <a:r>
              <a:rPr lang="en-US" altLang="ko-KR"/>
              <a:t>.</a:t>
            </a:r>
          </a:p>
          <a:p>
            <a:pPr lvl="4"/>
            <a:r>
              <a:rPr lang="en-US" altLang="ko-KR"/>
              <a:t>Company userType</a:t>
            </a:r>
            <a:r>
              <a:rPr lang="ko-KR" altLang="en-US"/>
              <a:t>의 경우</a:t>
            </a:r>
            <a:r>
              <a:rPr lang="en-US" altLang="ko-KR"/>
              <a:t> : </a:t>
            </a:r>
            <a:r>
              <a:rPr lang="ko-KR" altLang="en-US"/>
              <a:t>항상 자신의 하위 </a:t>
            </a:r>
            <a:r>
              <a:rPr lang="en-US" altLang="ko-KR"/>
              <a:t>workshop</a:t>
            </a:r>
            <a:r>
              <a:rPr lang="ko-KR" altLang="en-US"/>
              <a:t>의 데이터가 보여지는 </a:t>
            </a:r>
            <a:r>
              <a:rPr lang="en-US" altLang="ko-KR"/>
              <a:t>data pages</a:t>
            </a:r>
            <a:r>
              <a:rPr lang="ko-KR" altLang="en-US"/>
              <a:t>로 이동</a:t>
            </a:r>
            <a:r>
              <a:rPr lang="en-US" altLang="ko-KR"/>
              <a:t>.</a:t>
            </a:r>
          </a:p>
          <a:p>
            <a:pPr lvl="4"/>
            <a:r>
              <a:rPr lang="en-US" altLang="ko-KR"/>
              <a:t>Admin userType</a:t>
            </a:r>
            <a:r>
              <a:rPr lang="ko-KR" altLang="en-US"/>
              <a:t>의 경우 </a:t>
            </a:r>
            <a:r>
              <a:rPr lang="en-US" altLang="ko-KR"/>
              <a:t>: </a:t>
            </a:r>
            <a:r>
              <a:rPr lang="ko-KR" altLang="en-US"/>
              <a:t>모든 </a:t>
            </a:r>
            <a:r>
              <a:rPr lang="en-US" altLang="ko-KR"/>
              <a:t>workshop</a:t>
            </a:r>
            <a:r>
              <a:rPr lang="ko-KR" altLang="en-US"/>
              <a:t>의 데이터가 보여지는 </a:t>
            </a:r>
            <a:r>
              <a:rPr lang="en-US" altLang="ko-KR"/>
              <a:t>data pages</a:t>
            </a:r>
            <a:r>
              <a:rPr lang="ko-KR" altLang="en-US"/>
              <a:t>로 이동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4142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635067" cy="4770560"/>
          </a:xfrm>
        </p:spPr>
        <p:txBody>
          <a:bodyPr/>
          <a:lstStyle/>
          <a:p>
            <a:r>
              <a:rPr lang="ko-KR" altLang="en-US"/>
              <a:t>파일 다운로드 방식 변경</a:t>
            </a:r>
            <a:endParaRPr lang="en-US" altLang="ko-KR"/>
          </a:p>
          <a:p>
            <a:pPr lvl="2"/>
            <a:r>
              <a:rPr lang="en-US" altLang="ko-KR"/>
              <a:t>Data pages</a:t>
            </a:r>
            <a:r>
              <a:rPr lang="ko-KR" altLang="en-US"/>
              <a:t>가 </a:t>
            </a:r>
            <a:r>
              <a:rPr lang="en-US" altLang="ko-KR"/>
              <a:t>Company </a:t>
            </a:r>
            <a:r>
              <a:rPr lang="ko-KR" altLang="en-US"/>
              <a:t>및 </a:t>
            </a:r>
            <a:r>
              <a:rPr lang="en-US" altLang="ko-KR"/>
              <a:t>Admin </a:t>
            </a:r>
            <a:r>
              <a:rPr lang="ko-KR" altLang="en-US"/>
              <a:t>전용 페이지가 됨에 따라</a:t>
            </a:r>
            <a:r>
              <a:rPr lang="en-US" altLang="ko-KR"/>
              <a:t>,</a:t>
            </a:r>
            <a:r>
              <a:rPr lang="ko-KR" altLang="en-US"/>
              <a:t> 파일 다운로드 링크가 노출되도록 변경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“</a:t>
            </a:r>
            <a:r>
              <a:rPr lang="ko-KR" altLang="en-US"/>
              <a:t>전체 파일 다운로드</a:t>
            </a:r>
            <a:r>
              <a:rPr lang="en-US" altLang="ko-KR"/>
              <a:t>＂</a:t>
            </a:r>
            <a:r>
              <a:rPr lang="ko-KR" altLang="en-US"/>
              <a:t>버튼을 구성하여</a:t>
            </a:r>
            <a:r>
              <a:rPr lang="en-US" altLang="ko-KR"/>
              <a:t>, </a:t>
            </a:r>
            <a:r>
              <a:rPr lang="ko-KR" altLang="en-US"/>
              <a:t>해당 </a:t>
            </a:r>
            <a:r>
              <a:rPr lang="en-US" altLang="ko-KR"/>
              <a:t>userType</a:t>
            </a:r>
            <a:r>
              <a:rPr lang="ko-KR" altLang="en-US"/>
              <a:t>의 </a:t>
            </a:r>
            <a:r>
              <a:rPr lang="en-US" altLang="ko-KR"/>
              <a:t>path </a:t>
            </a:r>
            <a:r>
              <a:rPr lang="ko-KR" altLang="en-US"/>
              <a:t>정규식에 대응하는 모든 원소의 </a:t>
            </a:r>
            <a:r>
              <a:rPr lang="en-US" altLang="ko-KR"/>
              <a:t>xlsx</a:t>
            </a:r>
            <a:r>
              <a:rPr lang="ko-KR" altLang="en-US"/>
              <a:t>파일을 압축하여 다운로드할 수 있도록 구성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329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3259667" cy="4770560"/>
          </a:xfrm>
        </p:spPr>
        <p:txBody>
          <a:bodyPr/>
          <a:lstStyle/>
          <a:p>
            <a:r>
              <a:rPr lang="ko-KR" altLang="en-US"/>
              <a:t>프런트엔드 설계</a:t>
            </a:r>
            <a:endParaRPr lang="en-US" altLang="ko-KR"/>
          </a:p>
          <a:p>
            <a:pPr lvl="2"/>
            <a:r>
              <a:rPr lang="ko-KR" altLang="en-US"/>
              <a:t>좌측에 사이드바</a:t>
            </a:r>
            <a:r>
              <a:rPr lang="en-US" altLang="ko-KR"/>
              <a:t>, </a:t>
            </a:r>
            <a:r>
              <a:rPr lang="ko-KR" altLang="en-US"/>
              <a:t>남는 중앙에 </a:t>
            </a:r>
            <a:r>
              <a:rPr lang="en-US" altLang="ko-KR"/>
              <a:t>heigh</a:t>
            </a:r>
            <a:r>
              <a:rPr lang="ko-KR" altLang="en-US"/>
              <a:t>를 </a:t>
            </a:r>
            <a:r>
              <a:rPr lang="en-US" altLang="ko-KR"/>
              <a:t>auto</a:t>
            </a:r>
            <a:r>
              <a:rPr lang="ko-KR" altLang="en-US"/>
              <a:t>로 하는 공용 메인페이지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Current user </a:t>
            </a:r>
            <a:r>
              <a:rPr lang="ko-KR" altLang="en-US"/>
              <a:t>부분에는 현재 접속중인 </a:t>
            </a:r>
            <a:r>
              <a:rPr lang="en-US" altLang="ko-KR"/>
              <a:t>username</a:t>
            </a:r>
            <a:r>
              <a:rPr lang="ko-KR" altLang="en-US"/>
              <a:t>과 사업자등록번호가 노출되도록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우측 그림 </a:t>
            </a:r>
            <a:r>
              <a:rPr lang="en-US" altLang="ko-KR"/>
              <a:t>: </a:t>
            </a:r>
            <a:r>
              <a:rPr lang="ko-KR" altLang="en-US"/>
              <a:t>전체적인 페이지 설계 도식화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FF590-31CA-466E-B48B-B6E836922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09" y="1360898"/>
            <a:ext cx="5700513" cy="4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36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3259667" cy="4770560"/>
          </a:xfrm>
        </p:spPr>
        <p:txBody>
          <a:bodyPr/>
          <a:lstStyle/>
          <a:p>
            <a:r>
              <a:rPr lang="ko-KR" altLang="en-US"/>
              <a:t>프런트엔드 설계</a:t>
            </a:r>
            <a:endParaRPr lang="en-US" altLang="ko-KR"/>
          </a:p>
          <a:p>
            <a:pPr lvl="2"/>
            <a:r>
              <a:rPr lang="ko-KR" altLang="en-US"/>
              <a:t>메인 화면 구성 예상도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537C803B-D0DA-4B37-8B07-8713ECED4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94" y="1556076"/>
            <a:ext cx="7521623" cy="408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AD77E-1E33-4D34-9FC0-155DB108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제시된 요구사항 분석</a:t>
            </a:r>
          </a:p>
        </p:txBody>
      </p:sp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2CE40183-3865-427F-B412-DF49BB5BF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801478"/>
              </p:ext>
            </p:extLst>
          </p:nvPr>
        </p:nvGraphicFramePr>
        <p:xfrm>
          <a:off x="1143000" y="2332026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9421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635067" cy="4770560"/>
          </a:xfrm>
        </p:spPr>
        <p:txBody>
          <a:bodyPr/>
          <a:lstStyle/>
          <a:p>
            <a:r>
              <a:rPr lang="ko-KR" altLang="en-US"/>
              <a:t>파일 다운로드</a:t>
            </a:r>
            <a:endParaRPr lang="en-US" altLang="ko-KR"/>
          </a:p>
          <a:p>
            <a:pPr lvl="2"/>
            <a:r>
              <a:rPr lang="ko-KR" altLang="en-US"/>
              <a:t>게시글 각각을 체크한 뒤 압축하여 다운하거나</a:t>
            </a:r>
            <a:r>
              <a:rPr lang="en-US" altLang="ko-KR"/>
              <a:t>, </a:t>
            </a:r>
            <a:r>
              <a:rPr lang="ko-KR" altLang="en-US"/>
              <a:t>현재 접속중인 유저의 하위 트리에 속하는 데이터를 압축하여 다운 받을 수 있음</a:t>
            </a:r>
            <a:endParaRPr lang="en-US" altLang="ko-KR"/>
          </a:p>
          <a:p>
            <a:pPr lvl="2"/>
            <a:r>
              <a:rPr lang="ko-KR" altLang="en-US"/>
              <a:t>다운로드 시 파일 이름 </a:t>
            </a:r>
            <a:r>
              <a:rPr lang="en-US" altLang="ko-KR"/>
              <a:t>:</a:t>
            </a:r>
            <a:r>
              <a:rPr lang="ko-KR" altLang="en-US"/>
              <a:t> 연도</a:t>
            </a:r>
            <a:r>
              <a:rPr lang="en-US" altLang="ko-KR"/>
              <a:t>-</a:t>
            </a:r>
            <a:r>
              <a:rPr lang="ko-KR" altLang="en-US"/>
              <a:t>월 자료</a:t>
            </a:r>
            <a:r>
              <a:rPr lang="en-US" altLang="ko-KR"/>
              <a:t>.xlsx</a:t>
            </a:r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8094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635067" cy="4770560"/>
          </a:xfrm>
        </p:spPr>
        <p:txBody>
          <a:bodyPr/>
          <a:lstStyle/>
          <a:p>
            <a:r>
              <a:rPr lang="ko-KR" altLang="en-US"/>
              <a:t>데이터 타입</a:t>
            </a:r>
            <a:endParaRPr lang="en-US" altLang="ko-KR"/>
          </a:p>
          <a:p>
            <a:pPr lvl="2"/>
            <a:r>
              <a:rPr lang="en-US" altLang="ko-KR"/>
              <a:t>Company</a:t>
            </a:r>
          </a:p>
          <a:p>
            <a:pPr lvl="4"/>
            <a:r>
              <a:rPr lang="en-US" altLang="ko-KR"/>
              <a:t>Modifier:Object </a:t>
            </a:r>
            <a:r>
              <a:rPr lang="ko-KR" altLang="en-US"/>
              <a:t>추가</a:t>
            </a:r>
            <a:r>
              <a:rPr lang="en-US" altLang="ko-KR"/>
              <a:t>. </a:t>
            </a:r>
            <a:r>
              <a:rPr lang="ko-KR" altLang="en-US"/>
              <a:t>마지막으로 </a:t>
            </a:r>
            <a:r>
              <a:rPr lang="en-US" altLang="ko-KR"/>
              <a:t>add</a:t>
            </a:r>
            <a:r>
              <a:rPr lang="ko-KR" altLang="en-US"/>
              <a:t>되거나 </a:t>
            </a:r>
            <a:r>
              <a:rPr lang="en-US" altLang="ko-KR"/>
              <a:t>edit</a:t>
            </a:r>
            <a:r>
              <a:rPr lang="ko-KR" altLang="en-US"/>
              <a:t>된 날짜가 기록됨</a:t>
            </a:r>
            <a:r>
              <a:rPr lang="en-US" altLang="ko-KR"/>
              <a:t>.</a:t>
            </a:r>
          </a:p>
          <a:p>
            <a:pPr lvl="4"/>
            <a:r>
              <a:rPr lang="en-US" altLang="ko-KR"/>
              <a:t>User</a:t>
            </a:r>
            <a:r>
              <a:rPr lang="ko-KR" altLang="en-US"/>
              <a:t>가 사업장 등록번호를 갖고</a:t>
            </a:r>
            <a:r>
              <a:rPr lang="en-US" altLang="ko-KR"/>
              <a:t>, Company</a:t>
            </a:r>
            <a:r>
              <a:rPr lang="ko-KR" altLang="en-US"/>
              <a:t>는 사업장의 분기 데이터를 기록하도록 바뀌었으므로 페이지 </a:t>
            </a:r>
            <a:r>
              <a:rPr lang="en-US" altLang="ko-KR"/>
              <a:t>url</a:t>
            </a:r>
            <a:r>
              <a:rPr lang="ko-KR" altLang="en-US"/>
              <a:t>이 사업자 등록번호가 아닌 </a:t>
            </a:r>
            <a:r>
              <a:rPr lang="en-US" altLang="ko-KR"/>
              <a:t>mongoDB</a:t>
            </a:r>
            <a:r>
              <a:rPr lang="ko-KR" altLang="en-US"/>
              <a:t>의 </a:t>
            </a:r>
            <a:r>
              <a:rPr lang="en-US" altLang="ko-KR"/>
              <a:t>id object</a:t>
            </a:r>
            <a:r>
              <a:rPr lang="ko-KR" altLang="en-US"/>
              <a:t>를 참조</a:t>
            </a:r>
            <a:r>
              <a:rPr lang="en-US" altLang="ko-KR"/>
              <a:t>.</a:t>
            </a:r>
          </a:p>
          <a:p>
            <a:pPr lvl="4"/>
            <a:r>
              <a:rPr lang="ko-KR" altLang="en-US"/>
              <a:t>데이터 트리 </a:t>
            </a:r>
            <a:r>
              <a:rPr lang="en-US" altLang="ko-KR"/>
              <a:t>: Admin -&gt; Company -&gt; WorkShop -&gt; Workshop quarter result data</a:t>
            </a:r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7123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635067" cy="4770560"/>
          </a:xfrm>
        </p:spPr>
        <p:txBody>
          <a:bodyPr/>
          <a:lstStyle/>
          <a:p>
            <a:r>
              <a:rPr lang="en-US" altLang="ko-KR"/>
              <a:t>User-Company </a:t>
            </a:r>
            <a:r>
              <a:rPr lang="ko-KR" altLang="en-US"/>
              <a:t>관계</a:t>
            </a:r>
            <a:endParaRPr lang="en-US" altLang="ko-KR"/>
          </a:p>
          <a:p>
            <a:pPr lvl="2"/>
            <a:r>
              <a:rPr lang="en-US" altLang="ko-KR"/>
              <a:t>Company</a:t>
            </a:r>
          </a:p>
          <a:p>
            <a:pPr lvl="4"/>
            <a:r>
              <a:rPr lang="en-US" altLang="ko-KR"/>
              <a:t>User:Company</a:t>
            </a:r>
            <a:r>
              <a:rPr lang="ko-KR" altLang="en-US"/>
              <a:t>에서 </a:t>
            </a:r>
            <a:r>
              <a:rPr lang="en-US" altLang="ko-KR"/>
              <a:t>Workshop</a:t>
            </a:r>
            <a:r>
              <a:rPr lang="ko-KR" altLang="en-US"/>
              <a:t>의 파일 등록 가능</a:t>
            </a:r>
            <a:r>
              <a:rPr lang="en-US" altLang="ko-KR"/>
              <a:t>. </a:t>
            </a:r>
            <a:r>
              <a:rPr lang="ko-KR" altLang="en-US"/>
              <a:t>다만 가입되어있는 하위 사업장이 있어야 가능</a:t>
            </a:r>
            <a:r>
              <a:rPr lang="en-US" altLang="ko-KR"/>
              <a:t>.</a:t>
            </a:r>
          </a:p>
          <a:p>
            <a:pPr lvl="4"/>
            <a:r>
              <a:rPr lang="en-US" altLang="ko-KR"/>
              <a:t>Workshop</a:t>
            </a:r>
            <a:r>
              <a:rPr lang="ko-KR" altLang="en-US"/>
              <a:t> 파일 등록 시</a:t>
            </a:r>
            <a:r>
              <a:rPr lang="en-US" altLang="ko-KR"/>
              <a:t>, </a:t>
            </a:r>
            <a:r>
              <a:rPr lang="ko-KR" altLang="en-US"/>
              <a:t>같은 연</a:t>
            </a:r>
            <a:r>
              <a:rPr lang="en-US" altLang="ko-KR"/>
              <a:t>-</a:t>
            </a:r>
            <a:r>
              <a:rPr lang="ko-KR" altLang="en-US"/>
              <a:t>월 분기의 자료가 등록되어 있을 경우 에러메시지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User</a:t>
            </a:r>
          </a:p>
          <a:p>
            <a:pPr lvl="4"/>
            <a:r>
              <a:rPr lang="ko-KR" altLang="en-US"/>
              <a:t>우편번호를 </a:t>
            </a:r>
            <a:r>
              <a:rPr lang="en-US" altLang="ko-KR"/>
              <a:t>company</a:t>
            </a:r>
            <a:r>
              <a:rPr lang="ko-KR" altLang="en-US"/>
              <a:t>에서 </a:t>
            </a:r>
            <a:r>
              <a:rPr lang="en-US" altLang="ko-KR"/>
              <a:t>user</a:t>
            </a:r>
            <a:r>
              <a:rPr lang="ko-KR" altLang="en-US"/>
              <a:t>의 하위 엔티티로 이동</a:t>
            </a:r>
            <a:r>
              <a:rPr lang="en-US" altLang="ko-KR"/>
              <a:t>.</a:t>
            </a:r>
          </a:p>
          <a:p>
            <a:pPr lvl="4"/>
            <a:r>
              <a:rPr lang="ko-KR" altLang="en-US"/>
              <a:t>사업장명을 </a:t>
            </a:r>
            <a:r>
              <a:rPr lang="en-US" altLang="ko-KR"/>
              <a:t>company</a:t>
            </a:r>
            <a:r>
              <a:rPr lang="ko-KR" altLang="en-US"/>
              <a:t>에서 </a:t>
            </a:r>
            <a:r>
              <a:rPr lang="en-US" altLang="ko-KR"/>
              <a:t>user</a:t>
            </a:r>
            <a:r>
              <a:rPr lang="ko-KR" altLang="en-US"/>
              <a:t>의 하위 엔티티로 이동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743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635067" cy="4770560"/>
          </a:xfrm>
        </p:spPr>
        <p:txBody>
          <a:bodyPr/>
          <a:lstStyle/>
          <a:p>
            <a:r>
              <a:rPr lang="ko-KR" altLang="en-US"/>
              <a:t>기타</a:t>
            </a:r>
            <a:endParaRPr lang="en-US" altLang="ko-KR"/>
          </a:p>
          <a:p>
            <a:pPr lvl="2"/>
            <a:r>
              <a:rPr lang="en-US" altLang="ko-KR"/>
              <a:t>404</a:t>
            </a:r>
            <a:r>
              <a:rPr lang="ko-KR" altLang="en-US"/>
              <a:t>페이지 추가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53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45B8A-B012-482A-8A5A-674C4C8D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키워드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F8B58-F08D-42DC-9E76-2C8AF1A5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45059"/>
            <a:ext cx="9905999" cy="4754085"/>
          </a:xfrm>
        </p:spPr>
        <p:txBody>
          <a:bodyPr/>
          <a:lstStyle/>
          <a:p>
            <a:r>
              <a:rPr lang="ko-KR" altLang="en-US"/>
              <a:t>요구사항을 토대로 도출한 필요사항</a:t>
            </a:r>
            <a:endParaRPr lang="en-US" altLang="ko-KR"/>
          </a:p>
          <a:p>
            <a:pPr marL="514350" lvl="1" indent="-285750">
              <a:buFontTx/>
              <a:buChar char="-"/>
            </a:pPr>
            <a:r>
              <a:rPr lang="en-US" altLang="ko-KR"/>
              <a:t>1. </a:t>
            </a:r>
            <a:r>
              <a:rPr lang="ko-KR" altLang="en-US"/>
              <a:t>사업장에 대한 정보를 취합해야 하므로</a:t>
            </a:r>
            <a:r>
              <a:rPr lang="en-US" altLang="ko-KR"/>
              <a:t>, </a:t>
            </a:r>
            <a:r>
              <a:rPr lang="ko-KR" altLang="en-US"/>
              <a:t>각 사업장의 </a:t>
            </a:r>
            <a:r>
              <a:rPr lang="ko-KR" altLang="en-US" u="sng"/>
              <a:t>정보를 받아와서 표시 및 검색</a:t>
            </a:r>
            <a:r>
              <a:rPr lang="ko-KR" altLang="en-US"/>
              <a:t>할 수 있어야 합니다</a:t>
            </a:r>
            <a:r>
              <a:rPr lang="en-US" altLang="ko-KR"/>
              <a:t>.</a:t>
            </a:r>
          </a:p>
          <a:p>
            <a:pPr marL="514350" lvl="1" indent="-285750">
              <a:buFontTx/>
              <a:buChar char="-"/>
            </a:pPr>
            <a:r>
              <a:rPr lang="en-US" altLang="ko-KR"/>
              <a:t>2. </a:t>
            </a:r>
            <a:r>
              <a:rPr lang="ko-KR" altLang="en-US"/>
              <a:t>특정 사업장</a:t>
            </a:r>
            <a:r>
              <a:rPr lang="en-US" altLang="ko-KR"/>
              <a:t>(</a:t>
            </a:r>
            <a:r>
              <a:rPr lang="ko-KR" altLang="en-US"/>
              <a:t>들</a:t>
            </a:r>
            <a:r>
              <a:rPr lang="en-US" altLang="ko-KR"/>
              <a:t>)</a:t>
            </a:r>
            <a:r>
              <a:rPr lang="ko-KR" altLang="en-US"/>
              <a:t>을 선택한 뒤 해당 사업장의 정보와 매출액을 </a:t>
            </a:r>
            <a:r>
              <a:rPr lang="ko-KR" altLang="en-US" u="sng"/>
              <a:t>파일화하여 저장</a:t>
            </a:r>
            <a:r>
              <a:rPr lang="en-US" altLang="ko-KR"/>
              <a:t> </a:t>
            </a:r>
            <a:r>
              <a:rPr lang="ko-KR" altLang="en-US"/>
              <a:t>할 수 있어야 합니다</a:t>
            </a:r>
            <a:r>
              <a:rPr lang="en-US" altLang="ko-KR"/>
              <a:t>.</a:t>
            </a:r>
          </a:p>
          <a:p>
            <a:pPr marL="514350" lvl="1" indent="-285750">
              <a:buFontTx/>
              <a:buChar char="-"/>
            </a:pPr>
            <a:r>
              <a:rPr lang="en-US" altLang="ko-KR"/>
              <a:t>3. </a:t>
            </a:r>
            <a:r>
              <a:rPr lang="ko-KR" altLang="en-US"/>
              <a:t>사업장에 대한 </a:t>
            </a:r>
            <a:r>
              <a:rPr lang="ko-KR" altLang="en-US" u="sng"/>
              <a:t>정보를 추가하고</a:t>
            </a:r>
            <a:r>
              <a:rPr lang="en-US" altLang="ko-KR" u="sng"/>
              <a:t>, </a:t>
            </a:r>
            <a:r>
              <a:rPr lang="ko-KR" altLang="en-US" u="sng"/>
              <a:t>갱신하고</a:t>
            </a:r>
            <a:r>
              <a:rPr lang="en-US" altLang="ko-KR" u="sng"/>
              <a:t>, </a:t>
            </a:r>
            <a:r>
              <a:rPr lang="ko-KR" altLang="en-US" u="sng"/>
              <a:t>불필요해질 경우 삭제</a:t>
            </a:r>
            <a:r>
              <a:rPr lang="ko-KR" altLang="en-US"/>
              <a:t>할 수 있어야 합니다</a:t>
            </a:r>
            <a:r>
              <a:rPr lang="en-US" altLang="ko-KR"/>
              <a:t>.</a:t>
            </a:r>
          </a:p>
          <a:p>
            <a:pPr marL="514350" lvl="1" indent="-285750">
              <a:buFontTx/>
              <a:buChar char="-"/>
            </a:pPr>
            <a:endParaRPr lang="en-US" altLang="ko-KR"/>
          </a:p>
          <a:p>
            <a:pPr lvl="1"/>
            <a:r>
              <a:rPr lang="ko-KR" altLang="en-US"/>
              <a:t>특기 사항</a:t>
            </a:r>
            <a:endParaRPr lang="en-US" altLang="ko-KR"/>
          </a:p>
          <a:p>
            <a:pPr marL="514350" lvl="1" indent="-285750">
              <a:buFontTx/>
              <a:buChar char="-"/>
            </a:pPr>
            <a:r>
              <a:rPr lang="ko-KR" altLang="en-US"/>
              <a:t>데이터의 수 </a:t>
            </a:r>
            <a:r>
              <a:rPr lang="en-US" altLang="ko-KR"/>
              <a:t>: </a:t>
            </a:r>
            <a:r>
              <a:rPr lang="ko-KR" altLang="en-US"/>
              <a:t>약 </a:t>
            </a:r>
            <a:r>
              <a:rPr lang="en-US" altLang="ko-KR"/>
              <a:t>1</a:t>
            </a:r>
            <a:r>
              <a:rPr lang="ko-KR" altLang="en-US"/>
              <a:t>만개 </a:t>
            </a:r>
            <a:r>
              <a:rPr lang="en-US" altLang="ko-KR"/>
              <a:t>-&gt; 1</a:t>
            </a:r>
            <a:r>
              <a:rPr lang="ko-KR" altLang="en-US"/>
              <a:t>만개의 데이터를 한 페이지에 나타내기엔 성능 저하가 우려되므로 여러 페이지에 걸쳐서 나타내거나</a:t>
            </a:r>
            <a:r>
              <a:rPr lang="en-US" altLang="ko-KR"/>
              <a:t>, </a:t>
            </a:r>
            <a:r>
              <a:rPr lang="ko-KR" altLang="en-US"/>
              <a:t>나타낼 때 필터링이 필요할 것으로 예상</a:t>
            </a:r>
            <a:r>
              <a:rPr lang="en-US" altLang="ko-KR"/>
              <a:t>.</a:t>
            </a:r>
          </a:p>
          <a:p>
            <a:pPr marL="514350" lvl="1" indent="-285750">
              <a:buFontTx/>
              <a:buChar char="-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키워드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28584"/>
            <a:ext cx="9905999" cy="4770560"/>
          </a:xfrm>
        </p:spPr>
        <p:txBody>
          <a:bodyPr/>
          <a:lstStyle/>
          <a:p>
            <a:r>
              <a:rPr lang="ko-KR" altLang="en-US"/>
              <a:t>필요사항을 토대로 모의설계</a:t>
            </a:r>
            <a:endParaRPr lang="en-US" altLang="ko-KR"/>
          </a:p>
          <a:p>
            <a:pPr marL="514350" lvl="1" indent="-285750">
              <a:buFontTx/>
              <a:buChar char="-"/>
            </a:pPr>
            <a:r>
              <a:rPr lang="en-US" altLang="ko-KR"/>
              <a:t>1. data</a:t>
            </a:r>
            <a:r>
              <a:rPr lang="ko-KR" altLang="en-US"/>
              <a:t> 페이지 접속 시</a:t>
            </a:r>
            <a:r>
              <a:rPr lang="en-US" altLang="ko-KR"/>
              <a:t>, </a:t>
            </a:r>
            <a:r>
              <a:rPr lang="ko-KR" altLang="en-US"/>
              <a:t>등록된 사업장들을 </a:t>
            </a:r>
            <a:r>
              <a:rPr lang="en-US" altLang="ko-KR"/>
              <a:t>DB</a:t>
            </a:r>
            <a:r>
              <a:rPr lang="ko-KR" altLang="en-US"/>
              <a:t>로부터 받아와 리스트로 표시</a:t>
            </a:r>
            <a:r>
              <a:rPr lang="en-US" altLang="ko-KR"/>
              <a:t>. </a:t>
            </a:r>
            <a:r>
              <a:rPr lang="ko-KR" altLang="en-US"/>
              <a:t>데이터의 수가 많기에 모든 데이터를 즉시 제공하지 않고</a:t>
            </a:r>
            <a:r>
              <a:rPr lang="en-US" altLang="ko-KR"/>
              <a:t>, </a:t>
            </a:r>
            <a:r>
              <a:rPr lang="ko-KR" altLang="en-US"/>
              <a:t>선 검색</a:t>
            </a:r>
            <a:r>
              <a:rPr lang="en-US" altLang="ko-KR"/>
              <a:t>/</a:t>
            </a:r>
            <a:r>
              <a:rPr lang="ko-KR" altLang="en-US"/>
              <a:t>필터링 후 제공 방식이 좋을 것으로 예상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-   2. data/:id </a:t>
            </a:r>
            <a:r>
              <a:rPr lang="ko-KR" altLang="en-US"/>
              <a:t>페이지 접속 시 로그인 되어있을 경우 해당 사업장의 정보 갱신</a:t>
            </a:r>
            <a:r>
              <a:rPr lang="en-US" altLang="ko-KR"/>
              <a:t>/</a:t>
            </a:r>
            <a:r>
              <a:rPr lang="ko-KR" altLang="en-US"/>
              <a:t>삭제가 가능</a:t>
            </a:r>
            <a:r>
              <a:rPr lang="en-US" altLang="ko-KR"/>
              <a:t>.</a:t>
            </a:r>
          </a:p>
          <a:p>
            <a:pPr marL="514350" lvl="1" indent="-285750">
              <a:buFontTx/>
              <a:buChar char="-"/>
            </a:pPr>
            <a:r>
              <a:rPr lang="en-US" altLang="ko-KR"/>
              <a:t>3. </a:t>
            </a:r>
            <a:r>
              <a:rPr lang="ko-KR" altLang="en-US"/>
              <a:t>로그인 되어있을 경우 </a:t>
            </a:r>
            <a:r>
              <a:rPr lang="en-US" altLang="ko-KR"/>
              <a:t>data </a:t>
            </a:r>
            <a:r>
              <a:rPr lang="ko-KR" altLang="en-US"/>
              <a:t>페이지에 신규 사업장 등록 버튼 활성화</a:t>
            </a:r>
            <a:r>
              <a:rPr lang="en-US" altLang="ko-KR"/>
              <a:t>, </a:t>
            </a:r>
            <a:r>
              <a:rPr lang="ko-KR" altLang="en-US"/>
              <a:t>정보를 입력하여 데이터 테이블에 추가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2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28584"/>
            <a:ext cx="9905999" cy="4770560"/>
          </a:xfrm>
        </p:spPr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안</a:t>
            </a: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자바스크립트 풀스택</a:t>
            </a:r>
            <a:endParaRPr lang="en-US" altLang="ko-KR"/>
          </a:p>
          <a:p>
            <a:pPr lvl="1">
              <a:buFontTx/>
              <a:buChar char="-"/>
            </a:pPr>
            <a:r>
              <a:rPr lang="en-US" altLang="ko-KR"/>
              <a:t>FE</a:t>
            </a:r>
          </a:p>
          <a:p>
            <a:pPr lvl="3">
              <a:buFontTx/>
              <a:buChar char="-"/>
            </a:pPr>
            <a:r>
              <a:rPr lang="en-US" altLang="ko-KR"/>
              <a:t>View : pug, scss</a:t>
            </a:r>
          </a:p>
          <a:p>
            <a:pPr lvl="1">
              <a:buFontTx/>
              <a:buChar char="-"/>
            </a:pPr>
            <a:r>
              <a:rPr lang="en-US" altLang="ko-KR"/>
              <a:t>BE</a:t>
            </a:r>
          </a:p>
          <a:p>
            <a:pPr lvl="3">
              <a:buFontTx/>
              <a:buChar char="-"/>
            </a:pPr>
            <a:r>
              <a:rPr lang="en-US" altLang="ko-KR"/>
              <a:t>Server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express</a:t>
            </a:r>
          </a:p>
          <a:p>
            <a:pPr lvl="3">
              <a:buFontTx/>
              <a:buChar char="-"/>
            </a:pPr>
            <a:r>
              <a:rPr lang="en-US" altLang="ko-KR"/>
              <a:t>Database &amp; Model : MongoDB</a:t>
            </a:r>
          </a:p>
          <a:p>
            <a:pPr lvl="3">
              <a:buFontTx/>
              <a:buChar char="-"/>
            </a:pPr>
            <a:r>
              <a:rPr lang="en-US" altLang="ko-KR"/>
              <a:t>Controller : javascript - node.js</a:t>
            </a:r>
          </a:p>
          <a:p>
            <a:r>
              <a:rPr lang="ko-KR" altLang="en-US"/>
              <a:t>장점 </a:t>
            </a:r>
            <a:r>
              <a:rPr lang="en-US" altLang="ko-KR"/>
              <a:t>: </a:t>
            </a:r>
            <a:r>
              <a:rPr lang="ko-KR" altLang="en-US"/>
              <a:t>반드시 필요한 라이브러리만 사용하여 개발자들간의 소통이 원활</a:t>
            </a:r>
            <a:r>
              <a:rPr lang="en-US" altLang="ko-KR"/>
              <a:t>. </a:t>
            </a:r>
          </a:p>
          <a:p>
            <a:r>
              <a:rPr lang="ko-KR" altLang="en-US"/>
              <a:t>단점 </a:t>
            </a:r>
            <a:r>
              <a:rPr lang="en-US" altLang="ko-KR"/>
              <a:t>: </a:t>
            </a:r>
            <a:r>
              <a:rPr lang="ko-KR" altLang="en-US"/>
              <a:t>프레임워크 없이 라이브러리를 최소한으로 사용하기 때문에 사용자 경험이 낮을 수 있음</a:t>
            </a:r>
            <a:r>
              <a:rPr lang="en-US" altLang="ko-KR"/>
              <a:t>.</a:t>
            </a:r>
            <a:endParaRPr lang="ko-KR" altLang="en-US"/>
          </a:p>
          <a:p>
            <a:pPr lvl="3">
              <a:buFontTx/>
              <a:buChar char="-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040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905999" cy="4770560"/>
          </a:xfrm>
        </p:spPr>
        <p:txBody>
          <a:bodyPr/>
          <a:lstStyle/>
          <a:p>
            <a:r>
              <a:rPr lang="ko-KR" altLang="en-US"/>
              <a:t>개발 기간 배정</a:t>
            </a:r>
            <a:endParaRPr lang="en-US" altLang="ko-KR"/>
          </a:p>
          <a:p>
            <a:pPr lvl="2"/>
            <a:r>
              <a:rPr lang="en-US" altLang="ko-KR"/>
              <a:t>1</a:t>
            </a:r>
            <a:r>
              <a:rPr lang="ko-KR" altLang="en-US"/>
              <a:t>주차 </a:t>
            </a:r>
            <a:r>
              <a:rPr lang="en-US" altLang="ko-KR"/>
              <a:t>: </a:t>
            </a:r>
            <a:r>
              <a:rPr lang="ko-KR" altLang="en-US"/>
              <a:t>라우팅</a:t>
            </a:r>
            <a:r>
              <a:rPr lang="en-US" altLang="ko-KR"/>
              <a:t>, </a:t>
            </a:r>
            <a:r>
              <a:rPr lang="ko-KR" altLang="en-US"/>
              <a:t>임시 </a:t>
            </a:r>
            <a:r>
              <a:rPr lang="en-US" altLang="ko-KR"/>
              <a:t>DB</a:t>
            </a:r>
            <a:r>
              <a:rPr lang="ko-KR" altLang="en-US"/>
              <a:t>로 데이터 표기 및 </a:t>
            </a:r>
            <a:r>
              <a:rPr lang="en-US" altLang="ko-KR"/>
              <a:t>UI </a:t>
            </a:r>
            <a:r>
              <a:rPr lang="ko-KR" altLang="en-US"/>
              <a:t>스케치</a:t>
            </a:r>
            <a:endParaRPr lang="en-US" altLang="ko-KR"/>
          </a:p>
          <a:p>
            <a:pPr lvl="2"/>
            <a:r>
              <a:rPr lang="en-US" altLang="ko-KR"/>
              <a:t>2</a:t>
            </a:r>
            <a:r>
              <a:rPr lang="ko-KR" altLang="en-US"/>
              <a:t>주차 </a:t>
            </a:r>
            <a:r>
              <a:rPr lang="en-US" altLang="ko-KR"/>
              <a:t>: DB </a:t>
            </a:r>
            <a:r>
              <a:rPr lang="ko-KR" altLang="en-US"/>
              <a:t>연결</a:t>
            </a:r>
            <a:r>
              <a:rPr lang="en-US" altLang="ko-KR"/>
              <a:t>, </a:t>
            </a:r>
            <a:r>
              <a:rPr lang="ko-KR" altLang="en-US"/>
              <a:t>로그인 및 사업장 등록</a:t>
            </a:r>
            <a:r>
              <a:rPr lang="en-US" altLang="ko-KR"/>
              <a:t>/</a:t>
            </a:r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기능 구현</a:t>
            </a:r>
            <a:endParaRPr lang="en-US" altLang="ko-KR"/>
          </a:p>
          <a:p>
            <a:pPr lvl="2"/>
            <a:r>
              <a:rPr lang="en-US" altLang="ko-KR"/>
              <a:t>3</a:t>
            </a:r>
            <a:r>
              <a:rPr lang="ko-KR" altLang="en-US"/>
              <a:t>주차 </a:t>
            </a:r>
            <a:r>
              <a:rPr lang="en-US" altLang="ko-KR"/>
              <a:t>: </a:t>
            </a:r>
            <a:r>
              <a:rPr lang="ko-KR" altLang="en-US"/>
              <a:t>첨부파일 기능 구현</a:t>
            </a:r>
            <a:r>
              <a:rPr lang="en-US" altLang="ko-KR"/>
              <a:t>, </a:t>
            </a:r>
            <a:r>
              <a:rPr lang="ko-KR" altLang="en-US"/>
              <a:t>요구사항 재취합</a:t>
            </a:r>
            <a:r>
              <a:rPr lang="en-US" altLang="ko-KR"/>
              <a:t>, </a:t>
            </a:r>
            <a:r>
              <a:rPr lang="ko-KR" altLang="en-US"/>
              <a:t>스타일링</a:t>
            </a:r>
            <a:endParaRPr lang="en-US" altLang="ko-KR"/>
          </a:p>
          <a:p>
            <a:pPr lvl="2"/>
            <a:r>
              <a:rPr lang="en-US" altLang="ko-KR"/>
              <a:t>4</a:t>
            </a:r>
            <a:r>
              <a:rPr lang="ko-KR" altLang="en-US"/>
              <a:t>주차 </a:t>
            </a:r>
            <a:r>
              <a:rPr lang="en-US" altLang="ko-KR"/>
              <a:t>: </a:t>
            </a:r>
            <a:r>
              <a:rPr lang="ko-KR" altLang="en-US"/>
              <a:t>알파테스트</a:t>
            </a:r>
            <a:r>
              <a:rPr lang="en-US" altLang="ko-KR"/>
              <a:t>, </a:t>
            </a:r>
            <a:r>
              <a:rPr lang="ko-KR" altLang="en-US"/>
              <a:t>디버깅</a:t>
            </a:r>
            <a:r>
              <a:rPr lang="en-US" altLang="ko-KR"/>
              <a:t>, </a:t>
            </a:r>
            <a:r>
              <a:rPr lang="ko-KR" altLang="en-US"/>
              <a:t>안정성 및 보안 체크</a:t>
            </a:r>
            <a:r>
              <a:rPr lang="en-US" altLang="ko-KR"/>
              <a:t>, </a:t>
            </a:r>
            <a:r>
              <a:rPr lang="ko-KR" altLang="en-US"/>
              <a:t>발표 자료 구성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238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7"/>
            <a:ext cx="9905999" cy="4770560"/>
          </a:xfrm>
        </p:spPr>
        <p:txBody>
          <a:bodyPr/>
          <a:lstStyle/>
          <a:p>
            <a:r>
              <a:rPr lang="en-US" altLang="ko-KR"/>
              <a:t>MongoDB</a:t>
            </a:r>
            <a:r>
              <a:rPr lang="ko-KR" altLang="en-US"/>
              <a:t> </a:t>
            </a:r>
            <a:r>
              <a:rPr lang="en-US" altLang="ko-KR"/>
              <a:t>Document Table</a:t>
            </a:r>
            <a:r>
              <a:rPr lang="ko-KR" altLang="en-US"/>
              <a:t> 정의</a:t>
            </a:r>
            <a:endParaRPr lang="en-US" altLang="ko-KR"/>
          </a:p>
          <a:p>
            <a:pPr marL="514350" lvl="1" indent="-285750">
              <a:buFontTx/>
              <a:buChar char="-"/>
            </a:pPr>
            <a:r>
              <a:rPr lang="en-US" altLang="ko-KR"/>
              <a:t>User</a:t>
            </a:r>
          </a:p>
          <a:p>
            <a:pPr marL="742950" lvl="2" indent="-285750">
              <a:buFontTx/>
              <a:buChar char="-"/>
            </a:pPr>
            <a:r>
              <a:rPr lang="en-US" altLang="ko-KR"/>
              <a:t>Name : string</a:t>
            </a:r>
          </a:p>
          <a:p>
            <a:pPr marL="742950" lvl="2" indent="-285750">
              <a:buFontTx/>
              <a:buChar char="-"/>
            </a:pPr>
            <a:r>
              <a:rPr lang="en-US" altLang="ko-KR"/>
              <a:t>Password : string (hashed)</a:t>
            </a:r>
          </a:p>
          <a:p>
            <a:pPr marL="742950" lvl="2" indent="-285750">
              <a:buFontTx/>
              <a:buChar char="-"/>
            </a:pPr>
            <a:r>
              <a:rPr lang="en-US" altLang="ko-KR"/>
              <a:t>CreatedAt : date</a:t>
            </a:r>
          </a:p>
        </p:txBody>
      </p:sp>
    </p:spTree>
    <p:extLst>
      <p:ext uri="{BB962C8B-B14F-4D97-AF65-F5344CB8AC3E}">
        <p14:creationId xmlns:p14="http://schemas.microsoft.com/office/powerpoint/2010/main" val="24176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E2FC-5C89-4305-9A60-DC14472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37E7-1E13-4C56-8283-2E476C6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66" y="1221716"/>
            <a:ext cx="9905999" cy="5356883"/>
          </a:xfrm>
        </p:spPr>
        <p:txBody>
          <a:bodyPr/>
          <a:lstStyle/>
          <a:p>
            <a:r>
              <a:rPr lang="en-US" altLang="ko-KR"/>
              <a:t>MongoDB</a:t>
            </a:r>
            <a:r>
              <a:rPr lang="ko-KR" altLang="en-US"/>
              <a:t> </a:t>
            </a:r>
            <a:r>
              <a:rPr lang="en-US" altLang="ko-KR"/>
              <a:t>Data Type </a:t>
            </a:r>
            <a:r>
              <a:rPr lang="ko-KR" altLang="en-US"/>
              <a:t>정의</a:t>
            </a:r>
            <a:endParaRPr lang="en-US" altLang="ko-KR"/>
          </a:p>
          <a:p>
            <a:pPr marL="514350" lvl="1" indent="-285750">
              <a:buFontTx/>
              <a:buChar char="-"/>
            </a:pPr>
            <a:r>
              <a:rPr lang="en-US" altLang="ko-KR"/>
              <a:t>Company</a:t>
            </a:r>
          </a:p>
          <a:p>
            <a:pPr marL="742950" lvl="2" indent="-285750">
              <a:buFontTx/>
              <a:buChar char="-"/>
            </a:pPr>
            <a:r>
              <a:rPr lang="ko-KR" altLang="en-US"/>
              <a:t>메인에서 열람가능한 정보</a:t>
            </a:r>
            <a:endParaRPr lang="en-US" altLang="ko-KR"/>
          </a:p>
          <a:p>
            <a:pPr marL="1017270" lvl="4" indent="-285750">
              <a:buFontTx/>
              <a:buChar char="-"/>
            </a:pPr>
            <a:r>
              <a:rPr lang="en-US" altLang="ko-KR"/>
              <a:t>Name : string -&gt; </a:t>
            </a:r>
            <a:r>
              <a:rPr lang="ko-KR" altLang="en-US"/>
              <a:t>사업장명</a:t>
            </a:r>
            <a:endParaRPr lang="en-US" altLang="ko-KR"/>
          </a:p>
          <a:p>
            <a:pPr marL="1017270" lvl="4" indent="-285750">
              <a:buFontTx/>
              <a:buChar char="-"/>
            </a:pPr>
            <a:r>
              <a:rPr lang="en-US" altLang="ko-KR"/>
              <a:t>Regestied_Code : string -&gt; </a:t>
            </a:r>
            <a:r>
              <a:rPr lang="ko-KR" altLang="en-US"/>
              <a:t>사업자등록번호</a:t>
            </a:r>
            <a:r>
              <a:rPr lang="en-US" altLang="ko-KR"/>
              <a:t>. </a:t>
            </a:r>
            <a:r>
              <a:rPr lang="ko-KR" altLang="en-US"/>
              <a:t>코드처럼 사용하기에 </a:t>
            </a:r>
            <a:r>
              <a:rPr lang="en-US" altLang="ko-KR"/>
              <a:t>string</a:t>
            </a:r>
            <a:r>
              <a:rPr lang="ko-KR" altLang="en-US"/>
              <a:t>으로 설정</a:t>
            </a:r>
            <a:r>
              <a:rPr lang="en-US" altLang="ko-KR"/>
              <a:t>.</a:t>
            </a:r>
          </a:p>
          <a:p>
            <a:pPr marL="1017270" lvl="4" indent="-285750">
              <a:buFontTx/>
              <a:buChar char="-"/>
            </a:pPr>
            <a:r>
              <a:rPr lang="en-US" altLang="ko-KR"/>
              <a:t>Category : array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사업장 업종 명칭</a:t>
            </a:r>
            <a:r>
              <a:rPr lang="en-US" altLang="ko-KR"/>
              <a:t>, </a:t>
            </a:r>
            <a:r>
              <a:rPr lang="ko-KR" altLang="en-US"/>
              <a:t>원소는 </a:t>
            </a:r>
            <a:r>
              <a:rPr lang="en-US" altLang="ko-KR"/>
              <a:t>string</a:t>
            </a:r>
          </a:p>
          <a:p>
            <a:pPr marL="1017270" lvl="4" indent="-285750">
              <a:buFontTx/>
              <a:buChar char="-"/>
            </a:pPr>
            <a:r>
              <a:rPr lang="en-US" altLang="ko-KR"/>
              <a:t>Sales : number -&gt; </a:t>
            </a:r>
            <a:r>
              <a:rPr lang="ko-KR" altLang="en-US"/>
              <a:t>매출액</a:t>
            </a:r>
            <a:endParaRPr lang="en-US" altLang="ko-KR"/>
          </a:p>
          <a:p>
            <a:pPr marL="742950" lvl="2" indent="-285750">
              <a:buFontTx/>
              <a:buChar char="-"/>
            </a:pPr>
            <a:r>
              <a:rPr lang="en-US" altLang="ko-KR"/>
              <a:t>Detail</a:t>
            </a:r>
            <a:r>
              <a:rPr lang="ko-KR" altLang="en-US"/>
              <a:t>에서 추가로 열람가능한 세부정보</a:t>
            </a:r>
            <a:endParaRPr lang="en-US" altLang="ko-KR"/>
          </a:p>
          <a:p>
            <a:pPr marL="1017270" lvl="4" indent="-285750">
              <a:buFontTx/>
              <a:buChar char="-"/>
            </a:pPr>
            <a:r>
              <a:rPr lang="en-US" altLang="ko-KR"/>
              <a:t>PastSales : object -&gt; </a:t>
            </a:r>
            <a:r>
              <a:rPr lang="ko-KR" altLang="en-US"/>
              <a:t>지난 </a:t>
            </a:r>
            <a:r>
              <a:rPr lang="en-US" altLang="ko-KR"/>
              <a:t>3</a:t>
            </a:r>
            <a:r>
              <a:rPr lang="ko-KR" altLang="en-US"/>
              <a:t>분기동안의 매출액</a:t>
            </a:r>
            <a:r>
              <a:rPr lang="en-US" altLang="ko-KR"/>
              <a:t>. Key : </a:t>
            </a:r>
            <a:r>
              <a:rPr lang="ko-KR" altLang="en-US"/>
              <a:t>분기</a:t>
            </a:r>
            <a:r>
              <a:rPr lang="en-US" altLang="ko-KR"/>
              <a:t>, value : </a:t>
            </a:r>
            <a:r>
              <a:rPr lang="ko-KR" altLang="en-US"/>
              <a:t>매출액</a:t>
            </a:r>
            <a:endParaRPr lang="en-US" altLang="ko-KR"/>
          </a:p>
          <a:p>
            <a:pPr marL="1017270" lvl="4" indent="-285750">
              <a:buFontTx/>
              <a:buChar char="-"/>
            </a:pPr>
            <a:r>
              <a:rPr lang="en-US" altLang="ko-KR"/>
              <a:t>Category_Code : string -&gt; </a:t>
            </a:r>
            <a:r>
              <a:rPr lang="ko-KR" altLang="en-US"/>
              <a:t>사업장업종코드명</a:t>
            </a:r>
            <a:endParaRPr lang="en-US" altLang="ko-KR"/>
          </a:p>
          <a:p>
            <a:pPr marL="1017270" lvl="4" indent="-285750">
              <a:buFontTx/>
              <a:buChar char="-"/>
            </a:pPr>
            <a:r>
              <a:rPr lang="en-US" altLang="ko-KR"/>
              <a:t>isPrivate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Boolean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사업장형태구분코드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true : </a:t>
            </a:r>
            <a:r>
              <a:rPr lang="ko-KR" altLang="en-US"/>
              <a:t>개인</a:t>
            </a:r>
            <a:r>
              <a:rPr lang="en-US" altLang="ko-KR"/>
              <a:t>(2), false : </a:t>
            </a:r>
            <a:r>
              <a:rPr lang="ko-KR" altLang="en-US"/>
              <a:t>법인</a:t>
            </a:r>
            <a:r>
              <a:rPr lang="en-US" altLang="ko-KR"/>
              <a:t>(1)</a:t>
            </a:r>
          </a:p>
          <a:p>
            <a:pPr marL="1017270" lvl="4" indent="-285750">
              <a:buFontTx/>
              <a:buChar char="-"/>
            </a:pPr>
            <a:r>
              <a:rPr lang="en-US" altLang="ko-KR"/>
              <a:t>Postcode : string -&gt; </a:t>
            </a:r>
            <a:r>
              <a:rPr lang="ko-KR" altLang="en-US"/>
              <a:t>우편번호</a:t>
            </a:r>
            <a:endParaRPr lang="en-US" altLang="ko-KR"/>
          </a:p>
          <a:p>
            <a:pPr marL="1017270" lvl="4" indent="-285750">
              <a:buFontTx/>
              <a:buChar char="-"/>
            </a:pPr>
            <a:r>
              <a:rPr lang="en-US" altLang="ko-KR"/>
              <a:t>createdAt : date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자료생성일자</a:t>
            </a:r>
            <a:endParaRPr lang="en-US" altLang="ko-KR"/>
          </a:p>
          <a:p>
            <a:pPr marL="1017270" lvl="4" indent="-285750">
              <a:buFontTx/>
              <a:buChar char="-"/>
            </a:pPr>
            <a:r>
              <a:rPr lang="en-US" altLang="ko-KR"/>
              <a:t>Attach : array -&gt; </a:t>
            </a:r>
            <a:r>
              <a:rPr lang="ko-KR" altLang="en-US"/>
              <a:t>첨부파일 에셋들의 집합</a:t>
            </a:r>
            <a:r>
              <a:rPr lang="en-US" altLang="ko-KR"/>
              <a:t>. </a:t>
            </a:r>
            <a:r>
              <a:rPr lang="ko-KR" altLang="en-US"/>
              <a:t>원소는 </a:t>
            </a:r>
            <a:r>
              <a:rPr lang="en-US" altLang="ko-KR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21920388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321C1C"/>
      </a:dk2>
      <a:lt2>
        <a:srgbClr val="F3F0F3"/>
      </a:lt2>
      <a:accent1>
        <a:srgbClr val="2AB83A"/>
      </a:accent1>
      <a:accent2>
        <a:srgbClr val="1EB76E"/>
      </a:accent2>
      <a:accent3>
        <a:srgbClr val="29B4AC"/>
      </a:accent3>
      <a:accent4>
        <a:srgbClr val="218ECB"/>
      </a:accent4>
      <a:accent5>
        <a:srgbClr val="3359DD"/>
      </a:accent5>
      <a:accent6>
        <a:srgbClr val="4F30CF"/>
      </a:accent6>
      <a:hlink>
        <a:srgbClr val="BF3FB0"/>
      </a:hlink>
      <a:folHlink>
        <a:srgbClr val="7F7F7F"/>
      </a:folHlink>
    </a:clrScheme>
    <a:fontScheme name="Walbaum Display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5523</TotalTime>
  <Words>1554</Words>
  <Application>Microsoft Office PowerPoint</Application>
  <PresentationFormat>와이드스크린</PresentationFormat>
  <Paragraphs>237</Paragraphs>
  <Slides>33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Microsoft GothicNeo</vt:lpstr>
      <vt:lpstr>맑은 고딕</vt:lpstr>
      <vt:lpstr>Arial</vt:lpstr>
      <vt:lpstr>RegattaVTI</vt:lpstr>
      <vt:lpstr>Comento Project 설계서</vt:lpstr>
      <vt:lpstr>목차</vt:lpstr>
      <vt:lpstr>제시된 요구사항 분석</vt:lpstr>
      <vt:lpstr>키워드 분석</vt:lpstr>
      <vt:lpstr>키워드 분석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요청 변경사항</vt:lpstr>
      <vt:lpstr>개발 일정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박기범</dc:creator>
  <cp:lastModifiedBy>박기범</cp:lastModifiedBy>
  <cp:revision>50</cp:revision>
  <dcterms:created xsi:type="dcterms:W3CDTF">2022-01-16T07:42:32Z</dcterms:created>
  <dcterms:modified xsi:type="dcterms:W3CDTF">2022-02-18T06:33:43Z</dcterms:modified>
</cp:coreProperties>
</file>