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4" r:id="rId4"/>
    <p:sldId id="260" r:id="rId5"/>
    <p:sldId id="26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81" r:id="rId16"/>
    <p:sldId id="282" r:id="rId17"/>
    <p:sldId id="284" r:id="rId1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285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pos="59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CB"/>
    <a:srgbClr val="0086B3"/>
    <a:srgbClr val="00B0EE"/>
    <a:srgbClr val="46C1EA"/>
    <a:srgbClr val="008EC0"/>
    <a:srgbClr val="00ACE6"/>
    <a:srgbClr val="00759E"/>
    <a:srgbClr val="004760"/>
    <a:srgbClr val="0099CC"/>
    <a:srgbClr val="87D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20" y="132"/>
      </p:cViewPr>
      <p:guideLst>
        <p:guide orient="horz" pos="300"/>
        <p:guide pos="285"/>
        <p:guide orient="horz" pos="4042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C5C0A-FC77-4613-A2AB-B71635378E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E145-A8B4-4019-8558-D83373CAD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D703-0886-4743-9C6D-34EE6A4D60E3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EC50-90D1-4242-B63A-165E5CA2A7FE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EAE9-B847-4A6F-A9D7-118C3B63D6F2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1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0A-3B04-4754-A41C-BE006BB5B95E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4F5B-B3B7-4789-AB5A-A90388911510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1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DFEF-FE29-469B-B352-29AC62827217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95D6-6B5E-4442-BE4D-5B51B280041A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AB7A-8EFE-40B4-9120-7B2856A8667A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0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53D8-623A-4683-B73D-036379579207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9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29D-9060-464A-B137-C2D88CC2BAD7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649-E111-4F90-94AE-08F264F12EAF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7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12E4-3F5D-4C0C-B8B0-C70CC02C5260}" type="datetime1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7BF4-5A12-438C-A370-55D1BC7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AB2B1391-1C5B-41E4-B10B-7AE15B41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4773" y="2450720"/>
            <a:ext cx="2256454" cy="857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5D308-3B19-48A6-A68A-54EC21D19367}"/>
              </a:ext>
            </a:extLst>
          </p:cNvPr>
          <p:cNvSpPr txBox="1"/>
          <p:nvPr/>
        </p:nvSpPr>
        <p:spPr>
          <a:xfrm>
            <a:off x="745753" y="3549829"/>
            <a:ext cx="8414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주식회사 잇다</a:t>
            </a:r>
            <a:endParaRPr lang="ru-RU" sz="30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8599A-186A-4DA9-8472-4CF9148836DF}"/>
              </a:ext>
            </a:extLst>
          </p:cNvPr>
          <p:cNvSpPr txBox="1"/>
          <p:nvPr/>
        </p:nvSpPr>
        <p:spPr>
          <a:xfrm>
            <a:off x="2132232" y="4183901"/>
            <a:ext cx="5641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0098CB"/>
                </a:solidFill>
                <a:latin typeface="+mn-ea"/>
                <a:cs typeface="Open Sans" panose="020B0606030504020204" pitchFamily="34" charset="0"/>
              </a:rPr>
              <a:t>기술과 사람을 잇다</a:t>
            </a:r>
            <a:endParaRPr lang="uk-UA" sz="1500" b="1" dirty="0">
              <a:solidFill>
                <a:srgbClr val="0098CB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A61B9-A151-4673-8058-451192BF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0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A9768F6-7FDD-4D17-9BF8-93AD85A5C00B}"/>
              </a:ext>
            </a:extLst>
          </p:cNvPr>
          <p:cNvSpPr/>
          <p:nvPr/>
        </p:nvSpPr>
        <p:spPr>
          <a:xfrm>
            <a:off x="6389904" y="2174240"/>
            <a:ext cx="3063659" cy="12547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F9A66B5-8EC2-49EA-949F-C25A9B3DD854}"/>
              </a:ext>
            </a:extLst>
          </p:cNvPr>
          <p:cNvSpPr/>
          <p:nvPr/>
        </p:nvSpPr>
        <p:spPr>
          <a:xfrm>
            <a:off x="1762773" y="2174240"/>
            <a:ext cx="3063659" cy="12547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E377-0B90-421B-A741-D55C563D6B5B}"/>
              </a:ext>
            </a:extLst>
          </p:cNvPr>
          <p:cNvSpPr txBox="1"/>
          <p:nvPr/>
        </p:nvSpPr>
        <p:spPr>
          <a:xfrm>
            <a:off x="351489" y="307902"/>
            <a:ext cx="3063659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99CC"/>
                </a:solidFill>
                <a:latin typeface="+mn-ea"/>
              </a:rPr>
              <a:t>돈육시장의 수익개선</a:t>
            </a:r>
            <a:endParaRPr lang="en-US" altLang="ko-KR" sz="2400" b="1" dirty="0">
              <a:solidFill>
                <a:srgbClr val="0099CC"/>
              </a:solidFill>
              <a:latin typeface="+mn-ea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8078CF0-55DD-46F7-BF67-059F6A61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pic>
        <p:nvPicPr>
          <p:cNvPr id="20" name="그래픽 24">
            <a:extLst>
              <a:ext uri="{FF2B5EF4-FFF2-40B4-BE49-F238E27FC236}">
                <a16:creationId xmlns:a16="http://schemas.microsoft.com/office/drawing/2014/main" id="{3D02F747-2FD0-4E09-A7BC-6DAF6C19B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438" y="4358958"/>
            <a:ext cx="805554" cy="805554"/>
          </a:xfrm>
          <a:prstGeom prst="rect">
            <a:avLst/>
          </a:prstGeom>
        </p:spPr>
      </p:pic>
      <p:sp>
        <p:nvSpPr>
          <p:cNvPr id="21" name="TextBox 31">
            <a:extLst>
              <a:ext uri="{FF2B5EF4-FFF2-40B4-BE49-F238E27FC236}">
                <a16:creationId xmlns:a16="http://schemas.microsoft.com/office/drawing/2014/main" id="{31C63389-81BA-40EF-94C2-6CDADADC4336}"/>
              </a:ext>
            </a:extLst>
          </p:cNvPr>
          <p:cNvSpPr txBox="1"/>
          <p:nvPr/>
        </p:nvSpPr>
        <p:spPr>
          <a:xfrm>
            <a:off x="414180" y="5232542"/>
            <a:ext cx="95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99CC"/>
                </a:solidFill>
              </a:rPr>
              <a:t>가공장</a:t>
            </a:r>
            <a:endParaRPr lang="ko-KR" altLang="en-US" b="1" dirty="0">
              <a:solidFill>
                <a:srgbClr val="0099CC"/>
              </a:solidFill>
            </a:endParaRPr>
          </a:p>
        </p:txBody>
      </p:sp>
      <p:pic>
        <p:nvPicPr>
          <p:cNvPr id="22" name="그래픽 15">
            <a:extLst>
              <a:ext uri="{FF2B5EF4-FFF2-40B4-BE49-F238E27FC236}">
                <a16:creationId xmlns:a16="http://schemas.microsoft.com/office/drawing/2014/main" id="{441A33EA-FE8F-4A6D-B9C9-52BB90372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438" y="2150863"/>
            <a:ext cx="817476" cy="804182"/>
          </a:xfrm>
          <a:prstGeom prst="rect">
            <a:avLst/>
          </a:prstGeom>
        </p:spPr>
      </p:pic>
      <p:sp>
        <p:nvSpPr>
          <p:cNvPr id="23" name="TextBox 40">
            <a:extLst>
              <a:ext uri="{FF2B5EF4-FFF2-40B4-BE49-F238E27FC236}">
                <a16:creationId xmlns:a16="http://schemas.microsoft.com/office/drawing/2014/main" id="{BE118E37-F3E0-4EE2-B4A1-BB442C9B8E82}"/>
              </a:ext>
            </a:extLst>
          </p:cNvPr>
          <p:cNvSpPr txBox="1"/>
          <p:nvPr/>
        </p:nvSpPr>
        <p:spPr>
          <a:xfrm>
            <a:off x="495261" y="3059668"/>
            <a:ext cx="78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99CC"/>
                </a:solidFill>
              </a:rPr>
              <a:t>농장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B37DA7A-9323-4121-8A67-373BECC34793}"/>
              </a:ext>
            </a:extLst>
          </p:cNvPr>
          <p:cNvSpPr/>
          <p:nvPr/>
        </p:nvSpPr>
        <p:spPr>
          <a:xfrm rot="16200000">
            <a:off x="5468301" y="2329519"/>
            <a:ext cx="315563" cy="937261"/>
          </a:xfrm>
          <a:prstGeom prst="down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CC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9EF137-355A-4E79-8D10-115452ED692D}"/>
              </a:ext>
            </a:extLst>
          </p:cNvPr>
          <p:cNvSpPr txBox="1"/>
          <p:nvPr/>
        </p:nvSpPr>
        <p:spPr>
          <a:xfrm>
            <a:off x="6996464" y="2265744"/>
            <a:ext cx="1862342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ITDA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농가의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마리당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 순수익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295C0F-E7EE-4FDD-8A25-D119970A57BF}"/>
              </a:ext>
            </a:extLst>
          </p:cNvPr>
          <p:cNvSpPr txBox="1"/>
          <p:nvPr/>
        </p:nvSpPr>
        <p:spPr>
          <a:xfrm>
            <a:off x="1869662" y="2326282"/>
            <a:ext cx="2849880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2019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기준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비육돈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마리당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 순수익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A972F-EC63-4823-ABFF-E8E93A8D534B}"/>
              </a:ext>
            </a:extLst>
          </p:cNvPr>
          <p:cNvSpPr txBox="1"/>
          <p:nvPr/>
        </p:nvSpPr>
        <p:spPr>
          <a:xfrm>
            <a:off x="5143150" y="2130629"/>
            <a:ext cx="937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endParaRPr lang="ko-KR" altLang="en-US" sz="2400" dirty="0">
              <a:solidFill>
                <a:srgbClr val="0099CC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D8FDD8-6492-4FBF-B672-02C0309323DD}"/>
              </a:ext>
            </a:extLst>
          </p:cNvPr>
          <p:cNvSpPr txBox="1"/>
          <p:nvPr/>
        </p:nvSpPr>
        <p:spPr>
          <a:xfrm>
            <a:off x="2518495" y="1507545"/>
            <a:ext cx="1552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국내평균</a:t>
            </a:r>
            <a:endParaRPr lang="ko-KR" altLang="en-US" dirty="0">
              <a:solidFill>
                <a:srgbClr val="0099CC"/>
              </a:solidFill>
            </a:endParaRPr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66530CB3-EB6D-4B23-8E66-BF66797D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3961" y="1557539"/>
            <a:ext cx="708801" cy="269344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D9D53BB-3B1A-43E9-BC1B-F16ABC1CBB7A}"/>
              </a:ext>
            </a:extLst>
          </p:cNvPr>
          <p:cNvSpPr/>
          <p:nvPr/>
        </p:nvSpPr>
        <p:spPr>
          <a:xfrm>
            <a:off x="1762773" y="4340749"/>
            <a:ext cx="3063659" cy="12547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7BF7247-9693-4D29-B183-D6A7938B46D1}"/>
              </a:ext>
            </a:extLst>
          </p:cNvPr>
          <p:cNvSpPr/>
          <p:nvPr/>
        </p:nvSpPr>
        <p:spPr>
          <a:xfrm>
            <a:off x="6389904" y="4358958"/>
            <a:ext cx="3063659" cy="12547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D50C6-85D4-4ED6-BA84-1ED951C64F50}"/>
              </a:ext>
            </a:extLst>
          </p:cNvPr>
          <p:cNvSpPr txBox="1"/>
          <p:nvPr/>
        </p:nvSpPr>
        <p:spPr>
          <a:xfrm>
            <a:off x="6466522" y="4660352"/>
            <a:ext cx="2987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ITDA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가공장의 평균 매출액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9C425-0A1B-43FF-89D7-B06BEA2B6F82}"/>
              </a:ext>
            </a:extLst>
          </p:cNvPr>
          <p:cNvSpPr txBox="1"/>
          <p:nvPr/>
        </p:nvSpPr>
        <p:spPr>
          <a:xfrm>
            <a:off x="1894151" y="4484003"/>
            <a:ext cx="2849663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2020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기준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이하 규모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업체당 연간 매출액</a:t>
            </a: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0929D1B7-1F4D-4400-B301-B7057B71EB23}"/>
              </a:ext>
            </a:extLst>
          </p:cNvPr>
          <p:cNvSpPr/>
          <p:nvPr/>
        </p:nvSpPr>
        <p:spPr>
          <a:xfrm rot="16200000">
            <a:off x="5468301" y="4538100"/>
            <a:ext cx="315563" cy="937261"/>
          </a:xfrm>
          <a:prstGeom prst="down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CC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5ED5C5-242D-4732-8EA9-756D332795EA}"/>
              </a:ext>
            </a:extLst>
          </p:cNvPr>
          <p:cNvSpPr txBox="1"/>
          <p:nvPr/>
        </p:nvSpPr>
        <p:spPr>
          <a:xfrm>
            <a:off x="5143150" y="4341112"/>
            <a:ext cx="937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7%</a:t>
            </a:r>
            <a:endParaRPr lang="ko-KR" altLang="en-US" sz="2400" dirty="0">
              <a:solidFill>
                <a:srgbClr val="0099CC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001682-60C9-4B51-BBF5-C58942C4C866}"/>
              </a:ext>
            </a:extLst>
          </p:cNvPr>
          <p:cNvSpPr txBox="1"/>
          <p:nvPr/>
        </p:nvSpPr>
        <p:spPr>
          <a:xfrm>
            <a:off x="2577693" y="2974492"/>
            <a:ext cx="144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6,339</a:t>
            </a:r>
            <a:r>
              <a:rPr lang="ko-KR" altLang="ko-KR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DE198B-65B9-4351-AEEB-DD214B0809FD}"/>
              </a:ext>
            </a:extLst>
          </p:cNvPr>
          <p:cNvSpPr txBox="1"/>
          <p:nvPr/>
        </p:nvSpPr>
        <p:spPr>
          <a:xfrm>
            <a:off x="6787493" y="2985897"/>
            <a:ext cx="241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6,970</a:t>
            </a: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83D185-FEF7-4DAB-B8C9-0718EC2379AD}"/>
              </a:ext>
            </a:extLst>
          </p:cNvPr>
          <p:cNvSpPr txBox="1"/>
          <p:nvPr/>
        </p:nvSpPr>
        <p:spPr>
          <a:xfrm>
            <a:off x="2590741" y="5164512"/>
            <a:ext cx="1450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5.5</a:t>
            </a:r>
            <a:r>
              <a:rPr lang="ko-KR" altLang="ko-KR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EE0888-307A-441C-8DA9-97AEB2E32521}"/>
              </a:ext>
            </a:extLst>
          </p:cNvPr>
          <p:cNvSpPr txBox="1"/>
          <p:nvPr/>
        </p:nvSpPr>
        <p:spPr>
          <a:xfrm>
            <a:off x="7511393" y="5041798"/>
            <a:ext cx="96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effectLst/>
                <a:latin typeface="+mn-ea"/>
                <a:cs typeface="Times New Roman" panose="02020603050405020304" pitchFamily="18" charset="0"/>
              </a:rPr>
              <a:t>5.8</a:t>
            </a:r>
            <a:r>
              <a:rPr lang="ko-KR" altLang="ko-KR" b="1" dirty="0">
                <a:effectLst/>
                <a:latin typeface="+mn-ea"/>
                <a:cs typeface="Times New Roman" panose="02020603050405020304" pitchFamily="18" charset="0"/>
              </a:rPr>
              <a:t>억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8FEAF0-1FC3-41C0-AF96-99F0094F7420}"/>
              </a:ext>
            </a:extLst>
          </p:cNvPr>
          <p:cNvSpPr txBox="1"/>
          <p:nvPr/>
        </p:nvSpPr>
        <p:spPr>
          <a:xfrm>
            <a:off x="397215" y="6082897"/>
            <a:ext cx="3165947" cy="3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통계청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식품의약품안전처</a:t>
            </a:r>
          </a:p>
        </p:txBody>
      </p:sp>
      <p:sp>
        <p:nvSpPr>
          <p:cNvPr id="57" name="슬라이드 번호 개체 틀 3">
            <a:extLst>
              <a:ext uri="{FF2B5EF4-FFF2-40B4-BE49-F238E27FC236}">
                <a16:creationId xmlns:a16="http://schemas.microsoft.com/office/drawing/2014/main" id="{49BB8D04-308C-4840-95FE-3599B58A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1E947-33C2-4986-ACB5-93A5ABCEE199}"/>
              </a:ext>
            </a:extLst>
          </p:cNvPr>
          <p:cNvSpPr txBox="1"/>
          <p:nvPr/>
        </p:nvSpPr>
        <p:spPr>
          <a:xfrm>
            <a:off x="351489" y="307902"/>
            <a:ext cx="3709670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ACE6"/>
                </a:solidFill>
                <a:latin typeface="+mn-ea"/>
              </a:rPr>
              <a:t>ITDA</a:t>
            </a:r>
            <a:r>
              <a:rPr lang="ko-KR" altLang="en-US" sz="2400" b="1" dirty="0">
                <a:solidFill>
                  <a:srgbClr val="00ACE6"/>
                </a:solidFill>
                <a:latin typeface="+mn-ea"/>
              </a:rPr>
              <a:t>의 수익구조</a:t>
            </a:r>
            <a:endParaRPr lang="en-US" altLang="ko-KR" sz="2400" b="1" dirty="0">
              <a:solidFill>
                <a:srgbClr val="00ACE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2021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_0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7_26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두당 수익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33,118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02E7D49-557B-44BC-88AE-87D54BEB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1C4CE3-CCC2-4D9F-AF57-5C142B92CDEF}"/>
              </a:ext>
            </a:extLst>
          </p:cNvPr>
          <p:cNvSpPr/>
          <p:nvPr/>
        </p:nvSpPr>
        <p:spPr>
          <a:xfrm>
            <a:off x="453627" y="4027917"/>
            <a:ext cx="1255113" cy="369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농장</a:t>
            </a:r>
          </a:p>
        </p:txBody>
      </p:sp>
      <p:sp>
        <p:nvSpPr>
          <p:cNvPr id="19" name="TextBox 80">
            <a:extLst>
              <a:ext uri="{FF2B5EF4-FFF2-40B4-BE49-F238E27FC236}">
                <a16:creationId xmlns:a16="http://schemas.microsoft.com/office/drawing/2014/main" id="{94354E2E-1408-44D8-98FD-76134893D219}"/>
              </a:ext>
            </a:extLst>
          </p:cNvPr>
          <p:cNvSpPr txBox="1"/>
          <p:nvPr/>
        </p:nvSpPr>
        <p:spPr>
          <a:xfrm>
            <a:off x="1992195" y="5287549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+mn-ea"/>
              </a:rPr>
              <a:t>시장가보다 </a:t>
            </a:r>
            <a:r>
              <a:rPr lang="en-US" altLang="ko-KR" sz="1400" dirty="0">
                <a:latin typeface="+mn-ea"/>
              </a:rPr>
              <a:t>2% </a:t>
            </a:r>
            <a:r>
              <a:rPr lang="ko-KR" altLang="en-US" sz="1400" dirty="0">
                <a:latin typeface="+mn-ea"/>
              </a:rPr>
              <a:t>낮게</a:t>
            </a:r>
          </a:p>
        </p:txBody>
      </p:sp>
      <p:sp>
        <p:nvSpPr>
          <p:cNvPr id="20" name="TextBox 81">
            <a:extLst>
              <a:ext uri="{FF2B5EF4-FFF2-40B4-BE49-F238E27FC236}">
                <a16:creationId xmlns:a16="http://schemas.microsoft.com/office/drawing/2014/main" id="{8B8D8F25-4AEF-4374-A80B-14F81DA2A771}"/>
              </a:ext>
            </a:extLst>
          </p:cNvPr>
          <p:cNvSpPr txBox="1"/>
          <p:nvPr/>
        </p:nvSpPr>
        <p:spPr>
          <a:xfrm>
            <a:off x="5857925" y="195759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+mn-ea"/>
              </a:rPr>
              <a:t>시장가보다 </a:t>
            </a:r>
            <a:r>
              <a:rPr lang="en-US" altLang="ko-KR" sz="1400" dirty="0">
                <a:latin typeface="+mn-ea"/>
              </a:rPr>
              <a:t>5% </a:t>
            </a:r>
            <a:r>
              <a:rPr lang="ko-KR" altLang="en-US" sz="1400" dirty="0">
                <a:latin typeface="+mn-ea"/>
              </a:rPr>
              <a:t>높게</a:t>
            </a:r>
          </a:p>
        </p:txBody>
      </p:sp>
      <p:pic>
        <p:nvPicPr>
          <p:cNvPr id="22" name="그래픽 87">
            <a:extLst>
              <a:ext uri="{FF2B5EF4-FFF2-40B4-BE49-F238E27FC236}">
                <a16:creationId xmlns:a16="http://schemas.microsoft.com/office/drawing/2014/main" id="{C0E29A6F-4ABC-4908-95DC-93A7106C2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08" y="2946554"/>
            <a:ext cx="999494" cy="983242"/>
          </a:xfrm>
          <a:prstGeom prst="rect">
            <a:avLst/>
          </a:prstGeom>
        </p:spPr>
      </p:pic>
      <p:sp>
        <p:nvSpPr>
          <p:cNvPr id="23" name="원호 22">
            <a:extLst>
              <a:ext uri="{FF2B5EF4-FFF2-40B4-BE49-F238E27FC236}">
                <a16:creationId xmlns:a16="http://schemas.microsoft.com/office/drawing/2014/main" id="{54D79870-6141-443E-B9FE-73F255552892}"/>
              </a:ext>
            </a:extLst>
          </p:cNvPr>
          <p:cNvSpPr/>
          <p:nvPr/>
        </p:nvSpPr>
        <p:spPr>
          <a:xfrm rot="8100000">
            <a:off x="1170944" y="1630378"/>
            <a:ext cx="3486831" cy="3486831"/>
          </a:xfrm>
          <a:prstGeom prst="arc">
            <a:avLst/>
          </a:prstGeom>
          <a:ln w="38100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77115A9-71B3-4805-AE82-CF1B016C1E60}"/>
              </a:ext>
            </a:extLst>
          </p:cNvPr>
          <p:cNvSpPr/>
          <p:nvPr/>
        </p:nvSpPr>
        <p:spPr>
          <a:xfrm rot="2494265">
            <a:off x="4033719" y="4559658"/>
            <a:ext cx="188326" cy="162350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CE92939B-7467-4279-B7D3-7BF247394B52}"/>
              </a:ext>
            </a:extLst>
          </p:cNvPr>
          <p:cNvSpPr/>
          <p:nvPr/>
        </p:nvSpPr>
        <p:spPr>
          <a:xfrm rot="18900000">
            <a:off x="5022774" y="2419321"/>
            <a:ext cx="3486831" cy="3486831"/>
          </a:xfrm>
          <a:prstGeom prst="arc">
            <a:avLst/>
          </a:prstGeom>
          <a:ln w="38100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B87E524-349F-4287-9F73-DE1E0F57D8C2}"/>
              </a:ext>
            </a:extLst>
          </p:cNvPr>
          <p:cNvSpPr/>
          <p:nvPr/>
        </p:nvSpPr>
        <p:spPr>
          <a:xfrm rot="8100000">
            <a:off x="7956247" y="2900289"/>
            <a:ext cx="188326" cy="162350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래픽 86">
            <a:extLst>
              <a:ext uri="{FF2B5EF4-FFF2-40B4-BE49-F238E27FC236}">
                <a16:creationId xmlns:a16="http://schemas.microsoft.com/office/drawing/2014/main" id="{C8072ED4-955B-494C-B417-4666109C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415" y="3278055"/>
            <a:ext cx="1223124" cy="4647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BE028F-AFE9-4F3B-B2BB-2A6FD0D81A28}"/>
              </a:ext>
            </a:extLst>
          </p:cNvPr>
          <p:cNvSpPr/>
          <p:nvPr/>
        </p:nvSpPr>
        <p:spPr>
          <a:xfrm>
            <a:off x="3896497" y="4027917"/>
            <a:ext cx="2113007" cy="369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유통 커미션 수익</a:t>
            </a:r>
          </a:p>
        </p:txBody>
      </p:sp>
      <p:pic>
        <p:nvPicPr>
          <p:cNvPr id="29" name="그래픽 17">
            <a:extLst>
              <a:ext uri="{FF2B5EF4-FFF2-40B4-BE49-F238E27FC236}">
                <a16:creationId xmlns:a16="http://schemas.microsoft.com/office/drawing/2014/main" id="{60DAC015-BD31-47C7-8765-263F6E07F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9130" y="2988557"/>
            <a:ext cx="902621" cy="90262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D11541-0768-451F-B63B-6A8CAD39A5C5}"/>
              </a:ext>
            </a:extLst>
          </p:cNvPr>
          <p:cNvSpPr/>
          <p:nvPr/>
        </p:nvSpPr>
        <p:spPr>
          <a:xfrm>
            <a:off x="8196038" y="4027917"/>
            <a:ext cx="1255113" cy="369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가공장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73C0DB-1BE3-41EC-9737-28A209DF5FE0}"/>
              </a:ext>
            </a:extLst>
          </p:cNvPr>
          <p:cNvSpPr txBox="1"/>
          <p:nvPr/>
        </p:nvSpPr>
        <p:spPr>
          <a:xfrm>
            <a:off x="2216466" y="4541908"/>
            <a:ext cx="1419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+9,200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 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9F9F46-3C71-455E-B87E-31054B3F87D5}"/>
              </a:ext>
            </a:extLst>
          </p:cNvPr>
          <p:cNvSpPr txBox="1"/>
          <p:nvPr/>
        </p:nvSpPr>
        <p:spPr>
          <a:xfrm>
            <a:off x="6044086" y="2575598"/>
            <a:ext cx="1419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+23,918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 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C9535-7AC2-48CD-8075-5481438AB92D}"/>
              </a:ext>
            </a:extLst>
          </p:cNvPr>
          <p:cNvSpPr txBox="1"/>
          <p:nvPr/>
        </p:nvSpPr>
        <p:spPr>
          <a:xfrm>
            <a:off x="397215" y="6082897"/>
            <a:ext cx="3504225" cy="3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축산물품질평가원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한국농촌경제연구원</a:t>
            </a:r>
          </a:p>
        </p:txBody>
      </p:sp>
      <p:sp>
        <p:nvSpPr>
          <p:cNvPr id="49" name="슬라이드 번호 개체 틀 3">
            <a:extLst>
              <a:ext uri="{FF2B5EF4-FFF2-40B4-BE49-F238E27FC236}">
                <a16:creationId xmlns:a16="http://schemas.microsoft.com/office/drawing/2014/main" id="{CF0C56B9-35D0-4C13-860B-CEE7044C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85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1E947-33C2-4986-ACB5-93A5ABCEE199}"/>
              </a:ext>
            </a:extLst>
          </p:cNvPr>
          <p:cNvSpPr txBox="1"/>
          <p:nvPr/>
        </p:nvSpPr>
        <p:spPr>
          <a:xfrm>
            <a:off x="351489" y="307902"/>
            <a:ext cx="2861681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ACE6"/>
                </a:solidFill>
                <a:latin typeface="+mn-ea"/>
              </a:rPr>
              <a:t>ITDA</a:t>
            </a:r>
            <a:r>
              <a:rPr lang="ko-KR" altLang="en-US" sz="2400" b="1" dirty="0">
                <a:solidFill>
                  <a:srgbClr val="00ACE6"/>
                </a:solidFill>
                <a:latin typeface="+mn-ea"/>
              </a:rPr>
              <a:t>의 수익전망</a:t>
            </a:r>
            <a:endParaRPr lang="en-US" altLang="ko-KR" sz="2400" b="1" dirty="0">
              <a:solidFill>
                <a:srgbClr val="00ACE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공급물량 </a:t>
            </a:r>
            <a:r>
              <a:rPr lang="en-US" altLang="ko-KR" dirty="0">
                <a:latin typeface="+mn-ea"/>
              </a:rPr>
              <a:t>69% </a:t>
            </a:r>
            <a:r>
              <a:rPr lang="ko-KR" altLang="en-US" dirty="0">
                <a:latin typeface="+mn-ea"/>
              </a:rPr>
              <a:t>확장 예정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02E7D49-557B-44BC-88AE-87D54BEB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01EFB4-2A1B-4D28-9B41-4B451CAE4058}"/>
              </a:ext>
            </a:extLst>
          </p:cNvPr>
          <p:cNvSpPr/>
          <p:nvPr/>
        </p:nvSpPr>
        <p:spPr>
          <a:xfrm>
            <a:off x="5154116" y="1804413"/>
            <a:ext cx="1913164" cy="337895"/>
          </a:xfrm>
          <a:prstGeom prst="rect">
            <a:avLst/>
          </a:prstGeom>
          <a:solidFill>
            <a:srgbClr val="0099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38615DDD-6C93-4986-A0E3-57060124D711}"/>
              </a:ext>
            </a:extLst>
          </p:cNvPr>
          <p:cNvSpPr txBox="1">
            <a:spLocks/>
          </p:cNvSpPr>
          <p:nvPr/>
        </p:nvSpPr>
        <p:spPr>
          <a:xfrm>
            <a:off x="2097597" y="1773164"/>
            <a:ext cx="5813293" cy="6130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+mn-ea"/>
                <a:ea typeface="+mn-ea"/>
              </a:rPr>
              <a:t>모든 트랜잭션에서 약 </a:t>
            </a:r>
            <a:r>
              <a:rPr lang="en-US" altLang="ko-KR" sz="2000" dirty="0">
                <a:latin typeface="+mn-ea"/>
                <a:ea typeface="+mn-ea"/>
              </a:rPr>
              <a:t>7%</a:t>
            </a:r>
            <a:r>
              <a:rPr lang="ko-KR" altLang="en-US" sz="2000" dirty="0">
                <a:latin typeface="+mn-ea"/>
                <a:ea typeface="+mn-ea"/>
              </a:rPr>
              <a:t>의 커미션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40F60E1-28A8-4C88-865C-220D88DD859B}"/>
              </a:ext>
            </a:extLst>
          </p:cNvPr>
          <p:cNvSpPr>
            <a:spLocks/>
          </p:cNvSpPr>
          <p:nvPr/>
        </p:nvSpPr>
        <p:spPr bwMode="auto">
          <a:xfrm rot="20484671">
            <a:off x="5183106" y="3601790"/>
            <a:ext cx="1529568" cy="889715"/>
          </a:xfrm>
          <a:custGeom>
            <a:avLst/>
            <a:gdLst>
              <a:gd name="T0" fmla="*/ 0 w 285"/>
              <a:gd name="T1" fmla="*/ 0 h 337"/>
              <a:gd name="T2" fmla="*/ 285 w 285"/>
              <a:gd name="T3" fmla="*/ 0 h 337"/>
              <a:gd name="T4" fmla="*/ 285 w 285"/>
              <a:gd name="T5" fmla="*/ 337 h 337"/>
              <a:gd name="T6" fmla="*/ 0 w 285"/>
              <a:gd name="T7" fmla="*/ 337 h 337"/>
              <a:gd name="T8" fmla="*/ 0 w 285"/>
              <a:gd name="T9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337">
                <a:moveTo>
                  <a:pt x="0" y="0"/>
                </a:moveTo>
                <a:cubicBezTo>
                  <a:pt x="101" y="100"/>
                  <a:pt x="184" y="100"/>
                  <a:pt x="285" y="0"/>
                </a:cubicBezTo>
                <a:cubicBezTo>
                  <a:pt x="285" y="337"/>
                  <a:pt x="285" y="337"/>
                  <a:pt x="285" y="337"/>
                </a:cubicBezTo>
                <a:cubicBezTo>
                  <a:pt x="184" y="236"/>
                  <a:pt x="101" y="236"/>
                  <a:pt x="0" y="3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5DF2A04D-FF0C-43F7-BFE7-1C831861B904}"/>
              </a:ext>
            </a:extLst>
          </p:cNvPr>
          <p:cNvSpPr>
            <a:spLocks/>
          </p:cNvSpPr>
          <p:nvPr/>
        </p:nvSpPr>
        <p:spPr bwMode="auto">
          <a:xfrm rot="811384">
            <a:off x="2711623" y="3686157"/>
            <a:ext cx="1722509" cy="889715"/>
          </a:xfrm>
          <a:custGeom>
            <a:avLst/>
            <a:gdLst>
              <a:gd name="T0" fmla="*/ 0 w 285"/>
              <a:gd name="T1" fmla="*/ 0 h 337"/>
              <a:gd name="T2" fmla="*/ 285 w 285"/>
              <a:gd name="T3" fmla="*/ 0 h 337"/>
              <a:gd name="T4" fmla="*/ 285 w 285"/>
              <a:gd name="T5" fmla="*/ 337 h 337"/>
              <a:gd name="T6" fmla="*/ 0 w 285"/>
              <a:gd name="T7" fmla="*/ 337 h 337"/>
              <a:gd name="T8" fmla="*/ 0 w 285"/>
              <a:gd name="T9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337">
                <a:moveTo>
                  <a:pt x="0" y="0"/>
                </a:moveTo>
                <a:cubicBezTo>
                  <a:pt x="101" y="100"/>
                  <a:pt x="184" y="100"/>
                  <a:pt x="285" y="0"/>
                </a:cubicBezTo>
                <a:cubicBezTo>
                  <a:pt x="285" y="337"/>
                  <a:pt x="285" y="337"/>
                  <a:pt x="285" y="337"/>
                </a:cubicBezTo>
                <a:cubicBezTo>
                  <a:pt x="184" y="236"/>
                  <a:pt x="101" y="236"/>
                  <a:pt x="0" y="3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DE09ECBF-9D08-415B-876E-CC30DA82C2F0}"/>
              </a:ext>
            </a:extLst>
          </p:cNvPr>
          <p:cNvSpPr/>
          <p:nvPr/>
        </p:nvSpPr>
        <p:spPr>
          <a:xfrm>
            <a:off x="1196600" y="2724935"/>
            <a:ext cx="1836656" cy="1836656"/>
          </a:xfrm>
          <a:prstGeom prst="ellipse">
            <a:avLst/>
          </a:prstGeom>
          <a:solidFill>
            <a:srgbClr val="00ACE6"/>
          </a:solidFill>
          <a:ln>
            <a:noFill/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50"/>
          </a:p>
        </p:txBody>
      </p:sp>
      <p:sp>
        <p:nvSpPr>
          <p:cNvPr id="39" name="Oval 15">
            <a:extLst>
              <a:ext uri="{FF2B5EF4-FFF2-40B4-BE49-F238E27FC236}">
                <a16:creationId xmlns:a16="http://schemas.microsoft.com/office/drawing/2014/main" id="{E9651220-C0E9-4C5E-8299-D7E83542503D}"/>
              </a:ext>
            </a:extLst>
          </p:cNvPr>
          <p:cNvSpPr/>
          <p:nvPr/>
        </p:nvSpPr>
        <p:spPr>
          <a:xfrm>
            <a:off x="4127862" y="3720671"/>
            <a:ext cx="1361444" cy="1361444"/>
          </a:xfrm>
          <a:prstGeom prst="ellipse">
            <a:avLst/>
          </a:prstGeom>
          <a:solidFill>
            <a:srgbClr val="008EC0"/>
          </a:solidFill>
          <a:ln>
            <a:noFill/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387FBA23-A841-44C7-BBB9-6F809AC378C2}"/>
              </a:ext>
            </a:extLst>
          </p:cNvPr>
          <p:cNvSpPr txBox="1"/>
          <p:nvPr/>
        </p:nvSpPr>
        <p:spPr>
          <a:xfrm>
            <a:off x="4175218" y="4222029"/>
            <a:ext cx="1228997" cy="3587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rgbClr val="FFFFFF"/>
                </a:solidFill>
                <a:latin typeface="+mn-ea"/>
              </a:rPr>
              <a:t>31,500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원</a:t>
            </a:r>
            <a:endParaRPr lang="en-US" sz="1500" dirty="0">
              <a:solidFill>
                <a:srgbClr val="FFFFFF"/>
              </a:solidFill>
              <a:latin typeface="+mn-ea"/>
              <a:cs typeface="Open Sans Bold" panose="020B0806030504020204" pitchFamily="34" charset="0"/>
            </a:endParaRPr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D454ED06-DA0A-4B42-9A30-71090E939220}"/>
              </a:ext>
            </a:extLst>
          </p:cNvPr>
          <p:cNvSpPr/>
          <p:nvPr/>
        </p:nvSpPr>
        <p:spPr>
          <a:xfrm>
            <a:off x="6204566" y="2392858"/>
            <a:ext cx="2655622" cy="2655622"/>
          </a:xfrm>
          <a:prstGeom prst="ellipse">
            <a:avLst/>
          </a:prstGeom>
          <a:solidFill>
            <a:srgbClr val="004760"/>
          </a:solidFill>
          <a:ln>
            <a:noFill/>
          </a:ln>
          <a:effectLst>
            <a:outerShdw blurRad="139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5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7AF63B82-E7FD-4593-A609-02B46536B378}"/>
              </a:ext>
            </a:extLst>
          </p:cNvPr>
          <p:cNvSpPr txBox="1"/>
          <p:nvPr/>
        </p:nvSpPr>
        <p:spPr>
          <a:xfrm>
            <a:off x="6671979" y="3505985"/>
            <a:ext cx="1773641" cy="4441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FFFFFF"/>
                </a:solidFill>
                <a:latin typeface="+mn-ea"/>
              </a:rPr>
              <a:t>1</a:t>
            </a:r>
            <a:r>
              <a:rPr lang="en-US" altLang="ko-KR" sz="2000" dirty="0">
                <a:solidFill>
                  <a:srgbClr val="FFFFFF"/>
                </a:solidFill>
                <a:latin typeface="+mn-ea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+mn-ea"/>
              </a:rPr>
              <a:t>735</a:t>
            </a: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억원</a:t>
            </a:r>
            <a:endParaRPr lang="en-US" sz="2000" dirty="0">
              <a:solidFill>
                <a:srgbClr val="FFFFFF"/>
              </a:solidFill>
              <a:latin typeface="+mn-ea"/>
              <a:cs typeface="Open Sans Bold" panose="020B0806030504020204" pitchFamily="34" charset="0"/>
            </a:endParaRPr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43761FCF-07B5-4863-B78B-1180861F52A7}"/>
              </a:ext>
            </a:extLst>
          </p:cNvPr>
          <p:cNvSpPr/>
          <p:nvPr/>
        </p:nvSpPr>
        <p:spPr>
          <a:xfrm>
            <a:off x="964532" y="4764932"/>
            <a:ext cx="2329354" cy="34164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+mn-ea"/>
                <a:cs typeface="Arial" panose="020B0604020202020204" pitchFamily="34" charset="0"/>
              </a:rPr>
              <a:t>2024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년 예상 공급 두수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67F3E877-EF90-4E6D-982E-EC46EE5D26D7}"/>
              </a:ext>
            </a:extLst>
          </p:cNvPr>
          <p:cNvSpPr/>
          <p:nvPr/>
        </p:nvSpPr>
        <p:spPr>
          <a:xfrm>
            <a:off x="6381410" y="5288444"/>
            <a:ext cx="2354780" cy="34164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+mn-ea"/>
                <a:cs typeface="Arial" panose="020B0604020202020204" pitchFamily="34" charset="0"/>
              </a:rPr>
              <a:t>2024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년 추정 매출액</a:t>
            </a:r>
            <a:endParaRPr lang="en-US" sz="1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F3161C67-31FF-4651-BC1B-89E3AAAABA6F}"/>
              </a:ext>
            </a:extLst>
          </p:cNvPr>
          <p:cNvSpPr/>
          <p:nvPr/>
        </p:nvSpPr>
        <p:spPr>
          <a:xfrm>
            <a:off x="3643907" y="3267239"/>
            <a:ext cx="2329354" cy="34164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+mn-ea"/>
                <a:cs typeface="Arial" panose="020B0604020202020204" pitchFamily="34" charset="0"/>
              </a:rPr>
              <a:t>두당 추정 수익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255F9278-E3AB-4D61-B396-CB60F0DAD46D}"/>
              </a:ext>
            </a:extLst>
          </p:cNvPr>
          <p:cNvSpPr txBox="1"/>
          <p:nvPr/>
        </p:nvSpPr>
        <p:spPr>
          <a:xfrm>
            <a:off x="1448682" y="3523067"/>
            <a:ext cx="1386506" cy="4099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+mn-ea"/>
              </a:rPr>
              <a:t>403,200</a:t>
            </a:r>
            <a:r>
              <a:rPr lang="ko-KR" altLang="en-US" dirty="0">
                <a:solidFill>
                  <a:srgbClr val="FFFFFF"/>
                </a:solidFill>
                <a:latin typeface="+mn-ea"/>
              </a:rPr>
              <a:t>두</a:t>
            </a:r>
            <a:endParaRPr lang="en-US" dirty="0">
              <a:solidFill>
                <a:srgbClr val="FFFFFF"/>
              </a:solidFill>
              <a:latin typeface="+mn-ea"/>
              <a:cs typeface="Open Sans Bold" panose="020B0806030504020204" pitchFamily="34" charset="0"/>
            </a:endParaRPr>
          </a:p>
        </p:txBody>
      </p:sp>
      <p:sp>
        <p:nvSpPr>
          <p:cNvPr id="51" name="슬라이드 번호 개체 틀 3">
            <a:extLst>
              <a:ext uri="{FF2B5EF4-FFF2-40B4-BE49-F238E27FC236}">
                <a16:creationId xmlns:a16="http://schemas.microsoft.com/office/drawing/2014/main" id="{0451132E-C7D3-4B7C-8E1D-546A7395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44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4A4F77B-091F-440C-81B2-BFDB9FC6FDD3}"/>
              </a:ext>
            </a:extLst>
          </p:cNvPr>
          <p:cNvSpPr/>
          <p:nvPr/>
        </p:nvSpPr>
        <p:spPr>
          <a:xfrm>
            <a:off x="617946" y="1761654"/>
            <a:ext cx="1463384" cy="577235"/>
          </a:xfrm>
          <a:prstGeom prst="roundRect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원가 절감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1E947-33C2-4986-ACB5-93A5ABCEE199}"/>
              </a:ext>
            </a:extLst>
          </p:cNvPr>
          <p:cNvSpPr txBox="1"/>
          <p:nvPr/>
        </p:nvSpPr>
        <p:spPr>
          <a:xfrm>
            <a:off x="351489" y="307902"/>
            <a:ext cx="2448106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6C1EA"/>
                </a:solidFill>
                <a:latin typeface="+mn-ea"/>
              </a:rPr>
              <a:t>자가도축장 운영</a:t>
            </a:r>
            <a:endParaRPr lang="en-US" altLang="ko-KR" sz="2400" b="1" dirty="0">
              <a:solidFill>
                <a:srgbClr val="46C1E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가격 경쟁력 제고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02E7D49-557B-44BC-88AE-87D54BEB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1FB57F-4C30-41C2-8280-AD81CCDEC942}"/>
              </a:ext>
            </a:extLst>
          </p:cNvPr>
          <p:cNvSpPr txBox="1"/>
          <p:nvPr/>
        </p:nvSpPr>
        <p:spPr>
          <a:xfrm>
            <a:off x="2292096" y="1761654"/>
            <a:ext cx="4027778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기준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마리당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도축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수익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10,000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0CFE34-C71D-4B52-B7ED-21637EA8A9FD}"/>
              </a:ext>
            </a:extLst>
          </p:cNvPr>
          <p:cNvSpPr txBox="1"/>
          <p:nvPr/>
        </p:nvSpPr>
        <p:spPr>
          <a:xfrm>
            <a:off x="2218921" y="5253993"/>
            <a:ext cx="3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본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사의 철저한 도축환경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C5D1F9-47C2-4ECB-8502-9BEEC4463E29}"/>
              </a:ext>
            </a:extLst>
          </p:cNvPr>
          <p:cNvSpPr txBox="1"/>
          <p:nvPr/>
        </p:nvSpPr>
        <p:spPr>
          <a:xfrm>
            <a:off x="6319874" y="1897941"/>
            <a:ext cx="3133688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유통 커미션 </a:t>
            </a:r>
            <a:r>
              <a:rPr lang="en-US" altLang="ko-KR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31.7% </a:t>
            </a:r>
            <a:r>
              <a:rPr lang="ko-KR" altLang="ko-KR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증가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39F4DA-03A2-4161-8D1F-84C4CF6E040B}"/>
              </a:ext>
            </a:extLst>
          </p:cNvPr>
          <p:cNvSpPr txBox="1"/>
          <p:nvPr/>
        </p:nvSpPr>
        <p:spPr>
          <a:xfrm>
            <a:off x="6319874" y="3470337"/>
            <a:ext cx="2525422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높은 가동률 유지</a:t>
            </a:r>
            <a:r>
              <a:rPr lang="en-US" altLang="ko-KR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</a:t>
            </a:r>
            <a:endParaRPr lang="ko-KR" altLang="ko-KR" b="1" kern="100" dirty="0">
              <a:solidFill>
                <a:srgbClr val="46C1E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9EF2E-A619-4B24-B2C8-6E3F2877CA38}"/>
              </a:ext>
            </a:extLst>
          </p:cNvPr>
          <p:cNvSpPr txBox="1"/>
          <p:nvPr/>
        </p:nvSpPr>
        <p:spPr>
          <a:xfrm>
            <a:off x="6319874" y="5240368"/>
            <a:ext cx="233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등급</a:t>
            </a:r>
            <a:r>
              <a:rPr lang="en-US" altLang="ko-KR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신선도 개선</a:t>
            </a:r>
            <a:endParaRPr lang="ko-KR" altLang="en-US" b="1" dirty="0">
              <a:solidFill>
                <a:srgbClr val="46C1EA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047DD0F-1DF1-4E24-A768-C7B7085BD3A6}"/>
              </a:ext>
            </a:extLst>
          </p:cNvPr>
          <p:cNvSpPr/>
          <p:nvPr/>
        </p:nvSpPr>
        <p:spPr>
          <a:xfrm>
            <a:off x="617946" y="3413653"/>
            <a:ext cx="1463384" cy="577235"/>
          </a:xfrm>
          <a:prstGeom prst="roundRect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안정적 운영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8E0E1EC-40A0-4C6D-BC03-AF8C602F2507}"/>
              </a:ext>
            </a:extLst>
          </p:cNvPr>
          <p:cNvSpPr/>
          <p:nvPr/>
        </p:nvSpPr>
        <p:spPr>
          <a:xfrm>
            <a:off x="617946" y="5091324"/>
            <a:ext cx="1463384" cy="577235"/>
          </a:xfrm>
          <a:prstGeom prst="roundRect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품질 향상</a:t>
            </a:r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CF66DA78-C6EF-4821-ABE2-4E9639F0AA26}"/>
              </a:ext>
            </a:extLst>
          </p:cNvPr>
          <p:cNvSpPr/>
          <p:nvPr/>
        </p:nvSpPr>
        <p:spPr>
          <a:xfrm rot="5400000">
            <a:off x="5533647" y="1852423"/>
            <a:ext cx="272819" cy="433477"/>
          </a:xfrm>
          <a:prstGeom prst="upArrow">
            <a:avLst/>
          </a:prstGeom>
          <a:solidFill>
            <a:srgbClr val="46C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위쪽 56">
            <a:extLst>
              <a:ext uri="{FF2B5EF4-FFF2-40B4-BE49-F238E27FC236}">
                <a16:creationId xmlns:a16="http://schemas.microsoft.com/office/drawing/2014/main" id="{69D9A1C1-FE96-4299-BD90-3394C54FE244}"/>
              </a:ext>
            </a:extLst>
          </p:cNvPr>
          <p:cNvSpPr/>
          <p:nvPr/>
        </p:nvSpPr>
        <p:spPr>
          <a:xfrm rot="5400000">
            <a:off x="5533647" y="3436085"/>
            <a:ext cx="272819" cy="433477"/>
          </a:xfrm>
          <a:prstGeom prst="upArrow">
            <a:avLst/>
          </a:prstGeom>
          <a:solidFill>
            <a:srgbClr val="46C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위쪽 57">
            <a:extLst>
              <a:ext uri="{FF2B5EF4-FFF2-40B4-BE49-F238E27FC236}">
                <a16:creationId xmlns:a16="http://schemas.microsoft.com/office/drawing/2014/main" id="{6661780C-C1ED-47F6-85EA-CA367CCE596F}"/>
              </a:ext>
            </a:extLst>
          </p:cNvPr>
          <p:cNvSpPr/>
          <p:nvPr/>
        </p:nvSpPr>
        <p:spPr>
          <a:xfrm rot="5400000">
            <a:off x="5533647" y="5188488"/>
            <a:ext cx="272819" cy="433477"/>
          </a:xfrm>
          <a:prstGeom prst="upArrow">
            <a:avLst/>
          </a:prstGeom>
          <a:solidFill>
            <a:srgbClr val="46C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A5AC9-3162-45A8-81DD-AA368054481B}"/>
              </a:ext>
            </a:extLst>
          </p:cNvPr>
          <p:cNvSpPr txBox="1"/>
          <p:nvPr/>
        </p:nvSpPr>
        <p:spPr>
          <a:xfrm>
            <a:off x="2292096" y="3073027"/>
            <a:ext cx="3043937" cy="130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도축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수요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&gt;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공급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돼지 생산량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206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도축 두수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148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도축실적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1,000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도축장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24ABD7-139D-4F72-ADAA-2CACC19B7A98}"/>
              </a:ext>
            </a:extLst>
          </p:cNvPr>
          <p:cNvSpPr txBox="1"/>
          <p:nvPr/>
        </p:nvSpPr>
        <p:spPr>
          <a:xfrm>
            <a:off x="397215" y="6082897"/>
            <a:ext cx="3504225" cy="3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: CSN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축산신문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전라남도 홈페이지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공공데이터 포털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874039E-A7CA-4367-9857-2F36AF83DEF0}"/>
              </a:ext>
            </a:extLst>
          </p:cNvPr>
          <p:cNvSpPr/>
          <p:nvPr/>
        </p:nvSpPr>
        <p:spPr>
          <a:xfrm>
            <a:off x="2409381" y="3516414"/>
            <a:ext cx="59901" cy="59901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8CEFB96-E27D-4866-8240-D946EB0863CC}"/>
              </a:ext>
            </a:extLst>
          </p:cNvPr>
          <p:cNvSpPr/>
          <p:nvPr/>
        </p:nvSpPr>
        <p:spPr>
          <a:xfrm>
            <a:off x="2409381" y="3835309"/>
            <a:ext cx="59901" cy="59901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BA7FEFB-BD31-4374-B6C0-F17C017A220C}"/>
              </a:ext>
            </a:extLst>
          </p:cNvPr>
          <p:cNvSpPr/>
          <p:nvPr/>
        </p:nvSpPr>
        <p:spPr>
          <a:xfrm>
            <a:off x="2409381" y="4170983"/>
            <a:ext cx="59901" cy="59901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슬라이드 번호 개체 틀 3">
            <a:extLst>
              <a:ext uri="{FF2B5EF4-FFF2-40B4-BE49-F238E27FC236}">
                <a16:creationId xmlns:a16="http://schemas.microsoft.com/office/drawing/2014/main" id="{BB72CF3C-8C97-429A-AB75-BC0E79F2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5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1565D1-26A0-4E1C-AC9E-810A1262A8EA}"/>
              </a:ext>
            </a:extLst>
          </p:cNvPr>
          <p:cNvSpPr/>
          <p:nvPr/>
        </p:nvSpPr>
        <p:spPr>
          <a:xfrm>
            <a:off x="4953000" y="0"/>
            <a:ext cx="4953000" cy="6858000"/>
          </a:xfrm>
          <a:prstGeom prst="rect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1E947-33C2-4986-ACB5-93A5ABCEE199}"/>
              </a:ext>
            </a:extLst>
          </p:cNvPr>
          <p:cNvSpPr txBox="1"/>
          <p:nvPr/>
        </p:nvSpPr>
        <p:spPr>
          <a:xfrm>
            <a:off x="351489" y="307902"/>
            <a:ext cx="2877711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6C1EA"/>
                </a:solidFill>
                <a:latin typeface="+mn-ea"/>
              </a:rPr>
              <a:t>온라인 시장</a:t>
            </a:r>
            <a:endParaRPr lang="en-US" altLang="ko-KR" sz="2400" b="1" dirty="0">
              <a:solidFill>
                <a:srgbClr val="46C1E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 err="1">
                <a:latin typeface="+mn-ea"/>
              </a:rPr>
              <a:t>보성녹돈</a:t>
            </a:r>
            <a:r>
              <a:rPr lang="ko-KR" altLang="en-US" dirty="0">
                <a:latin typeface="+mn-ea"/>
              </a:rPr>
              <a:t> 온라인 플랫폼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02E7D49-557B-44BC-88AE-87D54BEB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086A445A-C9B0-4DF2-A806-8362B4DF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39482-3E2B-4CA2-A6CD-867FB6B54194}"/>
              </a:ext>
            </a:extLst>
          </p:cNvPr>
          <p:cNvSpPr txBox="1"/>
          <p:nvPr/>
        </p:nvSpPr>
        <p:spPr>
          <a:xfrm>
            <a:off x="351489" y="2629249"/>
            <a:ext cx="4302443" cy="3303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300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2018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년에 매출액 </a:t>
            </a:r>
            <a:r>
              <a:rPr lang="en-US" altLang="ko-KR" sz="1400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2,300</a:t>
            </a:r>
            <a:r>
              <a:rPr lang="ko-KR" altLang="ko-KR" sz="1400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400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기록</a:t>
            </a:r>
          </a:p>
          <a:p>
            <a:pPr lvl="0" algn="ctr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온라인</a:t>
            </a:r>
            <a:r>
              <a:rPr lang="ko-KR" altLang="ko-KR" sz="1400" kern="100" dirty="0">
                <a:solidFill>
                  <a:srgbClr val="00AC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kern="100" dirty="0" err="1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부분육</a:t>
            </a:r>
            <a:r>
              <a:rPr lang="ko-KR" altLang="ko-KR" sz="1400" kern="100" dirty="0">
                <a:solidFill>
                  <a:srgbClr val="00AC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플랫폼</a:t>
            </a:r>
          </a:p>
          <a:p>
            <a:pPr lvl="0" algn="ctr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국내 축산물</a:t>
            </a:r>
            <a:r>
              <a:rPr lang="en-US" altLang="ko-KR" sz="1400" kern="1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B2B </a:t>
            </a:r>
            <a:r>
              <a:rPr lang="ko-KR" altLang="ko-KR" sz="1400" kern="1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온라인 유통 시장에서</a:t>
            </a:r>
            <a:r>
              <a:rPr lang="en-US" altLang="ko-KR" sz="1400" kern="1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400" b="1" kern="100" dirty="0">
                <a:solidFill>
                  <a:srgbClr val="46C1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 </a:t>
            </a:r>
            <a:r>
              <a:rPr lang="en-US" altLang="ko-KR" sz="1400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400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</a:t>
            </a:r>
          </a:p>
          <a:p>
            <a:pPr lvl="0" algn="ctr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참푸른글로벌에게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도축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가공 의뢰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 latinLnBrk="1">
              <a:spcAft>
                <a:spcPts val="800"/>
              </a:spcAft>
            </a:pPr>
            <a:r>
              <a:rPr lang="ko-KR" altLang="ko-KR" sz="1400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자가도축장</a:t>
            </a:r>
            <a:r>
              <a:rPr lang="en-US" altLang="ko-KR" sz="1400" b="1" kern="100" dirty="0">
                <a:solidFill>
                  <a:srgbClr val="46C1E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ko-KR" sz="1400" kern="100" dirty="0">
              <a:solidFill>
                <a:srgbClr val="46C1E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6B965-CE04-4558-8DC6-FD6B7FB5627E}"/>
              </a:ext>
            </a:extLst>
          </p:cNvPr>
          <p:cNvSpPr txBox="1"/>
          <p:nvPr/>
        </p:nvSpPr>
        <p:spPr>
          <a:xfrm>
            <a:off x="5278277" y="2911189"/>
            <a:ext cx="4302443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보성녹돈의</a:t>
            </a:r>
            <a:r>
              <a:rPr lang="ko-KR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강점</a:t>
            </a:r>
            <a:endParaRPr lang="ko-KR" altLang="en-US" sz="14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002ABBC-FFE8-406F-9D5B-339323D80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34" y="1808744"/>
            <a:ext cx="1038354" cy="693567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F5F39BC4-BAAA-42AB-B14E-BC170409D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5300" y="1967733"/>
            <a:ext cx="988399" cy="3755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5F2895-27E4-479D-8367-8CBAAF344DF0}"/>
              </a:ext>
            </a:extLst>
          </p:cNvPr>
          <p:cNvSpPr txBox="1"/>
          <p:nvPr/>
        </p:nvSpPr>
        <p:spPr>
          <a:xfrm>
            <a:off x="5430830" y="4373729"/>
            <a:ext cx="4058412" cy="53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브랜드 인지도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녹차먹인 돼지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보성녹돈의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차별화된 맛과 높은 브랜드 인지도</a:t>
            </a:r>
            <a:endParaRPr lang="en-US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B356E-99CE-4206-9505-927A2F00D7D2}"/>
              </a:ext>
            </a:extLst>
          </p:cNvPr>
          <p:cNvSpPr txBox="1"/>
          <p:nvPr/>
        </p:nvSpPr>
        <p:spPr>
          <a:xfrm>
            <a:off x="5430830" y="5200300"/>
            <a:ext cx="4150819" cy="541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낮은 원가</a:t>
            </a:r>
            <a:r>
              <a:rPr lang="en-US" altLang="ko-KR" sz="14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자가도축장을 통해 낮은 가격에 양질의 돈육 공급 가능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7546B-C570-4E64-9B97-3E6D90C355DE}"/>
              </a:ext>
            </a:extLst>
          </p:cNvPr>
          <p:cNvSpPr txBox="1"/>
          <p:nvPr/>
        </p:nvSpPr>
        <p:spPr>
          <a:xfrm>
            <a:off x="5477282" y="3568059"/>
            <a:ext cx="3904432" cy="53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돼지의 품질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평균보다 높은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등급 비율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자가도축장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세심한 품질관리</a:t>
            </a:r>
            <a:endParaRPr lang="en-US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9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9FCF30-27E2-4B85-8990-F4E16E6F0D1E}"/>
              </a:ext>
            </a:extLst>
          </p:cNvPr>
          <p:cNvSpPr/>
          <p:nvPr/>
        </p:nvSpPr>
        <p:spPr>
          <a:xfrm>
            <a:off x="4953000" y="0"/>
            <a:ext cx="4953000" cy="6858000"/>
          </a:xfrm>
          <a:prstGeom prst="rect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1E947-33C2-4986-ACB5-93A5ABCEE199}"/>
              </a:ext>
            </a:extLst>
          </p:cNvPr>
          <p:cNvSpPr txBox="1"/>
          <p:nvPr/>
        </p:nvSpPr>
        <p:spPr>
          <a:xfrm>
            <a:off x="351489" y="307902"/>
            <a:ext cx="3235181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6C1EA"/>
                </a:solidFill>
                <a:latin typeface="+mn-ea"/>
              </a:rPr>
              <a:t>직판장 운영</a:t>
            </a:r>
            <a:endParaRPr lang="en-US" altLang="ko-KR" sz="2400" b="1" dirty="0">
              <a:solidFill>
                <a:srgbClr val="46C1E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 err="1">
                <a:latin typeface="+mn-ea"/>
              </a:rPr>
              <a:t>보성녹돈</a:t>
            </a:r>
            <a:r>
              <a:rPr lang="ko-KR" altLang="en-US" dirty="0">
                <a:latin typeface="+mn-ea"/>
              </a:rPr>
              <a:t> 오프라인 플랫폼 </a:t>
            </a:r>
            <a:r>
              <a:rPr lang="en-US" altLang="ko-KR" dirty="0">
                <a:latin typeface="+mn-ea"/>
              </a:rPr>
              <a:t>1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02E7D49-557B-44BC-88AE-87D54BEB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CF4EE-F959-4743-974C-FD30A94099D3}"/>
              </a:ext>
            </a:extLst>
          </p:cNvPr>
          <p:cNvSpPr txBox="1"/>
          <p:nvPr/>
        </p:nvSpPr>
        <p:spPr>
          <a:xfrm>
            <a:off x="5921109" y="4276060"/>
            <a:ext cx="2896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자가도축장 운영을 통한 원가 절감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1663B7E4-C09E-4175-BF99-F9F6494E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5DE8631-4BE1-414C-8901-096B417F9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0964" y="2016270"/>
            <a:ext cx="2581398" cy="32705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AB47B0F4-E8D6-4255-A440-38724B56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5300" y="1967733"/>
            <a:ext cx="988399" cy="3755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2C7DA5-B79B-4E54-AF90-3CB9153F8068}"/>
              </a:ext>
            </a:extLst>
          </p:cNvPr>
          <p:cNvSpPr txBox="1"/>
          <p:nvPr/>
        </p:nvSpPr>
        <p:spPr>
          <a:xfrm>
            <a:off x="287501" y="2900817"/>
            <a:ext cx="4446932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부분육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도매가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42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6,447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정육 소매가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51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1,718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85228-7420-40F0-88B3-6067570DE56D}"/>
              </a:ext>
            </a:extLst>
          </p:cNvPr>
          <p:cNvSpPr txBox="1"/>
          <p:nvPr/>
        </p:nvSpPr>
        <p:spPr>
          <a:xfrm>
            <a:off x="1230964" y="4272702"/>
            <a:ext cx="5562600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두당 유통마진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5,271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F72A0F-A0BD-4BB4-A4F2-ED3F7126AA51}"/>
              </a:ext>
            </a:extLst>
          </p:cNvPr>
          <p:cNvSpPr txBox="1"/>
          <p:nvPr/>
        </p:nvSpPr>
        <p:spPr>
          <a:xfrm>
            <a:off x="4832630" y="3574848"/>
            <a:ext cx="5073370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위생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안정성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맛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중시하는 소비 트랜드</a:t>
            </a:r>
            <a:endParaRPr lang="ko-KR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24930-5C35-44C9-AFCF-45DEB69DE418}"/>
              </a:ext>
            </a:extLst>
          </p:cNvPr>
          <p:cNvSpPr txBox="1"/>
          <p:nvPr/>
        </p:nvSpPr>
        <p:spPr>
          <a:xfrm>
            <a:off x="4832630" y="2900817"/>
            <a:ext cx="5073370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돼지고기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58%</a:t>
            </a:r>
            <a:r>
              <a:rPr lang="ko-KR" altLang="en-US" sz="14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브랜드 돈육 선호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102780-0325-4B14-AAB0-9B94D58829F0}"/>
              </a:ext>
            </a:extLst>
          </p:cNvPr>
          <p:cNvSpPr txBox="1"/>
          <p:nvPr/>
        </p:nvSpPr>
        <p:spPr>
          <a:xfrm>
            <a:off x="1394815" y="5531739"/>
            <a:ext cx="2232305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영업이익률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40%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DDAEDC-11C0-44FF-9DCC-70A2E3C2D096}"/>
              </a:ext>
            </a:extLst>
          </p:cNvPr>
          <p:cNvSpPr txBox="1"/>
          <p:nvPr/>
        </p:nvSpPr>
        <p:spPr>
          <a:xfrm>
            <a:off x="6278880" y="5531739"/>
            <a:ext cx="2232305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영업이익률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40%+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B3BE26FD-3E6F-4A72-B148-5962135E31B2}"/>
              </a:ext>
            </a:extLst>
          </p:cNvPr>
          <p:cNvSpPr/>
          <p:nvPr/>
        </p:nvSpPr>
        <p:spPr>
          <a:xfrm rot="10800000">
            <a:off x="2423160" y="3687824"/>
            <a:ext cx="266700" cy="404636"/>
          </a:xfrm>
          <a:prstGeom prst="upArrow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1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A4D3B644-9633-4BEA-B3F7-656FEB7E7E1B}"/>
              </a:ext>
            </a:extLst>
          </p:cNvPr>
          <p:cNvSpPr/>
          <p:nvPr/>
        </p:nvSpPr>
        <p:spPr>
          <a:xfrm>
            <a:off x="3237463" y="2787388"/>
            <a:ext cx="950227" cy="950227"/>
          </a:xfrm>
          <a:prstGeom prst="ellipse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경력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C38D9A8-0B71-49E4-A92C-B940DC704845}"/>
              </a:ext>
            </a:extLst>
          </p:cNvPr>
          <p:cNvSpPr/>
          <p:nvPr/>
        </p:nvSpPr>
        <p:spPr>
          <a:xfrm>
            <a:off x="5219697" y="2787388"/>
            <a:ext cx="950227" cy="950227"/>
          </a:xfrm>
          <a:prstGeom prst="ellipse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계획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50B8992-6E40-42DD-92D4-3E86ACBE8B07}"/>
              </a:ext>
            </a:extLst>
          </p:cNvPr>
          <p:cNvSpPr/>
          <p:nvPr/>
        </p:nvSpPr>
        <p:spPr>
          <a:xfrm>
            <a:off x="3237463" y="4667608"/>
            <a:ext cx="950227" cy="950227"/>
          </a:xfrm>
          <a:prstGeom prst="ellipse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예상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A337F32-11B6-4267-A0CD-D826BCCDE67A}"/>
              </a:ext>
            </a:extLst>
          </p:cNvPr>
          <p:cNvSpPr/>
          <p:nvPr/>
        </p:nvSpPr>
        <p:spPr>
          <a:xfrm>
            <a:off x="5219809" y="4667608"/>
            <a:ext cx="950227" cy="950227"/>
          </a:xfrm>
          <a:prstGeom prst="ellipse">
            <a:avLst/>
          </a:prstGeom>
          <a:solidFill>
            <a:srgbClr val="46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1E947-33C2-4986-ACB5-93A5ABCEE199}"/>
              </a:ext>
            </a:extLst>
          </p:cNvPr>
          <p:cNvSpPr txBox="1"/>
          <p:nvPr/>
        </p:nvSpPr>
        <p:spPr>
          <a:xfrm>
            <a:off x="351489" y="307902"/>
            <a:ext cx="3788217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6C1EA"/>
                </a:solidFill>
                <a:latin typeface="+mn-ea"/>
              </a:rPr>
              <a:t>레스토랑 프랜차이즈 운영</a:t>
            </a:r>
            <a:endParaRPr lang="en-US" altLang="ko-KR" sz="2400" b="1" dirty="0">
              <a:solidFill>
                <a:srgbClr val="46C1E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보성녹돈</a:t>
            </a:r>
            <a:r>
              <a:rPr lang="ko-KR" altLang="en-US" dirty="0">
                <a:latin typeface="+mn-ea"/>
              </a:rPr>
              <a:t> 오프라인 플랫폼 </a:t>
            </a:r>
            <a:r>
              <a:rPr lang="en-US" altLang="ko-KR" dirty="0">
                <a:latin typeface="+mn-ea"/>
              </a:rPr>
              <a:t>2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02E7D49-557B-44BC-88AE-87D54BEB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C0695-7C31-4746-BDCE-F7D0C7F326B5}"/>
              </a:ext>
            </a:extLst>
          </p:cNvPr>
          <p:cNvSpPr txBox="1"/>
          <p:nvPr/>
        </p:nvSpPr>
        <p:spPr>
          <a:xfrm>
            <a:off x="832863" y="2829835"/>
            <a:ext cx="222732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전국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130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여곳의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보성녹돈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고기집을 운영한 내력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6FD6E481-BC1E-42A3-91B4-C88F3287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31B39-4642-4B69-A4F3-BF6AEA5A63EF}"/>
              </a:ext>
            </a:extLst>
          </p:cNvPr>
          <p:cNvSpPr txBox="1"/>
          <p:nvPr/>
        </p:nvSpPr>
        <p:spPr>
          <a:xfrm>
            <a:off x="6300894" y="4705778"/>
            <a:ext cx="3152670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보성녹돈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족발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전문점 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백점만족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endParaRPr lang="en-US" altLang="ko-KR" sz="1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경영실적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매출액 </a:t>
            </a:r>
            <a:r>
              <a:rPr lang="en-US" altLang="ko-KR" sz="1400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ko-KR" sz="1400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400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영업이익 </a:t>
            </a:r>
            <a:r>
              <a:rPr lang="en-US" altLang="ko-KR" sz="1400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ko-KR" sz="1400" b="1" dirty="0">
                <a:solidFill>
                  <a:srgbClr val="46C1EA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endParaRPr lang="ko-KR" altLang="en-US" sz="1400" dirty="0">
              <a:solidFill>
                <a:srgbClr val="46C1E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0CEE4-9365-4C06-8F03-48796A816C71}"/>
              </a:ext>
            </a:extLst>
          </p:cNvPr>
          <p:cNvSpPr txBox="1"/>
          <p:nvPr/>
        </p:nvSpPr>
        <p:spPr>
          <a:xfrm>
            <a:off x="6300893" y="2898133"/>
            <a:ext cx="2772244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직접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경영으로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나은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품질 및 서비스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 가능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E70FC-3FA3-436C-A0D2-7D0A7AFB0425}"/>
              </a:ext>
            </a:extLst>
          </p:cNvPr>
          <p:cNvSpPr txBox="1"/>
          <p:nvPr/>
        </p:nvSpPr>
        <p:spPr>
          <a:xfrm>
            <a:off x="-361829" y="4882979"/>
            <a:ext cx="3468434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latinLnBrk="1"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브랜드 인지도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고급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고객관리 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r" latinLnBrk="1"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프리미엄 레스토랑 이미지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A2B9BC4-45B0-4C39-BB94-0AA701A4F3F3}"/>
              </a:ext>
            </a:extLst>
          </p:cNvPr>
          <p:cNvSpPr/>
          <p:nvPr/>
        </p:nvSpPr>
        <p:spPr>
          <a:xfrm>
            <a:off x="3576192" y="3021867"/>
            <a:ext cx="2266518" cy="2266518"/>
          </a:xfrm>
          <a:prstGeom prst="ellipse">
            <a:avLst/>
          </a:prstGeom>
          <a:noFill/>
          <a:ln w="28575">
            <a:solidFill>
              <a:srgbClr val="46C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544351ED-1819-415F-B604-6473F2DE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050" y="4020454"/>
            <a:ext cx="708801" cy="2693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53028-D6E6-4F76-8590-2057BC8AAA83}"/>
              </a:ext>
            </a:extLst>
          </p:cNvPr>
          <p:cNvSpPr txBox="1"/>
          <p:nvPr/>
        </p:nvSpPr>
        <p:spPr>
          <a:xfrm>
            <a:off x="2045970" y="1750715"/>
            <a:ext cx="69723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삼겹살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족발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레스토랑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프랜차이즈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5CC58B-5E3D-4DB8-8E69-8DE9F422B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26" y="1727855"/>
            <a:ext cx="905865" cy="3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2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AB2B1391-1C5B-41E4-B10B-7AE15B41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4773" y="2450720"/>
            <a:ext cx="2256454" cy="857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5D308-3B19-48A6-A68A-54EC21D19367}"/>
              </a:ext>
            </a:extLst>
          </p:cNvPr>
          <p:cNvSpPr txBox="1"/>
          <p:nvPr/>
        </p:nvSpPr>
        <p:spPr>
          <a:xfrm>
            <a:off x="745753" y="3549829"/>
            <a:ext cx="8414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주식회사 잇다</a:t>
            </a:r>
            <a:endParaRPr lang="ru-RU" sz="30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8599A-186A-4DA9-8472-4CF9148836DF}"/>
              </a:ext>
            </a:extLst>
          </p:cNvPr>
          <p:cNvSpPr txBox="1"/>
          <p:nvPr/>
        </p:nvSpPr>
        <p:spPr>
          <a:xfrm>
            <a:off x="2132232" y="4183901"/>
            <a:ext cx="5641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>
                <a:solidFill>
                  <a:srgbClr val="0098CB"/>
                </a:solidFill>
                <a:latin typeface="+mn-ea"/>
                <a:cs typeface="Open Sans" panose="020B0606030504020204" pitchFamily="34" charset="0"/>
              </a:rPr>
              <a:t>기술과 사람을 잇다</a:t>
            </a:r>
            <a:endParaRPr lang="uk-UA" sz="1500" b="1" dirty="0">
              <a:solidFill>
                <a:srgbClr val="0098CB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A61B9-A151-4673-8058-451192BF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C4992C-8A80-4212-BA51-8FAD309C4D83}"/>
              </a:ext>
            </a:extLst>
          </p:cNvPr>
          <p:cNvSpPr/>
          <p:nvPr/>
        </p:nvSpPr>
        <p:spPr>
          <a:xfrm>
            <a:off x="3982720" y="0"/>
            <a:ext cx="5923280" cy="6858000"/>
          </a:xfrm>
          <a:prstGeom prst="rect">
            <a:avLst/>
          </a:prstGeom>
          <a:solidFill>
            <a:srgbClr val="009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0529735D-613A-4DDA-820C-D1CEAF443C9D}"/>
              </a:ext>
            </a:extLst>
          </p:cNvPr>
          <p:cNvSpPr txBox="1">
            <a:spLocks/>
          </p:cNvSpPr>
          <p:nvPr/>
        </p:nvSpPr>
        <p:spPr>
          <a:xfrm>
            <a:off x="4552351" y="2211927"/>
            <a:ext cx="3525450" cy="43269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01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시장의 이해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02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돈육시장의 문제점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03 ITDA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의 해결책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04 ITDA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의 비즈니스 모델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05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발전 방향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D36E2D4-0EC5-462D-B2F7-8D0055A7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7BF4-5A12-438C-A370-55D1BC773A4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31ECC67F-298D-4562-9C63-E9B549EC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901" y="476250"/>
            <a:ext cx="777321" cy="295383"/>
          </a:xfrm>
          <a:prstGeom prst="rect">
            <a:avLst/>
          </a:prstGeom>
        </p:spPr>
      </p:pic>
      <p:sp>
        <p:nvSpPr>
          <p:cNvPr id="10" name="제목 5">
            <a:extLst>
              <a:ext uri="{FF2B5EF4-FFF2-40B4-BE49-F238E27FC236}">
                <a16:creationId xmlns:a16="http://schemas.microsoft.com/office/drawing/2014/main" id="{735467DB-6122-4073-9E87-7E8690D1791E}"/>
              </a:ext>
            </a:extLst>
          </p:cNvPr>
          <p:cNvSpPr txBox="1">
            <a:spLocks/>
          </p:cNvSpPr>
          <p:nvPr/>
        </p:nvSpPr>
        <p:spPr>
          <a:xfrm>
            <a:off x="391160" y="2832100"/>
            <a:ext cx="243332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>
                <a:solidFill>
                  <a:srgbClr val="0098CB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6057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076F97E-E189-40F7-819E-987E354ED94C}"/>
              </a:ext>
            </a:extLst>
          </p:cNvPr>
          <p:cNvSpPr txBox="1"/>
          <p:nvPr/>
        </p:nvSpPr>
        <p:spPr>
          <a:xfrm>
            <a:off x="1739141" y="2118432"/>
            <a:ext cx="174759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004760"/>
                </a:solidFill>
                <a:latin typeface="+mn-ea"/>
              </a:rPr>
              <a:t>8.8</a:t>
            </a:r>
            <a:r>
              <a:rPr lang="ko-KR" altLang="en-US" b="1" dirty="0">
                <a:solidFill>
                  <a:srgbClr val="004760"/>
                </a:solidFill>
                <a:latin typeface="+mn-ea"/>
              </a:rPr>
              <a:t>조</a:t>
            </a:r>
            <a:r>
              <a:rPr lang="en-US" altLang="ko-KR" dirty="0">
                <a:solidFill>
                  <a:srgbClr val="0098CB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돈육시장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69C16-24A4-4BF9-82C0-516EEDC6197E}"/>
              </a:ext>
            </a:extLst>
          </p:cNvPr>
          <p:cNvSpPr txBox="1"/>
          <p:nvPr/>
        </p:nvSpPr>
        <p:spPr>
          <a:xfrm>
            <a:off x="1029408" y="4472481"/>
            <a:ext cx="213231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004760"/>
                </a:solidFill>
                <a:latin typeface="+mn-ea"/>
              </a:rPr>
              <a:t>170</a:t>
            </a:r>
            <a:r>
              <a:rPr lang="ko-KR" altLang="en-US" b="1" dirty="0">
                <a:solidFill>
                  <a:srgbClr val="004760"/>
                </a:solidFill>
                <a:latin typeface="+mn-ea"/>
              </a:rPr>
              <a:t>조</a:t>
            </a:r>
            <a:r>
              <a:rPr lang="en-US" altLang="ko-KR" b="1" dirty="0">
                <a:solidFill>
                  <a:srgbClr val="0078A2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식자재 시장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0D09C-BE23-4050-82A0-6A72B59525AA}"/>
              </a:ext>
            </a:extLst>
          </p:cNvPr>
          <p:cNvSpPr txBox="1"/>
          <p:nvPr/>
        </p:nvSpPr>
        <p:spPr>
          <a:xfrm>
            <a:off x="6784096" y="2912031"/>
            <a:ext cx="219322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4760"/>
                </a:solidFill>
                <a:latin typeface="+mn-ea"/>
              </a:rPr>
              <a:t>19.7</a:t>
            </a:r>
            <a:r>
              <a:rPr lang="ko-KR" altLang="en-US" b="1" dirty="0">
                <a:solidFill>
                  <a:srgbClr val="004760"/>
                </a:solidFill>
                <a:latin typeface="+mn-ea"/>
              </a:rPr>
              <a:t>조</a:t>
            </a:r>
            <a:r>
              <a:rPr lang="en-US" altLang="ko-KR" b="1" dirty="0">
                <a:solidFill>
                  <a:srgbClr val="0098CB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축산업 시장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D4511A-BA03-4A61-A494-309638C7F079}"/>
              </a:ext>
            </a:extLst>
          </p:cNvPr>
          <p:cNvSpPr txBox="1"/>
          <p:nvPr/>
        </p:nvSpPr>
        <p:spPr>
          <a:xfrm>
            <a:off x="6790203" y="3397858"/>
            <a:ext cx="2788075" cy="55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#1965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~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연평균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12.2%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성장세</a:t>
            </a:r>
          </a:p>
          <a:p>
            <a:pPr>
              <a:lnSpc>
                <a:spcPts val="19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#1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인당 육류소비량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년간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배 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F7F3E-8B62-4424-AEF2-AE82AAFD577A}"/>
              </a:ext>
            </a:extLst>
          </p:cNvPr>
          <p:cNvSpPr txBox="1"/>
          <p:nvPr/>
        </p:nvSpPr>
        <p:spPr>
          <a:xfrm>
            <a:off x="81782" y="4926773"/>
            <a:ext cx="3079940" cy="308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#2010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~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연평균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7.04%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성장세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41C99-89AF-47C5-BC8F-6D556EA8545C}"/>
              </a:ext>
            </a:extLst>
          </p:cNvPr>
          <p:cNvSpPr txBox="1"/>
          <p:nvPr/>
        </p:nvSpPr>
        <p:spPr>
          <a:xfrm>
            <a:off x="797017" y="2597113"/>
            <a:ext cx="2669919" cy="55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돼지의 생산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가공 유통</a:t>
            </a:r>
          </a:p>
          <a:p>
            <a:pPr algn="r">
              <a:lnSpc>
                <a:spcPts val="19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#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축산업 비중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528FD-A59E-47BC-9BA8-DAB28A5A4E44}"/>
              </a:ext>
            </a:extLst>
          </p:cNvPr>
          <p:cNvSpPr txBox="1"/>
          <p:nvPr/>
        </p:nvSpPr>
        <p:spPr>
          <a:xfrm>
            <a:off x="351489" y="307902"/>
            <a:ext cx="2369559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4760"/>
                </a:solidFill>
                <a:latin typeface="+mn-ea"/>
              </a:rPr>
              <a:t>돈육시장 개요</a:t>
            </a:r>
            <a:endParaRPr lang="en-US" altLang="ko-KR" sz="2400" b="1" dirty="0">
              <a:solidFill>
                <a:srgbClr val="0047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식자재 시장의 </a:t>
            </a:r>
            <a:r>
              <a:rPr lang="en-US" altLang="ko-KR" dirty="0">
                <a:latin typeface="+mn-ea"/>
              </a:rPr>
              <a:t>5.2%</a:t>
            </a:r>
            <a:endParaRPr lang="ko-KR" altLang="en-US" dirty="0">
              <a:latin typeface="+mn-ea"/>
            </a:endParaRPr>
          </a:p>
        </p:txBody>
      </p:sp>
      <p:pic>
        <p:nvPicPr>
          <p:cNvPr id="27" name="그래픽 26">
            <a:extLst>
              <a:ext uri="{FF2B5EF4-FFF2-40B4-BE49-F238E27FC236}">
                <a16:creationId xmlns:a16="http://schemas.microsoft.com/office/drawing/2014/main" id="{7274D504-A9A5-447A-B1B0-D5069209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B21749-9AD6-4147-B3C8-DA70C6194F9B}"/>
              </a:ext>
            </a:extLst>
          </p:cNvPr>
          <p:cNvGrpSpPr/>
          <p:nvPr/>
        </p:nvGrpSpPr>
        <p:grpSpPr>
          <a:xfrm>
            <a:off x="3162660" y="2183508"/>
            <a:ext cx="3580680" cy="3275536"/>
            <a:chOff x="3107146" y="2183508"/>
            <a:chExt cx="3580680" cy="3275536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7A367B93-CC6B-47C5-8B9D-3F67F68AA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196" y="3228354"/>
              <a:ext cx="2383952" cy="1209814"/>
            </a:xfrm>
            <a:custGeom>
              <a:avLst/>
              <a:gdLst>
                <a:gd name="T0" fmla="*/ 0 w 989"/>
                <a:gd name="T1" fmla="*/ 55 h 318"/>
                <a:gd name="T2" fmla="*/ 100 w 989"/>
                <a:gd name="T3" fmla="*/ 7 h 318"/>
                <a:gd name="T4" fmla="*/ 491 w 989"/>
                <a:gd name="T5" fmla="*/ 178 h 318"/>
                <a:gd name="T6" fmla="*/ 871 w 989"/>
                <a:gd name="T7" fmla="*/ 0 h 318"/>
                <a:gd name="T8" fmla="*/ 989 w 989"/>
                <a:gd name="T9" fmla="*/ 55 h 318"/>
                <a:gd name="T10" fmla="*/ 491 w 989"/>
                <a:gd name="T11" fmla="*/ 318 h 318"/>
                <a:gd name="T12" fmla="*/ 0 w 989"/>
                <a:gd name="T13" fmla="*/ 55 h 318"/>
                <a:gd name="connsiteX0" fmla="*/ 0 w 10000"/>
                <a:gd name="connsiteY0" fmla="*/ 7398 h 15668"/>
                <a:gd name="connsiteX1" fmla="*/ 1011 w 10000"/>
                <a:gd name="connsiteY1" fmla="*/ 5888 h 15668"/>
                <a:gd name="connsiteX2" fmla="*/ 5047 w 10000"/>
                <a:gd name="connsiteY2" fmla="*/ 0 h 15668"/>
                <a:gd name="connsiteX3" fmla="*/ 8807 w 10000"/>
                <a:gd name="connsiteY3" fmla="*/ 5668 h 15668"/>
                <a:gd name="connsiteX4" fmla="*/ 10000 w 10000"/>
                <a:gd name="connsiteY4" fmla="*/ 7398 h 15668"/>
                <a:gd name="connsiteX5" fmla="*/ 4965 w 10000"/>
                <a:gd name="connsiteY5" fmla="*/ 15668 h 15668"/>
                <a:gd name="connsiteX6" fmla="*/ 0 w 10000"/>
                <a:gd name="connsiteY6" fmla="*/ 7398 h 1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5668">
                  <a:moveTo>
                    <a:pt x="0" y="7398"/>
                  </a:moveTo>
                  <a:lnTo>
                    <a:pt x="1011" y="5888"/>
                  </a:lnTo>
                  <a:lnTo>
                    <a:pt x="5047" y="0"/>
                  </a:lnTo>
                  <a:lnTo>
                    <a:pt x="8807" y="5668"/>
                  </a:lnTo>
                  <a:lnTo>
                    <a:pt x="10000" y="7398"/>
                  </a:lnTo>
                  <a:lnTo>
                    <a:pt x="4965" y="15668"/>
                  </a:lnTo>
                  <a:lnTo>
                    <a:pt x="0" y="7398"/>
                  </a:lnTo>
                  <a:close/>
                </a:path>
              </a:pathLst>
            </a:custGeom>
            <a:solidFill>
              <a:srgbClr val="0047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E54D5881-660C-42BD-A60F-2E729EE7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146" y="3795820"/>
              <a:ext cx="1747588" cy="1663224"/>
            </a:xfrm>
            <a:custGeom>
              <a:avLst/>
              <a:gdLst>
                <a:gd name="T0" fmla="*/ 0 w 725"/>
                <a:gd name="T1" fmla="*/ 249 h 690"/>
                <a:gd name="T2" fmla="*/ 725 w 725"/>
                <a:gd name="T3" fmla="*/ 690 h 690"/>
                <a:gd name="T4" fmla="*/ 725 w 725"/>
                <a:gd name="T5" fmla="*/ 263 h 690"/>
                <a:gd name="T6" fmla="*/ 234 w 725"/>
                <a:gd name="T7" fmla="*/ 0 h 690"/>
                <a:gd name="T8" fmla="*/ 0 w 725"/>
                <a:gd name="T9" fmla="*/ 249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690">
                  <a:moveTo>
                    <a:pt x="0" y="249"/>
                  </a:moveTo>
                  <a:lnTo>
                    <a:pt x="725" y="690"/>
                  </a:lnTo>
                  <a:lnTo>
                    <a:pt x="725" y="263"/>
                  </a:lnTo>
                  <a:lnTo>
                    <a:pt x="234" y="0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0078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ource Sans Pro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45EF9B2-0212-40DE-AE45-F482A7EE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739" y="3795820"/>
              <a:ext cx="1766873" cy="1663224"/>
            </a:xfrm>
            <a:custGeom>
              <a:avLst/>
              <a:gdLst>
                <a:gd name="T0" fmla="*/ 0 w 733"/>
                <a:gd name="T1" fmla="*/ 690 h 690"/>
                <a:gd name="T2" fmla="*/ 0 w 733"/>
                <a:gd name="T3" fmla="*/ 263 h 690"/>
                <a:gd name="T4" fmla="*/ 498 w 733"/>
                <a:gd name="T5" fmla="*/ 0 h 690"/>
                <a:gd name="T6" fmla="*/ 733 w 733"/>
                <a:gd name="T7" fmla="*/ 249 h 690"/>
                <a:gd name="T8" fmla="*/ 0 w 733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690">
                  <a:moveTo>
                    <a:pt x="0" y="690"/>
                  </a:moveTo>
                  <a:lnTo>
                    <a:pt x="0" y="263"/>
                  </a:lnTo>
                  <a:lnTo>
                    <a:pt x="498" y="0"/>
                  </a:lnTo>
                  <a:lnTo>
                    <a:pt x="733" y="249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005D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ource Sans Pro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E678189-E26D-4299-8337-9FDFCCC1D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375" y="2990725"/>
              <a:ext cx="1195592" cy="1251033"/>
            </a:xfrm>
            <a:custGeom>
              <a:avLst/>
              <a:gdLst>
                <a:gd name="T0" fmla="*/ 0 w 496"/>
                <a:gd name="T1" fmla="*/ 263 h 519"/>
                <a:gd name="T2" fmla="*/ 493 w 496"/>
                <a:gd name="T3" fmla="*/ 519 h 519"/>
                <a:gd name="T4" fmla="*/ 496 w 496"/>
                <a:gd name="T5" fmla="*/ 113 h 519"/>
                <a:gd name="T6" fmla="*/ 242 w 496"/>
                <a:gd name="T7" fmla="*/ 0 h 519"/>
                <a:gd name="T8" fmla="*/ 0 w 496"/>
                <a:gd name="T9" fmla="*/ 26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19">
                  <a:moveTo>
                    <a:pt x="0" y="263"/>
                  </a:moveTo>
                  <a:lnTo>
                    <a:pt x="493" y="519"/>
                  </a:lnTo>
                  <a:lnTo>
                    <a:pt x="496" y="113"/>
                  </a:lnTo>
                  <a:lnTo>
                    <a:pt x="242" y="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ource Sans Pro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F245426-128C-4679-BD29-4C8A8ED0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341" y="2990725"/>
              <a:ext cx="1205234" cy="1251033"/>
            </a:xfrm>
            <a:custGeom>
              <a:avLst/>
              <a:gdLst>
                <a:gd name="T0" fmla="*/ 3 w 500"/>
                <a:gd name="T1" fmla="*/ 113 h 519"/>
                <a:gd name="T2" fmla="*/ 256 w 500"/>
                <a:gd name="T3" fmla="*/ 0 h 519"/>
                <a:gd name="T4" fmla="*/ 500 w 500"/>
                <a:gd name="T5" fmla="*/ 260 h 519"/>
                <a:gd name="T6" fmla="*/ 0 w 500"/>
                <a:gd name="T7" fmla="*/ 519 h 519"/>
                <a:gd name="T8" fmla="*/ 3 w 500"/>
                <a:gd name="T9" fmla="*/ 11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19">
                  <a:moveTo>
                    <a:pt x="3" y="113"/>
                  </a:moveTo>
                  <a:lnTo>
                    <a:pt x="256" y="0"/>
                  </a:lnTo>
                  <a:lnTo>
                    <a:pt x="500" y="260"/>
                  </a:lnTo>
                  <a:lnTo>
                    <a:pt x="0" y="519"/>
                  </a:lnTo>
                  <a:lnTo>
                    <a:pt x="3" y="113"/>
                  </a:lnTo>
                  <a:close/>
                </a:path>
              </a:pathLst>
            </a:custGeom>
            <a:solidFill>
              <a:srgbClr val="0078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ource Sans Pro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2F80F7A-4BB7-4AFF-9927-A810548DF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07" y="2745742"/>
              <a:ext cx="1222108" cy="525758"/>
            </a:xfrm>
            <a:custGeom>
              <a:avLst/>
              <a:gdLst>
                <a:gd name="T0" fmla="*/ 0 w 507"/>
                <a:gd name="T1" fmla="*/ 43 h 156"/>
                <a:gd name="T2" fmla="*/ 104 w 507"/>
                <a:gd name="T3" fmla="*/ 0 h 156"/>
                <a:gd name="T4" fmla="*/ 254 w 507"/>
                <a:gd name="T5" fmla="*/ 43 h 156"/>
                <a:gd name="T6" fmla="*/ 396 w 507"/>
                <a:gd name="T7" fmla="*/ 0 h 156"/>
                <a:gd name="T8" fmla="*/ 507 w 507"/>
                <a:gd name="T9" fmla="*/ 43 h 156"/>
                <a:gd name="T10" fmla="*/ 254 w 507"/>
                <a:gd name="T11" fmla="*/ 156 h 156"/>
                <a:gd name="T12" fmla="*/ 0 w 507"/>
                <a:gd name="T13" fmla="*/ 43 h 156"/>
                <a:gd name="connsiteX0" fmla="*/ 0 w 10000"/>
                <a:gd name="connsiteY0" fmla="*/ 6561 h 13805"/>
                <a:gd name="connsiteX1" fmla="*/ 2051 w 10000"/>
                <a:gd name="connsiteY1" fmla="*/ 3805 h 13805"/>
                <a:gd name="connsiteX2" fmla="*/ 4957 w 10000"/>
                <a:gd name="connsiteY2" fmla="*/ 0 h 13805"/>
                <a:gd name="connsiteX3" fmla="*/ 7811 w 10000"/>
                <a:gd name="connsiteY3" fmla="*/ 3805 h 13805"/>
                <a:gd name="connsiteX4" fmla="*/ 10000 w 10000"/>
                <a:gd name="connsiteY4" fmla="*/ 6561 h 13805"/>
                <a:gd name="connsiteX5" fmla="*/ 5010 w 10000"/>
                <a:gd name="connsiteY5" fmla="*/ 13805 h 13805"/>
                <a:gd name="connsiteX6" fmla="*/ 0 w 10000"/>
                <a:gd name="connsiteY6" fmla="*/ 6561 h 13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3805">
                  <a:moveTo>
                    <a:pt x="0" y="6561"/>
                  </a:moveTo>
                  <a:lnTo>
                    <a:pt x="2051" y="3805"/>
                  </a:lnTo>
                  <a:lnTo>
                    <a:pt x="4957" y="0"/>
                  </a:lnTo>
                  <a:lnTo>
                    <a:pt x="7811" y="3805"/>
                  </a:lnTo>
                  <a:lnTo>
                    <a:pt x="10000" y="6561"/>
                  </a:lnTo>
                  <a:lnTo>
                    <a:pt x="5010" y="13805"/>
                  </a:lnTo>
                  <a:lnTo>
                    <a:pt x="0" y="6561"/>
                  </a:lnTo>
                  <a:close/>
                </a:path>
              </a:pathLst>
            </a:custGeom>
            <a:solidFill>
              <a:srgbClr val="0047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35DE347C-745B-464F-9AAA-4EFA6018E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10" y="2183508"/>
              <a:ext cx="612259" cy="930441"/>
            </a:xfrm>
            <a:custGeom>
              <a:avLst/>
              <a:gdLst>
                <a:gd name="T0" fmla="*/ 0 w 254"/>
                <a:gd name="T1" fmla="*/ 275 h 386"/>
                <a:gd name="T2" fmla="*/ 254 w 254"/>
                <a:gd name="T3" fmla="*/ 0 h 386"/>
                <a:gd name="T4" fmla="*/ 254 w 254"/>
                <a:gd name="T5" fmla="*/ 386 h 386"/>
                <a:gd name="T6" fmla="*/ 0 w 254"/>
                <a:gd name="T7" fmla="*/ 2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386">
                  <a:moveTo>
                    <a:pt x="0" y="275"/>
                  </a:moveTo>
                  <a:lnTo>
                    <a:pt x="254" y="0"/>
                  </a:lnTo>
                  <a:lnTo>
                    <a:pt x="254" y="386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B0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ource Sans Pro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AFF0235D-2AC2-4EDD-AE18-8846AEBF3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966" y="2183508"/>
              <a:ext cx="617080" cy="930441"/>
            </a:xfrm>
            <a:custGeom>
              <a:avLst/>
              <a:gdLst>
                <a:gd name="T0" fmla="*/ 0 w 256"/>
                <a:gd name="T1" fmla="*/ 0 h 386"/>
                <a:gd name="T2" fmla="*/ 256 w 256"/>
                <a:gd name="T3" fmla="*/ 275 h 386"/>
                <a:gd name="T4" fmla="*/ 0 w 256"/>
                <a:gd name="T5" fmla="*/ 386 h 386"/>
                <a:gd name="T6" fmla="*/ 0 w 256"/>
                <a:gd name="T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386">
                  <a:moveTo>
                    <a:pt x="0" y="0"/>
                  </a:moveTo>
                  <a:lnTo>
                    <a:pt x="256" y="275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ource Sans Pro" charset="0"/>
              </a:endParaRPr>
            </a:p>
          </p:txBody>
        </p:sp>
        <p:cxnSp>
          <p:nvCxnSpPr>
            <p:cNvPr id="15" name="Straight Connector 64">
              <a:extLst>
                <a:ext uri="{FF2B5EF4-FFF2-40B4-BE49-F238E27FC236}">
                  <a16:creationId xmlns:a16="http://schemas.microsoft.com/office/drawing/2014/main" id="{00DFF142-8A2D-4CD1-8B6F-81C25FA48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1757" y="4729561"/>
              <a:ext cx="1225864" cy="0"/>
            </a:xfrm>
            <a:prstGeom prst="line">
              <a:avLst/>
            </a:prstGeom>
            <a:ln w="12700">
              <a:solidFill>
                <a:srgbClr val="00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4">
              <a:extLst>
                <a:ext uri="{FF2B5EF4-FFF2-40B4-BE49-F238E27FC236}">
                  <a16:creationId xmlns:a16="http://schemas.microsoft.com/office/drawing/2014/main" id="{AB164158-F2BE-4276-9627-85F4F51D5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542" y="2363080"/>
              <a:ext cx="1225864" cy="0"/>
            </a:xfrm>
            <a:prstGeom prst="line">
              <a:avLst/>
            </a:prstGeom>
            <a:ln w="12700">
              <a:solidFill>
                <a:srgbClr val="00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6A411B1-00CA-4D71-AD69-170C44E3D9A3}"/>
                </a:ext>
              </a:extLst>
            </p:cNvPr>
            <p:cNvSpPr/>
            <p:nvPr/>
          </p:nvSpPr>
          <p:spPr>
            <a:xfrm>
              <a:off x="3507648" y="2332194"/>
              <a:ext cx="68628" cy="68628"/>
            </a:xfrm>
            <a:prstGeom prst="ellipse">
              <a:avLst/>
            </a:prstGeom>
            <a:solidFill>
              <a:srgbClr val="00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E2AF131-4019-4093-862F-8C0D9E285F70}"/>
                </a:ext>
              </a:extLst>
            </p:cNvPr>
            <p:cNvSpPr/>
            <p:nvPr/>
          </p:nvSpPr>
          <p:spPr>
            <a:xfrm>
              <a:off x="3185455" y="4695247"/>
              <a:ext cx="68628" cy="68628"/>
            </a:xfrm>
            <a:prstGeom prst="ellipse">
              <a:avLst/>
            </a:prstGeom>
            <a:solidFill>
              <a:srgbClr val="00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C6D24D1-FE11-40F1-8972-53334D91541B}"/>
                </a:ext>
              </a:extLst>
            </p:cNvPr>
            <p:cNvSpPr/>
            <p:nvPr/>
          </p:nvSpPr>
          <p:spPr>
            <a:xfrm>
              <a:off x="6619198" y="3159726"/>
              <a:ext cx="68628" cy="68628"/>
            </a:xfrm>
            <a:prstGeom prst="ellipse">
              <a:avLst/>
            </a:prstGeom>
            <a:solidFill>
              <a:srgbClr val="00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Straight Connector 64">
              <a:extLst>
                <a:ext uri="{FF2B5EF4-FFF2-40B4-BE49-F238E27FC236}">
                  <a16:creationId xmlns:a16="http://schemas.microsoft.com/office/drawing/2014/main" id="{1B7A88AF-87E6-43CE-BEDA-530AC1007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280" y="3194040"/>
              <a:ext cx="1174208" cy="0"/>
            </a:xfrm>
            <a:prstGeom prst="line">
              <a:avLst/>
            </a:prstGeom>
            <a:ln w="12700">
              <a:solidFill>
                <a:srgbClr val="00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B6CE268-A4B5-4E21-837D-F6ADC08E7437}"/>
              </a:ext>
            </a:extLst>
          </p:cNvPr>
          <p:cNvSpPr txBox="1"/>
          <p:nvPr/>
        </p:nvSpPr>
        <p:spPr>
          <a:xfrm>
            <a:off x="397215" y="6082897"/>
            <a:ext cx="3165947" cy="3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통계청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Korea Science,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한국농촌경제연구원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29A48-37E9-4677-99F1-9B05A3DA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6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래픽 62">
            <a:extLst>
              <a:ext uri="{FF2B5EF4-FFF2-40B4-BE49-F238E27FC236}">
                <a16:creationId xmlns:a16="http://schemas.microsoft.com/office/drawing/2014/main" id="{70EFC43A-455C-4FC9-9BAC-1645898B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139" y="-1269271"/>
            <a:ext cx="1880602" cy="4290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42B6A5-BFDA-4D7D-95EC-CB747B4E356E}"/>
              </a:ext>
            </a:extLst>
          </p:cNvPr>
          <p:cNvSpPr txBox="1"/>
          <p:nvPr/>
        </p:nvSpPr>
        <p:spPr>
          <a:xfrm>
            <a:off x="351489" y="307902"/>
            <a:ext cx="2140330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4760"/>
                </a:solidFill>
                <a:latin typeface="+mn-ea"/>
              </a:rPr>
              <a:t>돈육시장 특성</a:t>
            </a:r>
            <a:endParaRPr lang="en-US" altLang="ko-KR" sz="2400" b="1" dirty="0">
              <a:solidFill>
                <a:srgbClr val="0047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높은 발전 가능성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B5E03B99-EFEF-411B-8221-8E9ECCC95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16192B-A97D-44D8-87B7-3A89026A0C0B}"/>
              </a:ext>
            </a:extLst>
          </p:cNvPr>
          <p:cNvSpPr txBox="1"/>
          <p:nvPr/>
        </p:nvSpPr>
        <p:spPr>
          <a:xfrm>
            <a:off x="-3614622" y="4803544"/>
            <a:ext cx="254548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돈육시장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2015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~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연평균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3.82%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성장세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4B63E12-7E1C-465D-8217-6A4F292F9446}"/>
              </a:ext>
            </a:extLst>
          </p:cNvPr>
          <p:cNvSpPr/>
          <p:nvPr/>
        </p:nvSpPr>
        <p:spPr>
          <a:xfrm>
            <a:off x="11181398" y="-3638698"/>
            <a:ext cx="2544762" cy="2544762"/>
          </a:xfrm>
          <a:prstGeom prst="ellipse">
            <a:avLst/>
          </a:prstGeom>
          <a:solidFill>
            <a:srgbClr val="0047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CE2DC-E845-4C3D-8A2B-0258311FA5AB}"/>
              </a:ext>
            </a:extLst>
          </p:cNvPr>
          <p:cNvSpPr txBox="1"/>
          <p:nvPr/>
        </p:nvSpPr>
        <p:spPr>
          <a:xfrm>
            <a:off x="6690314" y="-1849120"/>
            <a:ext cx="22816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</a:rPr>
              <a:t>발전 가능성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32EA5F-257A-4099-A8C6-6708CA5F348C}"/>
              </a:ext>
            </a:extLst>
          </p:cNvPr>
          <p:cNvSpPr txBox="1"/>
          <p:nvPr/>
        </p:nvSpPr>
        <p:spPr>
          <a:xfrm>
            <a:off x="5548899" y="2427831"/>
            <a:ext cx="16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4760"/>
                </a:solidFill>
              </a:rPr>
              <a:t>수익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FFC9FF-26E2-4F63-86EB-5274D27D2871}"/>
              </a:ext>
            </a:extLst>
          </p:cNvPr>
          <p:cNvSpPr txBox="1"/>
          <p:nvPr/>
        </p:nvSpPr>
        <p:spPr>
          <a:xfrm>
            <a:off x="-2341879" y="4249546"/>
            <a:ext cx="16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4760"/>
                </a:solidFill>
              </a:rPr>
              <a:t>성장성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5A9F5-6423-47A5-8934-4DBB251A0522}"/>
              </a:ext>
            </a:extLst>
          </p:cNvPr>
          <p:cNvSpPr txBox="1"/>
          <p:nvPr/>
        </p:nvSpPr>
        <p:spPr>
          <a:xfrm>
            <a:off x="11374849" y="4803544"/>
            <a:ext cx="235131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#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소득탄력성 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0.965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#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소득변화에 둔감한 </a:t>
            </a:r>
            <a:r>
              <a:rPr kumimoji="1"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필수재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15EC-D83E-4E57-8374-A95FFDD0EB03}"/>
              </a:ext>
            </a:extLst>
          </p:cNvPr>
          <p:cNvSpPr txBox="1"/>
          <p:nvPr/>
        </p:nvSpPr>
        <p:spPr>
          <a:xfrm>
            <a:off x="452438" y="-3236107"/>
            <a:ext cx="376882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rgbClr val="004760"/>
                </a:solidFill>
                <a:latin typeface="+mj-ea"/>
                <a:ea typeface="+mj-ea"/>
              </a:rPr>
              <a:t>혁신의 기회가 가장 많은 </a:t>
            </a:r>
            <a:r>
              <a:rPr kumimoji="1" lang="ko-KR" altLang="en-US" dirty="0" err="1">
                <a:solidFill>
                  <a:srgbClr val="004760"/>
                </a:solidFill>
                <a:latin typeface="+mj-ea"/>
                <a:ea typeface="+mj-ea"/>
              </a:rPr>
              <a:t>산업군</a:t>
            </a:r>
            <a:endParaRPr kumimoji="1" lang="ko-KR" altLang="en-US" dirty="0">
              <a:solidFill>
                <a:srgbClr val="00476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rgbClr val="004760"/>
                </a:solidFill>
                <a:latin typeface="+mj-ea"/>
                <a:ea typeface="+mj-ea"/>
              </a:rPr>
              <a:t>디지털화가 가장 덜 된 </a:t>
            </a:r>
            <a:r>
              <a:rPr kumimoji="1" lang="ko-KR" altLang="en-US" dirty="0" err="1">
                <a:solidFill>
                  <a:srgbClr val="004760"/>
                </a:solidFill>
                <a:latin typeface="+mj-ea"/>
                <a:ea typeface="+mj-ea"/>
              </a:rPr>
              <a:t>산업군</a:t>
            </a:r>
            <a:endParaRPr kumimoji="1" lang="ko-KR" altLang="en-US" dirty="0">
              <a:solidFill>
                <a:srgbClr val="004760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82A65-228C-4FAD-8235-6125618B8586}"/>
              </a:ext>
            </a:extLst>
          </p:cNvPr>
          <p:cNvSpPr txBox="1"/>
          <p:nvPr/>
        </p:nvSpPr>
        <p:spPr>
          <a:xfrm>
            <a:off x="397215" y="6082897"/>
            <a:ext cx="3165947" cy="3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통계청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KISS,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McKinsey Korea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:a16="http://schemas.microsoft.com/office/drawing/2014/main" id="{387761D1-C861-4C78-B632-A3A5625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D9FB3DE-C534-4150-84F7-BD449FA8D2D2}"/>
              </a:ext>
            </a:extLst>
          </p:cNvPr>
          <p:cNvSpPr/>
          <p:nvPr/>
        </p:nvSpPr>
        <p:spPr>
          <a:xfrm>
            <a:off x="3209702" y="1307978"/>
            <a:ext cx="3486596" cy="3005687"/>
          </a:xfrm>
          <a:custGeom>
            <a:avLst/>
            <a:gdLst>
              <a:gd name="connsiteX0" fmla="*/ 1743298 w 3486596"/>
              <a:gd name="connsiteY0" fmla="*/ 0 h 3005687"/>
              <a:gd name="connsiteX1" fmla="*/ 3486596 w 3486596"/>
              <a:gd name="connsiteY1" fmla="*/ 3005687 h 3005687"/>
              <a:gd name="connsiteX2" fmla="*/ 0 w 3486596"/>
              <a:gd name="connsiteY2" fmla="*/ 3005687 h 300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6596" h="3005687">
                <a:moveTo>
                  <a:pt x="1743298" y="0"/>
                </a:moveTo>
                <a:lnTo>
                  <a:pt x="3486596" y="3005687"/>
                </a:lnTo>
                <a:lnTo>
                  <a:pt x="0" y="3005687"/>
                </a:lnTo>
                <a:close/>
              </a:path>
            </a:pathLst>
          </a:custGeom>
          <a:noFill/>
          <a:ln w="12700">
            <a:solidFill>
              <a:srgbClr val="0047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7E28B0F-9F6E-4013-B6A0-2FC4ABBCCA20}"/>
              </a:ext>
            </a:extLst>
          </p:cNvPr>
          <p:cNvSpPr/>
          <p:nvPr/>
        </p:nvSpPr>
        <p:spPr>
          <a:xfrm>
            <a:off x="2346960" y="4307840"/>
            <a:ext cx="2611120" cy="1503680"/>
          </a:xfrm>
          <a:custGeom>
            <a:avLst/>
            <a:gdLst>
              <a:gd name="connsiteX0" fmla="*/ 0 w 2611120"/>
              <a:gd name="connsiteY0" fmla="*/ 1503680 h 1503680"/>
              <a:gd name="connsiteX1" fmla="*/ 2611120 w 2611120"/>
              <a:gd name="connsiteY1" fmla="*/ 1503680 h 1503680"/>
              <a:gd name="connsiteX2" fmla="*/ 2611120 w 2611120"/>
              <a:gd name="connsiteY2" fmla="*/ 0 h 1503680"/>
              <a:gd name="connsiteX3" fmla="*/ 863600 w 2611120"/>
              <a:gd name="connsiteY3" fmla="*/ 0 h 1503680"/>
              <a:gd name="connsiteX4" fmla="*/ 0 w 2611120"/>
              <a:gd name="connsiteY4" fmla="*/ 150368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1503680">
                <a:moveTo>
                  <a:pt x="0" y="1503680"/>
                </a:moveTo>
                <a:lnTo>
                  <a:pt x="2611120" y="1503680"/>
                </a:lnTo>
                <a:lnTo>
                  <a:pt x="2611120" y="0"/>
                </a:lnTo>
                <a:lnTo>
                  <a:pt x="863600" y="0"/>
                </a:lnTo>
                <a:lnTo>
                  <a:pt x="0" y="1503680"/>
                </a:lnTo>
                <a:close/>
              </a:path>
            </a:pathLst>
          </a:custGeom>
          <a:solidFill>
            <a:srgbClr val="004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2DAE13B-AFC6-49E3-A202-F1940E5BE05A}"/>
              </a:ext>
            </a:extLst>
          </p:cNvPr>
          <p:cNvSpPr/>
          <p:nvPr/>
        </p:nvSpPr>
        <p:spPr>
          <a:xfrm flipH="1">
            <a:off x="4958080" y="4307839"/>
            <a:ext cx="2611120" cy="1503680"/>
          </a:xfrm>
          <a:custGeom>
            <a:avLst/>
            <a:gdLst>
              <a:gd name="connsiteX0" fmla="*/ 0 w 2611120"/>
              <a:gd name="connsiteY0" fmla="*/ 1503680 h 1503680"/>
              <a:gd name="connsiteX1" fmla="*/ 2611120 w 2611120"/>
              <a:gd name="connsiteY1" fmla="*/ 1503680 h 1503680"/>
              <a:gd name="connsiteX2" fmla="*/ 2611120 w 2611120"/>
              <a:gd name="connsiteY2" fmla="*/ 0 h 1503680"/>
              <a:gd name="connsiteX3" fmla="*/ 863600 w 2611120"/>
              <a:gd name="connsiteY3" fmla="*/ 0 h 1503680"/>
              <a:gd name="connsiteX4" fmla="*/ 0 w 2611120"/>
              <a:gd name="connsiteY4" fmla="*/ 150368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1503680">
                <a:moveTo>
                  <a:pt x="0" y="1503680"/>
                </a:moveTo>
                <a:lnTo>
                  <a:pt x="2611120" y="1503680"/>
                </a:lnTo>
                <a:lnTo>
                  <a:pt x="2611120" y="0"/>
                </a:lnTo>
                <a:lnTo>
                  <a:pt x="863600" y="0"/>
                </a:lnTo>
                <a:lnTo>
                  <a:pt x="0" y="1503680"/>
                </a:lnTo>
                <a:close/>
              </a:path>
            </a:pathLst>
          </a:custGeom>
          <a:solidFill>
            <a:srgbClr val="007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0FCDB-1892-4772-A767-ADD7A44CE7A8}"/>
              </a:ext>
            </a:extLst>
          </p:cNvPr>
          <p:cNvSpPr txBox="1"/>
          <p:nvPr/>
        </p:nvSpPr>
        <p:spPr>
          <a:xfrm>
            <a:off x="2759395" y="4847214"/>
            <a:ext cx="2281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성장성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D99FE8-451D-4957-A829-C83ADE0382A9}"/>
              </a:ext>
            </a:extLst>
          </p:cNvPr>
          <p:cNvSpPr txBox="1"/>
          <p:nvPr/>
        </p:nvSpPr>
        <p:spPr>
          <a:xfrm>
            <a:off x="4875122" y="4847213"/>
            <a:ext cx="2281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안정성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94A37-5E38-4F8B-953C-E5479B01695D}"/>
              </a:ext>
            </a:extLst>
          </p:cNvPr>
          <p:cNvSpPr txBox="1"/>
          <p:nvPr/>
        </p:nvSpPr>
        <p:spPr>
          <a:xfrm>
            <a:off x="3812178" y="3075061"/>
            <a:ext cx="22816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4760"/>
                </a:solidFill>
              </a:rPr>
              <a:t>디지털화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4A161D-144D-48C9-ADD9-31948C9E67F1}"/>
              </a:ext>
            </a:extLst>
          </p:cNvPr>
          <p:cNvSpPr txBox="1"/>
          <p:nvPr/>
        </p:nvSpPr>
        <p:spPr>
          <a:xfrm>
            <a:off x="2323688" y="2427831"/>
            <a:ext cx="16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4760"/>
                </a:solidFill>
              </a:rPr>
              <a:t>기회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D7B3FE2-3697-4A2E-B409-2A5E8D110D14}"/>
              </a:ext>
            </a:extLst>
          </p:cNvPr>
          <p:cNvSpPr/>
          <p:nvPr/>
        </p:nvSpPr>
        <p:spPr>
          <a:xfrm rot="10800000">
            <a:off x="3456482" y="2427830"/>
            <a:ext cx="213360" cy="369333"/>
          </a:xfrm>
          <a:prstGeom prst="downArrow">
            <a:avLst/>
          </a:prstGeom>
          <a:solidFill>
            <a:srgbClr val="004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46686CBB-2BA7-4E8F-AEB2-45EDEB31084A}"/>
              </a:ext>
            </a:extLst>
          </p:cNvPr>
          <p:cNvSpPr/>
          <p:nvPr/>
        </p:nvSpPr>
        <p:spPr>
          <a:xfrm rot="10800000">
            <a:off x="6682641" y="2427831"/>
            <a:ext cx="213360" cy="369333"/>
          </a:xfrm>
          <a:prstGeom prst="downArrow">
            <a:avLst/>
          </a:prstGeom>
          <a:solidFill>
            <a:srgbClr val="004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9C2EB-C6D9-4912-A616-C2955A6CDC0E}"/>
              </a:ext>
            </a:extLst>
          </p:cNvPr>
          <p:cNvSpPr txBox="1"/>
          <p:nvPr/>
        </p:nvSpPr>
        <p:spPr>
          <a:xfrm>
            <a:off x="148275" y="4578260"/>
            <a:ext cx="254548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돈육시장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2015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~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연평균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3.82%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성장세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897BA-AE73-4A63-802B-140D90970CC5}"/>
              </a:ext>
            </a:extLst>
          </p:cNvPr>
          <p:cNvSpPr txBox="1"/>
          <p:nvPr/>
        </p:nvSpPr>
        <p:spPr>
          <a:xfrm>
            <a:off x="7239723" y="4578260"/>
            <a:ext cx="235131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#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소득탄력성 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0.965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#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소득변화에 둔감한 </a:t>
            </a:r>
            <a:r>
              <a:rPr kumimoji="1"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필수재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65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E528FD-A59E-47BC-9BA8-DAB28A5A4E44}"/>
              </a:ext>
            </a:extLst>
          </p:cNvPr>
          <p:cNvSpPr txBox="1"/>
          <p:nvPr/>
        </p:nvSpPr>
        <p:spPr>
          <a:xfrm>
            <a:off x="351489" y="307902"/>
            <a:ext cx="2140330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86B3"/>
                </a:solidFill>
                <a:latin typeface="+mn-ea"/>
              </a:rPr>
              <a:t>전산화의 부재</a:t>
            </a:r>
            <a:endParaRPr lang="en-US" altLang="ko-KR" sz="2400" b="1" dirty="0">
              <a:solidFill>
                <a:srgbClr val="0086B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비효율적인 사업</a:t>
            </a:r>
            <a:endParaRPr lang="en-US" altLang="ko-KR" dirty="0">
              <a:latin typeface="+mn-ea"/>
            </a:endParaRPr>
          </a:p>
        </p:txBody>
      </p:sp>
      <p:pic>
        <p:nvPicPr>
          <p:cNvPr id="27" name="그래픽 26">
            <a:extLst>
              <a:ext uri="{FF2B5EF4-FFF2-40B4-BE49-F238E27FC236}">
                <a16:creationId xmlns:a16="http://schemas.microsoft.com/office/drawing/2014/main" id="{7274D504-A9A5-447A-B1B0-D5069209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4140299-1D41-415E-90AE-766E17E3A929}"/>
              </a:ext>
            </a:extLst>
          </p:cNvPr>
          <p:cNvSpPr/>
          <p:nvPr/>
        </p:nvSpPr>
        <p:spPr>
          <a:xfrm>
            <a:off x="1538442" y="1551989"/>
            <a:ext cx="2754884" cy="472128"/>
          </a:xfrm>
          <a:prstGeom prst="roundRect">
            <a:avLst/>
          </a:prstGeom>
          <a:solidFill>
            <a:srgbClr val="008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6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고령화</a:t>
            </a:r>
            <a:endParaRPr lang="ko-KR" altLang="ko-KR" sz="1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55402A0-4E77-4686-B6E6-C972BC2D7B9E}"/>
              </a:ext>
            </a:extLst>
          </p:cNvPr>
          <p:cNvSpPr/>
          <p:nvPr/>
        </p:nvSpPr>
        <p:spPr>
          <a:xfrm>
            <a:off x="5626891" y="1551989"/>
            <a:ext cx="2754884" cy="472128"/>
          </a:xfrm>
          <a:prstGeom prst="roundRect">
            <a:avLst/>
          </a:prstGeom>
          <a:solidFill>
            <a:srgbClr val="008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생계형 사업구조</a:t>
            </a:r>
            <a:endParaRPr lang="ko-KR" altLang="en-US" sz="1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21A53F-1F15-4956-A58D-88472EB7FF99}"/>
              </a:ext>
            </a:extLst>
          </p:cNvPr>
          <p:cNvSpPr txBox="1"/>
          <p:nvPr/>
        </p:nvSpPr>
        <p:spPr>
          <a:xfrm>
            <a:off x="1368973" y="2151784"/>
            <a:ext cx="3146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디지털 기술 수용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어려움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D76DDF-D46D-4D66-A1A5-7E49067C92A9}"/>
              </a:ext>
            </a:extLst>
          </p:cNvPr>
          <p:cNvSpPr txBox="1"/>
          <p:nvPr/>
        </p:nvSpPr>
        <p:spPr>
          <a:xfrm>
            <a:off x="5612804" y="2151783"/>
            <a:ext cx="2768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높은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전산화 비용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감당 힘듦</a:t>
            </a:r>
            <a:endParaRPr lang="ko-KR" altLang="en-US" sz="1400" dirty="0"/>
          </a:p>
        </p:txBody>
      </p:sp>
      <p:sp>
        <p:nvSpPr>
          <p:cNvPr id="80" name="슬라이드 번호 개체 틀 3">
            <a:extLst>
              <a:ext uri="{FF2B5EF4-FFF2-40B4-BE49-F238E27FC236}">
                <a16:creationId xmlns:a16="http://schemas.microsoft.com/office/drawing/2014/main" id="{02077729-5CC2-4818-98D3-778EEF8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E31290-2E64-49BA-8626-9C1CB19F9122}"/>
              </a:ext>
            </a:extLst>
          </p:cNvPr>
          <p:cNvSpPr txBox="1"/>
          <p:nvPr/>
        </p:nvSpPr>
        <p:spPr>
          <a:xfrm>
            <a:off x="397215" y="6082897"/>
            <a:ext cx="3165947" cy="30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통계청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Pig&amp;Pork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한국농촌경제연구원</a:t>
            </a:r>
          </a:p>
        </p:txBody>
      </p:sp>
      <p:pic>
        <p:nvPicPr>
          <p:cNvPr id="41" name="그래픽 24">
            <a:extLst>
              <a:ext uri="{FF2B5EF4-FFF2-40B4-BE49-F238E27FC236}">
                <a16:creationId xmlns:a16="http://schemas.microsoft.com/office/drawing/2014/main" id="{A6FAABE6-5E70-4A00-B76F-ACD0EF35C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3265" y="2986849"/>
            <a:ext cx="805554" cy="805554"/>
          </a:xfrm>
          <a:prstGeom prst="rect">
            <a:avLst/>
          </a:prstGeom>
        </p:spPr>
      </p:pic>
      <p:sp>
        <p:nvSpPr>
          <p:cNvPr id="42" name="TextBox 31">
            <a:extLst>
              <a:ext uri="{FF2B5EF4-FFF2-40B4-BE49-F238E27FC236}">
                <a16:creationId xmlns:a16="http://schemas.microsoft.com/office/drawing/2014/main" id="{462FD3AC-5B35-4682-BE2E-7113AA4B4F00}"/>
              </a:ext>
            </a:extLst>
          </p:cNvPr>
          <p:cNvSpPr txBox="1"/>
          <p:nvPr/>
        </p:nvSpPr>
        <p:spPr>
          <a:xfrm>
            <a:off x="6615007" y="3860433"/>
            <a:ext cx="95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86B3"/>
                </a:solidFill>
              </a:rPr>
              <a:t>가공장</a:t>
            </a:r>
            <a:endParaRPr lang="ko-KR" altLang="en-US" b="1" dirty="0">
              <a:solidFill>
                <a:srgbClr val="0086B3"/>
              </a:solidFill>
            </a:endParaRPr>
          </a:p>
        </p:txBody>
      </p:sp>
      <p:pic>
        <p:nvPicPr>
          <p:cNvPr id="43" name="그래픽 15">
            <a:extLst>
              <a:ext uri="{FF2B5EF4-FFF2-40B4-BE49-F238E27FC236}">
                <a16:creationId xmlns:a16="http://schemas.microsoft.com/office/drawing/2014/main" id="{858DF66C-21F0-4510-B83C-F4F33F3C1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1819" y="2986849"/>
            <a:ext cx="817476" cy="804182"/>
          </a:xfrm>
          <a:prstGeom prst="rect">
            <a:avLst/>
          </a:prstGeom>
        </p:spPr>
      </p:pic>
      <p:sp>
        <p:nvSpPr>
          <p:cNvPr id="44" name="TextBox 40">
            <a:extLst>
              <a:ext uri="{FF2B5EF4-FFF2-40B4-BE49-F238E27FC236}">
                <a16:creationId xmlns:a16="http://schemas.microsoft.com/office/drawing/2014/main" id="{93B79101-D2E8-423B-A88E-371A7463B782}"/>
              </a:ext>
            </a:extLst>
          </p:cNvPr>
          <p:cNvSpPr txBox="1"/>
          <p:nvPr/>
        </p:nvSpPr>
        <p:spPr>
          <a:xfrm>
            <a:off x="2534642" y="3895654"/>
            <a:ext cx="78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86B3"/>
                </a:solidFill>
              </a:rPr>
              <a:t>농장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266D91E-9F7D-4B9E-8D7E-9E094BFF8011}"/>
              </a:ext>
            </a:extLst>
          </p:cNvPr>
          <p:cNvSpPr/>
          <p:nvPr/>
        </p:nvSpPr>
        <p:spPr>
          <a:xfrm>
            <a:off x="1538443" y="4369609"/>
            <a:ext cx="2718598" cy="4610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400" b="1" kern="100" dirty="0">
                <a:solidFill>
                  <a:srgbClr val="0086B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균일한 품질</a:t>
            </a:r>
            <a:r>
              <a:rPr lang="en-US" altLang="ko-KR" sz="1400" b="1" kern="100" dirty="0">
                <a:solidFill>
                  <a:srgbClr val="0086B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ko-KR" sz="1400" b="1" kern="100" dirty="0">
              <a:solidFill>
                <a:srgbClr val="0086B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C506CCA-77C3-4ACC-944C-3D835DE411DA}"/>
              </a:ext>
            </a:extLst>
          </p:cNvPr>
          <p:cNvSpPr/>
          <p:nvPr/>
        </p:nvSpPr>
        <p:spPr>
          <a:xfrm>
            <a:off x="5626891" y="4341029"/>
            <a:ext cx="2768971" cy="4610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b="1" kern="100" dirty="0">
                <a:solidFill>
                  <a:srgbClr val="0086B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불확실한 </a:t>
            </a:r>
            <a:r>
              <a:rPr lang="ko-KR" altLang="en-US" sz="1400" b="1" kern="100" dirty="0" err="1">
                <a:solidFill>
                  <a:srgbClr val="0086B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지육</a:t>
            </a:r>
            <a:r>
              <a:rPr lang="ko-KR" altLang="en-US" sz="1400" b="1" kern="100" dirty="0">
                <a:solidFill>
                  <a:srgbClr val="0086B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품질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6CD141-9A99-4FA0-9E9F-7F425D014D9B}"/>
              </a:ext>
            </a:extLst>
          </p:cNvPr>
          <p:cNvSpPr txBox="1"/>
          <p:nvPr/>
        </p:nvSpPr>
        <p:spPr>
          <a:xfrm>
            <a:off x="4061461" y="5708663"/>
            <a:ext cx="184102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200" b="1" kern="100" dirty="0">
                <a:solidFill>
                  <a:srgbClr val="0086B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수익하락</a:t>
            </a:r>
            <a:endParaRPr lang="ko-KR" altLang="ko-KR" sz="3200" b="1" kern="100" dirty="0">
              <a:solidFill>
                <a:srgbClr val="0086B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32AC9E3-E133-4128-8F3A-C5D4B4F3816D}"/>
              </a:ext>
            </a:extLst>
          </p:cNvPr>
          <p:cNvGrpSpPr/>
          <p:nvPr/>
        </p:nvGrpSpPr>
        <p:grpSpPr>
          <a:xfrm>
            <a:off x="3323777" y="2997567"/>
            <a:ext cx="3175209" cy="3175209"/>
            <a:chOff x="3323777" y="2983943"/>
            <a:chExt cx="3175209" cy="3175209"/>
          </a:xfrm>
        </p:grpSpPr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93F44588-CA98-4F45-A53A-96D8DB5CAD7D}"/>
                </a:ext>
              </a:extLst>
            </p:cNvPr>
            <p:cNvSpPr/>
            <p:nvPr/>
          </p:nvSpPr>
          <p:spPr>
            <a:xfrm rot="19800000">
              <a:off x="3323777" y="2983943"/>
              <a:ext cx="3175209" cy="3175209"/>
            </a:xfrm>
            <a:prstGeom prst="arc">
              <a:avLst>
                <a:gd name="adj1" fmla="val 16200000"/>
                <a:gd name="adj2" fmla="val 19804967"/>
              </a:avLst>
            </a:prstGeom>
            <a:noFill/>
            <a:ln w="76200">
              <a:solidFill>
                <a:srgbClr val="0086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7F3FDAEA-E054-4EEF-926D-1EDE9B829F34}"/>
                </a:ext>
              </a:extLst>
            </p:cNvPr>
            <p:cNvSpPr/>
            <p:nvPr/>
          </p:nvSpPr>
          <p:spPr>
            <a:xfrm>
              <a:off x="5626891" y="3083902"/>
              <a:ext cx="246502" cy="212501"/>
            </a:xfrm>
            <a:prstGeom prst="triangle">
              <a:avLst/>
            </a:prstGeom>
            <a:solidFill>
              <a:srgbClr val="00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DC910EB-A9C4-4437-BFB2-D89DC8686155}"/>
              </a:ext>
            </a:extLst>
          </p:cNvPr>
          <p:cNvSpPr/>
          <p:nvPr/>
        </p:nvSpPr>
        <p:spPr>
          <a:xfrm>
            <a:off x="1538442" y="4913933"/>
            <a:ext cx="2718599" cy="4610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kern="100" dirty="0">
                <a:solidFill>
                  <a:srgbClr val="0086B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변칙적인 </a:t>
            </a:r>
            <a:r>
              <a:rPr lang="ko-KR" altLang="en-US" sz="1400" b="1" kern="100" dirty="0" err="1">
                <a:solidFill>
                  <a:srgbClr val="0086B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출하두수</a:t>
            </a:r>
            <a:endParaRPr lang="ko-KR" altLang="ko-KR" sz="1400" b="1" kern="100" dirty="0">
              <a:solidFill>
                <a:srgbClr val="0086B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F449AC-D68C-4FC4-8CAE-9E02F615B8CA}"/>
              </a:ext>
            </a:extLst>
          </p:cNvPr>
          <p:cNvSpPr/>
          <p:nvPr/>
        </p:nvSpPr>
        <p:spPr>
          <a:xfrm>
            <a:off x="5626891" y="4885353"/>
            <a:ext cx="2768971" cy="4610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8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b="1" kern="100" dirty="0">
                <a:solidFill>
                  <a:srgbClr val="0086B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재고관리 부족</a:t>
            </a:r>
            <a:endParaRPr lang="ko-KR" altLang="en-US" sz="1400" b="1" kern="100" dirty="0">
              <a:solidFill>
                <a:srgbClr val="0086B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AB12F-8F44-4CFD-9099-753CB9056AD6}"/>
              </a:ext>
            </a:extLst>
          </p:cNvPr>
          <p:cNvSpPr txBox="1"/>
          <p:nvPr/>
        </p:nvSpPr>
        <p:spPr>
          <a:xfrm>
            <a:off x="2476500" y="3373909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kern="100" dirty="0">
                <a:solidFill>
                  <a:srgbClr val="0086B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불투명한 유통정보</a:t>
            </a:r>
            <a:endParaRPr lang="ko-KR" altLang="ko-KR" sz="1400" b="1" kern="100" dirty="0">
              <a:solidFill>
                <a:srgbClr val="0086B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B16A89-B1DC-41B2-9363-9BA282116FD2}"/>
              </a:ext>
            </a:extLst>
          </p:cNvPr>
          <p:cNvGrpSpPr/>
          <p:nvPr/>
        </p:nvGrpSpPr>
        <p:grpSpPr>
          <a:xfrm>
            <a:off x="3448737" y="889023"/>
            <a:ext cx="3175209" cy="3175209"/>
            <a:chOff x="3463575" y="828263"/>
            <a:chExt cx="3175209" cy="3175209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F42304E0-A016-4724-B7E4-3B5C3B1C2D85}"/>
                </a:ext>
              </a:extLst>
            </p:cNvPr>
            <p:cNvSpPr/>
            <p:nvPr/>
          </p:nvSpPr>
          <p:spPr>
            <a:xfrm rot="9000000">
              <a:off x="3463575" y="828263"/>
              <a:ext cx="3175209" cy="3175209"/>
            </a:xfrm>
            <a:prstGeom prst="arc">
              <a:avLst>
                <a:gd name="adj1" fmla="val 16200000"/>
                <a:gd name="adj2" fmla="val 19804967"/>
              </a:avLst>
            </a:prstGeom>
            <a:noFill/>
            <a:ln w="76200">
              <a:solidFill>
                <a:srgbClr val="0086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46F7EA4B-C112-4DF9-A799-88ED4D48A4E1}"/>
                </a:ext>
              </a:extLst>
            </p:cNvPr>
            <p:cNvSpPr/>
            <p:nvPr/>
          </p:nvSpPr>
          <p:spPr>
            <a:xfrm rot="3600000">
              <a:off x="4135276" y="3641957"/>
              <a:ext cx="246502" cy="212501"/>
            </a:xfrm>
            <a:prstGeom prst="triangle">
              <a:avLst/>
            </a:prstGeom>
            <a:solidFill>
              <a:srgbClr val="00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47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0EBC4-654D-4FDC-8C73-C487DDF18523}"/>
              </a:ext>
            </a:extLst>
          </p:cNvPr>
          <p:cNvSpPr txBox="1"/>
          <p:nvPr/>
        </p:nvSpPr>
        <p:spPr>
          <a:xfrm>
            <a:off x="351489" y="307902"/>
            <a:ext cx="3480440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99CC"/>
                </a:solidFill>
                <a:latin typeface="+mn-ea"/>
              </a:rPr>
              <a:t>돈육시장의 디지털 전환</a:t>
            </a:r>
            <a:endParaRPr lang="en-US" altLang="ko-KR" sz="2400" b="1" dirty="0">
              <a:solidFill>
                <a:srgbClr val="0099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디지털 정보의 생성과 활용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086658EB-B4A9-4728-9EF3-C733C9989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EBAF3B-920B-4B99-A67C-67FCAD9BBA8A}"/>
              </a:ext>
            </a:extLst>
          </p:cNvPr>
          <p:cNvSpPr txBox="1"/>
          <p:nvPr/>
        </p:nvSpPr>
        <p:spPr>
          <a:xfrm>
            <a:off x="2415540" y="1697491"/>
            <a:ext cx="507492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디지털 전환</a:t>
            </a:r>
            <a:r>
              <a:rPr lang="en-US" altLang="ko-KR" sz="18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(Digital Transformation)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26B13B4-A3C6-480A-BCF3-C19D7912A65F}"/>
              </a:ext>
            </a:extLst>
          </p:cNvPr>
          <p:cNvSpPr/>
          <p:nvPr/>
        </p:nvSpPr>
        <p:spPr>
          <a:xfrm>
            <a:off x="3137948" y="2380889"/>
            <a:ext cx="6225402" cy="5834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전산화</a:t>
            </a:r>
            <a:r>
              <a:rPr lang="en-US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(Digitization)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A9E7C-CDE3-48A1-9CEB-DAE1287B4CD7}"/>
              </a:ext>
            </a:extLst>
          </p:cNvPr>
          <p:cNvSpPr txBox="1"/>
          <p:nvPr/>
        </p:nvSpPr>
        <p:spPr>
          <a:xfrm>
            <a:off x="3922141" y="2513733"/>
            <a:ext cx="5320283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아날로그 기록이나 자료를 디지털 형태로 변환하여 저장하는 것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280AEC-24E4-4080-B29B-73B07D0DDF31}"/>
              </a:ext>
            </a:extLst>
          </p:cNvPr>
          <p:cNvSpPr/>
          <p:nvPr/>
        </p:nvSpPr>
        <p:spPr>
          <a:xfrm>
            <a:off x="542650" y="2381064"/>
            <a:ext cx="3199066" cy="583404"/>
          </a:xfrm>
          <a:prstGeom prst="roundRect">
            <a:avLst>
              <a:gd name="adj" fmla="val 5000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전산화</a:t>
            </a:r>
            <a:r>
              <a:rPr lang="en-US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(Digitization)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71BF90-76B3-464D-A644-F84957C99B05}"/>
              </a:ext>
            </a:extLst>
          </p:cNvPr>
          <p:cNvGrpSpPr/>
          <p:nvPr/>
        </p:nvGrpSpPr>
        <p:grpSpPr>
          <a:xfrm>
            <a:off x="542650" y="4479903"/>
            <a:ext cx="8820700" cy="585286"/>
            <a:chOff x="542650" y="3461783"/>
            <a:chExt cx="8820700" cy="585286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29EA4EE-CA64-4157-BC2A-0BB0A831A033}"/>
                </a:ext>
              </a:extLst>
            </p:cNvPr>
            <p:cNvSpPr/>
            <p:nvPr/>
          </p:nvSpPr>
          <p:spPr>
            <a:xfrm>
              <a:off x="3137948" y="3461783"/>
              <a:ext cx="6225402" cy="5834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전산화</a:t>
              </a:r>
              <a:r>
                <a:rPr lang="en-US" altLang="ko-KR" b="1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(Digitization)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178C7C-A517-450B-88C0-EE20EC192225}"/>
                </a:ext>
              </a:extLst>
            </p:cNvPr>
            <p:cNvSpPr txBox="1"/>
            <p:nvPr/>
          </p:nvSpPr>
          <p:spPr>
            <a:xfrm>
              <a:off x="4080844" y="3603146"/>
              <a:ext cx="4895925" cy="304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전산화된 디지털 자료를 이용해 사업 구조를 개선시키는 것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30C26E-E3F7-46E0-9AC3-0631B533E9B6}"/>
                </a:ext>
              </a:extLst>
            </p:cNvPr>
            <p:cNvSpPr/>
            <p:nvPr/>
          </p:nvSpPr>
          <p:spPr>
            <a:xfrm>
              <a:off x="542650" y="3463665"/>
              <a:ext cx="3199066" cy="583404"/>
            </a:xfrm>
            <a:prstGeom prst="roundRect">
              <a:avLst>
                <a:gd name="adj" fmla="val 50000"/>
              </a:avLst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디지털화</a:t>
              </a:r>
              <a:r>
                <a:rPr lang="en-US" altLang="ko-KR" b="1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(Digitalization)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FDD9D17-3EAA-4AE1-87A7-CCE56100CC8E}"/>
              </a:ext>
            </a:extLst>
          </p:cNvPr>
          <p:cNvSpPr/>
          <p:nvPr/>
        </p:nvSpPr>
        <p:spPr>
          <a:xfrm rot="5400000">
            <a:off x="4402044" y="3566639"/>
            <a:ext cx="1101910" cy="310919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슬라이드 번호 개체 틀 3">
            <a:extLst>
              <a:ext uri="{FF2B5EF4-FFF2-40B4-BE49-F238E27FC236}">
                <a16:creationId xmlns:a16="http://schemas.microsoft.com/office/drawing/2014/main" id="{E6DAF367-EFA1-4AD8-9DF3-67EE5FCF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2" name="그래픽 43">
            <a:extLst>
              <a:ext uri="{FF2B5EF4-FFF2-40B4-BE49-F238E27FC236}">
                <a16:creationId xmlns:a16="http://schemas.microsoft.com/office/drawing/2014/main" id="{7F16C5A6-1287-AD46-A754-05C814E5A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095" y="5181719"/>
            <a:ext cx="838832" cy="838832"/>
          </a:xfrm>
          <a:prstGeom prst="rect">
            <a:avLst/>
          </a:prstGeom>
        </p:spPr>
      </p:pic>
      <p:sp>
        <p:nvSpPr>
          <p:cNvPr id="24" name="TextBox 48">
            <a:extLst>
              <a:ext uri="{FF2B5EF4-FFF2-40B4-BE49-F238E27FC236}">
                <a16:creationId xmlns:a16="http://schemas.microsoft.com/office/drawing/2014/main" id="{355C1304-8385-524B-A62F-51E7FF76864A}"/>
              </a:ext>
            </a:extLst>
          </p:cNvPr>
          <p:cNvSpPr txBox="1"/>
          <p:nvPr/>
        </p:nvSpPr>
        <p:spPr>
          <a:xfrm>
            <a:off x="5177238" y="5908859"/>
            <a:ext cx="1672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DL/ML Core Engine</a:t>
            </a:r>
            <a:endParaRPr lang="ko-KR" alt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1" name="그래픽 42">
            <a:extLst>
              <a:ext uri="{FF2B5EF4-FFF2-40B4-BE49-F238E27FC236}">
                <a16:creationId xmlns:a16="http://schemas.microsoft.com/office/drawing/2014/main" id="{4FBAF839-B8D5-9B49-AEF0-80584120D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1944" y="5180613"/>
            <a:ext cx="826044" cy="826044"/>
          </a:xfrm>
          <a:prstGeom prst="rect">
            <a:avLst/>
          </a:prstGeom>
        </p:spPr>
      </p:pic>
      <p:sp>
        <p:nvSpPr>
          <p:cNvPr id="25" name="TextBox 49">
            <a:extLst>
              <a:ext uri="{FF2B5EF4-FFF2-40B4-BE49-F238E27FC236}">
                <a16:creationId xmlns:a16="http://schemas.microsoft.com/office/drawing/2014/main" id="{02193132-6220-1243-815C-F52745EBB34E}"/>
              </a:ext>
            </a:extLst>
          </p:cNvPr>
          <p:cNvSpPr txBox="1"/>
          <p:nvPr/>
        </p:nvSpPr>
        <p:spPr>
          <a:xfrm>
            <a:off x="7500737" y="5908859"/>
            <a:ext cx="12068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Trained Engine</a:t>
            </a:r>
            <a:endParaRPr lang="ko-KR" alt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TextBox 51">
            <a:extLst>
              <a:ext uri="{FF2B5EF4-FFF2-40B4-BE49-F238E27FC236}">
                <a16:creationId xmlns:a16="http://schemas.microsoft.com/office/drawing/2014/main" id="{68E7C025-26C5-F545-8FC2-D2DB511697D8}"/>
              </a:ext>
            </a:extLst>
          </p:cNvPr>
          <p:cNvSpPr txBox="1"/>
          <p:nvPr/>
        </p:nvSpPr>
        <p:spPr>
          <a:xfrm>
            <a:off x="5344409" y="3905007"/>
            <a:ext cx="2035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Engineering</a:t>
            </a:r>
            <a:endParaRPr lang="ko-KR" alt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2" name="그래픽 52">
            <a:extLst>
              <a:ext uri="{FF2B5EF4-FFF2-40B4-BE49-F238E27FC236}">
                <a16:creationId xmlns:a16="http://schemas.microsoft.com/office/drawing/2014/main" id="{5CF34C3B-CB5F-2840-8C5E-A933EF97E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2505" y="3202273"/>
            <a:ext cx="758988" cy="758988"/>
          </a:xfrm>
          <a:prstGeom prst="rect">
            <a:avLst/>
          </a:prstGeom>
        </p:spPr>
      </p:pic>
      <p:pic>
        <p:nvPicPr>
          <p:cNvPr id="44" name="그래픽 33">
            <a:extLst>
              <a:ext uri="{FF2B5EF4-FFF2-40B4-BE49-F238E27FC236}">
                <a16:creationId xmlns:a16="http://schemas.microsoft.com/office/drawing/2014/main" id="{36E9683A-C46F-2341-BBB3-D25842CAB1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5198" y="5047487"/>
            <a:ext cx="1021020" cy="1021020"/>
          </a:xfrm>
          <a:prstGeom prst="rect">
            <a:avLst/>
          </a:prstGeom>
        </p:spPr>
      </p:pic>
      <p:sp>
        <p:nvSpPr>
          <p:cNvPr id="46" name="TextBox 54">
            <a:extLst>
              <a:ext uri="{FF2B5EF4-FFF2-40B4-BE49-F238E27FC236}">
                <a16:creationId xmlns:a16="http://schemas.microsoft.com/office/drawing/2014/main" id="{47F8BF07-2A20-B145-81E8-7ABC16B23645}"/>
              </a:ext>
            </a:extLst>
          </p:cNvPr>
          <p:cNvSpPr txBox="1"/>
          <p:nvPr/>
        </p:nvSpPr>
        <p:spPr>
          <a:xfrm>
            <a:off x="3096931" y="5861666"/>
            <a:ext cx="1430493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en-US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Analysis</a:t>
            </a:r>
            <a:endParaRPr kumimoji="1" lang="ko-Kore-KR" alt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" name="그래픽 34">
            <a:extLst>
              <a:ext uri="{FF2B5EF4-FFF2-40B4-BE49-F238E27FC236}">
                <a16:creationId xmlns:a16="http://schemas.microsoft.com/office/drawing/2014/main" id="{73E50BB3-FCD7-024E-A778-5F8BC05728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7769" y="5047487"/>
            <a:ext cx="1021018" cy="1021018"/>
          </a:xfrm>
          <a:prstGeom prst="rect">
            <a:avLst/>
          </a:prstGeom>
        </p:spPr>
      </p:pic>
      <p:sp>
        <p:nvSpPr>
          <p:cNvPr id="47" name="TextBox 54">
            <a:extLst>
              <a:ext uri="{FF2B5EF4-FFF2-40B4-BE49-F238E27FC236}">
                <a16:creationId xmlns:a16="http://schemas.microsoft.com/office/drawing/2014/main" id="{EA184A38-FA6B-4C00-A2A8-4FD7E1587B7A}"/>
              </a:ext>
            </a:extLst>
          </p:cNvPr>
          <p:cNvSpPr txBox="1"/>
          <p:nvPr/>
        </p:nvSpPr>
        <p:spPr>
          <a:xfrm>
            <a:off x="961697" y="5861666"/>
            <a:ext cx="1427325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 Deep Running</a:t>
            </a:r>
            <a:endParaRPr kumimoji="1" lang="ko-Kore-KR" alt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TextBox 51">
            <a:extLst>
              <a:ext uri="{FF2B5EF4-FFF2-40B4-BE49-F238E27FC236}">
                <a16:creationId xmlns:a16="http://schemas.microsoft.com/office/drawing/2014/main" id="{F05878A6-66FB-418C-BABC-DBD36FA5A7C9}"/>
              </a:ext>
            </a:extLst>
          </p:cNvPr>
          <p:cNvSpPr txBox="1"/>
          <p:nvPr/>
        </p:nvSpPr>
        <p:spPr>
          <a:xfrm>
            <a:off x="2723149" y="3925445"/>
            <a:ext cx="15154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Processing</a:t>
            </a:r>
            <a:endParaRPr lang="ko-KR" alt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242BFF5-A8F1-4610-AAAA-58F1E0A968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83722" y="3328264"/>
            <a:ext cx="524514" cy="524514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B40A52BE-D6FA-49FC-8774-631760E77B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53321" y="3307383"/>
            <a:ext cx="536564" cy="536564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C5A1E3FA-9631-420D-9D59-3CFF1F805E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20789" y="3281410"/>
            <a:ext cx="595196" cy="595194"/>
          </a:xfrm>
          <a:prstGeom prst="rect">
            <a:avLst/>
          </a:prstGeom>
        </p:spPr>
      </p:pic>
      <p:sp>
        <p:nvSpPr>
          <p:cNvPr id="56" name="TextBox 51">
            <a:extLst>
              <a:ext uri="{FF2B5EF4-FFF2-40B4-BE49-F238E27FC236}">
                <a16:creationId xmlns:a16="http://schemas.microsoft.com/office/drawing/2014/main" id="{1A4637BE-2EDA-48FF-87CF-9199952452E6}"/>
              </a:ext>
            </a:extLst>
          </p:cNvPr>
          <p:cNvSpPr txBox="1"/>
          <p:nvPr/>
        </p:nvSpPr>
        <p:spPr>
          <a:xfrm>
            <a:off x="7363895" y="3925445"/>
            <a:ext cx="15154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Web Crawling</a:t>
            </a:r>
            <a:endParaRPr lang="ko-KR" alt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TextBox 51">
            <a:extLst>
              <a:ext uri="{FF2B5EF4-FFF2-40B4-BE49-F238E27FC236}">
                <a16:creationId xmlns:a16="http://schemas.microsoft.com/office/drawing/2014/main" id="{25227FE7-044A-4E12-9EA2-91178DE7EAEB}"/>
              </a:ext>
            </a:extLst>
          </p:cNvPr>
          <p:cNvSpPr txBox="1"/>
          <p:nvPr/>
        </p:nvSpPr>
        <p:spPr>
          <a:xfrm>
            <a:off x="939696" y="3925445"/>
            <a:ext cx="15154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Scraping</a:t>
            </a:r>
            <a:endParaRPr lang="ko-KR" alt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1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662BF4-D612-45B0-8328-196848198EB6}"/>
              </a:ext>
            </a:extLst>
          </p:cNvPr>
          <p:cNvSpPr/>
          <p:nvPr/>
        </p:nvSpPr>
        <p:spPr>
          <a:xfrm>
            <a:off x="-16915" y="0"/>
            <a:ext cx="4953000" cy="6858000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2" name="그래픽 24">
            <a:extLst>
              <a:ext uri="{FF2B5EF4-FFF2-40B4-BE49-F238E27FC236}">
                <a16:creationId xmlns:a16="http://schemas.microsoft.com/office/drawing/2014/main" id="{2C613B94-88B4-46C4-B00E-7B421F48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0408" y="1566971"/>
            <a:ext cx="805554" cy="805554"/>
          </a:xfrm>
          <a:prstGeom prst="rect">
            <a:avLst/>
          </a:prstGeom>
        </p:spPr>
      </p:pic>
      <p:sp>
        <p:nvSpPr>
          <p:cNvPr id="25" name="TextBox 31">
            <a:extLst>
              <a:ext uri="{FF2B5EF4-FFF2-40B4-BE49-F238E27FC236}">
                <a16:creationId xmlns:a16="http://schemas.microsoft.com/office/drawing/2014/main" id="{A49F7AA0-6F0B-4933-AB05-6B939B7B5377}"/>
              </a:ext>
            </a:extLst>
          </p:cNvPr>
          <p:cNvSpPr txBox="1"/>
          <p:nvPr/>
        </p:nvSpPr>
        <p:spPr>
          <a:xfrm>
            <a:off x="6922150" y="2440555"/>
            <a:ext cx="95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99CC"/>
                </a:solidFill>
              </a:rPr>
              <a:t>가공장</a:t>
            </a:r>
            <a:endParaRPr lang="ko-KR" altLang="en-US" b="1" dirty="0">
              <a:solidFill>
                <a:srgbClr val="0099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0EBC4-654D-4FDC-8C73-C487DDF18523}"/>
              </a:ext>
            </a:extLst>
          </p:cNvPr>
          <p:cNvSpPr txBox="1"/>
          <p:nvPr/>
        </p:nvSpPr>
        <p:spPr>
          <a:xfrm>
            <a:off x="351489" y="307902"/>
            <a:ext cx="2956259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기록 전산화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(1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단계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rgbClr val="0099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디지털 정보 생성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086658EB-B4A9-4728-9EF3-C733C998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pic>
        <p:nvPicPr>
          <p:cNvPr id="23" name="그래픽 15">
            <a:extLst>
              <a:ext uri="{FF2B5EF4-FFF2-40B4-BE49-F238E27FC236}">
                <a16:creationId xmlns:a16="http://schemas.microsoft.com/office/drawing/2014/main" id="{F0AF4593-C64B-4BF6-AB25-7E2773C0C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9811" y="1503212"/>
            <a:ext cx="817476" cy="804182"/>
          </a:xfrm>
          <a:prstGeom prst="rect">
            <a:avLst/>
          </a:prstGeom>
        </p:spPr>
      </p:pic>
      <p:sp>
        <p:nvSpPr>
          <p:cNvPr id="24" name="TextBox 40">
            <a:extLst>
              <a:ext uri="{FF2B5EF4-FFF2-40B4-BE49-F238E27FC236}">
                <a16:creationId xmlns:a16="http://schemas.microsoft.com/office/drawing/2014/main" id="{4F2CCC1F-64FB-47BB-A216-27BE1F3DF296}"/>
              </a:ext>
            </a:extLst>
          </p:cNvPr>
          <p:cNvSpPr txBox="1"/>
          <p:nvPr/>
        </p:nvSpPr>
        <p:spPr>
          <a:xfrm>
            <a:off x="1982634" y="2412017"/>
            <a:ext cx="78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농장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CE32F-5432-4BC4-A024-FD194D9D7778}"/>
              </a:ext>
            </a:extLst>
          </p:cNvPr>
          <p:cNvSpPr txBox="1"/>
          <p:nvPr/>
        </p:nvSpPr>
        <p:spPr>
          <a:xfrm>
            <a:off x="5556557" y="3609090"/>
            <a:ext cx="3822115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소매업자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판매처의 수요 및 재고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빅데이터를 분석하고 전산에 기록</a:t>
            </a:r>
            <a:endParaRPr lang="en-US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C6747-1B28-4B13-902A-1E663F02C8DB}"/>
              </a:ext>
            </a:extLst>
          </p:cNvPr>
          <p:cNvSpPr txBox="1"/>
          <p:nvPr/>
        </p:nvSpPr>
        <p:spPr>
          <a:xfrm>
            <a:off x="665313" y="3609091"/>
            <a:ext cx="3366472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농가 실적 빅데이터 분석 </a:t>
            </a:r>
            <a:endParaRPr lang="en-US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AI </a:t>
            </a:r>
            <a:r>
              <a:rPr lang="ko-KR" altLang="ko-KR" sz="14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딥러닝을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통한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우수 농가선별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3F3300-4214-4526-AC5B-0B44AA9A8C3B}"/>
              </a:ext>
            </a:extLst>
          </p:cNvPr>
          <p:cNvSpPr/>
          <p:nvPr/>
        </p:nvSpPr>
        <p:spPr>
          <a:xfrm>
            <a:off x="4283188" y="2894800"/>
            <a:ext cx="1263424" cy="12634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99CC"/>
                </a:solidFill>
              </a:rPr>
              <a:t>외부</a:t>
            </a:r>
            <a:endParaRPr lang="en-US" altLang="ko-KR" b="1" dirty="0">
              <a:solidFill>
                <a:srgbClr val="0099CC"/>
              </a:solidFill>
            </a:endParaRPr>
          </a:p>
          <a:p>
            <a:pPr algn="ctr"/>
            <a:r>
              <a:rPr lang="ko-KR" altLang="en-US" b="1" dirty="0">
                <a:solidFill>
                  <a:srgbClr val="0099CC"/>
                </a:solidFill>
              </a:rPr>
              <a:t>데이터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1F67FD-7902-47AF-9DA7-6A00BC03203D}"/>
              </a:ext>
            </a:extLst>
          </p:cNvPr>
          <p:cNvSpPr/>
          <p:nvPr/>
        </p:nvSpPr>
        <p:spPr>
          <a:xfrm>
            <a:off x="1422728" y="3007227"/>
            <a:ext cx="1900559" cy="461038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축산물 </a:t>
            </a:r>
            <a:r>
              <a:rPr lang="ko-KR" altLang="en-US" sz="1400" b="1" kern="100" dirty="0" err="1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이력제</a:t>
            </a:r>
            <a:r>
              <a:rPr lang="ko-KR" altLang="en-US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endParaRPr lang="ko-KR" altLang="ko-KR" sz="1400" b="1" kern="100" dirty="0">
              <a:solidFill>
                <a:srgbClr val="0099C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55047E-BE7F-4553-9A0A-19E7001A8348}"/>
              </a:ext>
            </a:extLst>
          </p:cNvPr>
          <p:cNvSpPr/>
          <p:nvPr/>
        </p:nvSpPr>
        <p:spPr>
          <a:xfrm>
            <a:off x="6435319" y="3007227"/>
            <a:ext cx="1900559" cy="4610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축산물 </a:t>
            </a:r>
            <a:r>
              <a:rPr lang="ko-KR" altLang="en-US" sz="1400" b="1" kern="100" dirty="0" err="1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이력제</a:t>
            </a:r>
            <a:r>
              <a:rPr lang="ko-KR" altLang="en-US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endParaRPr lang="ko-KR" altLang="ko-KR" sz="1400" b="1" kern="100" dirty="0">
              <a:solidFill>
                <a:srgbClr val="0099C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3ADF89-F7DF-48EB-9E1C-7A9C64A540E0}"/>
              </a:ext>
            </a:extLst>
          </p:cNvPr>
          <p:cNvSpPr/>
          <p:nvPr/>
        </p:nvSpPr>
        <p:spPr>
          <a:xfrm>
            <a:off x="4283188" y="4829991"/>
            <a:ext cx="1263424" cy="12634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99CC"/>
                </a:solidFill>
              </a:rPr>
              <a:t>내부</a:t>
            </a:r>
            <a:endParaRPr lang="en-US" altLang="ko-KR" b="1" dirty="0">
              <a:solidFill>
                <a:srgbClr val="0099CC"/>
              </a:solidFill>
            </a:endParaRPr>
          </a:p>
          <a:p>
            <a:pPr algn="ctr"/>
            <a:r>
              <a:rPr lang="ko-KR" altLang="en-US" b="1" dirty="0">
                <a:solidFill>
                  <a:srgbClr val="0099CC"/>
                </a:solidFill>
              </a:rPr>
              <a:t>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93E0-2729-4B8E-A3BA-363C0CAF92CF}"/>
              </a:ext>
            </a:extLst>
          </p:cNvPr>
          <p:cNvSpPr txBox="1"/>
          <p:nvPr/>
        </p:nvSpPr>
        <p:spPr>
          <a:xfrm>
            <a:off x="689247" y="5486399"/>
            <a:ext cx="3153427" cy="63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돼지 중량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출하 등급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등지방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두께 등</a:t>
            </a:r>
            <a:endParaRPr lang="en-US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디지털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정보로 변환하여 전산에 기록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2229B6-EBF1-4BF0-97ED-5EBCD220720C}"/>
              </a:ext>
            </a:extLst>
          </p:cNvPr>
          <p:cNvSpPr txBox="1"/>
          <p:nvPr/>
        </p:nvSpPr>
        <p:spPr>
          <a:xfrm>
            <a:off x="5972841" y="5486399"/>
            <a:ext cx="3038011" cy="644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월별 재고량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가동률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판매량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endParaRPr lang="en-US" altLang="ko-KR" sz="1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디지털 정보로 변환하여 전산에 기록</a:t>
            </a:r>
            <a:endParaRPr lang="ko-KR" altLang="en-US" sz="14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D6C86E1-3B5B-4B20-8178-1DCF3C8DE819}"/>
              </a:ext>
            </a:extLst>
          </p:cNvPr>
          <p:cNvSpPr/>
          <p:nvPr/>
        </p:nvSpPr>
        <p:spPr>
          <a:xfrm>
            <a:off x="771190" y="4829991"/>
            <a:ext cx="2989543" cy="461038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농가에서 생성되는 모든 기록 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C69990D-A70E-43CF-8DAB-3F592CD929AC}"/>
              </a:ext>
            </a:extLst>
          </p:cNvPr>
          <p:cNvSpPr/>
          <p:nvPr/>
        </p:nvSpPr>
        <p:spPr>
          <a:xfrm>
            <a:off x="5997076" y="4860035"/>
            <a:ext cx="2989543" cy="4610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가공장에서 생성되는 모든 기록</a:t>
            </a:r>
          </a:p>
        </p:txBody>
      </p:sp>
      <p:sp>
        <p:nvSpPr>
          <p:cNvPr id="48" name="슬라이드 번호 개체 틀 3">
            <a:extLst>
              <a:ext uri="{FF2B5EF4-FFF2-40B4-BE49-F238E27FC236}">
                <a16:creationId xmlns:a16="http://schemas.microsoft.com/office/drawing/2014/main" id="{031A2DFD-43B4-4891-A9B3-424A2DA9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99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F2A628C-F1C0-4C77-A240-C7512ED4CF9F}"/>
              </a:ext>
            </a:extLst>
          </p:cNvPr>
          <p:cNvCxnSpPr>
            <a:cxnSpLocks/>
          </p:cNvCxnSpPr>
          <p:nvPr/>
        </p:nvCxnSpPr>
        <p:spPr>
          <a:xfrm flipV="1">
            <a:off x="2935440" y="5027869"/>
            <a:ext cx="4123639" cy="18709"/>
          </a:xfrm>
          <a:prstGeom prst="straightConnector1">
            <a:avLst/>
          </a:prstGeom>
          <a:ln w="76200">
            <a:solidFill>
              <a:srgbClr val="87D5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B73FEC7-B284-47BB-893F-62AF483CCAF8}"/>
              </a:ext>
            </a:extLst>
          </p:cNvPr>
          <p:cNvSpPr/>
          <p:nvPr/>
        </p:nvSpPr>
        <p:spPr>
          <a:xfrm>
            <a:off x="1463040" y="7644745"/>
            <a:ext cx="7239000" cy="459842"/>
          </a:xfrm>
          <a:prstGeom prst="round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E0A12FF-7E5B-4506-8388-B2743761ADBF}"/>
              </a:ext>
            </a:extLst>
          </p:cNvPr>
          <p:cNvSpPr/>
          <p:nvPr/>
        </p:nvSpPr>
        <p:spPr>
          <a:xfrm>
            <a:off x="3542410" y="4546235"/>
            <a:ext cx="2821180" cy="982491"/>
          </a:xfrm>
          <a:prstGeom prst="round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75780A8-03E0-480F-8CAF-576971495476}"/>
              </a:ext>
            </a:extLst>
          </p:cNvPr>
          <p:cNvSpPr/>
          <p:nvPr/>
        </p:nvSpPr>
        <p:spPr>
          <a:xfrm>
            <a:off x="5102263" y="2195219"/>
            <a:ext cx="3913632" cy="1854688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재고관리 능력이 증가해 돼지 무게가 </a:t>
            </a:r>
            <a:r>
              <a:rPr lang="en-US" altLang="ko-KR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115kg</a:t>
            </a:r>
            <a:r>
              <a:rPr lang="ko-KR" altLang="en-US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벗어나는 경우 감소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31C8C61-B7E2-4DC5-B0D6-6DA961ACD701}"/>
              </a:ext>
            </a:extLst>
          </p:cNvPr>
          <p:cNvSpPr/>
          <p:nvPr/>
        </p:nvSpPr>
        <p:spPr>
          <a:xfrm>
            <a:off x="937259" y="2195219"/>
            <a:ext cx="3919325" cy="1854688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0EBC4-654D-4FDC-8C73-C487DDF18523}"/>
              </a:ext>
            </a:extLst>
          </p:cNvPr>
          <p:cNvSpPr txBox="1"/>
          <p:nvPr/>
        </p:nvSpPr>
        <p:spPr>
          <a:xfrm>
            <a:off x="351489" y="307902"/>
            <a:ext cx="3264035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99CC"/>
                </a:solidFill>
                <a:latin typeface="+mn-ea"/>
              </a:rPr>
              <a:t>경영 디지털화 </a:t>
            </a:r>
            <a:r>
              <a:rPr lang="en-US" altLang="ko-KR" sz="2400" b="1" dirty="0">
                <a:solidFill>
                  <a:srgbClr val="0099CC"/>
                </a:solidFill>
                <a:latin typeface="+mn-ea"/>
              </a:rPr>
              <a:t>(2</a:t>
            </a:r>
            <a:r>
              <a:rPr lang="ko-KR" altLang="en-US" sz="2400" b="1" dirty="0">
                <a:solidFill>
                  <a:srgbClr val="0099CC"/>
                </a:solidFill>
                <a:latin typeface="+mn-ea"/>
              </a:rPr>
              <a:t>단계</a:t>
            </a:r>
            <a:r>
              <a:rPr lang="en-US" altLang="ko-KR" sz="2400" b="1" dirty="0">
                <a:solidFill>
                  <a:srgbClr val="0099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디지털 정보 활용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086658EB-B4A9-4728-9EF3-C733C9989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1D3C9C-983F-4D2E-A3EF-91D5ABB654F7}"/>
              </a:ext>
            </a:extLst>
          </p:cNvPr>
          <p:cNvSpPr txBox="1"/>
          <p:nvPr/>
        </p:nvSpPr>
        <p:spPr>
          <a:xfrm>
            <a:off x="3568030" y="4734011"/>
            <a:ext cx="2843054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등급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출현율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증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스펙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맞추는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역량 증가</a:t>
            </a:r>
          </a:p>
        </p:txBody>
      </p:sp>
      <p:pic>
        <p:nvPicPr>
          <p:cNvPr id="25" name="그래픽 15">
            <a:extLst>
              <a:ext uri="{FF2B5EF4-FFF2-40B4-BE49-F238E27FC236}">
                <a16:creationId xmlns:a16="http://schemas.microsoft.com/office/drawing/2014/main" id="{0D59E9F9-8A5D-48F4-B668-A8D08C491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9650" y="-1302259"/>
            <a:ext cx="817476" cy="804182"/>
          </a:xfrm>
          <a:prstGeom prst="rect">
            <a:avLst/>
          </a:prstGeom>
        </p:spPr>
      </p:pic>
      <p:sp>
        <p:nvSpPr>
          <p:cNvPr id="26" name="TextBox 40">
            <a:extLst>
              <a:ext uri="{FF2B5EF4-FFF2-40B4-BE49-F238E27FC236}">
                <a16:creationId xmlns:a16="http://schemas.microsoft.com/office/drawing/2014/main" id="{EB612D49-5912-4292-911E-AFEC35508A48}"/>
              </a:ext>
            </a:extLst>
          </p:cNvPr>
          <p:cNvSpPr txBox="1"/>
          <p:nvPr/>
        </p:nvSpPr>
        <p:spPr>
          <a:xfrm>
            <a:off x="4341418" y="1414534"/>
            <a:ext cx="1259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0099CC"/>
                </a:solidFill>
              </a:rPr>
              <a:t>농장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BCA903-E6A1-41CB-A22A-67A9AFD736C1}"/>
              </a:ext>
            </a:extLst>
          </p:cNvPr>
          <p:cNvSpPr txBox="1"/>
          <p:nvPr/>
        </p:nvSpPr>
        <p:spPr>
          <a:xfrm>
            <a:off x="1090602" y="2787903"/>
            <a:ext cx="3612640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돼지가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115kg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되기까지 걸리는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사육기간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파악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농가 내 돼지 위계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파악해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사료를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균등하게 먹도록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DBB18F-98AA-47A6-9A76-B9D9E5702EB7}"/>
              </a:ext>
            </a:extLst>
          </p:cNvPr>
          <p:cNvSpPr txBox="1"/>
          <p:nvPr/>
        </p:nvSpPr>
        <p:spPr>
          <a:xfrm>
            <a:off x="4146117" y="6012418"/>
            <a:ext cx="1650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2000" b="1" dirty="0">
                <a:solidFill>
                  <a:srgbClr val="0099CC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수익 개선</a:t>
            </a:r>
            <a:endParaRPr lang="ko-KR" altLang="en-US" sz="2000" b="1" dirty="0">
              <a:solidFill>
                <a:srgbClr val="0099CC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4041E3-73A5-4F43-B382-5D6CE02BFEE8}"/>
              </a:ext>
            </a:extLst>
          </p:cNvPr>
          <p:cNvSpPr txBox="1"/>
          <p:nvPr/>
        </p:nvSpPr>
        <p:spPr>
          <a:xfrm>
            <a:off x="5283720" y="2806390"/>
            <a:ext cx="3653560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변화하는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가공장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수요에 맞춰 생산량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조절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4ACADC4-7989-43D7-80E1-738782980DAD}"/>
              </a:ext>
            </a:extLst>
          </p:cNvPr>
          <p:cNvSpPr/>
          <p:nvPr/>
        </p:nvSpPr>
        <p:spPr>
          <a:xfrm>
            <a:off x="937260" y="2108620"/>
            <a:ext cx="3919325" cy="461038"/>
          </a:xfrm>
          <a:prstGeom prst="roundRect">
            <a:avLst/>
          </a:prstGeom>
          <a:solidFill>
            <a:srgbClr val="0099CC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등급관리 기술 및 노하우</a:t>
            </a:r>
            <a:r>
              <a:rPr lang="en-US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제공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00F0877-B199-4248-B1AD-8BA0E913C892}"/>
              </a:ext>
            </a:extLst>
          </p:cNvPr>
          <p:cNvSpPr/>
          <p:nvPr/>
        </p:nvSpPr>
        <p:spPr>
          <a:xfrm>
            <a:off x="5102264" y="2108620"/>
            <a:ext cx="3919325" cy="461038"/>
          </a:xfrm>
          <a:prstGeom prst="roundRect">
            <a:avLst/>
          </a:prstGeom>
          <a:solidFill>
            <a:srgbClr val="0099CC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가공장의 수요 패턴 예측</a:t>
            </a: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9E22373C-F19C-40F4-A10C-9A531B4725BB}"/>
              </a:ext>
            </a:extLst>
          </p:cNvPr>
          <p:cNvSpPr/>
          <p:nvPr/>
        </p:nvSpPr>
        <p:spPr>
          <a:xfrm>
            <a:off x="4782387" y="4141800"/>
            <a:ext cx="377952" cy="369332"/>
          </a:xfrm>
          <a:prstGeom prst="downArrow">
            <a:avLst>
              <a:gd name="adj1" fmla="val 50000"/>
              <a:gd name="adj2" fmla="val 46614"/>
            </a:avLst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66B9BECE-BB59-4D26-A485-F3D178838288}"/>
              </a:ext>
            </a:extLst>
          </p:cNvPr>
          <p:cNvSpPr/>
          <p:nvPr/>
        </p:nvSpPr>
        <p:spPr>
          <a:xfrm>
            <a:off x="4782387" y="5607983"/>
            <a:ext cx="377952" cy="369332"/>
          </a:xfrm>
          <a:prstGeom prst="downArrow">
            <a:avLst>
              <a:gd name="adj1" fmla="val 50000"/>
              <a:gd name="adj2" fmla="val 46614"/>
            </a:avLst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FBF61CD-1969-4B6B-ACBF-E97B2B6E7494}"/>
              </a:ext>
            </a:extLst>
          </p:cNvPr>
          <p:cNvSpPr/>
          <p:nvPr/>
        </p:nvSpPr>
        <p:spPr>
          <a:xfrm>
            <a:off x="1060650" y="2894480"/>
            <a:ext cx="59901" cy="5990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8F9500A-E723-417F-95B3-BBBF3CA67153}"/>
              </a:ext>
            </a:extLst>
          </p:cNvPr>
          <p:cNvSpPr/>
          <p:nvPr/>
        </p:nvSpPr>
        <p:spPr>
          <a:xfrm>
            <a:off x="1060650" y="3429000"/>
            <a:ext cx="59901" cy="5990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EE377DF-C284-4B93-9DCC-E08ED9A2F1EE}"/>
              </a:ext>
            </a:extLst>
          </p:cNvPr>
          <p:cNvSpPr/>
          <p:nvPr/>
        </p:nvSpPr>
        <p:spPr>
          <a:xfrm>
            <a:off x="5257339" y="3458275"/>
            <a:ext cx="59901" cy="5990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E5887D5-DF1C-43D7-B89D-96223E5C4EB8}"/>
              </a:ext>
            </a:extLst>
          </p:cNvPr>
          <p:cNvSpPr/>
          <p:nvPr/>
        </p:nvSpPr>
        <p:spPr>
          <a:xfrm>
            <a:off x="5253769" y="2944152"/>
            <a:ext cx="59901" cy="59901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22D0B4-C288-4EDF-B423-2FB97F3E44C1}"/>
              </a:ext>
            </a:extLst>
          </p:cNvPr>
          <p:cNvSpPr txBox="1"/>
          <p:nvPr/>
        </p:nvSpPr>
        <p:spPr>
          <a:xfrm>
            <a:off x="7113839" y="4827814"/>
            <a:ext cx="2021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76%</a:t>
            </a:r>
            <a:endParaRPr lang="ko-KR" altLang="en-US" sz="2000" b="1" dirty="0">
              <a:solidFill>
                <a:srgbClr val="0099CC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548AD-5ABB-4DB1-8C7B-D5161DA7A511}"/>
              </a:ext>
            </a:extLst>
          </p:cNvPr>
          <p:cNvSpPr txBox="1"/>
          <p:nvPr/>
        </p:nvSpPr>
        <p:spPr>
          <a:xfrm>
            <a:off x="2103120" y="4868118"/>
            <a:ext cx="96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64.5% </a:t>
            </a:r>
            <a:endParaRPr lang="ko-KR" altLang="en-US" dirty="0"/>
          </a:p>
        </p:txBody>
      </p:sp>
      <p:sp>
        <p:nvSpPr>
          <p:cNvPr id="68" name="슬라이드 번호 개체 틀 3">
            <a:extLst>
              <a:ext uri="{FF2B5EF4-FFF2-40B4-BE49-F238E27FC236}">
                <a16:creationId xmlns:a16="http://schemas.microsoft.com/office/drawing/2014/main" id="{81F67C1D-3493-4357-A089-BFB3A33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9FE85C-B5A4-45B2-A30E-0E21C96B15B6}"/>
              </a:ext>
            </a:extLst>
          </p:cNvPr>
          <p:cNvSpPr txBox="1"/>
          <p:nvPr/>
        </p:nvSpPr>
        <p:spPr>
          <a:xfrm>
            <a:off x="5313670" y="3328119"/>
            <a:ext cx="3388370" cy="53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재고관리 능력이 증가해 돼지 무게가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115kg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벗어나는 경우 감소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8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0FAF112-E803-47F9-A5A5-977B97CEBBDC}"/>
              </a:ext>
            </a:extLst>
          </p:cNvPr>
          <p:cNvSpPr/>
          <p:nvPr/>
        </p:nvSpPr>
        <p:spPr>
          <a:xfrm>
            <a:off x="6577688" y="4792337"/>
            <a:ext cx="2720340" cy="699575"/>
          </a:xfrm>
          <a:prstGeom prst="round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0678BFE-B339-4F6D-A7DC-BB52275BC598}"/>
              </a:ext>
            </a:extLst>
          </p:cNvPr>
          <p:cNvSpPr/>
          <p:nvPr/>
        </p:nvSpPr>
        <p:spPr>
          <a:xfrm>
            <a:off x="3615523" y="4792337"/>
            <a:ext cx="2720340" cy="699575"/>
          </a:xfrm>
          <a:prstGeom prst="round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3D0660-0B89-4C10-BEF7-D15D919EA0E1}"/>
              </a:ext>
            </a:extLst>
          </p:cNvPr>
          <p:cNvSpPr/>
          <p:nvPr/>
        </p:nvSpPr>
        <p:spPr>
          <a:xfrm>
            <a:off x="630484" y="4792337"/>
            <a:ext cx="2720340" cy="699575"/>
          </a:xfrm>
          <a:prstGeom prst="roundRect">
            <a:avLst/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0EBC4-654D-4FDC-8C73-C487DDF18523}"/>
              </a:ext>
            </a:extLst>
          </p:cNvPr>
          <p:cNvSpPr txBox="1"/>
          <p:nvPr/>
        </p:nvSpPr>
        <p:spPr>
          <a:xfrm>
            <a:off x="351489" y="307902"/>
            <a:ext cx="3264035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99CC"/>
                </a:solidFill>
                <a:latin typeface="+mn-ea"/>
              </a:rPr>
              <a:t>경영 디지털화 </a:t>
            </a:r>
            <a:r>
              <a:rPr lang="en-US" altLang="ko-KR" sz="2400" b="1" dirty="0">
                <a:solidFill>
                  <a:srgbClr val="0099CC"/>
                </a:solidFill>
                <a:latin typeface="+mn-ea"/>
              </a:rPr>
              <a:t>(2</a:t>
            </a:r>
            <a:r>
              <a:rPr lang="ko-KR" altLang="en-US" sz="2400" b="1" dirty="0">
                <a:solidFill>
                  <a:srgbClr val="0099CC"/>
                </a:solidFill>
                <a:latin typeface="+mn-ea"/>
              </a:rPr>
              <a:t>단계</a:t>
            </a:r>
            <a:r>
              <a:rPr lang="en-US" altLang="ko-KR" sz="2400" b="1" dirty="0">
                <a:solidFill>
                  <a:srgbClr val="0099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 디지털 정보 활용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086658EB-B4A9-4728-9EF3-C733C9989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0441" y="476250"/>
            <a:ext cx="708801" cy="269344"/>
          </a:xfrm>
          <a:prstGeom prst="rect">
            <a:avLst/>
          </a:prstGeom>
        </p:spPr>
      </p:pic>
      <p:pic>
        <p:nvPicPr>
          <p:cNvPr id="25" name="그래픽 15">
            <a:extLst>
              <a:ext uri="{FF2B5EF4-FFF2-40B4-BE49-F238E27FC236}">
                <a16:creationId xmlns:a16="http://schemas.microsoft.com/office/drawing/2014/main" id="{0D59E9F9-8A5D-48F4-B668-A8D08C491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9650" y="-1302259"/>
            <a:ext cx="817476" cy="804182"/>
          </a:xfrm>
          <a:prstGeom prst="rect">
            <a:avLst/>
          </a:prstGeom>
        </p:spPr>
      </p:pic>
      <p:sp>
        <p:nvSpPr>
          <p:cNvPr id="26" name="TextBox 40">
            <a:extLst>
              <a:ext uri="{FF2B5EF4-FFF2-40B4-BE49-F238E27FC236}">
                <a16:creationId xmlns:a16="http://schemas.microsoft.com/office/drawing/2014/main" id="{EB612D49-5912-4292-911E-AFEC35508A48}"/>
              </a:ext>
            </a:extLst>
          </p:cNvPr>
          <p:cNvSpPr txBox="1"/>
          <p:nvPr/>
        </p:nvSpPr>
        <p:spPr>
          <a:xfrm>
            <a:off x="4341418" y="1414534"/>
            <a:ext cx="1259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err="1">
                <a:solidFill>
                  <a:srgbClr val="0099CC"/>
                </a:solidFill>
              </a:rPr>
              <a:t>가공장</a:t>
            </a:r>
            <a:endParaRPr lang="ko-KR" altLang="en-US" sz="2400" b="1" dirty="0">
              <a:solidFill>
                <a:srgbClr val="0099CC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A18985-4B21-4BFC-ACED-3C24D4CF84DF}"/>
              </a:ext>
            </a:extLst>
          </p:cNvPr>
          <p:cNvSpPr txBox="1"/>
          <p:nvPr/>
        </p:nvSpPr>
        <p:spPr>
          <a:xfrm>
            <a:off x="865729" y="4989903"/>
            <a:ext cx="2213691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재고량이 </a:t>
            </a:r>
            <a:r>
              <a:rPr lang="ko-KR" altLang="ko-KR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몇</a:t>
            </a:r>
            <a:r>
              <a:rPr lang="en-US" altLang="ko-KR" sz="1400" b="1" kern="10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5B94E3-579E-416E-8D0B-0B5070AAB80D}"/>
              </a:ext>
            </a:extLst>
          </p:cNvPr>
          <p:cNvSpPr txBox="1"/>
          <p:nvPr/>
        </p:nvSpPr>
        <p:spPr>
          <a:xfrm>
            <a:off x="3984195" y="4995829"/>
            <a:ext cx="1974335" cy="30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안정적인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지육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공급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627E9B9-668E-4983-BF81-16339910A005}"/>
              </a:ext>
            </a:extLst>
          </p:cNvPr>
          <p:cNvSpPr/>
          <p:nvPr/>
        </p:nvSpPr>
        <p:spPr>
          <a:xfrm>
            <a:off x="630484" y="2195218"/>
            <a:ext cx="2720340" cy="2011021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450C020-C35D-4D56-B338-7551F11384B5}"/>
              </a:ext>
            </a:extLst>
          </p:cNvPr>
          <p:cNvSpPr/>
          <p:nvPr/>
        </p:nvSpPr>
        <p:spPr>
          <a:xfrm>
            <a:off x="630485" y="2108620"/>
            <a:ext cx="2720340" cy="869086"/>
          </a:xfrm>
          <a:prstGeom prst="roundRect">
            <a:avLst/>
          </a:prstGeom>
          <a:solidFill>
            <a:srgbClr val="0099CC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시기별 돼지고기</a:t>
            </a:r>
          </a:p>
          <a:p>
            <a:pPr algn="ctr"/>
            <a:r>
              <a:rPr lang="ko-KR" altLang="en-US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수요 패턴 예측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EEB11-66FD-449E-BCC6-3C972AE1EFA9}"/>
              </a:ext>
            </a:extLst>
          </p:cNvPr>
          <p:cNvSpPr txBox="1"/>
          <p:nvPr/>
        </p:nvSpPr>
        <p:spPr>
          <a:xfrm>
            <a:off x="-335827" y="3270531"/>
            <a:ext cx="4652962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수요에 맞게 생산 물량을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조절하는 컨설팅 제공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128F576-AAA9-4364-A8DA-D6F2ADD99A08}"/>
              </a:ext>
            </a:extLst>
          </p:cNvPr>
          <p:cNvSpPr/>
          <p:nvPr/>
        </p:nvSpPr>
        <p:spPr>
          <a:xfrm>
            <a:off x="3615523" y="2195218"/>
            <a:ext cx="2720340" cy="2011021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EFCBEC-A7CF-4873-9C78-02667BFE32AB}"/>
              </a:ext>
            </a:extLst>
          </p:cNvPr>
          <p:cNvSpPr/>
          <p:nvPr/>
        </p:nvSpPr>
        <p:spPr>
          <a:xfrm>
            <a:off x="3615524" y="2108620"/>
            <a:ext cx="2720340" cy="869086"/>
          </a:xfrm>
          <a:prstGeom prst="roundRect">
            <a:avLst/>
          </a:prstGeom>
          <a:solidFill>
            <a:srgbClr val="0099CC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농가의 출하 두수 예측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EB7EC8-3CC8-44F4-8956-E63D5B729A1E}"/>
              </a:ext>
            </a:extLst>
          </p:cNvPr>
          <p:cNvSpPr txBox="1"/>
          <p:nvPr/>
        </p:nvSpPr>
        <p:spPr>
          <a:xfrm>
            <a:off x="2644882" y="3270531"/>
            <a:ext cx="4652962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가공장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수요에 맞게 농가 공급을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유동적으로 조절 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1355B0D-5437-41CD-965B-719CFD71CA8D}"/>
              </a:ext>
            </a:extLst>
          </p:cNvPr>
          <p:cNvSpPr/>
          <p:nvPr/>
        </p:nvSpPr>
        <p:spPr>
          <a:xfrm>
            <a:off x="6577684" y="2195218"/>
            <a:ext cx="2720340" cy="2011021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968051F-ADC5-4F9E-94A3-C595FCF137FB}"/>
              </a:ext>
            </a:extLst>
          </p:cNvPr>
          <p:cNvSpPr/>
          <p:nvPr/>
        </p:nvSpPr>
        <p:spPr>
          <a:xfrm>
            <a:off x="6577685" y="2108620"/>
            <a:ext cx="2720340" cy="869086"/>
          </a:xfrm>
          <a:prstGeom prst="roundRect">
            <a:avLst/>
          </a:prstGeom>
          <a:solidFill>
            <a:srgbClr val="0099CC"/>
          </a:solidFill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생돈이 아닌</a:t>
            </a:r>
          </a:p>
          <a:p>
            <a:pPr algn="ctr"/>
            <a:r>
              <a:rPr lang="ko-KR" altLang="en-US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지육</a:t>
            </a:r>
            <a:r>
              <a:rPr lang="ko-KR" altLang="en-US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주문 체계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00BEA-D46C-4DBD-9BBD-CE99C061A438}"/>
              </a:ext>
            </a:extLst>
          </p:cNvPr>
          <p:cNvSpPr txBox="1"/>
          <p:nvPr/>
        </p:nvSpPr>
        <p:spPr>
          <a:xfrm>
            <a:off x="6613366" y="4753983"/>
            <a:ext cx="2720341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 비대칭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분쟁 해소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원하는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스펙의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지육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공급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E1C9A-030C-4947-9C68-FBB2829A5925}"/>
              </a:ext>
            </a:extLst>
          </p:cNvPr>
          <p:cNvSpPr txBox="1"/>
          <p:nvPr/>
        </p:nvSpPr>
        <p:spPr>
          <a:xfrm>
            <a:off x="6751828" y="3125106"/>
            <a:ext cx="2376035" cy="970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ITDA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전산 시스템을 통해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투명하고 정확한 품질의 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돼지 공급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973E4E78-BE2E-4812-A4CC-E035682AC7AC}"/>
              </a:ext>
            </a:extLst>
          </p:cNvPr>
          <p:cNvSpPr/>
          <p:nvPr/>
        </p:nvSpPr>
        <p:spPr>
          <a:xfrm>
            <a:off x="1783599" y="4312521"/>
            <a:ext cx="377952" cy="351708"/>
          </a:xfrm>
          <a:prstGeom prst="downArrow">
            <a:avLst>
              <a:gd name="adj1" fmla="val 50000"/>
              <a:gd name="adj2" fmla="val 46614"/>
            </a:avLst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D5BFD8DE-356F-4BC6-BC11-C4F3584540AB}"/>
              </a:ext>
            </a:extLst>
          </p:cNvPr>
          <p:cNvSpPr/>
          <p:nvPr/>
        </p:nvSpPr>
        <p:spPr>
          <a:xfrm>
            <a:off x="4782386" y="4312521"/>
            <a:ext cx="377952" cy="351708"/>
          </a:xfrm>
          <a:prstGeom prst="downArrow">
            <a:avLst>
              <a:gd name="adj1" fmla="val 50000"/>
              <a:gd name="adj2" fmla="val 46614"/>
            </a:avLst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DF242FFB-1604-4C6E-8B22-175906D53698}"/>
              </a:ext>
            </a:extLst>
          </p:cNvPr>
          <p:cNvSpPr/>
          <p:nvPr/>
        </p:nvSpPr>
        <p:spPr>
          <a:xfrm>
            <a:off x="7784560" y="4312521"/>
            <a:ext cx="377952" cy="351708"/>
          </a:xfrm>
          <a:prstGeom prst="downArrow">
            <a:avLst>
              <a:gd name="adj1" fmla="val 50000"/>
              <a:gd name="adj2" fmla="val 46614"/>
            </a:avLst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62FA16-83C2-4959-93E8-6BD72B3F1EBA}"/>
              </a:ext>
            </a:extLst>
          </p:cNvPr>
          <p:cNvSpPr txBox="1"/>
          <p:nvPr/>
        </p:nvSpPr>
        <p:spPr>
          <a:xfrm>
            <a:off x="4146117" y="6012418"/>
            <a:ext cx="1650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2000" b="1" dirty="0">
                <a:solidFill>
                  <a:srgbClr val="0099CC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수익 개선</a:t>
            </a:r>
            <a:endParaRPr lang="ko-KR" altLang="en-US" sz="2000" b="1" dirty="0">
              <a:solidFill>
                <a:srgbClr val="0099CC"/>
              </a:solidFill>
            </a:endParaRPr>
          </a:p>
        </p:txBody>
      </p:sp>
      <p:sp>
        <p:nvSpPr>
          <p:cNvPr id="82" name="화살표: 아래쪽 81">
            <a:extLst>
              <a:ext uri="{FF2B5EF4-FFF2-40B4-BE49-F238E27FC236}">
                <a16:creationId xmlns:a16="http://schemas.microsoft.com/office/drawing/2014/main" id="{88FFF8E8-1A20-4053-BB9B-29B388533FAA}"/>
              </a:ext>
            </a:extLst>
          </p:cNvPr>
          <p:cNvSpPr/>
          <p:nvPr/>
        </p:nvSpPr>
        <p:spPr>
          <a:xfrm>
            <a:off x="4782387" y="5607983"/>
            <a:ext cx="377952" cy="369332"/>
          </a:xfrm>
          <a:prstGeom prst="downArrow">
            <a:avLst>
              <a:gd name="adj1" fmla="val 50000"/>
              <a:gd name="adj2" fmla="val 46614"/>
            </a:avLst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슬라이드 번호 개체 틀 3">
            <a:extLst>
              <a:ext uri="{FF2B5EF4-FFF2-40B4-BE49-F238E27FC236}">
                <a16:creationId xmlns:a16="http://schemas.microsoft.com/office/drawing/2014/main" id="{E8DB7C5A-AEA1-45A0-BB98-D979B819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713" y="6124807"/>
            <a:ext cx="2228850" cy="365125"/>
          </a:xfrm>
        </p:spPr>
        <p:txBody>
          <a:bodyPr/>
          <a:lstStyle/>
          <a:p>
            <a:fld id="{6E427BF4-5A12-438C-A370-55D1BC773A4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16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878</Words>
  <Application>Microsoft Office PowerPoint</Application>
  <PresentationFormat>A4 용지(210x297mm)</PresentationFormat>
  <Paragraphs>234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Malgun Gothic</vt:lpstr>
      <vt:lpstr>Malgun Gothic</vt:lpstr>
      <vt:lpstr>Arial</vt:lpstr>
      <vt:lpstr>Calibri</vt:lpstr>
      <vt:lpstr>Calibri Light</vt:lpstr>
      <vt:lpstr>Open Sans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Leo4</dc:creator>
  <cp:lastModifiedBy>최성민</cp:lastModifiedBy>
  <cp:revision>96</cp:revision>
  <dcterms:created xsi:type="dcterms:W3CDTF">2021-07-28T00:29:53Z</dcterms:created>
  <dcterms:modified xsi:type="dcterms:W3CDTF">2021-07-30T00:59:27Z</dcterms:modified>
</cp:coreProperties>
</file>