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324" r:id="rId3"/>
    <p:sldId id="344" r:id="rId4"/>
    <p:sldId id="338" r:id="rId5"/>
    <p:sldId id="339" r:id="rId6"/>
    <p:sldId id="340" r:id="rId7"/>
    <p:sldId id="341" r:id="rId8"/>
    <p:sldId id="34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3EC3-79F4-4400-806B-87ED79673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FA051-96BD-4024-B956-A9B5F6CC1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8708-BF71-4166-BF12-D66133CC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618A0-B89E-4BAD-B0F3-540B88CF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46DA-5F10-4B9C-B39C-7BF38CFF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68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9935-5C2A-42C3-AF42-277AF7E7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8040B2-8C0B-48E4-B0F8-54E95AE53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5F534-A287-43F5-84C6-B9F9B825C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D1933-8CCD-4030-B79E-764F39EB2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AD55-3EF2-4893-A2F3-EF5B3FC52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3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0AB45D-9842-4BFA-9DC5-E77F7A16B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E8E9E-0554-45C2-9B61-D8C42AE7E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65E4-0208-48D0-BC33-D59F126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C4FF-CE37-4550-ACDE-A850AFA4C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A2AD-D5F7-4780-AAF8-3ED2199F3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787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532391" y="2084852"/>
            <a:ext cx="5127221" cy="144016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532194" y="3512309"/>
            <a:ext cx="5127221" cy="1066579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67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2592400" y="0"/>
            <a:ext cx="7007203" cy="68580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400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6854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416580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750DC-2693-41A2-9D00-21A79938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BC16C-9876-4ADC-9EEB-125FE5EE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7A44-D5B0-4711-AC7A-797118D5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7F52-BF95-410F-9A0B-AC548A45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5D529-07C0-4B1D-B095-A8007104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4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610-90C2-447C-8098-9280EEA9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70B16-7AE8-4405-B682-453A49373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CF99C-F6EC-4BD9-8D08-5AA1B4F43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AA7DF-E369-4D3F-A8E1-CE24B0A4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E4750-BD52-4000-A666-552D5BCFB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3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E13FE-6C65-47D5-B45C-EB6EFDC6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A6B2-FC99-45AF-805D-276ACD3CF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F0A4C-98AB-40E0-BDF1-2A0B3D1BD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DB0F3-4375-41AB-8AF6-A32B3F56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F1EB-21F3-4AEA-BAF5-83A49F15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2C3AA-9DD1-4CFF-BC81-A07E21A3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59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68D4-8BE9-436E-A820-4A19DF95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4F19D-FCBC-45EE-9D93-54C6C2C53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E3250-78B8-4A43-B477-7BD238074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5F0B93-4556-47A3-B76A-1F79346B2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7BB66B-B707-47C2-B191-E70E6D5BE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2BCD6-AEFD-4D79-A477-51E396302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79294-D207-4002-A3C9-D8461FC7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9627FC-BEF2-40ED-AD8C-BDBC934B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AF9C-B488-4360-A250-F84D7ED9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8FDF80-AA3F-48CD-B9E7-FFE75610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788EC-AC71-433A-8403-BA496C50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C4AD4-4D28-459E-B348-4BDFA23D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92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D3DAA-60AC-47A9-BCDA-0E949EAB4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51B82-A450-4516-8CE7-C78C7CDC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3B9B-E11E-483A-9241-62E55D4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1FEA2-25EA-495E-A2EA-BF2FB48F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2C6D-A2D0-454E-BFAA-A29CD2197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D5F93-D9A6-46C2-83EC-A75E1504A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2D809-3EFA-434A-AA63-4FC9E048E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3D2D8-86F6-462B-88E1-AA1D5827F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3D441-46BE-473E-BEC8-63C84ADE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33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4E5B-5B56-45D3-8F11-F9EB45DD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D1B6C-FA86-47AA-AE4F-40C104999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D181F-5186-4130-9F00-38D7CCF91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FC43FC-6039-4768-BD40-DD62F0EC0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FC9A-96D9-4B87-85AE-7A792D7E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05E51-BFC0-422B-9E38-5F0107D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7679E-E2C5-4E1F-A866-E2B160E8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5667D-DBAF-41FE-B7B9-659C0D2C2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8FD6-C817-4C83-BEAB-04FE28A93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8E07-7E7A-415E-B626-8C32603B0BB0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2422-005B-43EF-82B6-831A75D92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1380-32AF-48CA-92AC-A709CF603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13280-7D7C-4434-954F-25EC583FFE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0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69711" y="1988839"/>
            <a:ext cx="12729328" cy="1440161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lvl="0"/>
            <a:r>
              <a:rPr lang="en-US" altLang="ko-KR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ea typeface="맑은 고딕" pitchFamily="50" charset="-127"/>
              </a:rPr>
              <a:t>Experimental Machine Learning of Quantum State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822480" y="3429000"/>
            <a:ext cx="8544949" cy="13556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uk-UA" altLang="ko-KR" dirty="0"/>
              <a:t>Сахацький Костянтин</a:t>
            </a:r>
          </a:p>
          <a:p>
            <a:pPr>
              <a:spcBef>
                <a:spcPts val="0"/>
              </a:spcBef>
              <a:defRPr/>
            </a:pPr>
            <a:endParaRPr lang="uk-UA" altLang="ko-KR" dirty="0"/>
          </a:p>
          <a:p>
            <a:pPr>
              <a:spcBef>
                <a:spcPts val="0"/>
              </a:spcBef>
              <a:defRPr/>
            </a:pPr>
            <a:r>
              <a:rPr lang="uk-UA" altLang="ko-KR" dirty="0"/>
              <a:t>Студент 2го курсу магістратури, група ядерна енергетика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5110549" y="6457890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Київ, 21.10.2019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217D90-7EED-4DFF-A2CA-F2C5A2F75D57}"/>
              </a:ext>
            </a:extLst>
          </p:cNvPr>
          <p:cNvSpPr txBox="1"/>
          <p:nvPr/>
        </p:nvSpPr>
        <p:spPr>
          <a:xfrm>
            <a:off x="4251489" y="3054285"/>
            <a:ext cx="4249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DOI: 10.1103/PhysRevLett.120.240501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Квантова обчислення і машине навчання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E845D-2917-4F57-B690-465C59116E21}"/>
              </a:ext>
            </a:extLst>
          </p:cNvPr>
          <p:cNvSpPr txBox="1"/>
          <p:nvPr/>
        </p:nvSpPr>
        <p:spPr>
          <a:xfrm>
            <a:off x="436375" y="1576751"/>
            <a:ext cx="1165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Quantum information technologies + machine learning = quantum machine learning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EF8D1-CE99-43F0-BAC5-B0FEEDCAFFAA}"/>
              </a:ext>
            </a:extLst>
          </p:cNvPr>
          <p:cNvSpPr txBox="1"/>
          <p:nvPr/>
        </p:nvSpPr>
        <p:spPr>
          <a:xfrm>
            <a:off x="1593129" y="2417535"/>
            <a:ext cx="1027845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Запропонова імплементація </a:t>
            </a:r>
            <a:r>
              <a:rPr lang="uk-UA" sz="2000" i="1" dirty="0"/>
              <a:t>квантових обчислень </a:t>
            </a:r>
            <a:r>
              <a:rPr lang="uk-UA" sz="2000" dirty="0"/>
              <a:t>для вдосконалення </a:t>
            </a:r>
            <a:r>
              <a:rPr lang="uk-UA" sz="2000" i="1" dirty="0"/>
              <a:t>машиного навчання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Метод головних компонент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Метод опорних векторів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43A3F-178A-425E-9D0D-B0FD5A98510A}"/>
              </a:ext>
            </a:extLst>
          </p:cNvPr>
          <p:cNvSpPr txBox="1"/>
          <p:nvPr/>
        </p:nvSpPr>
        <p:spPr>
          <a:xfrm>
            <a:off x="1593129" y="4048751"/>
            <a:ext cx="78365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/>
              <a:t>Використання </a:t>
            </a:r>
            <a:r>
              <a:rPr lang="uk-UA" sz="2000" i="1" dirty="0"/>
              <a:t>машиного навчання </a:t>
            </a:r>
            <a:r>
              <a:rPr lang="uk-UA" sz="2000" dirty="0"/>
              <a:t>для розвязання </a:t>
            </a:r>
            <a:r>
              <a:rPr lang="uk-UA" sz="2000" i="1" dirty="0"/>
              <a:t>квантових задач</a:t>
            </a:r>
            <a:r>
              <a:rPr lang="uk-UA" sz="2000" dirty="0"/>
              <a:t> 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класифікація фаз у фізиці конденсованої матерії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розробка нових алгоритмів розв’язання систем багатьох тіл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класифікація відокремленості квантових станів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8785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Заплутані та незаплутані стани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1FC6FD1F-8CB7-4795-9A46-0E01749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40054" y="1655356"/>
            <a:ext cx="3210904" cy="45413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3C7A7B6-BEE7-4B4F-9707-E17C57F2346D}"/>
              </a:ext>
            </a:extLst>
          </p:cNvPr>
          <p:cNvSpPr/>
          <p:nvPr/>
        </p:nvSpPr>
        <p:spPr>
          <a:xfrm>
            <a:off x="176167" y="1655356"/>
            <a:ext cx="84210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rgbClr val="222222"/>
                </a:solidFill>
              </a:rPr>
              <a:t>Квантова заплутаність</a:t>
            </a:r>
            <a:r>
              <a:rPr lang="ru-RU" sz="2000" dirty="0">
                <a:solidFill>
                  <a:srgbClr val="222222"/>
                </a:solidFill>
              </a:rPr>
              <a:t> —</a:t>
            </a:r>
            <a:r>
              <a:rPr lang="en-US" sz="2000" dirty="0">
                <a:solidFill>
                  <a:srgbClr val="222222"/>
                </a:solidFill>
              </a:rPr>
              <a:t> </a:t>
            </a:r>
            <a:r>
              <a:rPr lang="ru-RU" sz="2000" dirty="0">
                <a:solidFill>
                  <a:srgbClr val="222222"/>
                </a:solidFill>
              </a:rPr>
              <a:t>квантовий стан об'єктів системи повинен описуватися у взаємозв'язку один з одним, навіть при рознесені в просторі.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9E1D74-4FD0-4039-8422-BD1A422DFC5E}"/>
              </a:ext>
            </a:extLst>
          </p:cNvPr>
          <p:cNvSpPr txBox="1"/>
          <p:nvPr/>
        </p:nvSpPr>
        <p:spPr>
          <a:xfrm>
            <a:off x="176167" y="2634830"/>
            <a:ext cx="7883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>
                <a:cs typeface="Arial" panose="020B0604020202020204" pitchFamily="34" charset="0"/>
              </a:rPr>
              <a:t>Можна генерувати </a:t>
            </a:r>
            <a:r>
              <a:rPr lang="uk-UA" sz="2000" i="1" dirty="0">
                <a:cs typeface="Arial" panose="020B0604020202020204" pitchFamily="34" charset="0"/>
              </a:rPr>
              <a:t>заплутані стани </a:t>
            </a:r>
            <a:r>
              <a:rPr lang="uk-UA" sz="2000" dirty="0">
                <a:cs typeface="Arial" panose="020B0604020202020204" pitchFamily="34" charset="0"/>
              </a:rPr>
              <a:t>за допомогою </a:t>
            </a:r>
            <a:r>
              <a:rPr lang="uk-UA" sz="2000" i="1" dirty="0">
                <a:cs typeface="Arial" panose="020B0604020202020204" pitchFamily="34" charset="0"/>
              </a:rPr>
              <a:t>спонтаної параметричної   нижньої конверсії</a:t>
            </a:r>
            <a:r>
              <a:rPr lang="uk-UA" sz="2000" dirty="0">
                <a:cs typeface="Arial" panose="020B0604020202020204" pitchFamily="34" charset="0"/>
              </a:rPr>
              <a:t> – з фотона короткої довжини хвилі утворюєтся два довгохвильових фотони з взаємно перпендикулярною поляризацією.</a:t>
            </a:r>
            <a:endParaRPr lang="en-US" sz="2000" dirty="0"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83EA67A-D21F-47D2-85BC-CACCFA2FF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328" y="3926039"/>
            <a:ext cx="4502972" cy="26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38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Класифікація квантових станів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E845D-2917-4F57-B690-465C59116E21}"/>
              </a:ext>
            </a:extLst>
          </p:cNvPr>
          <p:cNvSpPr txBox="1"/>
          <p:nvPr/>
        </p:nvSpPr>
        <p:spPr>
          <a:xfrm>
            <a:off x="2982214" y="1242711"/>
            <a:ext cx="644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Стан системи з двох фотонів можна описати станами Вернера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F268F-54DA-49AE-B44A-35329A0EB20B}"/>
              </a:ext>
            </a:extLst>
          </p:cNvPr>
          <p:cNvSpPr txBox="1"/>
          <p:nvPr/>
        </p:nvSpPr>
        <p:spPr>
          <a:xfrm>
            <a:off x="676116" y="2281662"/>
            <a:ext cx="1106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Критерій заплутаності стану </a:t>
            </a:r>
            <a:r>
              <a:rPr lang="uk-UA" dirty="0"/>
              <a:t>– критерій позитивного</a:t>
            </a:r>
            <a:r>
              <a:rPr lang="en-US" dirty="0"/>
              <a:t> </a:t>
            </a:r>
            <a:r>
              <a:rPr lang="uk-UA" dirty="0"/>
              <a:t>часткового транспонування (</a:t>
            </a:r>
            <a:r>
              <a:rPr lang="en-US" i="1" dirty="0"/>
              <a:t>Positive Partial Transpose- PPT)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77A759-5F71-495C-9408-2F5428251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147" y="1739001"/>
            <a:ext cx="3657600" cy="57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BD6FB0-0A22-41A9-A14A-81022B2F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797" y="1577369"/>
            <a:ext cx="3076575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1CC691-93AA-4111-BD9B-5AFAC686D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23" y="2674788"/>
            <a:ext cx="2266272" cy="12138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9EB70-CBF1-48BD-B6D7-C6A845814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37" y="2758919"/>
            <a:ext cx="2189399" cy="11271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FEB3A0-6C98-4AE3-BB0B-4DE811043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405" y="2659894"/>
            <a:ext cx="2926143" cy="10733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ACD5AA-7C6E-4928-A37C-7807479835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6078" y="2693533"/>
            <a:ext cx="3037184" cy="112715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715FCA-15BA-462F-A089-D9AEE42E0A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4630" y="3834753"/>
            <a:ext cx="864957" cy="2930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A775C31-1CAA-4337-A879-798B37EBE5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0658" y="3816117"/>
            <a:ext cx="1021113" cy="3354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3F81D2-62B9-47B5-B308-DBB9C663D73D}"/>
              </a:ext>
            </a:extLst>
          </p:cNvPr>
          <p:cNvSpPr txBox="1"/>
          <p:nvPr/>
        </p:nvSpPr>
        <p:spPr>
          <a:xfrm>
            <a:off x="1352898" y="4188080"/>
            <a:ext cx="9706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Якщо частково транспонована матриця густини стану має хоча б одне від</a:t>
            </a:r>
            <a:r>
              <a:rPr lang="en-US" dirty="0"/>
              <a:t>’</a:t>
            </a:r>
            <a:r>
              <a:rPr lang="uk-UA" dirty="0"/>
              <a:t>ємне власне значення,</a:t>
            </a:r>
            <a:br>
              <a:rPr lang="uk-UA" dirty="0"/>
            </a:br>
            <a:r>
              <a:rPr lang="uk-UA" dirty="0"/>
              <a:t> то стан гарантовано є заплутаним 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BDF22C9-287C-48A3-AD07-0E1F9086EB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500" y="5316642"/>
            <a:ext cx="4848225" cy="4762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60F400D-52B4-4FB9-94FE-6603AEE894CD}"/>
              </a:ext>
            </a:extLst>
          </p:cNvPr>
          <p:cNvSpPr txBox="1"/>
          <p:nvPr/>
        </p:nvSpPr>
        <p:spPr>
          <a:xfrm>
            <a:off x="3978685" y="4931686"/>
            <a:ext cx="4774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Clauser</a:t>
            </a:r>
            <a:r>
              <a:rPr lang="en-US" b="1" dirty="0"/>
              <a:t>-Horne </a:t>
            </a:r>
            <a:r>
              <a:rPr lang="en-US" b="1" dirty="0" err="1"/>
              <a:t>Shimony</a:t>
            </a:r>
            <a:r>
              <a:rPr lang="en-US" b="1" dirty="0"/>
              <a:t>-Holt </a:t>
            </a:r>
            <a:r>
              <a:rPr lang="uk-UA" b="1" dirty="0"/>
              <a:t>(</a:t>
            </a:r>
            <a:r>
              <a:rPr lang="en-US" b="1" dirty="0"/>
              <a:t>CHSH</a:t>
            </a:r>
            <a:r>
              <a:rPr lang="uk-UA" b="1" dirty="0"/>
              <a:t>) нерівність </a:t>
            </a:r>
            <a:r>
              <a:rPr lang="en-US" b="1" dirty="0"/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EB1A33-3D16-48A9-B24E-5906B4150602}"/>
              </a:ext>
            </a:extLst>
          </p:cNvPr>
          <p:cNvSpPr txBox="1"/>
          <p:nvPr/>
        </p:nvSpPr>
        <p:spPr>
          <a:xfrm>
            <a:off x="5157695" y="5380229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S&lt;=2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EECE4-F1E2-40C5-93CC-9C753A9B6903}"/>
              </a:ext>
            </a:extLst>
          </p:cNvPr>
          <p:cNvSpPr txBox="1"/>
          <p:nvPr/>
        </p:nvSpPr>
        <p:spPr>
          <a:xfrm>
            <a:off x="186500" y="6066342"/>
            <a:ext cx="8407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Якщо порушуєтся – стан заплутаний, але обернене не вірне – не всі заплутані стани</a:t>
            </a:r>
          </a:p>
          <a:p>
            <a:r>
              <a:rPr lang="uk-UA" dirty="0"/>
              <a:t>порушуєть цю нерівність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ECE276-E014-433C-A784-D5CFB34416FA}"/>
              </a:ext>
            </a:extLst>
          </p:cNvPr>
          <p:cNvSpPr/>
          <p:nvPr/>
        </p:nvSpPr>
        <p:spPr>
          <a:xfrm>
            <a:off x="5786185" y="5357776"/>
            <a:ext cx="2742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E(</a:t>
            </a:r>
            <a:r>
              <a:rPr lang="en-US" dirty="0" err="1"/>
              <a:t>a,b</a:t>
            </a:r>
            <a:r>
              <a:rPr lang="en-US" dirty="0"/>
              <a:t>) – </a:t>
            </a:r>
            <a:r>
              <a:rPr lang="uk-UA" dirty="0"/>
              <a:t>квантові кореляції</a:t>
            </a:r>
          </a:p>
          <a:p>
            <a:r>
              <a:rPr lang="uk-UA" dirty="0"/>
              <a:t>а, </a:t>
            </a:r>
            <a:r>
              <a:rPr lang="en-US" dirty="0"/>
              <a:t>b – </a:t>
            </a:r>
            <a:r>
              <a:rPr lang="uk-UA" dirty="0"/>
              <a:t>кути поляризатора </a:t>
            </a:r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D715502-C439-416C-92FB-2FA4FCD599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0491" y="5179447"/>
            <a:ext cx="2500335" cy="52567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D318048-9CC5-402C-A330-7586544349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3552" y="5749561"/>
            <a:ext cx="3005847" cy="107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2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Схема нейроних мереж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E845D-2917-4F57-B690-465C59116E21}"/>
              </a:ext>
            </a:extLst>
          </p:cNvPr>
          <p:cNvSpPr txBox="1"/>
          <p:nvPr/>
        </p:nvSpPr>
        <p:spPr>
          <a:xfrm>
            <a:off x="969523" y="1003998"/>
            <a:ext cx="10252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Використовувалось два класифікатори – лінійний та нелінійних з схованих шаром</a:t>
            </a:r>
          </a:p>
          <a:p>
            <a:pPr algn="ctr"/>
            <a:r>
              <a:rPr lang="uk-UA" dirty="0"/>
              <a:t>На вхід подаются значення квантових кореляцій – на виході класифікуємо заплутаних чи ні стан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106D82-A39A-4762-A375-7B8C5B9ED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6" y="1694947"/>
            <a:ext cx="3637573" cy="47929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3664FE-68F2-4E21-9100-8F81866C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970" y="2433659"/>
            <a:ext cx="5326341" cy="414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CAB887-CFB5-488F-AA20-F0756F47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8542" y="5206541"/>
            <a:ext cx="2214915" cy="442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5EE7C-880B-415B-B85A-169C11705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664" y="5246239"/>
            <a:ext cx="1419166" cy="3635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FF2370-5398-4D2C-A16D-29DCDC1586E2}"/>
              </a:ext>
            </a:extLst>
          </p:cNvPr>
          <p:cNvSpPr txBox="1"/>
          <p:nvPr/>
        </p:nvSpPr>
        <p:spPr>
          <a:xfrm>
            <a:off x="4440428" y="2990663"/>
            <a:ext cx="7487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/>
              <a:t>Для оригінальної нерівночті неоптимізовані значення вагів = </a:t>
            </a:r>
            <a:r>
              <a:rPr lang="en-US" dirty="0"/>
              <a:t>{1;−1; 1; 1;−2}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A8611B-AF45-4A5B-9569-F50886142F28}"/>
              </a:ext>
            </a:extLst>
          </p:cNvPr>
          <p:cNvSpPr txBox="1"/>
          <p:nvPr/>
        </p:nvSpPr>
        <p:spPr>
          <a:xfrm>
            <a:off x="4176805" y="1937398"/>
            <a:ext cx="8015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Використати </a:t>
            </a:r>
            <a:r>
              <a:rPr lang="en-US" dirty="0"/>
              <a:t>CHSH </a:t>
            </a:r>
            <a:r>
              <a:rPr lang="uk-UA" dirty="0"/>
              <a:t>нерівність як перше наближення лінійного класифікатора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BBD55-4104-4CD1-BBF8-6BFC73E85E87}"/>
              </a:ext>
            </a:extLst>
          </p:cNvPr>
          <p:cNvSpPr txBox="1"/>
          <p:nvPr/>
        </p:nvSpPr>
        <p:spPr>
          <a:xfrm>
            <a:off x="5515213" y="4394048"/>
            <a:ext cx="538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Для нелінійного класифікатора викорстовулись </a:t>
            </a:r>
            <a:r>
              <a:rPr lang="en-US" dirty="0" err="1"/>
              <a:t>ReLu</a:t>
            </a:r>
            <a:r>
              <a:rPr lang="en-US" dirty="0"/>
              <a:t> </a:t>
            </a:r>
            <a:endParaRPr lang="uk-UA" dirty="0"/>
          </a:p>
          <a:p>
            <a:pPr algn="ctr"/>
            <a:r>
              <a:rPr lang="uk-UA" dirty="0"/>
              <a:t>та сігмоїда як активаційні функції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5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>
            <a:normAutofit fontScale="92500"/>
          </a:bodyPr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Експерементальна підготовка заплутаних станів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899AA9-AB0D-45C0-A5DF-E3018E4FB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91" y="1449422"/>
            <a:ext cx="7217089" cy="43811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AE8057-1C26-46CB-8BC1-BD2EF3CB6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526" y="3882432"/>
            <a:ext cx="2762250" cy="27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BFD6FC-3684-4D8B-AAAD-58E5C4169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115" y="2050383"/>
            <a:ext cx="3267075" cy="361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8C3576-96C3-4B67-A366-C2E7C8AAC86A}"/>
              </a:ext>
            </a:extLst>
          </p:cNvPr>
          <p:cNvSpPr txBox="1"/>
          <p:nvPr/>
        </p:nvSpPr>
        <p:spPr>
          <a:xfrm>
            <a:off x="7855114" y="3214604"/>
            <a:ext cx="3267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Вважалось, що стани мають вигляд Вернерівських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4D52F-D978-425C-A75F-35BA5EBB515C}"/>
              </a:ext>
            </a:extLst>
          </p:cNvPr>
          <p:cNvSpPr txBox="1"/>
          <p:nvPr/>
        </p:nvSpPr>
        <p:spPr>
          <a:xfrm>
            <a:off x="7568291" y="4385349"/>
            <a:ext cx="384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Матриці густин станів реконструювалися методом квантової томографії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uk-UA" dirty="0"/>
              <a:t>Квантові чисто та узгодженість станів відповідно </a:t>
            </a:r>
            <a:r>
              <a:rPr lang="en-US" dirty="0"/>
              <a:t>0.914</a:t>
            </a:r>
            <a:r>
              <a:rPr lang="uk-UA" dirty="0"/>
              <a:t> </a:t>
            </a:r>
            <a:r>
              <a:rPr lang="en-US" dirty="0"/>
              <a:t>0.927 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DE755-CF27-4637-B258-0414C547A913}"/>
              </a:ext>
            </a:extLst>
          </p:cNvPr>
          <p:cNvSpPr txBox="1"/>
          <p:nvPr/>
        </p:nvSpPr>
        <p:spPr>
          <a:xfrm>
            <a:off x="7980728" y="1595488"/>
            <a:ext cx="3015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/>
              <a:t>Хвильова функція біфотонів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BD896C-021C-48C2-9C32-52B936EBBD02}"/>
              </a:ext>
            </a:extLst>
          </p:cNvPr>
          <p:cNvSpPr txBox="1"/>
          <p:nvPr/>
        </p:nvSpPr>
        <p:spPr>
          <a:xfrm>
            <a:off x="7196645" y="2420943"/>
            <a:ext cx="458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/>
              <a:t>Параметри </a:t>
            </a:r>
            <a:r>
              <a:rPr lang="en-US" dirty="0"/>
              <a:t>θ</a:t>
            </a:r>
            <a:r>
              <a:rPr lang="uk-UA" dirty="0"/>
              <a:t> і </a:t>
            </a:r>
            <a:r>
              <a:rPr lang="el-GR" dirty="0"/>
              <a:t>φ</a:t>
            </a:r>
            <a:r>
              <a:rPr lang="uk-UA" dirty="0"/>
              <a:t> змінювались за допомогою </a:t>
            </a:r>
          </a:p>
          <a:p>
            <a:pPr algn="ctr"/>
            <a:r>
              <a:rPr lang="uk-UA" dirty="0"/>
              <a:t>повороту хвильових пластинок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665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Результати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DF538-4347-4F21-9FDA-BC4B426B4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626" y="3005233"/>
            <a:ext cx="2996119" cy="3743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A426C6-67A9-467F-9A6B-67EF9072C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13" y="2639054"/>
            <a:ext cx="3242460" cy="3974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90663-275E-4F0E-A82E-F0E9578BE97D}"/>
              </a:ext>
            </a:extLst>
          </p:cNvPr>
          <p:cNvSpPr txBox="1"/>
          <p:nvPr/>
        </p:nvSpPr>
        <p:spPr>
          <a:xfrm>
            <a:off x="293631" y="1996755"/>
            <a:ext cx="6502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Вагові коефіціенти</a:t>
            </a:r>
            <a:endParaRPr lang="en-US" dirty="0"/>
          </a:p>
          <a:p>
            <a:r>
              <a:rPr lang="uk-UA" dirty="0"/>
              <a:t>Неоптимізовані </a:t>
            </a:r>
            <a:r>
              <a:rPr lang="en-US" dirty="0"/>
              <a:t>{1;−1; 1; 1;−2} -&gt; </a:t>
            </a:r>
            <a:r>
              <a:rPr lang="uk-UA" dirty="0"/>
              <a:t>Оптимальні </a:t>
            </a:r>
            <a:r>
              <a:rPr lang="en-US" dirty="0"/>
              <a:t>{31; -32; -1; -0.4; 16}</a:t>
            </a:r>
            <a:endParaRPr lang="uk-U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FF3975-8477-4ABD-AC10-1A2E2FC1D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134" y="1677470"/>
            <a:ext cx="4885854" cy="3806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B10634-D650-420A-8FD4-0088EA462CEF}"/>
              </a:ext>
            </a:extLst>
          </p:cNvPr>
          <p:cNvSpPr txBox="1"/>
          <p:nvPr/>
        </p:nvSpPr>
        <p:spPr>
          <a:xfrm>
            <a:off x="118535" y="743030"/>
            <a:ext cx="68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Лінійний класифікатор </a:t>
            </a:r>
          </a:p>
          <a:p>
            <a:pPr algn="ctr"/>
            <a:r>
              <a:rPr lang="uk-UA" dirty="0"/>
              <a:t>При фіксованому значені </a:t>
            </a:r>
            <a:r>
              <a:rPr lang="el-GR" dirty="0"/>
              <a:t>φ</a:t>
            </a:r>
            <a:r>
              <a:rPr lang="uk-UA" dirty="0"/>
              <a:t> 5 різних </a:t>
            </a:r>
            <a:r>
              <a:rPr lang="en-US" dirty="0"/>
              <a:t>θ</a:t>
            </a:r>
            <a:r>
              <a:rPr lang="uk-UA" dirty="0"/>
              <a:t> </a:t>
            </a:r>
          </a:p>
          <a:p>
            <a:pPr algn="ctr"/>
            <a:r>
              <a:rPr lang="uk-UA" dirty="0"/>
              <a:t>Для кожного </a:t>
            </a:r>
            <a:r>
              <a:rPr lang="en-US" dirty="0"/>
              <a:t>θ</a:t>
            </a:r>
            <a:r>
              <a:rPr lang="uk-UA" dirty="0"/>
              <a:t> 99 станів для тренування і 99 станів для тестування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C7028-F824-4B03-8F8E-7065617C81F9}"/>
              </a:ext>
            </a:extLst>
          </p:cNvPr>
          <p:cNvSpPr txBox="1"/>
          <p:nvPr/>
        </p:nvSpPr>
        <p:spPr>
          <a:xfrm>
            <a:off x="293633" y="2643086"/>
            <a:ext cx="650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Коефіціент відповідності = 98.3</a:t>
            </a:r>
            <a:r>
              <a:rPr lang="en-US" dirty="0"/>
              <a:t>%</a:t>
            </a:r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8CA1B9-E736-4F7A-B02C-C33C24AE6388}"/>
              </a:ext>
            </a:extLst>
          </p:cNvPr>
          <p:cNvSpPr txBox="1"/>
          <p:nvPr/>
        </p:nvSpPr>
        <p:spPr>
          <a:xfrm>
            <a:off x="6899216" y="815895"/>
            <a:ext cx="488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b="1" dirty="0"/>
              <a:t>Нелінійний класифікатор</a:t>
            </a:r>
          </a:p>
          <a:p>
            <a:pPr algn="ctr"/>
            <a:r>
              <a:rPr lang="uk-UA" dirty="0"/>
              <a:t>Для 3 різних </a:t>
            </a:r>
            <a:r>
              <a:rPr lang="el-GR" dirty="0"/>
              <a:t>φ</a:t>
            </a:r>
            <a:r>
              <a:rPr lang="uk-UA" dirty="0"/>
              <a:t> (</a:t>
            </a:r>
            <a:r>
              <a:rPr lang="en-US" dirty="0"/>
              <a:t>0, pi/2, pi)</a:t>
            </a:r>
            <a:r>
              <a:rPr lang="uk-UA" dirty="0"/>
              <a:t> і 5 різних </a:t>
            </a:r>
            <a:r>
              <a:rPr lang="en-US" dirty="0"/>
              <a:t>θ</a:t>
            </a:r>
          </a:p>
          <a:p>
            <a:pPr algn="ctr"/>
            <a:r>
              <a:rPr lang="uk-UA" dirty="0"/>
              <a:t>Для кожного значення параметру по 80 тренувальних і тестувальних станів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uk-UA" dirty="0"/>
              <a:t> Коефіціент відповідності = 9</a:t>
            </a:r>
            <a:r>
              <a:rPr lang="en-US" dirty="0"/>
              <a:t>9</a:t>
            </a:r>
            <a:r>
              <a:rPr lang="uk-UA" dirty="0"/>
              <a:t>.</a:t>
            </a:r>
            <a:r>
              <a:rPr lang="en-US" dirty="0"/>
              <a:t>7%</a:t>
            </a:r>
            <a:endParaRPr lang="uk-UA" dirty="0"/>
          </a:p>
          <a:p>
            <a:pPr algn="ctr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70751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92463"/>
            <a:ext cx="12192000" cy="768085"/>
          </a:xfrm>
        </p:spPr>
        <p:txBody>
          <a:bodyPr/>
          <a:lstStyle/>
          <a:p>
            <a:r>
              <a:rPr lang="uk-UA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Висновки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A8E06-F1CB-47EF-A4C6-B898870549F3}"/>
              </a:ext>
            </a:extLst>
          </p:cNvPr>
          <p:cNvSpPr txBox="1"/>
          <p:nvPr/>
        </p:nvSpPr>
        <p:spPr>
          <a:xfrm>
            <a:off x="427438" y="1357458"/>
            <a:ext cx="113371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Класифікаційні нейроні мережі двох типів (лінійна та нелінійна) були сконструйовані з вхідні даними двохфотоні квантові кореляції, вихідні – тип стану (заплутаний, не заплутаний)</a:t>
            </a:r>
          </a:p>
          <a:p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Тренувальні та тестувальні дані були згенеровані на експерементальній установці,</a:t>
            </a:r>
          </a:p>
          <a:p>
            <a:r>
              <a:rPr lang="uk-UA" sz="2000" dirty="0"/>
              <a:t>     де заплутані фотони генерувалися за допомогою спонтаної параметричної нижньої конверсії.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Нейроні мережі були натреновані по зібраним даним, відповідність результатів перевірялась за критерієм </a:t>
            </a:r>
            <a:r>
              <a:rPr lang="en-US" sz="2000" dirty="0"/>
              <a:t>PPT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Класифікація станів заплутаних та незаплутаних біфотонів була проведена з високою точністю,</a:t>
            </a:r>
          </a:p>
          <a:p>
            <a:r>
              <a:rPr lang="uk-UA" sz="2000" dirty="0"/>
              <a:t>     відповідність для лінійної та нелінійної – 98.3 % та 99.7</a:t>
            </a:r>
            <a:r>
              <a:rPr lang="en-US" sz="2000" dirty="0"/>
              <a:t>% </a:t>
            </a:r>
            <a:endParaRPr lang="uk-UA" sz="2000" dirty="0"/>
          </a:p>
          <a:p>
            <a:r>
              <a:rPr lang="uk-UA" sz="2000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/>
              <a:t>Продемонстрована можливість використання машиного навчання для розв</a:t>
            </a:r>
            <a:r>
              <a:rPr lang="en-US" sz="2000" dirty="0"/>
              <a:t>’</a:t>
            </a:r>
            <a:r>
              <a:rPr lang="uk-UA" sz="2000" dirty="0"/>
              <a:t>язку квантових задач класифікації 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868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500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138</cp:revision>
  <dcterms:created xsi:type="dcterms:W3CDTF">2019-09-08T11:48:08Z</dcterms:created>
  <dcterms:modified xsi:type="dcterms:W3CDTF">2019-10-21T09:25:41Z</dcterms:modified>
</cp:coreProperties>
</file>