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sher, Kim" initials="FK" lastIdx="6" clrIdx="0">
    <p:extLst>
      <p:ext uri="{19B8F6BF-5375-455C-9EA6-DF929625EA0E}">
        <p15:presenceInfo xmlns:p15="http://schemas.microsoft.com/office/powerpoint/2012/main" userId="S-1-5-21-345075263-512649706-317593308-94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57:26.359" idx="1">
    <p:pos x="5634" y="1732"/>
    <p:text>Maybe, depending on what JP/SG say is easy...</p:text>
    <p:extLst>
      <p:ext uri="{C676402C-5697-4E1C-873F-D02D1690AC5C}">
        <p15:threadingInfo xmlns:p15="http://schemas.microsoft.com/office/powerpoint/2012/main" timeZoneBias="240"/>
      </p:ext>
    </p:extLst>
  </p:cm>
  <p:cm authorId="1" dt="2019-09-09T16:58:21.467" idx="2">
    <p:pos x="2981" y="2470"/>
    <p:text>All of this I think will need to be whatever is already in place with JP/SG.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7:02:11.892" idx="3">
    <p:pos x="1419" y="2034"/>
    <p:text>I think JP/SG would prefer most accounts be third-party (google/microsoft/etc.), but for people without such accounts (government ministers?) hopefully they can use existing modules?</p:text>
    <p:extLst>
      <p:ext uri="{C676402C-5697-4E1C-873F-D02D1690AC5C}">
        <p15:threadingInfo xmlns:p15="http://schemas.microsoft.com/office/powerpoint/2012/main" timeZoneBias="240"/>
      </p:ext>
    </p:extLst>
  </p:cm>
  <p:cm authorId="1" dt="2019-09-09T17:04:21.854" idx="4">
    <p:pos x="1488" y="1621"/>
    <p:text>I don't think we need mailing address and phone number. I do think we should implement email validation if possible.</p:text>
    <p:extLst>
      <p:ext uri="{C676402C-5697-4E1C-873F-D02D1690AC5C}">
        <p15:threadingInfo xmlns:p15="http://schemas.microsoft.com/office/powerpoint/2012/main" timeZoneBias="240"/>
      </p:ext>
    </p:extLst>
  </p:cm>
  <p:cm authorId="1" dt="2019-09-09T17:04:48.651" idx="5">
    <p:pos x="106" y="106"/>
    <p:text>Note these fields are informational, and don't necessarily correspond to the records in what is uploaded.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7:40:00.325" idx="6">
    <p:pos x="4010" y="458"/>
    <p:text>This should be a methods choice page, and the combo of the spatial choice plus this choice gets you to the appropriate upload page.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4B0D-AEFC-4E0B-B11E-BF9C75FB77D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4C5D-E82C-4548-BAC5-0CEDB704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" y="410240"/>
            <a:ext cx="7315200" cy="582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7736" y="3575931"/>
            <a:ext cx="1854679" cy="3019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7736" y="3920987"/>
            <a:ext cx="1854679" cy="3019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2592" y="688472"/>
            <a:ext cx="6257026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Tiger Input Portal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5616158" y="1817050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Dale </a:t>
            </a:r>
            <a:r>
              <a:rPr lang="en-US" sz="800" dirty="0" err="1" smtClean="0">
                <a:solidFill>
                  <a:schemeClr val="bg1"/>
                </a:solidFill>
              </a:rPr>
              <a:t>Miquelle</a:t>
            </a:r>
            <a:r>
              <a:rPr lang="en-US" sz="800" dirty="0" smtClean="0">
                <a:solidFill>
                  <a:schemeClr val="bg1"/>
                </a:solidFill>
              </a:rPr>
              <a:t>, Wildlife Conservation Society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John Goodrich, </a:t>
            </a:r>
            <a:r>
              <a:rPr lang="en-US" sz="800" dirty="0" err="1" smtClean="0">
                <a:solidFill>
                  <a:schemeClr val="bg1"/>
                </a:solidFill>
              </a:rPr>
              <a:t>Panthera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 smtClean="0">
                <a:solidFill>
                  <a:schemeClr val="bg1"/>
                </a:solidFill>
              </a:rPr>
              <a:t>…</a:t>
            </a: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5259" y="1515126"/>
            <a:ext cx="1719533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Contributors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206" y="4266043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Get an Account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2019" y="4266043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Forgot Password?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695" y="395652"/>
            <a:ext cx="7315200" cy="5843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705653" y="1817050"/>
            <a:ext cx="172528" cy="21844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8181" y="2678439"/>
            <a:ext cx="110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Rotating list of contributors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695" y="0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1026" name="Picture 2" descr="https://www.nasa.gov/sites/default/files/thumbnails/image/nasa-logo-web-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3" y="5788553"/>
            <a:ext cx="91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695" y="0"/>
            <a:ext cx="15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Accounts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695" y="395652"/>
            <a:ext cx="7315200" cy="58438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593" y="1705707"/>
            <a:ext cx="18536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Surname:</a:t>
            </a:r>
          </a:p>
          <a:p>
            <a:r>
              <a:rPr lang="en-US" dirty="0" smtClean="0"/>
              <a:t>Personal name:</a:t>
            </a:r>
          </a:p>
          <a:p>
            <a:r>
              <a:rPr lang="en-US" dirty="0" smtClean="0"/>
              <a:t>Institution:</a:t>
            </a:r>
          </a:p>
          <a:p>
            <a:r>
              <a:rPr lang="en-US" dirty="0" smtClean="0"/>
              <a:t>Mailing address:</a:t>
            </a:r>
          </a:p>
          <a:p>
            <a:r>
              <a:rPr lang="en-US" dirty="0" smtClean="0"/>
              <a:t>Phone number:</a:t>
            </a:r>
          </a:p>
          <a:p>
            <a:r>
              <a:rPr lang="en-US" dirty="0" smtClean="0"/>
              <a:t>Email address:</a:t>
            </a:r>
          </a:p>
          <a:p>
            <a:endParaRPr lang="en-US" dirty="0"/>
          </a:p>
          <a:p>
            <a:r>
              <a:rPr lang="en-US" dirty="0" smtClean="0"/>
              <a:t>Username:</a:t>
            </a:r>
          </a:p>
          <a:p>
            <a:r>
              <a:rPr lang="en-US" dirty="0" smtClean="0"/>
              <a:t>Password:</a:t>
            </a:r>
          </a:p>
          <a:p>
            <a:r>
              <a:rPr lang="en-US" dirty="0" smtClean="0"/>
              <a:t>Repeat password:</a:t>
            </a:r>
          </a:p>
        </p:txBody>
      </p:sp>
    </p:spTree>
    <p:extLst>
      <p:ext uri="{BB962C8B-B14F-4D97-AF65-F5344CB8AC3E}">
        <p14:creationId xmlns:p14="http://schemas.microsoft.com/office/powerpoint/2010/main" val="32718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" y="410240"/>
            <a:ext cx="7315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695" y="0"/>
            <a:ext cx="297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spatial input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695" y="395652"/>
            <a:ext cx="7315200" cy="58438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7162" y="2526612"/>
            <a:ext cx="37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How do you locate your tiger surveys?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35834" y="2939941"/>
            <a:ext cx="2070340" cy="1454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9" idx="0"/>
          </p:cNvCxnSpPr>
          <p:nvPr/>
        </p:nvCxnSpPr>
        <p:spPr>
          <a:xfrm flipH="1">
            <a:off x="4106174" y="2950873"/>
            <a:ext cx="9452" cy="14696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5626" y="2939941"/>
            <a:ext cx="2060888" cy="14542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2292" y="4409854"/>
            <a:ext cx="1732580" cy="92333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 a standardized grid (see below)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6665" y="4420550"/>
            <a:ext cx="1639017" cy="92333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 your own grid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7476" y="4420550"/>
            <a:ext cx="1639017" cy="923330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With coordinates (preferred)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9539" y="5324336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2060"/>
                </a:solidFill>
              </a:rPr>
              <a:t>Download standardized grid (</a:t>
            </a:r>
            <a:r>
              <a:rPr lang="en-US" sz="800" dirty="0" err="1" smtClean="0">
                <a:solidFill>
                  <a:srgbClr val="002060"/>
                </a:solidFill>
              </a:rPr>
              <a:t>shapefile</a:t>
            </a:r>
            <a:r>
              <a:rPr lang="en-US" sz="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800" dirty="0" smtClean="0">
                <a:solidFill>
                  <a:srgbClr val="002060"/>
                </a:solidFill>
              </a:rPr>
              <a:t>Download printable map of grid (PDF)</a:t>
            </a:r>
          </a:p>
          <a:p>
            <a:endParaRPr lang="en-US" sz="800" dirty="0" smtClean="0">
              <a:solidFill>
                <a:srgbClr val="002060"/>
              </a:solidFill>
            </a:endParaRPr>
          </a:p>
          <a:p>
            <a:r>
              <a:rPr lang="en-US" sz="800" dirty="0" smtClean="0">
                <a:solidFill>
                  <a:srgbClr val="002060"/>
                </a:solidFill>
              </a:rPr>
              <a:t>Download standard grid instructions (PDF)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56882" y="336404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Choose one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3895" y="1274083"/>
            <a:ext cx="138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Dropdown list, prepopulated with the country associated with user account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2329" y="6237509"/>
            <a:ext cx="237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Links to downloadable files</a:t>
            </a:r>
          </a:p>
          <a:p>
            <a:r>
              <a:rPr lang="en-US" sz="1200" dirty="0" smtClean="0"/>
              <a:t>Note download grid/map files depend on country selected above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6516" y="53702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2060"/>
                </a:solidFill>
              </a:rPr>
              <a:t>Upload your grid (</a:t>
            </a:r>
            <a:r>
              <a:rPr lang="en-US" sz="800" dirty="0" err="1" smtClean="0">
                <a:solidFill>
                  <a:srgbClr val="002060"/>
                </a:solidFill>
              </a:rPr>
              <a:t>shapefile</a:t>
            </a:r>
            <a:r>
              <a:rPr lang="en-US" sz="800" dirty="0" smtClean="0">
                <a:solidFill>
                  <a:srgbClr val="002060"/>
                </a:solidFill>
              </a:rPr>
              <a:t>)</a:t>
            </a:r>
          </a:p>
          <a:p>
            <a:endParaRPr lang="en-US" sz="800" dirty="0" smtClean="0">
              <a:solidFill>
                <a:srgbClr val="002060"/>
              </a:solidFill>
            </a:endParaRPr>
          </a:p>
          <a:p>
            <a:r>
              <a:rPr lang="en-US" sz="800" dirty="0" smtClean="0">
                <a:solidFill>
                  <a:srgbClr val="002060"/>
                </a:solidFill>
              </a:rPr>
              <a:t>Download custom grid instructions (PDF)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2527" y="5370200"/>
            <a:ext cx="18501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2060"/>
                </a:solidFill>
              </a:rPr>
              <a:t>Download coordinate instructions (PDF)</a:t>
            </a:r>
            <a:endParaRPr lang="en-US" sz="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" y="410240"/>
            <a:ext cx="7315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695" y="0"/>
            <a:ext cx="28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data input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695" y="374381"/>
            <a:ext cx="7315200" cy="58438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1532" y="727577"/>
            <a:ext cx="423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kind of survey data are you entering?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9069" y="2608729"/>
            <a:ext cx="794" cy="355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7983" y="2979722"/>
            <a:ext cx="925637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Upload ad hoc </a:t>
            </a:r>
            <a:r>
              <a:rPr lang="en-US" sz="1000" dirty="0" smtClean="0">
                <a:solidFill>
                  <a:srgbClr val="002060"/>
                </a:solidFill>
              </a:rPr>
              <a:t>observations (grid)</a:t>
            </a:r>
            <a:endParaRPr lang="en-US" sz="1000" dirty="0" smtClean="0">
              <a:solidFill>
                <a:srgbClr val="002060"/>
              </a:solidFill>
            </a:endParaRPr>
          </a:p>
          <a:p>
            <a:pPr algn="ctr"/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1505" y="2990418"/>
            <a:ext cx="163901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Upload sign survey structure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0092" y="3756473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Download blank ad hoc data form (csv)</a:t>
            </a:r>
          </a:p>
          <a:p>
            <a:r>
              <a:rPr lang="en-US" sz="800" dirty="0">
                <a:solidFill>
                  <a:srgbClr val="C00000"/>
                </a:solidFill>
              </a:rPr>
              <a:t>Download </a:t>
            </a:r>
            <a:r>
              <a:rPr lang="en-US" sz="800" dirty="0" smtClean="0">
                <a:solidFill>
                  <a:srgbClr val="C00000"/>
                </a:solidFill>
              </a:rPr>
              <a:t>blank ad hoc data form (</a:t>
            </a:r>
            <a:r>
              <a:rPr lang="en-US" sz="800" dirty="0" err="1" smtClean="0">
                <a:solidFill>
                  <a:srgbClr val="C00000"/>
                </a:solidFill>
              </a:rPr>
              <a:t>xlsx</a:t>
            </a:r>
            <a:r>
              <a:rPr lang="en-US" sz="800" dirty="0" smtClean="0">
                <a:solidFill>
                  <a:srgbClr val="C00000"/>
                </a:solidFill>
              </a:rPr>
              <a:t>)</a:t>
            </a:r>
            <a:endParaRPr lang="en-US" sz="800" dirty="0">
              <a:solidFill>
                <a:srgbClr val="C00000"/>
              </a:solidFill>
            </a:endParaRPr>
          </a:p>
          <a:p>
            <a:endParaRPr lang="en-US" sz="800" dirty="0" smtClean="0">
              <a:solidFill>
                <a:srgbClr val="C00000"/>
              </a:solidFill>
            </a:endParaRPr>
          </a:p>
          <a:p>
            <a:r>
              <a:rPr lang="en-US" sz="800" dirty="0" smtClean="0">
                <a:solidFill>
                  <a:srgbClr val="C00000"/>
                </a:solidFill>
              </a:rPr>
              <a:t>Download ad hoc data instructions (PDF)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835" y="3958535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Download blank camera trap deployment form (csv)</a:t>
            </a:r>
          </a:p>
          <a:p>
            <a:r>
              <a:rPr lang="en-US" sz="800" dirty="0">
                <a:solidFill>
                  <a:srgbClr val="C00000"/>
                </a:solidFill>
              </a:rPr>
              <a:t>Download </a:t>
            </a:r>
            <a:r>
              <a:rPr lang="en-US" sz="800" dirty="0" smtClean="0">
                <a:solidFill>
                  <a:srgbClr val="C00000"/>
                </a:solidFill>
              </a:rPr>
              <a:t>blank camera trap deployment  form (</a:t>
            </a:r>
            <a:r>
              <a:rPr lang="en-US" sz="800" dirty="0" err="1" smtClean="0">
                <a:solidFill>
                  <a:srgbClr val="C00000"/>
                </a:solidFill>
              </a:rPr>
              <a:t>xlsx</a:t>
            </a:r>
            <a:r>
              <a:rPr lang="en-US" sz="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7397" y="559474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Download camera trap observation form (csv)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Download camera trap observation form (</a:t>
            </a:r>
            <a:r>
              <a:rPr lang="en-US" sz="800" dirty="0" err="1" smtClean="0">
                <a:solidFill>
                  <a:srgbClr val="C00000"/>
                </a:solidFill>
              </a:rPr>
              <a:t>xlsx</a:t>
            </a:r>
            <a:r>
              <a:rPr lang="en-US" sz="800" dirty="0" smtClean="0">
                <a:solidFill>
                  <a:srgbClr val="C00000"/>
                </a:solidFill>
              </a:rPr>
              <a:t>)</a:t>
            </a:r>
          </a:p>
          <a:p>
            <a:endParaRPr lang="en-US" sz="800" dirty="0" smtClean="0">
              <a:solidFill>
                <a:srgbClr val="C00000"/>
              </a:solidFill>
            </a:endParaRPr>
          </a:p>
          <a:p>
            <a:r>
              <a:rPr lang="en-US" sz="800" dirty="0" smtClean="0">
                <a:solidFill>
                  <a:srgbClr val="C00000"/>
                </a:solidFill>
              </a:rPr>
              <a:t>Download camera trap data instructions (PDF)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7736" y="4627975"/>
            <a:ext cx="16390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</a:t>
            </a:r>
          </a:p>
          <a:p>
            <a:pPr algn="ctr"/>
            <a:r>
              <a:rPr lang="en-US" dirty="0" smtClean="0"/>
              <a:t>camera trap observations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86903" y="4297089"/>
            <a:ext cx="0" cy="26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96453" y="5593022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Download sign survey data input form (csv)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Download sign survey data input form (</a:t>
            </a:r>
            <a:r>
              <a:rPr lang="en-US" sz="800" dirty="0" err="1" smtClean="0">
                <a:solidFill>
                  <a:srgbClr val="C00000"/>
                </a:solidFill>
              </a:rPr>
              <a:t>xlsx</a:t>
            </a:r>
            <a:r>
              <a:rPr lang="en-US" sz="800" dirty="0" smtClean="0">
                <a:solidFill>
                  <a:srgbClr val="C00000"/>
                </a:solidFill>
              </a:rPr>
              <a:t>)</a:t>
            </a:r>
          </a:p>
          <a:p>
            <a:endParaRPr lang="en-US" sz="800" dirty="0" smtClean="0">
              <a:solidFill>
                <a:srgbClr val="C00000"/>
              </a:solidFill>
            </a:endParaRPr>
          </a:p>
          <a:p>
            <a:r>
              <a:rPr lang="en-US" sz="800" dirty="0" smtClean="0">
                <a:solidFill>
                  <a:srgbClr val="C00000"/>
                </a:solidFill>
              </a:rPr>
              <a:t>Download sign survey data instructions (PDF)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56792" y="4626253"/>
            <a:ext cx="1639017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Upload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sign survey observations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131859" y="4292880"/>
            <a:ext cx="4101" cy="265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524" y="3949799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Download blank sign survey structure form (csv)</a:t>
            </a:r>
          </a:p>
          <a:p>
            <a:r>
              <a:rPr lang="en-US" sz="800" dirty="0">
                <a:solidFill>
                  <a:srgbClr val="C00000"/>
                </a:solidFill>
              </a:rPr>
              <a:t>Download </a:t>
            </a:r>
            <a:r>
              <a:rPr lang="en-US" sz="800" dirty="0" smtClean="0">
                <a:solidFill>
                  <a:srgbClr val="C00000"/>
                </a:solidFill>
              </a:rPr>
              <a:t>blank sign survey structure form (</a:t>
            </a:r>
            <a:r>
              <a:rPr lang="en-US" sz="800" dirty="0" err="1" smtClean="0">
                <a:solidFill>
                  <a:srgbClr val="C00000"/>
                </a:solidFill>
              </a:rPr>
              <a:t>xlsx</a:t>
            </a:r>
            <a:r>
              <a:rPr lang="en-US" sz="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3810" y="395912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How do I know what kind of data I have? 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Download FAQ (PDF)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21144" y="2979722"/>
            <a:ext cx="941265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Upload ad hoc </a:t>
            </a:r>
            <a:r>
              <a:rPr lang="en-US" sz="1000" dirty="0" smtClean="0">
                <a:solidFill>
                  <a:srgbClr val="002060"/>
                </a:solidFill>
              </a:rPr>
              <a:t>observations (</a:t>
            </a:r>
            <a:r>
              <a:rPr lang="en-US" sz="1000" dirty="0" err="1" smtClean="0">
                <a:solidFill>
                  <a:srgbClr val="002060"/>
                </a:solidFill>
              </a:rPr>
              <a:t>lat</a:t>
            </a:r>
            <a:r>
              <a:rPr lang="en-US" sz="1000" dirty="0" err="1" smtClean="0">
                <a:solidFill>
                  <a:srgbClr val="002060"/>
                </a:solidFill>
              </a:rPr>
              <a:t>lon</a:t>
            </a:r>
            <a:r>
              <a:rPr lang="en-US" sz="1000" dirty="0" smtClean="0">
                <a:solidFill>
                  <a:srgbClr val="002060"/>
                </a:solidFill>
              </a:rPr>
              <a:t>)</a:t>
            </a:r>
            <a:endParaRPr lang="en-US" sz="1000" dirty="0" smtClean="0">
              <a:solidFill>
                <a:srgbClr val="002060"/>
              </a:solidFill>
            </a:endParaRPr>
          </a:p>
          <a:p>
            <a:pPr algn="ctr"/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85997" y="2608729"/>
            <a:ext cx="1700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Depending on spatial input selection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3742" y="2972001"/>
            <a:ext cx="925637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Upload </a:t>
            </a:r>
            <a:r>
              <a:rPr lang="en-US" sz="1000" dirty="0" smtClean="0">
                <a:solidFill>
                  <a:srgbClr val="002060"/>
                </a:solidFill>
              </a:rPr>
              <a:t>camera tra</a:t>
            </a:r>
            <a:r>
              <a:rPr lang="en-US" sz="1000" dirty="0" smtClean="0">
                <a:solidFill>
                  <a:srgbClr val="002060"/>
                </a:solidFill>
              </a:rPr>
              <a:t>p deployments </a:t>
            </a:r>
            <a:r>
              <a:rPr lang="en-US" sz="1000" dirty="0" smtClean="0">
                <a:solidFill>
                  <a:srgbClr val="002060"/>
                </a:solidFill>
              </a:rPr>
              <a:t>(grid)</a:t>
            </a:r>
            <a:endParaRPr lang="en-US" sz="1000" dirty="0" smtClean="0">
              <a:solidFill>
                <a:srgbClr val="002060"/>
              </a:solidFill>
            </a:endParaRPr>
          </a:p>
          <a:p>
            <a:pPr algn="ctr"/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6903" y="2972001"/>
            <a:ext cx="941265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Upload </a:t>
            </a:r>
            <a:r>
              <a:rPr lang="en-US" sz="1000" dirty="0">
                <a:solidFill>
                  <a:srgbClr val="002060"/>
                </a:solidFill>
              </a:rPr>
              <a:t>camera trap </a:t>
            </a:r>
            <a:r>
              <a:rPr lang="en-US" sz="1000" dirty="0" smtClean="0">
                <a:solidFill>
                  <a:srgbClr val="002060"/>
                </a:solidFill>
              </a:rPr>
              <a:t>deployments (</a:t>
            </a:r>
            <a:r>
              <a:rPr lang="en-US" sz="1000" dirty="0" err="1" smtClean="0">
                <a:solidFill>
                  <a:srgbClr val="002060"/>
                </a:solidFill>
              </a:rPr>
              <a:t>lat</a:t>
            </a:r>
            <a:r>
              <a:rPr lang="en-US" sz="1000" dirty="0" err="1" smtClean="0">
                <a:solidFill>
                  <a:srgbClr val="002060"/>
                </a:solidFill>
              </a:rPr>
              <a:t>lon</a:t>
            </a:r>
            <a:r>
              <a:rPr lang="en-US" sz="1000" dirty="0" smtClean="0">
                <a:solidFill>
                  <a:srgbClr val="002060"/>
                </a:solidFill>
              </a:rPr>
              <a:t>)</a:t>
            </a:r>
            <a:endParaRPr lang="en-US" sz="1000" dirty="0" smtClean="0">
              <a:solidFill>
                <a:srgbClr val="002060"/>
              </a:solidFill>
            </a:endParaRPr>
          </a:p>
          <a:p>
            <a:pPr algn="ctr"/>
            <a:endParaRPr lang="en-US" sz="1000" dirty="0" smtClean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939379" y="2386655"/>
            <a:ext cx="22706" cy="5996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77094" y="2398212"/>
            <a:ext cx="53456" cy="589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4778" y="1635842"/>
            <a:ext cx="17325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 </a:t>
            </a:r>
            <a:r>
              <a:rPr lang="en-US" dirty="0" smtClean="0">
                <a:solidFill>
                  <a:srgbClr val="002060"/>
                </a:solidFill>
              </a:rPr>
              <a:t>hoc observations</a:t>
            </a: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9151" y="1646538"/>
            <a:ext cx="163901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camera </a:t>
            </a:r>
            <a:r>
              <a:rPr lang="en-US" dirty="0" smtClean="0"/>
              <a:t>trap deployment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49962" y="1646538"/>
            <a:ext cx="163901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</a:t>
            </a:r>
            <a:r>
              <a:rPr lang="en-US" dirty="0" smtClean="0">
                <a:solidFill>
                  <a:schemeClr val="bg1"/>
                </a:solidFill>
              </a:rPr>
              <a:t>survey structure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949108" y="1140906"/>
            <a:ext cx="2051436" cy="462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14722" y="1166331"/>
            <a:ext cx="12522" cy="437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09996" y="1140906"/>
            <a:ext cx="2247165" cy="470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50080">
            <a:off x="4095189" y="1231869"/>
            <a:ext cx="2637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SS not available as a choice if user selects non-grid method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355</Words>
  <Application>Microsoft Office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Wildlife Conservation Society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Sanderson, Eric</dc:creator>
  <cp:lastModifiedBy>Fisher, Kim</cp:lastModifiedBy>
  <cp:revision>17</cp:revision>
  <dcterms:created xsi:type="dcterms:W3CDTF">2019-09-06T12:37:52Z</dcterms:created>
  <dcterms:modified xsi:type="dcterms:W3CDTF">2019-09-09T21:43:09Z</dcterms:modified>
</cp:coreProperties>
</file>