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sldIdLst>
    <p:sldId id="256" r:id="rId2"/>
    <p:sldId id="279" r:id="rId3"/>
    <p:sldId id="261" r:id="rId4"/>
    <p:sldId id="262" r:id="rId5"/>
    <p:sldId id="264" r:id="rId6"/>
    <p:sldId id="260" r:id="rId7"/>
    <p:sldId id="263" r:id="rId8"/>
    <p:sldId id="277" r:id="rId9"/>
    <p:sldId id="265" r:id="rId10"/>
    <p:sldId id="281" r:id="rId11"/>
    <p:sldId id="275" r:id="rId12"/>
    <p:sldId id="282" r:id="rId13"/>
    <p:sldId id="276" r:id="rId14"/>
    <p:sldId id="270" r:id="rId15"/>
    <p:sldId id="267" r:id="rId16"/>
    <p:sldId id="278" r:id="rId17"/>
    <p:sldId id="266" r:id="rId18"/>
    <p:sldId id="272" r:id="rId19"/>
    <p:sldId id="274" r:id="rId20"/>
    <p:sldId id="280" r:id="rId21"/>
    <p:sldId id="273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柴田 秋" initials="柴田" lastIdx="1" clrIdx="0">
    <p:extLst>
      <p:ext uri="{19B8F6BF-5375-455C-9EA6-DF929625EA0E}">
        <p15:presenceInfo xmlns:p15="http://schemas.microsoft.com/office/powerpoint/2012/main" userId="de7a5f6de599117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31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12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5EB847E-8FAC-4886-B030-ABFB5180DAA4}" type="datetimeFigureOut">
              <a:rPr kumimoji="1" lang="ja-JP" altLang="en-US" smtClean="0"/>
              <a:t>2018/10/4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6FEACC2-3CF9-498B-B9D1-1217EAFDACF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3352307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B847E-8FAC-4886-B030-ABFB5180DAA4}" type="datetimeFigureOut">
              <a:rPr kumimoji="1" lang="ja-JP" altLang="en-US" smtClean="0"/>
              <a:t>2018/10/4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EACC2-3CF9-498B-B9D1-1217EAFDAC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4358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B847E-8FAC-4886-B030-ABFB5180DAA4}" type="datetimeFigureOut">
              <a:rPr kumimoji="1" lang="ja-JP" altLang="en-US" smtClean="0"/>
              <a:t>2018/10/4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EACC2-3CF9-498B-B9D1-1217EAFDAC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4456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B847E-8FAC-4886-B030-ABFB5180DAA4}" type="datetimeFigureOut">
              <a:rPr kumimoji="1" lang="ja-JP" altLang="en-US" smtClean="0"/>
              <a:t>2018/10/4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EACC2-3CF9-498B-B9D1-1217EAFDAC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1560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5EB847E-8FAC-4886-B030-ABFB5180DAA4}" type="datetimeFigureOut">
              <a:rPr kumimoji="1" lang="ja-JP" altLang="en-US" smtClean="0"/>
              <a:t>2018/10/4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6FEACC2-3CF9-498B-B9D1-1217EAFDACF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6702859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B847E-8FAC-4886-B030-ABFB5180DAA4}" type="datetimeFigureOut">
              <a:rPr kumimoji="1" lang="ja-JP" altLang="en-US" smtClean="0"/>
              <a:t>2018/10/4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EACC2-3CF9-498B-B9D1-1217EAFDAC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7945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B847E-8FAC-4886-B030-ABFB5180DAA4}" type="datetimeFigureOut">
              <a:rPr kumimoji="1" lang="ja-JP" altLang="en-US" smtClean="0"/>
              <a:t>2018/10/4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EACC2-3CF9-498B-B9D1-1217EAFDAC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9918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B847E-8FAC-4886-B030-ABFB5180DAA4}" type="datetimeFigureOut">
              <a:rPr kumimoji="1" lang="ja-JP" altLang="en-US" smtClean="0"/>
              <a:t>2018/10/4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EACC2-3CF9-498B-B9D1-1217EAFDAC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0546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B847E-8FAC-4886-B030-ABFB5180DAA4}" type="datetimeFigureOut">
              <a:rPr kumimoji="1" lang="ja-JP" altLang="en-US" smtClean="0"/>
              <a:t>2018/10/4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EACC2-3CF9-498B-B9D1-1217EAFDAC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4132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5EB847E-8FAC-4886-B030-ABFB5180DAA4}" type="datetimeFigureOut">
              <a:rPr kumimoji="1" lang="ja-JP" altLang="en-US" smtClean="0"/>
              <a:t>2018/10/4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6FEACC2-3CF9-498B-B9D1-1217EAFDACF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483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5EB847E-8FAC-4886-B030-ABFB5180DAA4}" type="datetimeFigureOut">
              <a:rPr kumimoji="1" lang="ja-JP" altLang="en-US" smtClean="0"/>
              <a:t>2018/10/4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6FEACC2-3CF9-498B-B9D1-1217EAFDACF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59543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55EB847E-8FAC-4886-B030-ABFB5180DAA4}" type="datetimeFigureOut">
              <a:rPr kumimoji="1" lang="ja-JP" altLang="en-US" smtClean="0"/>
              <a:t>2018/10/4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C6FEACC2-3CF9-498B-B9D1-1217EAFDACF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58540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kumimoji="1"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kumimoji="1"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kumimoji="1"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kumimoji="1"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kumimoji="1"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kumimoji="1"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kumimoji="1"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kumimoji="1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kumimoji="1"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kumimoji="1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F5A6854-0DCE-4C76-A814-82D205FCE8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仕様書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9F2C0A1-038F-4E3D-AC35-F5B076CC03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/>
              <a:t>ちーむ：仕様書</a:t>
            </a:r>
          </a:p>
        </p:txBody>
      </p:sp>
    </p:spTree>
    <p:extLst>
      <p:ext uri="{BB962C8B-B14F-4D97-AF65-F5344CB8AC3E}">
        <p14:creationId xmlns:p14="http://schemas.microsoft.com/office/powerpoint/2010/main" val="23790169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863F57-27B2-4D61-A8F9-75BCE286F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97767"/>
          </a:xfrm>
        </p:spPr>
        <p:txBody>
          <a:bodyPr/>
          <a:lstStyle/>
          <a:p>
            <a:r>
              <a:rPr kumimoji="1" lang="ja-JP" altLang="en-US" dirty="0"/>
              <a:t>ゲームルール②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479383E-732A-42E3-B125-75121D39F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83567"/>
            <a:ext cx="9601200" cy="4383833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近接コマンド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en-US" altLang="ja-JP" dirty="0"/>
              <a:t>×</a:t>
            </a:r>
            <a:r>
              <a:rPr lang="ja-JP" altLang="en-US" dirty="0"/>
              <a:t>＋左スティック下・・・下弱攻撃　</a:t>
            </a:r>
            <a:r>
              <a:rPr lang="en-US" altLang="ja-JP" dirty="0"/>
              <a:t> </a:t>
            </a:r>
            <a:r>
              <a:rPr lang="ja-JP" altLang="en-US" dirty="0"/>
              <a:t>〇＋左スティック下・・・下強攻撃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en-US" altLang="ja-JP" dirty="0"/>
              <a:t>×</a:t>
            </a:r>
            <a:r>
              <a:rPr lang="ja-JP" altLang="en-US" dirty="0"/>
              <a:t>ボタン連続入力　・・・</a:t>
            </a:r>
            <a:r>
              <a:rPr lang="en-US" altLang="ja-JP" dirty="0"/>
              <a:t>3</a:t>
            </a:r>
            <a:r>
              <a:rPr lang="ja-JP" altLang="en-US" dirty="0"/>
              <a:t>段まで連続攻撃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r>
              <a:rPr lang="ja-JP" altLang="en-US" dirty="0"/>
              <a:t>射撃コマンド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　左スティック上、下、進行方向または何も入力しない</a:t>
            </a:r>
            <a:r>
              <a:rPr lang="ja-JP" altLang="en-US" dirty="0"/>
              <a:t>に</a:t>
            </a:r>
            <a:r>
              <a:rPr kumimoji="1" lang="ja-JP" altLang="en-US" dirty="0"/>
              <a:t>よって射撃武器の発射角　　　　　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kumimoji="1" lang="ja-JP" altLang="en-US" dirty="0"/>
              <a:t>度が違う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　上・・・斜め上</a:t>
            </a:r>
            <a:r>
              <a:rPr lang="en-US" altLang="ja-JP" dirty="0"/>
              <a:t>45</a:t>
            </a:r>
            <a:r>
              <a:rPr lang="ja-JP" altLang="en-US" dirty="0"/>
              <a:t>度</a:t>
            </a:r>
            <a:r>
              <a:rPr lang="en-US" altLang="ja-JP" dirty="0"/>
              <a:t>		</a:t>
            </a:r>
            <a:r>
              <a:rPr lang="ja-JP" altLang="en-US" dirty="0"/>
              <a:t>下・・・斜め下</a:t>
            </a:r>
            <a:r>
              <a:rPr lang="en-US" altLang="ja-JP" dirty="0"/>
              <a:t>45</a:t>
            </a:r>
            <a:r>
              <a:rPr lang="ja-JP" altLang="en-US" dirty="0"/>
              <a:t>度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　進行方向または入力しない・・・平行方向</a:t>
            </a:r>
            <a:endParaRPr kumimoji="1" lang="en-US" altLang="ja-JP" dirty="0"/>
          </a:p>
          <a:p>
            <a:pPr marL="530352" lvl="1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170038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C55936B-1E35-497F-B6E0-80FF783B7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80353"/>
          </a:xfrm>
        </p:spPr>
        <p:txBody>
          <a:bodyPr/>
          <a:lstStyle/>
          <a:p>
            <a:r>
              <a:rPr kumimoji="1" lang="ja-JP" altLang="en-US" dirty="0"/>
              <a:t>武器仕様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CD34448-11AD-40BB-B094-1A05F4EE2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66153"/>
            <a:ext cx="9601200" cy="43012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dirty="0"/>
              <a:t>・近接武器種類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　　剣　　　・・・攻撃速度はふつう、リーチが長く、攻撃力が１５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　　ナックル・・・攻撃速度がはやい、リーチが短い、攻撃力は３０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　ハンマー・・・攻撃速度がおそく、リーチが普通、攻撃力が４５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・射撃武器種類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　　マシンガン・・・連射速度</a:t>
            </a:r>
            <a:r>
              <a:rPr lang="ja-JP" altLang="en-US" dirty="0"/>
              <a:t>がはやく、１発３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　　レーザー　・・・ため時間がすこしながく、１発２０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　　</a:t>
            </a:r>
            <a:r>
              <a:rPr kumimoji="1" lang="en-US" altLang="ja-JP" dirty="0"/>
              <a:t>RPG</a:t>
            </a:r>
            <a:r>
              <a:rPr kumimoji="1" lang="ja-JP" altLang="en-US" dirty="0"/>
              <a:t>　　　・・・弾がおそく、１発３５</a:t>
            </a:r>
            <a:endParaRPr kumimoji="1" lang="en-US" altLang="ja-JP" dirty="0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3186DB18-AEC4-4ADB-9082-830E393E3651}"/>
              </a:ext>
            </a:extLst>
          </p:cNvPr>
          <p:cNvSpPr/>
          <p:nvPr/>
        </p:nvSpPr>
        <p:spPr>
          <a:xfrm>
            <a:off x="9588427" y="5210093"/>
            <a:ext cx="1001848" cy="85969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69939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AA98C79-E10D-421B-ADD9-141E8DCA2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19727"/>
          </a:xfrm>
        </p:spPr>
        <p:txBody>
          <a:bodyPr/>
          <a:lstStyle/>
          <a:p>
            <a:r>
              <a:rPr kumimoji="1" lang="ja-JP" altLang="en-US" dirty="0"/>
              <a:t>武器仕様</a:t>
            </a:r>
          </a:p>
        </p:txBody>
      </p:sp>
      <p:graphicFrame>
        <p:nvGraphicFramePr>
          <p:cNvPr id="4" name="コンテンツ プレースホルダー 3">
            <a:extLst>
              <a:ext uri="{FF2B5EF4-FFF2-40B4-BE49-F238E27FC236}">
                <a16:creationId xmlns:a16="http://schemas.microsoft.com/office/drawing/2014/main" id="{A2CD5806-B463-480F-AF22-BDAF143176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6995941"/>
              </p:ext>
            </p:extLst>
          </p:nvPr>
        </p:nvGraphicFramePr>
        <p:xfrm>
          <a:off x="1371600" y="1589087"/>
          <a:ext cx="9102436" cy="47138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5609">
                  <a:extLst>
                    <a:ext uri="{9D8B030D-6E8A-4147-A177-3AD203B41FA5}">
                      <a16:colId xmlns:a16="http://schemas.microsoft.com/office/drawing/2014/main" val="2391234524"/>
                    </a:ext>
                  </a:extLst>
                </a:gridCol>
                <a:gridCol w="2275609">
                  <a:extLst>
                    <a:ext uri="{9D8B030D-6E8A-4147-A177-3AD203B41FA5}">
                      <a16:colId xmlns:a16="http://schemas.microsoft.com/office/drawing/2014/main" val="3316275134"/>
                    </a:ext>
                  </a:extLst>
                </a:gridCol>
                <a:gridCol w="2275609">
                  <a:extLst>
                    <a:ext uri="{9D8B030D-6E8A-4147-A177-3AD203B41FA5}">
                      <a16:colId xmlns:a16="http://schemas.microsoft.com/office/drawing/2014/main" val="3125384954"/>
                    </a:ext>
                  </a:extLst>
                </a:gridCol>
                <a:gridCol w="2275609">
                  <a:extLst>
                    <a:ext uri="{9D8B030D-6E8A-4147-A177-3AD203B41FA5}">
                      <a16:colId xmlns:a16="http://schemas.microsoft.com/office/drawing/2014/main" val="2522657074"/>
                    </a:ext>
                  </a:extLst>
                </a:gridCol>
              </a:tblGrid>
              <a:tr h="629833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武器名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特徴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リーチ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攻撃力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8294152"/>
                  </a:ext>
                </a:extLst>
              </a:tr>
              <a:tr h="629833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攻撃速度が０．５秒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１５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555964"/>
                  </a:ext>
                </a:extLst>
              </a:tr>
              <a:tr h="629833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ナックル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攻撃速度が０．２５秒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３０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3986777"/>
                  </a:ext>
                </a:extLst>
              </a:tr>
              <a:tr h="629833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ハンマー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攻撃速度が０．７５秒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４５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7960800"/>
                  </a:ext>
                </a:extLst>
              </a:tr>
              <a:tr h="629833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マシンガン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０．１秒で１発</a:t>
                      </a: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３</a:t>
                      </a:r>
                    </a:p>
                  </a:txBody>
                  <a:tcPr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459060620"/>
                  </a:ext>
                </a:extLst>
              </a:tr>
              <a:tr h="629833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レーザー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溜め時間が０．５秒</a:t>
                      </a: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２０</a:t>
                      </a:r>
                    </a:p>
                  </a:txBody>
                  <a:tcPr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477389796"/>
                  </a:ext>
                </a:extLst>
              </a:tr>
              <a:tr h="629833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ロケット弾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レーザー、マシンガンに比べて弾速が</a:t>
                      </a:r>
                      <a:r>
                        <a:rPr kumimoji="1" lang="en-US" altLang="ja-JP" dirty="0"/>
                        <a:t>0.5</a:t>
                      </a:r>
                      <a:r>
                        <a:rPr kumimoji="1" lang="ja-JP" altLang="en-US" dirty="0"/>
                        <a:t>倍</a:t>
                      </a: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３５</a:t>
                      </a:r>
                    </a:p>
                  </a:txBody>
                  <a:tcPr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1038312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38786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7EF5E9-A20A-45A2-A1A1-F214B66AD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99809"/>
          </a:xfrm>
        </p:spPr>
        <p:txBody>
          <a:bodyPr>
            <a:normAutofit/>
          </a:bodyPr>
          <a:lstStyle/>
          <a:p>
            <a:pPr marL="0" indent="0"/>
            <a:r>
              <a:rPr kumimoji="1" lang="ja-JP" altLang="en-US" dirty="0"/>
              <a:t>キャラ仕様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D31CA5A-EA7C-4168-BCCB-089D457E89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85609"/>
            <a:ext cx="9601200" cy="4281791"/>
          </a:xfrm>
        </p:spPr>
        <p:txBody>
          <a:bodyPr>
            <a:normAutofit lnSpcReduction="10000"/>
          </a:bodyPr>
          <a:lstStyle/>
          <a:p>
            <a:r>
              <a:rPr lang="ja-JP" altLang="en-US" dirty="0"/>
              <a:t>・キャラクターにより能力の変化をつける</a:t>
            </a:r>
            <a:br>
              <a:rPr lang="en-US" altLang="ja-JP" dirty="0"/>
            </a:br>
            <a:r>
              <a:rPr lang="ja-JP" altLang="en-US" dirty="0"/>
              <a:t>　　近接特化、射撃特化、バランスの３種類のキャラクターをつくり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　　　</a:t>
            </a:r>
            <a:r>
              <a:rPr lang="en-US" altLang="ja-JP" dirty="0"/>
              <a:t>1P</a:t>
            </a:r>
            <a:r>
              <a:rPr lang="ja-JP" altLang="en-US" dirty="0"/>
              <a:t>と</a:t>
            </a:r>
            <a:r>
              <a:rPr lang="en-US" altLang="ja-JP" dirty="0"/>
              <a:t>2P</a:t>
            </a:r>
            <a:r>
              <a:rPr lang="ja-JP" altLang="en-US" dirty="0"/>
              <a:t>が同じキャラを選んだ場合色違いにする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　　近接特化・・・近接ダメージの倍率が</a:t>
            </a:r>
            <a:r>
              <a:rPr lang="en-US" altLang="ja-JP" dirty="0"/>
              <a:t>1.25</a:t>
            </a:r>
            <a:r>
              <a:rPr lang="ja-JP" altLang="en-US" dirty="0"/>
              <a:t>倍、射撃ダメージが</a:t>
            </a:r>
            <a:r>
              <a:rPr lang="en-US" altLang="ja-JP" dirty="0"/>
              <a:t>0.75</a:t>
            </a:r>
            <a:r>
              <a:rPr lang="ja-JP" altLang="en-US" dirty="0"/>
              <a:t>倍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　　　　　　　　　スピードが</a:t>
            </a:r>
            <a:r>
              <a:rPr lang="en-US" altLang="ja-JP" dirty="0"/>
              <a:t>1.25</a:t>
            </a:r>
            <a:r>
              <a:rPr lang="ja-JP" altLang="en-US" dirty="0"/>
              <a:t>倍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　　射撃特化・・・射撃ダメージの倍率が</a:t>
            </a:r>
            <a:r>
              <a:rPr lang="en-US" altLang="ja-JP" dirty="0"/>
              <a:t>1.25</a:t>
            </a:r>
            <a:r>
              <a:rPr lang="ja-JP" altLang="en-US" dirty="0"/>
              <a:t>倍、近接ダメージが</a:t>
            </a:r>
            <a:r>
              <a:rPr lang="en-US" altLang="ja-JP" dirty="0"/>
              <a:t>0.75</a:t>
            </a:r>
            <a:r>
              <a:rPr lang="ja-JP" altLang="en-US" dirty="0"/>
              <a:t>倍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　　　　　　　　　スピードはそのまま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　　バランス・・・すべて</a:t>
            </a:r>
            <a:r>
              <a:rPr lang="en-US" altLang="ja-JP" dirty="0"/>
              <a:t>1</a:t>
            </a:r>
            <a:r>
              <a:rPr lang="ja-JP" altLang="en-US" dirty="0"/>
              <a:t>倍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           </a:t>
            </a:r>
          </a:p>
          <a:p>
            <a:pPr marL="0" indent="0">
              <a:buNone/>
            </a:pPr>
            <a:br>
              <a:rPr lang="en-US" altLang="ja-JP" dirty="0"/>
            </a:b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777358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9DB2FD-A061-41C2-A8F4-7F43B9FD2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●ゲーム画面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14CC2F4F-63F7-47F6-A288-FCE9EBEC24FC}"/>
              </a:ext>
            </a:extLst>
          </p:cNvPr>
          <p:cNvSpPr/>
          <p:nvPr/>
        </p:nvSpPr>
        <p:spPr>
          <a:xfrm>
            <a:off x="838199" y="1690688"/>
            <a:ext cx="6252412" cy="36673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4C5F7FA-F538-4DD8-87CD-1CD34B18EB31}"/>
              </a:ext>
            </a:extLst>
          </p:cNvPr>
          <p:cNvSpPr/>
          <p:nvPr/>
        </p:nvSpPr>
        <p:spPr>
          <a:xfrm>
            <a:off x="962526" y="1860884"/>
            <a:ext cx="2358190" cy="3850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１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P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の体力バー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6FABB8F9-30ED-4E5B-BE0D-9FDA22E145F0}"/>
              </a:ext>
            </a:extLst>
          </p:cNvPr>
          <p:cNvSpPr/>
          <p:nvPr/>
        </p:nvSpPr>
        <p:spPr>
          <a:xfrm>
            <a:off x="4475747" y="1860884"/>
            <a:ext cx="2358190" cy="385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体力バー</a:t>
            </a:r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983A26D1-DE79-4F8D-B96D-89E8F8240CDE}"/>
              </a:ext>
            </a:extLst>
          </p:cNvPr>
          <p:cNvSpPr/>
          <p:nvPr/>
        </p:nvSpPr>
        <p:spPr>
          <a:xfrm>
            <a:off x="1171073" y="3210426"/>
            <a:ext cx="1171074" cy="1183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１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P</a:t>
            </a:r>
            <a:endParaRPr kumimoji="1" lang="ja-JP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619A545B-3EB6-4064-B5B4-0A7AC72D8AED}"/>
              </a:ext>
            </a:extLst>
          </p:cNvPr>
          <p:cNvSpPr/>
          <p:nvPr/>
        </p:nvSpPr>
        <p:spPr>
          <a:xfrm>
            <a:off x="5470358" y="3222458"/>
            <a:ext cx="1251284" cy="1183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２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P</a:t>
            </a:r>
            <a:endParaRPr kumimoji="1" lang="ja-JP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C8BC7AE-8D1B-47AC-A1A0-0E752985F9EC}"/>
              </a:ext>
            </a:extLst>
          </p:cNvPr>
          <p:cNvSpPr txBox="1"/>
          <p:nvPr/>
        </p:nvSpPr>
        <p:spPr>
          <a:xfrm>
            <a:off x="8005864" y="3654868"/>
            <a:ext cx="39303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１</a:t>
            </a:r>
            <a:r>
              <a:rPr kumimoji="1" lang="en-US" altLang="ja-JP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P</a:t>
            </a:r>
            <a:r>
              <a:rPr kumimoji="1" lang="ja-JP" altLang="en-US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と２</a:t>
            </a:r>
            <a:r>
              <a:rPr kumimoji="1" lang="en-US" altLang="ja-JP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rPr>
              <a:t>P</a:t>
            </a:r>
            <a:r>
              <a:rPr kumimoji="1" lang="ja-JP" altLang="en-US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rPr>
              <a:t>のどちらかの</a:t>
            </a:r>
            <a:r>
              <a:rPr kumimoji="1" lang="ja-JP" altLang="en-US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体力バーが０になった</a:t>
            </a:r>
            <a:endParaRPr kumimoji="1" lang="en-US" altLang="ja-JP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rPr>
              <a:t>または</a:t>
            </a:r>
            <a:endParaRPr kumimoji="1" lang="en-US" altLang="ja-JP" dirty="0">
              <a:solidFill>
                <a:prstClr val="black"/>
              </a:solidFill>
              <a:latin typeface="游ゴシック" panose="020F0502020204030204"/>
              <a:ea typeface="游ゴシック" panose="020B0400000000000000" pitchFamily="50" charset="-128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制限時間が</a:t>
            </a:r>
            <a:r>
              <a:rPr kumimoji="1" lang="en-US" altLang="ja-JP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0</a:t>
            </a:r>
            <a:r>
              <a:rPr kumimoji="1" lang="ja-JP" altLang="en-US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になったら</a:t>
            </a:r>
            <a:endParaRPr kumimoji="1" lang="en-US" altLang="ja-JP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rPr>
              <a:t>結果画面に遷移</a:t>
            </a:r>
            <a:endParaRPr kumimoji="1" lang="ja-JP" altLang="en-US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C8144443-1A93-4723-8147-5E15DD53ED61}"/>
              </a:ext>
            </a:extLst>
          </p:cNvPr>
          <p:cNvSpPr/>
          <p:nvPr/>
        </p:nvSpPr>
        <p:spPr>
          <a:xfrm>
            <a:off x="962526" y="2426242"/>
            <a:ext cx="1796716" cy="152651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9D084A27-9FA9-4548-A7FE-2D10E66DE14D}"/>
              </a:ext>
            </a:extLst>
          </p:cNvPr>
          <p:cNvSpPr/>
          <p:nvPr/>
        </p:nvSpPr>
        <p:spPr>
          <a:xfrm>
            <a:off x="5037221" y="2437021"/>
            <a:ext cx="1796716" cy="152651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5DB31822-692F-4F6C-BFB0-FB51A5AD5B1D}"/>
              </a:ext>
            </a:extLst>
          </p:cNvPr>
          <p:cNvSpPr/>
          <p:nvPr/>
        </p:nvSpPr>
        <p:spPr>
          <a:xfrm>
            <a:off x="3577213" y="1860884"/>
            <a:ext cx="643095" cy="385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時間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F0497799-8B38-4489-B42A-88802FEC5CC0}"/>
              </a:ext>
            </a:extLst>
          </p:cNvPr>
          <p:cNvSpPr/>
          <p:nvPr/>
        </p:nvSpPr>
        <p:spPr>
          <a:xfrm>
            <a:off x="1010524" y="1897981"/>
            <a:ext cx="2063416" cy="31081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957C1BAD-C6BB-4333-8999-D125FB001FAD}"/>
              </a:ext>
            </a:extLst>
          </p:cNvPr>
          <p:cNvCxnSpPr>
            <a:endCxn id="10" idx="3"/>
          </p:cNvCxnSpPr>
          <p:nvPr/>
        </p:nvCxnSpPr>
        <p:spPr>
          <a:xfrm flipH="1">
            <a:off x="3073940" y="1690688"/>
            <a:ext cx="4931924" cy="3627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6FFFB563-1756-4DF1-969E-142FAD7EF461}"/>
              </a:ext>
            </a:extLst>
          </p:cNvPr>
          <p:cNvSpPr txBox="1"/>
          <p:nvPr/>
        </p:nvSpPr>
        <p:spPr>
          <a:xfrm>
            <a:off x="8005864" y="1428750"/>
            <a:ext cx="33760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ダメージごとに体力バーが徐々に減っていく</a:t>
            </a:r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F5DBF99C-EF6F-4F78-AF96-67559BDCAB02}"/>
              </a:ext>
            </a:extLst>
          </p:cNvPr>
          <p:cNvCxnSpPr/>
          <p:nvPr/>
        </p:nvCxnSpPr>
        <p:spPr>
          <a:xfrm flipH="1">
            <a:off x="6833937" y="2513346"/>
            <a:ext cx="130811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019E6061-30AC-4A9A-88B9-B5CB96780E15}"/>
              </a:ext>
            </a:extLst>
          </p:cNvPr>
          <p:cNvSpPr txBox="1"/>
          <p:nvPr/>
        </p:nvSpPr>
        <p:spPr>
          <a:xfrm>
            <a:off x="8142051" y="2334638"/>
            <a:ext cx="28307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子機と射撃を使うと</a:t>
            </a:r>
            <a:endParaRPr kumimoji="1" lang="en-US" altLang="ja-JP" dirty="0"/>
          </a:p>
          <a:p>
            <a:r>
              <a:rPr kumimoji="1" lang="ja-JP" altLang="en-US" dirty="0"/>
              <a:t>このゲージが徐々に外側に減っていく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DF6B85FC-6CAA-4B56-99BC-97994DDFD870}"/>
              </a:ext>
            </a:extLst>
          </p:cNvPr>
          <p:cNvSpPr txBox="1"/>
          <p:nvPr/>
        </p:nvSpPr>
        <p:spPr>
          <a:xfrm>
            <a:off x="3073940" y="2835904"/>
            <a:ext cx="179671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600"/>
              <a:t>3</a:t>
            </a:r>
            <a:endParaRPr kumimoji="1" lang="ja-JP" altLang="en-US" sz="9600" dirty="0"/>
          </a:p>
        </p:txBody>
      </p: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BEACDF24-500E-4A26-877B-AF97DBB4957B}"/>
              </a:ext>
            </a:extLst>
          </p:cNvPr>
          <p:cNvCxnSpPr/>
          <p:nvPr/>
        </p:nvCxnSpPr>
        <p:spPr>
          <a:xfrm>
            <a:off x="4220308" y="4046706"/>
            <a:ext cx="3425632" cy="14688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E87CEEF1-806E-4446-8CE8-B650EA61CD9A}"/>
              </a:ext>
            </a:extLst>
          </p:cNvPr>
          <p:cNvSpPr txBox="1"/>
          <p:nvPr/>
        </p:nvSpPr>
        <p:spPr>
          <a:xfrm>
            <a:off x="7822404" y="5434388"/>
            <a:ext cx="4035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試合が開始するまでの秒数を表示</a:t>
            </a:r>
          </a:p>
        </p:txBody>
      </p: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8591E6F8-B937-4119-8FAF-35DCEC803B0B}"/>
              </a:ext>
            </a:extLst>
          </p:cNvPr>
          <p:cNvCxnSpPr>
            <a:cxnSpLocks/>
          </p:cNvCxnSpPr>
          <p:nvPr/>
        </p:nvCxnSpPr>
        <p:spPr>
          <a:xfrm>
            <a:off x="4073093" y="4232198"/>
            <a:ext cx="3500725" cy="19400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34ACD145-B0B6-48B8-8465-99A8B8C42BD3}"/>
              </a:ext>
            </a:extLst>
          </p:cNvPr>
          <p:cNvSpPr txBox="1"/>
          <p:nvPr/>
        </p:nvSpPr>
        <p:spPr>
          <a:xfrm>
            <a:off x="7645940" y="5948072"/>
            <a:ext cx="42902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試合時間がおわったタイミングで</a:t>
            </a:r>
            <a:r>
              <a:rPr kumimoji="1" lang="en-US" altLang="ja-JP" dirty="0"/>
              <a:t>TIMEUP</a:t>
            </a:r>
            <a:r>
              <a:rPr kumimoji="1" lang="ja-JP" altLang="en-US" dirty="0"/>
              <a:t>を表示</a:t>
            </a:r>
            <a:endParaRPr kumimoji="1" lang="en-US" altLang="ja-JP" dirty="0"/>
          </a:p>
          <a:p>
            <a:r>
              <a:rPr kumimoji="1" lang="ja-JP" altLang="en-US" dirty="0"/>
              <a:t>勝敗がついたタイミングで</a:t>
            </a:r>
            <a:r>
              <a:rPr kumimoji="1" lang="en-US" altLang="ja-JP" dirty="0"/>
              <a:t>FINISH</a:t>
            </a:r>
            <a:r>
              <a:rPr kumimoji="1" lang="ja-JP" altLang="en-US" dirty="0"/>
              <a:t>を表示</a:t>
            </a:r>
          </a:p>
        </p:txBody>
      </p:sp>
    </p:spTree>
    <p:extLst>
      <p:ext uri="{BB962C8B-B14F-4D97-AF65-F5344CB8AC3E}">
        <p14:creationId xmlns:p14="http://schemas.microsoft.com/office/powerpoint/2010/main" val="34591379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15CC5B2-E251-402E-BC92-94782BA45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ゲーム画面②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38A991A-6BF4-4349-A2CF-A0351A604B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1332690"/>
            <a:ext cx="9601200" cy="3581400"/>
          </a:xfrm>
        </p:spPr>
        <p:txBody>
          <a:bodyPr/>
          <a:lstStyle/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en-US" altLang="ja-JP" dirty="0"/>
              <a:t>option</a:t>
            </a:r>
            <a:r>
              <a:rPr lang="ja-JP" altLang="en-US" dirty="0"/>
              <a:t>ボタンでメニューを表示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左スティックで選択、◯ボタンで決定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→ゲーム</a:t>
            </a:r>
            <a:r>
              <a:rPr kumimoji="1" lang="ja-JP" altLang="en-US" dirty="0"/>
              <a:t>画面へ戻る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　キャラセレクトへ戻る</a:t>
            </a:r>
            <a:br>
              <a:rPr lang="en-US" altLang="ja-JP" dirty="0"/>
            </a:br>
            <a:endParaRPr kumimoji="1"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5058C770-20C0-4781-BF48-74AB1BE4A0F8}"/>
              </a:ext>
            </a:extLst>
          </p:cNvPr>
          <p:cNvSpPr/>
          <p:nvPr/>
        </p:nvSpPr>
        <p:spPr>
          <a:xfrm>
            <a:off x="5692301" y="2504825"/>
            <a:ext cx="6252412" cy="36673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E968A244-C06C-45C3-A6F4-EC814C8F75C4}"/>
              </a:ext>
            </a:extLst>
          </p:cNvPr>
          <p:cNvSpPr/>
          <p:nvPr/>
        </p:nvSpPr>
        <p:spPr>
          <a:xfrm>
            <a:off x="5816628" y="2675021"/>
            <a:ext cx="2358190" cy="3850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１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P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の体力バー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ABBFE0A-78B2-4141-9833-17F0E0CEAC91}"/>
              </a:ext>
            </a:extLst>
          </p:cNvPr>
          <p:cNvSpPr/>
          <p:nvPr/>
        </p:nvSpPr>
        <p:spPr>
          <a:xfrm>
            <a:off x="9329849" y="2675021"/>
            <a:ext cx="2358190" cy="385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体力バー</a:t>
            </a:r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87831047-A90C-4B27-A1D4-66DBEC3469D0}"/>
              </a:ext>
            </a:extLst>
          </p:cNvPr>
          <p:cNvSpPr/>
          <p:nvPr/>
        </p:nvSpPr>
        <p:spPr>
          <a:xfrm>
            <a:off x="6025175" y="4024563"/>
            <a:ext cx="1171074" cy="1183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１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P</a:t>
            </a:r>
            <a:endParaRPr kumimoji="1" lang="ja-JP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B96B66C2-32DA-4F59-A28A-3A8B46AD8FD6}"/>
              </a:ext>
            </a:extLst>
          </p:cNvPr>
          <p:cNvSpPr/>
          <p:nvPr/>
        </p:nvSpPr>
        <p:spPr>
          <a:xfrm>
            <a:off x="10324460" y="4036595"/>
            <a:ext cx="1251284" cy="1183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２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P</a:t>
            </a:r>
            <a:endParaRPr kumimoji="1" lang="ja-JP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B02E0268-B78D-4E7F-A47F-37C15DA5C592}"/>
              </a:ext>
            </a:extLst>
          </p:cNvPr>
          <p:cNvSpPr/>
          <p:nvPr/>
        </p:nvSpPr>
        <p:spPr>
          <a:xfrm>
            <a:off x="5816628" y="3240379"/>
            <a:ext cx="1796716" cy="152651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709D42CD-9E85-4879-9540-B82A5A54664C}"/>
              </a:ext>
            </a:extLst>
          </p:cNvPr>
          <p:cNvSpPr/>
          <p:nvPr/>
        </p:nvSpPr>
        <p:spPr>
          <a:xfrm>
            <a:off x="9891323" y="3251158"/>
            <a:ext cx="1796716" cy="152651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ED203389-C2CC-42EB-9744-7718FE4ABEBD}"/>
              </a:ext>
            </a:extLst>
          </p:cNvPr>
          <p:cNvSpPr/>
          <p:nvPr/>
        </p:nvSpPr>
        <p:spPr>
          <a:xfrm>
            <a:off x="8431315" y="2675021"/>
            <a:ext cx="643095" cy="385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時間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CECE0A92-60D2-454A-8B9D-901BC1E6F82F}"/>
              </a:ext>
            </a:extLst>
          </p:cNvPr>
          <p:cNvSpPr/>
          <p:nvPr/>
        </p:nvSpPr>
        <p:spPr>
          <a:xfrm>
            <a:off x="5864626" y="2712118"/>
            <a:ext cx="2063416" cy="31081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912DBF80-46D2-4D3F-A62C-E46E1B3B7CAB}"/>
              </a:ext>
            </a:extLst>
          </p:cNvPr>
          <p:cNvSpPr txBox="1"/>
          <p:nvPr/>
        </p:nvSpPr>
        <p:spPr>
          <a:xfrm>
            <a:off x="7529123" y="3145173"/>
            <a:ext cx="240358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pPr algn="ctr"/>
            <a:r>
              <a:rPr kumimoji="1" lang="ja-JP" altLang="en-US" dirty="0"/>
              <a:t>ゲーム画面</a:t>
            </a:r>
            <a:endParaRPr kumimoji="1" lang="en-US" altLang="ja-JP" dirty="0"/>
          </a:p>
          <a:p>
            <a:pPr algn="ctr"/>
            <a:endParaRPr kumimoji="1" lang="en-US" altLang="ja-JP" dirty="0"/>
          </a:p>
          <a:p>
            <a:pPr algn="ctr"/>
            <a:r>
              <a:rPr kumimoji="1" lang="ja-JP" altLang="en-US" dirty="0"/>
              <a:t>キャラクタ</a:t>
            </a:r>
            <a:r>
              <a:rPr kumimoji="1" lang="en-US" altLang="ja-JP" dirty="0"/>
              <a:t>―</a:t>
            </a:r>
            <a:r>
              <a:rPr kumimoji="1" lang="ja-JP" altLang="en-US" dirty="0"/>
              <a:t>セレクト</a:t>
            </a: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A5E2F91B-54A1-43B4-99D8-D7774B62D0B4}"/>
              </a:ext>
            </a:extLst>
          </p:cNvPr>
          <p:cNvCxnSpPr>
            <a:cxnSpLocks/>
          </p:cNvCxnSpPr>
          <p:nvPr/>
        </p:nvCxnSpPr>
        <p:spPr>
          <a:xfrm>
            <a:off x="4387174" y="4014955"/>
            <a:ext cx="3326860" cy="216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88EEF447-829B-4A83-88CF-910B4FA4FA53}"/>
              </a:ext>
            </a:extLst>
          </p:cNvPr>
          <p:cNvSpPr txBox="1"/>
          <p:nvPr/>
        </p:nvSpPr>
        <p:spPr>
          <a:xfrm>
            <a:off x="1371600" y="3765348"/>
            <a:ext cx="27626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画面が少し暗くなり、画面中央付近にメニューが表示される</a:t>
            </a:r>
          </a:p>
        </p:txBody>
      </p:sp>
    </p:spTree>
    <p:extLst>
      <p:ext uri="{BB962C8B-B14F-4D97-AF65-F5344CB8AC3E}">
        <p14:creationId xmlns:p14="http://schemas.microsoft.com/office/powerpoint/2010/main" val="15910820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110134-EE85-424B-9E86-EECF533AF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27434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/>
              <a:t>ゲーム画面③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EC3C09F-CD64-4AB8-A4F2-00750B9697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313234"/>
            <a:ext cx="9601200" cy="4554166"/>
          </a:xfrm>
        </p:spPr>
        <p:txBody>
          <a:bodyPr/>
          <a:lstStyle/>
          <a:p>
            <a:r>
              <a:rPr kumimoji="1" lang="ja-JP" altLang="en-US" dirty="0"/>
              <a:t>効果音は近接、射撃、ジャンプ、攻撃を食らったとき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　オプションボタンを押したとき、</a:t>
            </a:r>
            <a:endParaRPr kumimoji="1" lang="en-US" altLang="ja-JP" dirty="0"/>
          </a:p>
          <a:p>
            <a:r>
              <a:rPr lang="en-US" altLang="ja-JP" dirty="0"/>
              <a:t>BGM</a:t>
            </a:r>
            <a:r>
              <a:rPr lang="ja-JP" altLang="en-US" dirty="0"/>
              <a:t>は戦闘中とオプション中に流れる</a:t>
            </a:r>
            <a:endParaRPr lang="en-US" altLang="ja-JP" dirty="0"/>
          </a:p>
          <a:p>
            <a:endParaRPr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534798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2F558D-B7A3-46BB-9D05-C056A2BE9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結果画面仕様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314A97F-06E6-4DC2-859C-5C0C1C17E8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1367904"/>
            <a:ext cx="8044774" cy="2151783"/>
          </a:xfrm>
        </p:spPr>
        <p:txBody>
          <a:bodyPr>
            <a:normAutofit lnSpcReduction="10000"/>
          </a:bodyPr>
          <a:lstStyle/>
          <a:p>
            <a:r>
              <a:rPr lang="ja-JP" altLang="en-US" dirty="0"/>
              <a:t>勝利者の機体を表示</a:t>
            </a:r>
            <a:endParaRPr kumimoji="1" lang="en-US" altLang="ja-JP" dirty="0"/>
          </a:p>
          <a:p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■　左スティックで選択、◯で決定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　→タイトル、キャラセレクト、もう一度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　　（もう一度を選んだ場合、同じ設定でゲーム画面）</a:t>
            </a:r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6C3874F-F0D6-42C2-86B6-E5B2A3FB54BA}"/>
              </a:ext>
            </a:extLst>
          </p:cNvPr>
          <p:cNvSpPr/>
          <p:nvPr/>
        </p:nvSpPr>
        <p:spPr>
          <a:xfrm>
            <a:off x="5717549" y="3425358"/>
            <a:ext cx="6350558" cy="35269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91B26BA7-6707-4F92-92AF-D25A3AE91E90}"/>
              </a:ext>
            </a:extLst>
          </p:cNvPr>
          <p:cNvSpPr/>
          <p:nvPr/>
        </p:nvSpPr>
        <p:spPr>
          <a:xfrm>
            <a:off x="8892828" y="4107891"/>
            <a:ext cx="2028091" cy="18476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EB2BB23-6093-4FC8-BBCE-098C7CCBBA4F}"/>
              </a:ext>
            </a:extLst>
          </p:cNvPr>
          <p:cNvSpPr txBox="1"/>
          <p:nvPr/>
        </p:nvSpPr>
        <p:spPr>
          <a:xfrm>
            <a:off x="5949499" y="4679015"/>
            <a:ext cx="25824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800" dirty="0"/>
              <a:t>WINNER</a:t>
            </a:r>
            <a:endParaRPr kumimoji="1" lang="ja-JP" altLang="en-US" sz="4800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FDFE8D2F-A1D1-4515-9C75-102916769F77}"/>
              </a:ext>
            </a:extLst>
          </p:cNvPr>
          <p:cNvSpPr/>
          <p:nvPr/>
        </p:nvSpPr>
        <p:spPr>
          <a:xfrm>
            <a:off x="5949499" y="6128426"/>
            <a:ext cx="1628348" cy="428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E14A1A23-9D09-4136-8431-12D62E7BE207}"/>
              </a:ext>
            </a:extLst>
          </p:cNvPr>
          <p:cNvSpPr/>
          <p:nvPr/>
        </p:nvSpPr>
        <p:spPr>
          <a:xfrm>
            <a:off x="8194629" y="6118698"/>
            <a:ext cx="1628348" cy="428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7171CB2C-131F-4DFB-9DEE-EB51EDFD8FE5}"/>
              </a:ext>
            </a:extLst>
          </p:cNvPr>
          <p:cNvSpPr/>
          <p:nvPr/>
        </p:nvSpPr>
        <p:spPr>
          <a:xfrm>
            <a:off x="10215898" y="6115719"/>
            <a:ext cx="1628348" cy="428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15D411DF-32A5-427C-AB87-E9FB7BDB3DD9}"/>
              </a:ext>
            </a:extLst>
          </p:cNvPr>
          <p:cNvSpPr txBox="1"/>
          <p:nvPr/>
        </p:nvSpPr>
        <p:spPr>
          <a:xfrm>
            <a:off x="6100741" y="6157768"/>
            <a:ext cx="1181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タイトル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DEFB7BF-8E56-4766-9963-5677F5DD6C33}"/>
              </a:ext>
            </a:extLst>
          </p:cNvPr>
          <p:cNvSpPr txBox="1"/>
          <p:nvPr/>
        </p:nvSpPr>
        <p:spPr>
          <a:xfrm>
            <a:off x="8417847" y="6194886"/>
            <a:ext cx="11819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キャラセレクト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C9C94298-3EE6-4A65-99D0-26C9C007E5A6}"/>
              </a:ext>
            </a:extLst>
          </p:cNvPr>
          <p:cNvSpPr txBox="1"/>
          <p:nvPr/>
        </p:nvSpPr>
        <p:spPr>
          <a:xfrm>
            <a:off x="10418532" y="6174244"/>
            <a:ext cx="1181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もう一度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4708886B-EAC0-42B3-9512-4DF06C020B25}"/>
              </a:ext>
            </a:extLst>
          </p:cNvPr>
          <p:cNvSpPr txBox="1"/>
          <p:nvPr/>
        </p:nvSpPr>
        <p:spPr>
          <a:xfrm>
            <a:off x="9263974" y="4679015"/>
            <a:ext cx="16283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勝利した機体を表示</a:t>
            </a:r>
            <a:endParaRPr kumimoji="1" lang="en-US" altLang="ja-JP" dirty="0"/>
          </a:p>
          <a:p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8785FE90-C8EF-476A-BF41-F4678D84810B}"/>
              </a:ext>
            </a:extLst>
          </p:cNvPr>
          <p:cNvSpPr txBox="1"/>
          <p:nvPr/>
        </p:nvSpPr>
        <p:spPr>
          <a:xfrm>
            <a:off x="875660" y="3573016"/>
            <a:ext cx="49578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効果音は十字と、ボタンを押したら出る</a:t>
            </a:r>
            <a:endParaRPr kumimoji="1" lang="en-US" altLang="ja-JP" dirty="0"/>
          </a:p>
          <a:p>
            <a:r>
              <a:rPr kumimoji="1" lang="ja-JP" altLang="en-US" dirty="0"/>
              <a:t>戦闘とは違う</a:t>
            </a:r>
            <a:r>
              <a:rPr kumimoji="1" lang="en-US" altLang="ja-JP" dirty="0"/>
              <a:t>BGM</a:t>
            </a:r>
            <a:r>
              <a:rPr kumimoji="1" lang="ja-JP" altLang="en-US" dirty="0"/>
              <a:t>をつける</a:t>
            </a:r>
            <a:endParaRPr kumimoji="1" lang="en-US" altLang="ja-JP" dirty="0"/>
          </a:p>
          <a:p>
            <a:r>
              <a:rPr kumimoji="1" lang="ja-JP" altLang="en-US" dirty="0"/>
              <a:t>タイトル　キャラセレクト　もう一度の時に、</a:t>
            </a:r>
            <a:endParaRPr kumimoji="1" lang="en-US" altLang="ja-JP" dirty="0"/>
          </a:p>
          <a:p>
            <a:r>
              <a:rPr kumimoji="1" lang="ja-JP" altLang="en-US" dirty="0"/>
              <a:t>ナウローディングが入る（</a:t>
            </a:r>
            <a:r>
              <a:rPr kumimoji="1" lang="en-US" altLang="ja-JP" dirty="0"/>
              <a:t>3</a:t>
            </a:r>
            <a:r>
              <a:rPr kumimoji="1" lang="ja-JP" altLang="en-US" dirty="0"/>
              <a:t>秒） </a:t>
            </a:r>
          </a:p>
        </p:txBody>
      </p:sp>
    </p:spTree>
    <p:extLst>
      <p:ext uri="{BB962C8B-B14F-4D97-AF65-F5344CB8AC3E}">
        <p14:creationId xmlns:p14="http://schemas.microsoft.com/office/powerpoint/2010/main" val="1892112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C1332CE-AFC0-4185-A645-609BBBC18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●</a:t>
            </a:r>
            <a:r>
              <a:rPr lang="ja-JP" altLang="en-US" dirty="0"/>
              <a:t>画像リスト</a:t>
            </a:r>
            <a:endParaRPr kumimoji="1" lang="ja-JP" altLang="en-US" dirty="0"/>
          </a:p>
        </p:txBody>
      </p:sp>
      <p:sp>
        <p:nvSpPr>
          <p:cNvPr id="7" name="タイトル 1">
            <a:extLst>
              <a:ext uri="{FF2B5EF4-FFF2-40B4-BE49-F238E27FC236}">
                <a16:creationId xmlns:a16="http://schemas.microsoft.com/office/drawing/2014/main" id="{B693FF85-2FDE-49ED-A2A3-65C5232F2D6F}"/>
              </a:ext>
            </a:extLst>
          </p:cNvPr>
          <p:cNvSpPr txBox="1">
            <a:spLocks/>
          </p:cNvSpPr>
          <p:nvPr/>
        </p:nvSpPr>
        <p:spPr>
          <a:xfrm>
            <a:off x="1838527" y="2971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kumimoji="1"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ja-JP" sz="1600" dirty="0"/>
          </a:p>
        </p:txBody>
      </p:sp>
      <p:graphicFrame>
        <p:nvGraphicFramePr>
          <p:cNvPr id="10" name="表 9">
            <a:extLst>
              <a:ext uri="{FF2B5EF4-FFF2-40B4-BE49-F238E27FC236}">
                <a16:creationId xmlns:a16="http://schemas.microsoft.com/office/drawing/2014/main" id="{951F815D-2D89-4B64-897E-C33509B023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0011405"/>
              </p:ext>
            </p:extLst>
          </p:nvPr>
        </p:nvGraphicFramePr>
        <p:xfrm>
          <a:off x="1371600" y="1772921"/>
          <a:ext cx="10261600" cy="27879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5943">
                  <a:extLst>
                    <a:ext uri="{9D8B030D-6E8A-4147-A177-3AD203B41FA5}">
                      <a16:colId xmlns:a16="http://schemas.microsoft.com/office/drawing/2014/main" val="2087255079"/>
                    </a:ext>
                  </a:extLst>
                </a:gridCol>
                <a:gridCol w="1595912">
                  <a:extLst>
                    <a:ext uri="{9D8B030D-6E8A-4147-A177-3AD203B41FA5}">
                      <a16:colId xmlns:a16="http://schemas.microsoft.com/office/drawing/2014/main" val="2803580495"/>
                    </a:ext>
                  </a:extLst>
                </a:gridCol>
                <a:gridCol w="1335974">
                  <a:extLst>
                    <a:ext uri="{9D8B030D-6E8A-4147-A177-3AD203B41FA5}">
                      <a16:colId xmlns:a16="http://schemas.microsoft.com/office/drawing/2014/main" val="37141486"/>
                    </a:ext>
                  </a:extLst>
                </a:gridCol>
                <a:gridCol w="1373529">
                  <a:extLst>
                    <a:ext uri="{9D8B030D-6E8A-4147-A177-3AD203B41FA5}">
                      <a16:colId xmlns:a16="http://schemas.microsoft.com/office/drawing/2014/main" val="2162344345"/>
                    </a:ext>
                  </a:extLst>
                </a:gridCol>
                <a:gridCol w="1558356">
                  <a:extLst>
                    <a:ext uri="{9D8B030D-6E8A-4147-A177-3AD203B41FA5}">
                      <a16:colId xmlns:a16="http://schemas.microsoft.com/office/drawing/2014/main" val="1973018338"/>
                    </a:ext>
                  </a:extLst>
                </a:gridCol>
                <a:gridCol w="1465943">
                  <a:extLst>
                    <a:ext uri="{9D8B030D-6E8A-4147-A177-3AD203B41FA5}">
                      <a16:colId xmlns:a16="http://schemas.microsoft.com/office/drawing/2014/main" val="1177933075"/>
                    </a:ext>
                  </a:extLst>
                </a:gridCol>
                <a:gridCol w="1465943">
                  <a:extLst>
                    <a:ext uri="{9D8B030D-6E8A-4147-A177-3AD203B41FA5}">
                      <a16:colId xmlns:a16="http://schemas.microsoft.com/office/drawing/2014/main" val="2357815843"/>
                    </a:ext>
                  </a:extLst>
                </a:gridCol>
              </a:tblGrid>
              <a:tr h="536956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/>
                        <a:t>ファイル名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/>
                        <a:t>利用画面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/>
                        <a:t>テクスチャサイズ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/>
                        <a:t>色数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/>
                        <a:t>透過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/>
                        <a:t>内容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/>
                        <a:t>スプライト名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1186213"/>
                  </a:ext>
                </a:extLst>
              </a:tr>
              <a:tr h="536956"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Pic_Title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タイトル～</a:t>
                      </a:r>
                      <a:endParaRPr kumimoji="1" lang="en-US" altLang="ja-JP" dirty="0"/>
                    </a:p>
                    <a:p>
                      <a:r>
                        <a:rPr kumimoji="1" lang="ja-JP" altLang="en-US" dirty="0"/>
                        <a:t>ステージ選択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2283537"/>
                  </a:ext>
                </a:extLst>
              </a:tr>
              <a:tr h="536956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Pic_Game1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5965618"/>
                  </a:ext>
                </a:extLst>
              </a:tr>
              <a:tr h="5369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Pic_Game2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8605983"/>
                  </a:ext>
                </a:extLst>
              </a:tr>
              <a:tr h="5369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Pic_Game3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68289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43255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C1332CE-AFC0-4185-A645-609BBBC18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●サウンド</a:t>
            </a:r>
            <a:r>
              <a:rPr lang="ja-JP" altLang="en-US" dirty="0"/>
              <a:t>リスト</a:t>
            </a:r>
            <a:endParaRPr kumimoji="1" lang="ja-JP" altLang="en-US" dirty="0"/>
          </a:p>
        </p:txBody>
      </p:sp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1BD4DF69-0172-49E4-8288-1504CF9719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2573162"/>
              </p:ext>
            </p:extLst>
          </p:nvPr>
        </p:nvGraphicFramePr>
        <p:xfrm>
          <a:off x="1895812" y="1731342"/>
          <a:ext cx="9076986" cy="239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831">
                  <a:extLst>
                    <a:ext uri="{9D8B030D-6E8A-4147-A177-3AD203B41FA5}">
                      <a16:colId xmlns:a16="http://schemas.microsoft.com/office/drawing/2014/main" val="2059373309"/>
                    </a:ext>
                  </a:extLst>
                </a:gridCol>
                <a:gridCol w="1512831">
                  <a:extLst>
                    <a:ext uri="{9D8B030D-6E8A-4147-A177-3AD203B41FA5}">
                      <a16:colId xmlns:a16="http://schemas.microsoft.com/office/drawing/2014/main" val="1938763193"/>
                    </a:ext>
                  </a:extLst>
                </a:gridCol>
                <a:gridCol w="1512831">
                  <a:extLst>
                    <a:ext uri="{9D8B030D-6E8A-4147-A177-3AD203B41FA5}">
                      <a16:colId xmlns:a16="http://schemas.microsoft.com/office/drawing/2014/main" val="4169458780"/>
                    </a:ext>
                  </a:extLst>
                </a:gridCol>
                <a:gridCol w="1512831">
                  <a:extLst>
                    <a:ext uri="{9D8B030D-6E8A-4147-A177-3AD203B41FA5}">
                      <a16:colId xmlns:a16="http://schemas.microsoft.com/office/drawing/2014/main" val="2681031984"/>
                    </a:ext>
                  </a:extLst>
                </a:gridCol>
                <a:gridCol w="1512831">
                  <a:extLst>
                    <a:ext uri="{9D8B030D-6E8A-4147-A177-3AD203B41FA5}">
                      <a16:colId xmlns:a16="http://schemas.microsoft.com/office/drawing/2014/main" val="3096415460"/>
                    </a:ext>
                  </a:extLst>
                </a:gridCol>
                <a:gridCol w="1512831">
                  <a:extLst>
                    <a:ext uri="{9D8B030D-6E8A-4147-A177-3AD203B41FA5}">
                      <a16:colId xmlns:a16="http://schemas.microsoft.com/office/drawing/2014/main" val="5564249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/>
                        <a:t>ファイル名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/>
                        <a:t>利用画面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/>
                        <a:t>チャンネル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/>
                        <a:t>秒数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/>
                        <a:t>圧縮形式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/>
                        <a:t>ロードタイプ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0223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Bgm_Title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タイトル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435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Bgm_Select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ステージ・キャラ選択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0826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Bgm_Game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ゲーム画面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8746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Bgm_Result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リザルト画面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5387096"/>
                  </a:ext>
                </a:extLst>
              </a:tr>
            </a:tbl>
          </a:graphicData>
        </a:graphic>
      </p:graphicFrame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1A4FE46-BCF5-4F3B-B9E2-1878B8164901}"/>
              </a:ext>
            </a:extLst>
          </p:cNvPr>
          <p:cNvSpPr txBox="1"/>
          <p:nvPr/>
        </p:nvSpPr>
        <p:spPr>
          <a:xfrm>
            <a:off x="1702340" y="1400783"/>
            <a:ext cx="1011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BGM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04814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0588C7-D31A-4958-B332-BBC895B5D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79764"/>
          </a:xfrm>
        </p:spPr>
        <p:txBody>
          <a:bodyPr/>
          <a:lstStyle/>
          <a:p>
            <a:r>
              <a:rPr kumimoji="1" lang="ja-JP" altLang="en-US" dirty="0"/>
              <a:t>ゲーム概要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E0E2E3C-9A4E-4B7E-8CAC-11E625DA4E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65564"/>
            <a:ext cx="9601200" cy="4301836"/>
          </a:xfrm>
        </p:spPr>
        <p:txBody>
          <a:bodyPr>
            <a:normAutofit lnSpcReduction="10000"/>
          </a:bodyPr>
          <a:lstStyle/>
          <a:p>
            <a:r>
              <a:rPr lang="ja-JP" altLang="en-US" sz="2800" dirty="0"/>
              <a:t>ターゲット層：</a:t>
            </a:r>
            <a:r>
              <a:rPr lang="en-US" altLang="ja-JP" sz="2800" dirty="0"/>
              <a:t>10</a:t>
            </a:r>
            <a:r>
              <a:rPr lang="ja-JP" altLang="en-US" sz="2800" dirty="0"/>
              <a:t>代後半　高校生男性</a:t>
            </a:r>
          </a:p>
          <a:p>
            <a:r>
              <a:rPr lang="ja-JP" altLang="en-US" sz="2800" dirty="0"/>
              <a:t>　　　　理由：高度な駆け引きを対戦で発揮して</a:t>
            </a:r>
            <a:r>
              <a:rPr lang="ja-JP" altLang="en-US" sz="2800" dirty="0" err="1"/>
              <a:t>ほ</a:t>
            </a:r>
            <a:r>
              <a:rPr lang="ja-JP" altLang="en-US" sz="2800" dirty="0"/>
              <a:t>　　　　　　　　　　</a:t>
            </a:r>
            <a:r>
              <a:rPr lang="en-US" altLang="ja-JP" sz="2800" dirty="0"/>
              <a:t>		</a:t>
            </a:r>
            <a:r>
              <a:rPr lang="ja-JP" altLang="en-US" sz="2800" dirty="0"/>
              <a:t>　　　しいから</a:t>
            </a:r>
            <a:endParaRPr lang="en-US" altLang="ja-JP" sz="2800" dirty="0"/>
          </a:p>
          <a:p>
            <a:pPr marL="0" indent="0">
              <a:buNone/>
            </a:pPr>
            <a:r>
              <a:rPr lang="ja-JP" altLang="en-US" sz="2800" dirty="0"/>
              <a:t>		　　　あつまりやすい</a:t>
            </a:r>
          </a:p>
          <a:p>
            <a:r>
              <a:rPr lang="ja-JP" altLang="en-US" sz="2800" dirty="0"/>
              <a:t>		売り：高度な駆け引き</a:t>
            </a:r>
            <a:endParaRPr lang="en-US" altLang="ja-JP" sz="2800" dirty="0"/>
          </a:p>
          <a:p>
            <a:r>
              <a:rPr lang="ja-JP" altLang="en-US" sz="2800" dirty="0"/>
              <a:t>　　　　　　　普通の格ゲーとは違う浮遊しながらの戦　　　　　　　　　　</a:t>
            </a:r>
            <a:r>
              <a:rPr lang="en-US" altLang="ja-JP" sz="2800" dirty="0"/>
              <a:t>			</a:t>
            </a:r>
            <a:r>
              <a:rPr lang="ja-JP" altLang="en-US" sz="2800" dirty="0"/>
              <a:t>い</a:t>
            </a:r>
          </a:p>
          <a:p>
            <a:r>
              <a:rPr lang="ja-JP" altLang="en-US" sz="2800" dirty="0"/>
              <a:t>　　　ハード：</a:t>
            </a:r>
            <a:r>
              <a:rPr lang="en-US" altLang="ja-JP" sz="2800" dirty="0"/>
              <a:t>PC</a:t>
            </a:r>
            <a:r>
              <a:rPr lang="ja-JP" altLang="en-US" sz="2800" dirty="0"/>
              <a:t>　</a:t>
            </a:r>
            <a:endParaRPr lang="en-US" altLang="ja-JP" sz="2800" dirty="0"/>
          </a:p>
          <a:p>
            <a:r>
              <a:rPr lang="ja-JP" altLang="en-US" sz="2800" dirty="0"/>
              <a:t>　　ジャンル：格闘ゲーム</a:t>
            </a:r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932692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DD5DE76-CC05-4B1A-9242-861A5B72B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22300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/>
              <a:t>・サウンドリスト</a:t>
            </a:r>
          </a:p>
        </p:txBody>
      </p:sp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0630B509-873B-4225-A603-7B22832A66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8652259"/>
              </p:ext>
            </p:extLst>
          </p:nvPr>
        </p:nvGraphicFramePr>
        <p:xfrm>
          <a:off x="1895814" y="1435100"/>
          <a:ext cx="9076986" cy="50947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831">
                  <a:extLst>
                    <a:ext uri="{9D8B030D-6E8A-4147-A177-3AD203B41FA5}">
                      <a16:colId xmlns:a16="http://schemas.microsoft.com/office/drawing/2014/main" val="3528763228"/>
                    </a:ext>
                  </a:extLst>
                </a:gridCol>
                <a:gridCol w="1512831">
                  <a:extLst>
                    <a:ext uri="{9D8B030D-6E8A-4147-A177-3AD203B41FA5}">
                      <a16:colId xmlns:a16="http://schemas.microsoft.com/office/drawing/2014/main" val="1592686845"/>
                    </a:ext>
                  </a:extLst>
                </a:gridCol>
                <a:gridCol w="1512831">
                  <a:extLst>
                    <a:ext uri="{9D8B030D-6E8A-4147-A177-3AD203B41FA5}">
                      <a16:colId xmlns:a16="http://schemas.microsoft.com/office/drawing/2014/main" val="2120769623"/>
                    </a:ext>
                  </a:extLst>
                </a:gridCol>
                <a:gridCol w="1512831">
                  <a:extLst>
                    <a:ext uri="{9D8B030D-6E8A-4147-A177-3AD203B41FA5}">
                      <a16:colId xmlns:a16="http://schemas.microsoft.com/office/drawing/2014/main" val="255372206"/>
                    </a:ext>
                  </a:extLst>
                </a:gridCol>
                <a:gridCol w="1512831">
                  <a:extLst>
                    <a:ext uri="{9D8B030D-6E8A-4147-A177-3AD203B41FA5}">
                      <a16:colId xmlns:a16="http://schemas.microsoft.com/office/drawing/2014/main" val="1028042594"/>
                    </a:ext>
                  </a:extLst>
                </a:gridCol>
                <a:gridCol w="1512831">
                  <a:extLst>
                    <a:ext uri="{9D8B030D-6E8A-4147-A177-3AD203B41FA5}">
                      <a16:colId xmlns:a16="http://schemas.microsoft.com/office/drawing/2014/main" val="1748350184"/>
                    </a:ext>
                  </a:extLst>
                </a:gridCol>
              </a:tblGrid>
              <a:tr h="35624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/>
                        <a:t>ファイル名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/>
                        <a:t>利用画面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/>
                        <a:t>チャンネル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/>
                        <a:t>秒数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/>
                        <a:t>圧縮形式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/>
                        <a:t>ロードタイプ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3337789"/>
                  </a:ext>
                </a:extLst>
              </a:tr>
              <a:tr h="859313"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Se_ButtonMove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選択画面すべて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6959034"/>
                  </a:ext>
                </a:extLst>
              </a:tr>
              <a:tr h="831231"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Se_ButtonSelect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選択画面すべて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8197877"/>
                  </a:ext>
                </a:extLst>
              </a:tr>
              <a:tr h="481586"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Se_Sword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ゲーム画面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5346074"/>
                  </a:ext>
                </a:extLst>
              </a:tr>
              <a:tr h="481586"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Se_Knuckle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ゲーム画面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8274225"/>
                  </a:ext>
                </a:extLst>
              </a:tr>
              <a:tr h="481586"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Se_Hammer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ゲーム画面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7732161"/>
                  </a:ext>
                </a:extLst>
              </a:tr>
              <a:tr h="481586"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Se_Rpg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ゲーム画面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89897"/>
                  </a:ext>
                </a:extLst>
              </a:tr>
              <a:tr h="481586"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Se_Laser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ゲーム画面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4950514"/>
                  </a:ext>
                </a:extLst>
              </a:tr>
              <a:tr h="481586"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Se_Machine</a:t>
                      </a:r>
                      <a:r>
                        <a:rPr kumimoji="1" lang="en-US" altLang="ja-JP" dirty="0"/>
                        <a:t> gun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ゲーム画面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64799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96233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C1332CE-AFC0-4185-A645-609BBBC18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●</a:t>
            </a:r>
            <a:r>
              <a:rPr lang="en-US" altLang="ja-JP" dirty="0"/>
              <a:t>3D</a:t>
            </a:r>
            <a:r>
              <a:rPr lang="ja-JP" altLang="en-US" dirty="0"/>
              <a:t>モデルリスト</a:t>
            </a:r>
            <a:endParaRPr kumimoji="1" lang="ja-JP" altLang="en-US" dirty="0"/>
          </a:p>
        </p:txBody>
      </p:sp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05163ECF-8021-402B-BBD9-31A82BF6C3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65710"/>
              </p:ext>
            </p:extLst>
          </p:nvPr>
        </p:nvGraphicFramePr>
        <p:xfrm>
          <a:off x="2031999" y="1731343"/>
          <a:ext cx="9174265" cy="434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4853">
                  <a:extLst>
                    <a:ext uri="{9D8B030D-6E8A-4147-A177-3AD203B41FA5}">
                      <a16:colId xmlns:a16="http://schemas.microsoft.com/office/drawing/2014/main" val="3610523701"/>
                    </a:ext>
                  </a:extLst>
                </a:gridCol>
                <a:gridCol w="1834853">
                  <a:extLst>
                    <a:ext uri="{9D8B030D-6E8A-4147-A177-3AD203B41FA5}">
                      <a16:colId xmlns:a16="http://schemas.microsoft.com/office/drawing/2014/main" val="2032520852"/>
                    </a:ext>
                  </a:extLst>
                </a:gridCol>
                <a:gridCol w="1834853">
                  <a:extLst>
                    <a:ext uri="{9D8B030D-6E8A-4147-A177-3AD203B41FA5}">
                      <a16:colId xmlns:a16="http://schemas.microsoft.com/office/drawing/2014/main" val="3365138422"/>
                    </a:ext>
                  </a:extLst>
                </a:gridCol>
                <a:gridCol w="1834853">
                  <a:extLst>
                    <a:ext uri="{9D8B030D-6E8A-4147-A177-3AD203B41FA5}">
                      <a16:colId xmlns:a16="http://schemas.microsoft.com/office/drawing/2014/main" val="1340190699"/>
                    </a:ext>
                  </a:extLst>
                </a:gridCol>
                <a:gridCol w="1834853">
                  <a:extLst>
                    <a:ext uri="{9D8B030D-6E8A-4147-A177-3AD203B41FA5}">
                      <a16:colId xmlns:a16="http://schemas.microsoft.com/office/drawing/2014/main" val="23479207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200"/>
                        <a:t>ファイル名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利用画面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アニメーション名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ポリゴン数（主要キャラ３０００全体で</a:t>
                      </a:r>
                      <a:r>
                        <a:rPr kumimoji="1" lang="en-US" altLang="ja-JP" sz="1200" dirty="0"/>
                        <a:t>10</a:t>
                      </a:r>
                      <a:r>
                        <a:rPr kumimoji="1" lang="ja-JP" altLang="en-US" sz="1200" dirty="0"/>
                        <a:t>万以下）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利用テクスチャファイル名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1162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Model_Ufo1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ゲーム画面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9624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Model_Ufo2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ゲーム画面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734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Model_Ufo3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/>
                        <a:t>ゲーム画面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233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Model_Ufo4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/>
                        <a:t>ゲーム画面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6972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200" dirty="0" err="1"/>
                        <a:t>Model_Sword</a:t>
                      </a:r>
                      <a:endParaRPr kumimoji="1" lang="en-US" altLang="ja-JP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/>
                        <a:t>ゲーム画面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3512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200" dirty="0" err="1"/>
                        <a:t>Model_Hammer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/>
                        <a:t>ゲーム画面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2101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200" dirty="0" err="1"/>
                        <a:t>ModeL_Knuckle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/>
                        <a:t>ゲーム画面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224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200" dirty="0" err="1"/>
                        <a:t>Model_Rpg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/>
                        <a:t>ゲーム画面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9281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200" dirty="0" err="1"/>
                        <a:t>Model_Laser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/>
                        <a:t>ゲーム画面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8297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200" dirty="0" err="1"/>
                        <a:t>Model_Machine</a:t>
                      </a:r>
                      <a:r>
                        <a:rPr kumimoji="1" lang="en-US" altLang="ja-JP" sz="1200" dirty="0"/>
                        <a:t> gun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/>
                        <a:t>ゲーム画面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91052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7486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5F8754-CF9C-49EB-9E6F-07E5D30FF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8608" y="184393"/>
            <a:ext cx="4864958" cy="730507"/>
          </a:xfrm>
        </p:spPr>
        <p:txBody>
          <a:bodyPr>
            <a:normAutofit fontScale="90000"/>
          </a:bodyPr>
          <a:lstStyle/>
          <a:p>
            <a:pPr algn="ctr"/>
            <a:r>
              <a:rPr kumimoji="1" lang="ja-JP" altLang="en-US" sz="8000" dirty="0"/>
              <a:t>全体</a:t>
            </a:r>
            <a:r>
              <a:rPr kumimoji="1" lang="ja-JP" altLang="en-US" sz="7200" dirty="0"/>
              <a:t>フロー</a:t>
            </a: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CCB06AF6-8468-42BE-AFC2-9A456B8CF58A}"/>
              </a:ext>
            </a:extLst>
          </p:cNvPr>
          <p:cNvSpPr txBox="1"/>
          <p:nvPr/>
        </p:nvSpPr>
        <p:spPr>
          <a:xfrm>
            <a:off x="5030849" y="1456203"/>
            <a:ext cx="1512000" cy="396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ja-JP" altLang="en-US" sz="2400" dirty="0"/>
              <a:t>タイトル</a:t>
            </a: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6D0C56F9-75E0-4293-9628-366C6ED117BB}"/>
              </a:ext>
            </a:extLst>
          </p:cNvPr>
          <p:cNvSpPr txBox="1"/>
          <p:nvPr/>
        </p:nvSpPr>
        <p:spPr>
          <a:xfrm>
            <a:off x="4508849" y="2424783"/>
            <a:ext cx="2556000" cy="396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ja-JP" altLang="en-US" sz="2400" dirty="0"/>
              <a:t>キャラセレクト</a:t>
            </a: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E91C7980-A563-4EEC-8728-B39865774194}"/>
              </a:ext>
            </a:extLst>
          </p:cNvPr>
          <p:cNvSpPr txBox="1"/>
          <p:nvPr/>
        </p:nvSpPr>
        <p:spPr>
          <a:xfrm>
            <a:off x="4454849" y="3392077"/>
            <a:ext cx="2664000" cy="396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ja-JP" altLang="en-US" sz="2400" dirty="0"/>
              <a:t>ステージセレクト</a:t>
            </a: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761DD352-E1EE-4218-8C38-2DE125EA86D7}"/>
              </a:ext>
            </a:extLst>
          </p:cNvPr>
          <p:cNvSpPr txBox="1"/>
          <p:nvPr/>
        </p:nvSpPr>
        <p:spPr>
          <a:xfrm>
            <a:off x="4922849" y="4359371"/>
            <a:ext cx="1728000" cy="396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2400" dirty="0"/>
              <a:t>ゲーム画面</a:t>
            </a: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FE8684A2-EA8D-4B86-9216-2E53A2DC8379}"/>
              </a:ext>
            </a:extLst>
          </p:cNvPr>
          <p:cNvSpPr txBox="1"/>
          <p:nvPr/>
        </p:nvSpPr>
        <p:spPr>
          <a:xfrm>
            <a:off x="5065500" y="6233219"/>
            <a:ext cx="1440000" cy="396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ja-JP" altLang="en-US" sz="2400" dirty="0"/>
              <a:t>結果画面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90E7B131-B155-4AD5-951A-75353CD6B1B8}"/>
              </a:ext>
            </a:extLst>
          </p:cNvPr>
          <p:cNvSpPr txBox="1"/>
          <p:nvPr/>
        </p:nvSpPr>
        <p:spPr>
          <a:xfrm>
            <a:off x="5785500" y="5298549"/>
            <a:ext cx="2124000" cy="396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2400" dirty="0"/>
              <a:t>メニュー画面</a:t>
            </a:r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391D8BB9-BC4F-4376-934D-B101F94963FF}"/>
              </a:ext>
            </a:extLst>
          </p:cNvPr>
          <p:cNvCxnSpPr/>
          <p:nvPr/>
        </p:nvCxnSpPr>
        <p:spPr>
          <a:xfrm>
            <a:off x="5416062" y="1852203"/>
            <a:ext cx="0" cy="5725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032EBC9B-954D-48C0-B515-50B538379737}"/>
              </a:ext>
            </a:extLst>
          </p:cNvPr>
          <p:cNvCxnSpPr/>
          <p:nvPr/>
        </p:nvCxnSpPr>
        <p:spPr>
          <a:xfrm flipV="1">
            <a:off x="6096000" y="1852203"/>
            <a:ext cx="0" cy="5725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73C5D465-8E40-48AF-8093-156594353FB8}"/>
              </a:ext>
            </a:extLst>
          </p:cNvPr>
          <p:cNvCxnSpPr/>
          <p:nvPr/>
        </p:nvCxnSpPr>
        <p:spPr>
          <a:xfrm>
            <a:off x="5416062" y="2820783"/>
            <a:ext cx="0" cy="5712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F6B5A3E4-5226-418E-A4A8-06FAF452A153}"/>
              </a:ext>
            </a:extLst>
          </p:cNvPr>
          <p:cNvCxnSpPr/>
          <p:nvPr/>
        </p:nvCxnSpPr>
        <p:spPr>
          <a:xfrm flipV="1">
            <a:off x="6096000" y="2820783"/>
            <a:ext cx="0" cy="5712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B7879950-485D-49D8-83DD-A9DA918E0665}"/>
              </a:ext>
            </a:extLst>
          </p:cNvPr>
          <p:cNvCxnSpPr/>
          <p:nvPr/>
        </p:nvCxnSpPr>
        <p:spPr>
          <a:xfrm>
            <a:off x="5416062" y="3788077"/>
            <a:ext cx="0" cy="5712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BEC3BB68-D1EB-4D12-97A3-D4C2DA5E47E7}"/>
              </a:ext>
            </a:extLst>
          </p:cNvPr>
          <p:cNvCxnSpPr/>
          <p:nvPr/>
        </p:nvCxnSpPr>
        <p:spPr>
          <a:xfrm>
            <a:off x="5416062" y="4755371"/>
            <a:ext cx="0" cy="14778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B4596C11-1995-42FA-9F78-273D9D49CC9B}"/>
              </a:ext>
            </a:extLst>
          </p:cNvPr>
          <p:cNvCxnSpPr/>
          <p:nvPr/>
        </p:nvCxnSpPr>
        <p:spPr>
          <a:xfrm>
            <a:off x="6096000" y="4755371"/>
            <a:ext cx="0" cy="5431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D1FBF8AF-41EE-48A5-97BD-322DA79F5130}"/>
              </a:ext>
            </a:extLst>
          </p:cNvPr>
          <p:cNvCxnSpPr/>
          <p:nvPr/>
        </p:nvCxnSpPr>
        <p:spPr>
          <a:xfrm flipV="1">
            <a:off x="6505500" y="4755371"/>
            <a:ext cx="0" cy="5431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コネクタ: カギ線 43">
            <a:extLst>
              <a:ext uri="{FF2B5EF4-FFF2-40B4-BE49-F238E27FC236}">
                <a16:creationId xmlns:a16="http://schemas.microsoft.com/office/drawing/2014/main" id="{A56C163E-C68C-4CF1-BFC2-7EAF57BA487C}"/>
              </a:ext>
            </a:extLst>
          </p:cNvPr>
          <p:cNvCxnSpPr>
            <a:stCxn id="13" idx="3"/>
            <a:endCxn id="56" idx="3"/>
          </p:cNvCxnSpPr>
          <p:nvPr/>
        </p:nvCxnSpPr>
        <p:spPr>
          <a:xfrm flipH="1" flipV="1">
            <a:off x="7064849" y="2622783"/>
            <a:ext cx="844651" cy="2873766"/>
          </a:xfrm>
          <a:prstGeom prst="bentConnector3">
            <a:avLst>
              <a:gd name="adj1" fmla="val -27064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コネクタ: カギ線 50">
            <a:extLst>
              <a:ext uri="{FF2B5EF4-FFF2-40B4-BE49-F238E27FC236}">
                <a16:creationId xmlns:a16="http://schemas.microsoft.com/office/drawing/2014/main" id="{E89A8688-519A-4573-A152-43EDB84C866B}"/>
              </a:ext>
            </a:extLst>
          </p:cNvPr>
          <p:cNvCxnSpPr>
            <a:endCxn id="55" idx="3"/>
          </p:cNvCxnSpPr>
          <p:nvPr/>
        </p:nvCxnSpPr>
        <p:spPr>
          <a:xfrm rot="10800000">
            <a:off x="6542850" y="1654203"/>
            <a:ext cx="1616413" cy="968580"/>
          </a:xfrm>
          <a:prstGeom prst="bentConnector3">
            <a:avLst>
              <a:gd name="adj1" fmla="val 2133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コネクタ: カギ線 53">
            <a:extLst>
              <a:ext uri="{FF2B5EF4-FFF2-40B4-BE49-F238E27FC236}">
                <a16:creationId xmlns:a16="http://schemas.microsoft.com/office/drawing/2014/main" id="{0E1F517A-42DD-469F-B5B5-CE37BA2B568E}"/>
              </a:ext>
            </a:extLst>
          </p:cNvPr>
          <p:cNvCxnSpPr>
            <a:stCxn id="59" idx="1"/>
            <a:endCxn id="55" idx="1"/>
          </p:cNvCxnSpPr>
          <p:nvPr/>
        </p:nvCxnSpPr>
        <p:spPr>
          <a:xfrm rot="10800000">
            <a:off x="5030850" y="1654203"/>
            <a:ext cx="34651" cy="4777016"/>
          </a:xfrm>
          <a:prstGeom prst="bentConnector3">
            <a:avLst>
              <a:gd name="adj1" fmla="val 6240481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FB3218AA-39C7-40B0-A578-E6225145B1E6}"/>
              </a:ext>
            </a:extLst>
          </p:cNvPr>
          <p:cNvCxnSpPr>
            <a:cxnSpLocks/>
            <a:endCxn id="56" idx="1"/>
          </p:cNvCxnSpPr>
          <p:nvPr/>
        </p:nvCxnSpPr>
        <p:spPr>
          <a:xfrm>
            <a:off x="2903974" y="2622783"/>
            <a:ext cx="160487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61CB6528-9050-4E01-85F5-161C30EEDD5F}"/>
              </a:ext>
            </a:extLst>
          </p:cNvPr>
          <p:cNvCxnSpPr>
            <a:cxnSpLocks/>
          </p:cNvCxnSpPr>
          <p:nvPr/>
        </p:nvCxnSpPr>
        <p:spPr>
          <a:xfrm>
            <a:off x="2903974" y="4530988"/>
            <a:ext cx="201887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楕円 21">
            <a:extLst>
              <a:ext uri="{FF2B5EF4-FFF2-40B4-BE49-F238E27FC236}">
                <a16:creationId xmlns:a16="http://schemas.microsoft.com/office/drawing/2014/main" id="{3713B420-4AF8-4FE8-A5AA-1E083C2B6286}"/>
              </a:ext>
            </a:extLst>
          </p:cNvPr>
          <p:cNvSpPr/>
          <p:nvPr/>
        </p:nvSpPr>
        <p:spPr>
          <a:xfrm>
            <a:off x="6386102" y="1188348"/>
            <a:ext cx="993431" cy="77523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必須</a:t>
            </a:r>
          </a:p>
        </p:txBody>
      </p:sp>
      <p:sp>
        <p:nvSpPr>
          <p:cNvPr id="24" name="楕円 23">
            <a:extLst>
              <a:ext uri="{FF2B5EF4-FFF2-40B4-BE49-F238E27FC236}">
                <a16:creationId xmlns:a16="http://schemas.microsoft.com/office/drawing/2014/main" id="{AF88C704-8DCD-4331-A8EA-70A51FF7BCB8}"/>
              </a:ext>
            </a:extLst>
          </p:cNvPr>
          <p:cNvSpPr/>
          <p:nvPr/>
        </p:nvSpPr>
        <p:spPr>
          <a:xfrm>
            <a:off x="6785007" y="2188419"/>
            <a:ext cx="993431" cy="77523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必須</a:t>
            </a:r>
            <a:endParaRPr kumimoji="1" lang="en-US" altLang="ja-JP" dirty="0"/>
          </a:p>
          <a:p>
            <a:pPr algn="ctr"/>
            <a:r>
              <a:rPr kumimoji="1" lang="en-US" altLang="ja-JP" dirty="0"/>
              <a:t>2</a:t>
            </a:r>
            <a:r>
              <a:rPr kumimoji="1" lang="ja-JP" altLang="en-US" dirty="0"/>
              <a:t>種類</a:t>
            </a:r>
          </a:p>
        </p:txBody>
      </p:sp>
      <p:sp>
        <p:nvSpPr>
          <p:cNvPr id="25" name="楕円 24">
            <a:extLst>
              <a:ext uri="{FF2B5EF4-FFF2-40B4-BE49-F238E27FC236}">
                <a16:creationId xmlns:a16="http://schemas.microsoft.com/office/drawing/2014/main" id="{57BC2E5A-8B65-40AE-A97B-B13091829780}"/>
              </a:ext>
            </a:extLst>
          </p:cNvPr>
          <p:cNvSpPr/>
          <p:nvPr/>
        </p:nvSpPr>
        <p:spPr>
          <a:xfrm>
            <a:off x="6261406" y="4164309"/>
            <a:ext cx="993431" cy="77523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必須</a:t>
            </a:r>
          </a:p>
        </p:txBody>
      </p:sp>
      <p:sp>
        <p:nvSpPr>
          <p:cNvPr id="26" name="楕円 25">
            <a:extLst>
              <a:ext uri="{FF2B5EF4-FFF2-40B4-BE49-F238E27FC236}">
                <a16:creationId xmlns:a16="http://schemas.microsoft.com/office/drawing/2014/main" id="{924677FA-C9A7-49EE-999C-15DAE5B06618}"/>
              </a:ext>
            </a:extLst>
          </p:cNvPr>
          <p:cNvSpPr/>
          <p:nvPr/>
        </p:nvSpPr>
        <p:spPr>
          <a:xfrm>
            <a:off x="6096000" y="6070781"/>
            <a:ext cx="993431" cy="77523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必須</a:t>
            </a:r>
          </a:p>
        </p:txBody>
      </p:sp>
      <p:sp>
        <p:nvSpPr>
          <p:cNvPr id="33" name="楕円 32">
            <a:extLst>
              <a:ext uri="{FF2B5EF4-FFF2-40B4-BE49-F238E27FC236}">
                <a16:creationId xmlns:a16="http://schemas.microsoft.com/office/drawing/2014/main" id="{49AD5DC1-45C3-4317-834A-200A0AF9C403}"/>
              </a:ext>
            </a:extLst>
          </p:cNvPr>
          <p:cNvSpPr/>
          <p:nvPr/>
        </p:nvSpPr>
        <p:spPr>
          <a:xfrm>
            <a:off x="7125091" y="3119120"/>
            <a:ext cx="993431" cy="77523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4" name="楕円 33">
            <a:extLst>
              <a:ext uri="{FF2B5EF4-FFF2-40B4-BE49-F238E27FC236}">
                <a16:creationId xmlns:a16="http://schemas.microsoft.com/office/drawing/2014/main" id="{7E7B52A0-F289-49EA-B852-811639586080}"/>
              </a:ext>
            </a:extLst>
          </p:cNvPr>
          <p:cNvSpPr/>
          <p:nvPr/>
        </p:nvSpPr>
        <p:spPr>
          <a:xfrm>
            <a:off x="7784850" y="5203797"/>
            <a:ext cx="993431" cy="775231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03012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972791-F2F9-4729-9306-31BDAD5DB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831501"/>
            <a:ext cx="9601200" cy="1485900"/>
          </a:xfrm>
        </p:spPr>
        <p:txBody>
          <a:bodyPr/>
          <a:lstStyle/>
          <a:p>
            <a:r>
              <a:rPr kumimoji="1" lang="ja-JP" altLang="en-US" dirty="0"/>
              <a:t>タイトル画面仕様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7FEDF36-8A27-4B5E-8C4E-0B853D0B8E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95147" y="739997"/>
            <a:ext cx="3677653" cy="1377127"/>
          </a:xfrm>
        </p:spPr>
        <p:txBody>
          <a:bodyPr/>
          <a:lstStyle/>
          <a:p>
            <a:pPr marL="0" indent="0">
              <a:buNone/>
            </a:pPr>
            <a:r>
              <a:rPr lang="ja-JP" altLang="en-US" dirty="0"/>
              <a:t>・スタート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キャラセレクト画面へ移動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en-US" altLang="ja-JP" dirty="0"/>
              <a:t>START</a:t>
            </a:r>
            <a:r>
              <a:rPr lang="ja-JP" altLang="en-US" dirty="0"/>
              <a:t>ボタン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4261F6D-9B83-44C0-85CF-9DD86DA91AAE}"/>
              </a:ext>
            </a:extLst>
          </p:cNvPr>
          <p:cNvSpPr/>
          <p:nvPr/>
        </p:nvSpPr>
        <p:spPr>
          <a:xfrm>
            <a:off x="1219200" y="2317401"/>
            <a:ext cx="6621379" cy="40105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7F8DFB68-D957-44D6-BC08-3DE10BF4BED5}"/>
              </a:ext>
            </a:extLst>
          </p:cNvPr>
          <p:cNvSpPr/>
          <p:nvPr/>
        </p:nvSpPr>
        <p:spPr>
          <a:xfrm>
            <a:off x="1808747" y="2798664"/>
            <a:ext cx="5486400" cy="10305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タイトル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E14140B6-018B-4FA4-8C37-014304933207}"/>
              </a:ext>
            </a:extLst>
          </p:cNvPr>
          <p:cNvSpPr/>
          <p:nvPr/>
        </p:nvSpPr>
        <p:spPr>
          <a:xfrm>
            <a:off x="3348789" y="4595756"/>
            <a:ext cx="2534653" cy="4488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Start</a:t>
            </a:r>
            <a:endParaRPr kumimoji="1" lang="ja-JP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957B22D0-6126-44B4-A842-BA784949C4F8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5056191" y="3117843"/>
            <a:ext cx="3545304" cy="13996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3545064-BDB4-41BA-9B8D-554979884A8E}"/>
              </a:ext>
            </a:extLst>
          </p:cNvPr>
          <p:cNvSpPr txBox="1"/>
          <p:nvPr/>
        </p:nvSpPr>
        <p:spPr>
          <a:xfrm>
            <a:off x="8601495" y="2517678"/>
            <a:ext cx="2438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Start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ボタンを押して効果音がながれたあとにキャラ選択画面に遷移</a:t>
            </a: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AA39CCD2-9DD9-4B7F-99E3-5F464BEE7274}"/>
              </a:ext>
            </a:extLst>
          </p:cNvPr>
          <p:cNvSpPr txBox="1"/>
          <p:nvPr/>
        </p:nvSpPr>
        <p:spPr>
          <a:xfrm>
            <a:off x="2013327" y="1588536"/>
            <a:ext cx="46400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BGM</a:t>
            </a:r>
            <a:r>
              <a:rPr kumimoji="1" lang="ja-JP" altLang="en-US" dirty="0"/>
              <a:t>はスタートを押すまで流れる</a:t>
            </a:r>
            <a:endParaRPr kumimoji="1" lang="en-US" altLang="ja-JP" dirty="0"/>
          </a:p>
          <a:p>
            <a:r>
              <a:rPr kumimoji="1" lang="ja-JP" altLang="en-US" dirty="0"/>
              <a:t>スタートを押すときに効果音が鳴る</a:t>
            </a:r>
          </a:p>
        </p:txBody>
      </p:sp>
    </p:spTree>
    <p:extLst>
      <p:ext uri="{BB962C8B-B14F-4D97-AF65-F5344CB8AC3E}">
        <p14:creationId xmlns:p14="http://schemas.microsoft.com/office/powerpoint/2010/main" val="1607630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02D958E-89ED-47DD-8BFB-9175A7B47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キャラセレクト画面仕様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C3C5148-7095-4460-ABA8-2E7AE0B16F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4056434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選択するのは</a:t>
            </a:r>
            <a:r>
              <a:rPr kumimoji="1" lang="en-US" altLang="ja-JP" dirty="0"/>
              <a:t>UFO</a:t>
            </a:r>
            <a:r>
              <a:rPr lang="ja-JP" altLang="en-US" dirty="0"/>
              <a:t>と装備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武器は近接武器と遠距離武器を選択する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近接武器　→　剣・ナックル・ハンマー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遠距離武器　→　ビームライフル・マシンガン・</a:t>
            </a:r>
            <a:r>
              <a:rPr lang="en-US" altLang="ja-JP" dirty="0"/>
              <a:t>RPG</a:t>
            </a:r>
          </a:p>
          <a:p>
            <a:pPr marL="0" indent="0">
              <a:buNone/>
            </a:pPr>
            <a:r>
              <a:rPr lang="ja-JP" altLang="en-US" dirty="0"/>
              <a:t>　左スティックで選択　◯ボタンで決定　</a:t>
            </a:r>
            <a:r>
              <a:rPr lang="en-US" altLang="ja-JP" dirty="0"/>
              <a:t>×</a:t>
            </a:r>
            <a:r>
              <a:rPr lang="ja-JP" altLang="en-US" dirty="0"/>
              <a:t>ボタンでキャンセル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■何も選択していない状態で</a:t>
            </a:r>
            <a:r>
              <a:rPr lang="en-US" altLang="ja-JP" dirty="0"/>
              <a:t>×</a:t>
            </a:r>
            <a:r>
              <a:rPr lang="ja-JP" altLang="en-US" dirty="0"/>
              <a:t>ボタンでタイトルへ移動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・</a:t>
            </a:r>
            <a:r>
              <a:rPr lang="en-US" altLang="ja-JP" dirty="0"/>
              <a:t>SE</a:t>
            </a:r>
            <a:r>
              <a:rPr lang="ja-JP" altLang="en-US" dirty="0"/>
              <a:t>はキャラ選択時にながれる。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・表示したキャラなどが上にながれていき下からステージ選択が流れてくる　</a:t>
            </a:r>
            <a:endParaRPr kumimoji="1" lang="en-US" altLang="ja-JP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FDDB6D7-976D-4900-AC19-119BC1AEF6AD}"/>
              </a:ext>
            </a:extLst>
          </p:cNvPr>
          <p:cNvSpPr txBox="1"/>
          <p:nvPr/>
        </p:nvSpPr>
        <p:spPr>
          <a:xfrm>
            <a:off x="1614143" y="1525369"/>
            <a:ext cx="6187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BGM</a:t>
            </a:r>
            <a:r>
              <a:rPr kumimoji="1" lang="ja-JP" altLang="en-US" dirty="0"/>
              <a:t>はキャラ選択とステージ選択が完了するまで流れる</a:t>
            </a:r>
            <a:endParaRPr kumimoji="1" lang="en-US" altLang="ja-JP" dirty="0"/>
          </a:p>
          <a:p>
            <a:r>
              <a:rPr kumimoji="1" lang="ja-JP" altLang="en-US" dirty="0"/>
              <a:t>十字キーと選択ボタンを押したら効果音が鳴る</a:t>
            </a:r>
          </a:p>
        </p:txBody>
      </p:sp>
    </p:spTree>
    <p:extLst>
      <p:ext uri="{BB962C8B-B14F-4D97-AF65-F5344CB8AC3E}">
        <p14:creationId xmlns:p14="http://schemas.microsoft.com/office/powerpoint/2010/main" val="2915821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224E48-FB24-4DA7-A686-953FFB314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●キャラ選択画面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33344327-1F96-4A52-87DE-F412263113A8}"/>
              </a:ext>
            </a:extLst>
          </p:cNvPr>
          <p:cNvSpPr/>
          <p:nvPr/>
        </p:nvSpPr>
        <p:spPr>
          <a:xfrm>
            <a:off x="838200" y="1941095"/>
            <a:ext cx="6156158" cy="35292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３は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F0C43C9C-39EF-4DDD-83B4-F79D15503053}"/>
              </a:ext>
            </a:extLst>
          </p:cNvPr>
          <p:cNvSpPr/>
          <p:nvPr/>
        </p:nvSpPr>
        <p:spPr>
          <a:xfrm>
            <a:off x="3080084" y="3096126"/>
            <a:ext cx="1588169" cy="11871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C8077061-4061-4189-BCDF-0C84C7CFF1C3}"/>
              </a:ext>
            </a:extLst>
          </p:cNvPr>
          <p:cNvSpPr/>
          <p:nvPr/>
        </p:nvSpPr>
        <p:spPr>
          <a:xfrm>
            <a:off x="3593432" y="3096126"/>
            <a:ext cx="577515" cy="11871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972BF8A1-CCEE-4AFB-A38A-2D4B705953EC}"/>
              </a:ext>
            </a:extLst>
          </p:cNvPr>
          <p:cNvCxnSpPr>
            <a:stCxn id="7" idx="1"/>
            <a:endCxn id="7" idx="3"/>
          </p:cNvCxnSpPr>
          <p:nvPr/>
        </p:nvCxnSpPr>
        <p:spPr>
          <a:xfrm>
            <a:off x="3080084" y="3689684"/>
            <a:ext cx="158816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6A8F3C8E-0DE2-485F-B77D-74A156454BE2}"/>
              </a:ext>
            </a:extLst>
          </p:cNvPr>
          <p:cNvSpPr/>
          <p:nvPr/>
        </p:nvSpPr>
        <p:spPr>
          <a:xfrm>
            <a:off x="1106905" y="2229853"/>
            <a:ext cx="1780674" cy="22138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１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P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の選んだキャラを表示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9D5B1ABC-E30E-470F-B3ED-15735EF042AF}"/>
              </a:ext>
            </a:extLst>
          </p:cNvPr>
          <p:cNvSpPr/>
          <p:nvPr/>
        </p:nvSpPr>
        <p:spPr>
          <a:xfrm>
            <a:off x="4860758" y="2229823"/>
            <a:ext cx="1780674" cy="22138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２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P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の選んだキャラを表示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2C52FA9D-A595-4D5C-B657-B2A59057F576}"/>
              </a:ext>
            </a:extLst>
          </p:cNvPr>
          <p:cNvSpPr/>
          <p:nvPr/>
        </p:nvSpPr>
        <p:spPr>
          <a:xfrm>
            <a:off x="4668253" y="4828644"/>
            <a:ext cx="1973179" cy="4812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２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P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の武器選択</a:t>
            </a:r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494FD964-EFE8-4F1E-A6D3-AC16CEBBE0DC}"/>
              </a:ext>
            </a:extLst>
          </p:cNvPr>
          <p:cNvCxnSpPr>
            <a:cxnSpLocks/>
            <a:endCxn id="15" idx="3"/>
          </p:cNvCxnSpPr>
          <p:nvPr/>
        </p:nvCxnSpPr>
        <p:spPr>
          <a:xfrm flipH="1">
            <a:off x="6641432" y="3810436"/>
            <a:ext cx="2133600" cy="12588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726EFD5-2A33-4F10-8FB6-FE9DD911EFB9}"/>
              </a:ext>
            </a:extLst>
          </p:cNvPr>
          <p:cNvSpPr txBox="1"/>
          <p:nvPr/>
        </p:nvSpPr>
        <p:spPr>
          <a:xfrm>
            <a:off x="9013371" y="3265714"/>
            <a:ext cx="26929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二人が選択された状態で</a:t>
            </a:r>
            <a:r>
              <a:rPr kumimoji="1" lang="en-US" altLang="ja-JP" dirty="0"/>
              <a:t>START</a:t>
            </a:r>
            <a:r>
              <a:rPr kumimoji="1" lang="ja-JP" altLang="en-US" dirty="0"/>
              <a:t>ボタンでステージ選択画面に遷移</a:t>
            </a: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41B89B19-93EC-4D21-9D89-40A2F00761F8}"/>
              </a:ext>
            </a:extLst>
          </p:cNvPr>
          <p:cNvCxnSpPr/>
          <p:nvPr/>
        </p:nvCxnSpPr>
        <p:spPr>
          <a:xfrm flipH="1">
            <a:off x="4581728" y="2171700"/>
            <a:ext cx="4007795" cy="12573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4120ABEE-660A-49D5-86AA-3BD9462601C0}"/>
              </a:ext>
            </a:extLst>
          </p:cNvPr>
          <p:cNvSpPr txBox="1"/>
          <p:nvPr/>
        </p:nvSpPr>
        <p:spPr>
          <a:xfrm>
            <a:off x="8775032" y="1663430"/>
            <a:ext cx="25787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この場所で選んだキャラ選んだキャラを表示の部分で表示される</a:t>
            </a:r>
          </a:p>
        </p:txBody>
      </p:sp>
      <p:sp>
        <p:nvSpPr>
          <p:cNvPr id="18" name="楕円 17">
            <a:extLst>
              <a:ext uri="{FF2B5EF4-FFF2-40B4-BE49-F238E27FC236}">
                <a16:creationId xmlns:a16="http://schemas.microsoft.com/office/drawing/2014/main" id="{C1F15D62-21A8-40A3-81D1-93D32805DB8B}"/>
              </a:ext>
            </a:extLst>
          </p:cNvPr>
          <p:cNvSpPr/>
          <p:nvPr/>
        </p:nvSpPr>
        <p:spPr>
          <a:xfrm>
            <a:off x="8274108" y="7213333"/>
            <a:ext cx="1001848" cy="85969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DB8A5058-0F70-49B6-97D2-9B1D5F105474}"/>
              </a:ext>
            </a:extLst>
          </p:cNvPr>
          <p:cNvSpPr/>
          <p:nvPr/>
        </p:nvSpPr>
        <p:spPr>
          <a:xfrm>
            <a:off x="1985192" y="4310074"/>
            <a:ext cx="824410" cy="5454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BE3D0DE0-8552-44F2-9561-7B4B839A668E}"/>
              </a:ext>
            </a:extLst>
          </p:cNvPr>
          <p:cNvSpPr/>
          <p:nvPr/>
        </p:nvSpPr>
        <p:spPr>
          <a:xfrm>
            <a:off x="1983511" y="4828644"/>
            <a:ext cx="824410" cy="5454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BD011D84-BDC8-43E4-97A8-2035D682D21E}"/>
              </a:ext>
            </a:extLst>
          </p:cNvPr>
          <p:cNvSpPr/>
          <p:nvPr/>
        </p:nvSpPr>
        <p:spPr>
          <a:xfrm>
            <a:off x="1988485" y="3791504"/>
            <a:ext cx="824410" cy="5454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528FDF03-0810-4632-96F6-9611DA3FA785}"/>
              </a:ext>
            </a:extLst>
          </p:cNvPr>
          <p:cNvSpPr/>
          <p:nvPr/>
        </p:nvSpPr>
        <p:spPr>
          <a:xfrm>
            <a:off x="1185929" y="4828644"/>
            <a:ext cx="824410" cy="5454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6F4D25EE-E679-47F2-9CA4-985084559940}"/>
              </a:ext>
            </a:extLst>
          </p:cNvPr>
          <p:cNvCxnSpPr/>
          <p:nvPr/>
        </p:nvCxnSpPr>
        <p:spPr>
          <a:xfrm flipH="1" flipV="1">
            <a:off x="2957804" y="5069274"/>
            <a:ext cx="5817228" cy="6783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E01575B9-C854-4D14-AF42-D397E08EFA76}"/>
              </a:ext>
            </a:extLst>
          </p:cNvPr>
          <p:cNvSpPr txBox="1"/>
          <p:nvPr/>
        </p:nvSpPr>
        <p:spPr>
          <a:xfrm>
            <a:off x="9113962" y="5155361"/>
            <a:ext cx="25923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武器選択のボタンを押すと２</a:t>
            </a:r>
            <a:r>
              <a:rPr kumimoji="1" lang="en-US" altLang="ja-JP" dirty="0"/>
              <a:t>×</a:t>
            </a:r>
            <a:r>
              <a:rPr kumimoji="1" lang="ja-JP" altLang="en-US" dirty="0"/>
              <a:t>３の射撃と近接武器を表示させ選ばせる</a:t>
            </a: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29CFD6D7-556A-4830-AC88-AA1921C37A60}"/>
              </a:ext>
            </a:extLst>
          </p:cNvPr>
          <p:cNvSpPr/>
          <p:nvPr/>
        </p:nvSpPr>
        <p:spPr>
          <a:xfrm>
            <a:off x="1185929" y="3792100"/>
            <a:ext cx="824410" cy="5454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9416F6F0-7FFF-4676-9D34-0D9695AEB208}"/>
              </a:ext>
            </a:extLst>
          </p:cNvPr>
          <p:cNvSpPr/>
          <p:nvPr/>
        </p:nvSpPr>
        <p:spPr>
          <a:xfrm>
            <a:off x="1184248" y="4310670"/>
            <a:ext cx="824410" cy="5454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9440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7C5D752-4E96-431D-926E-F0C4A7C53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ステージ</a:t>
            </a:r>
            <a:r>
              <a:rPr lang="ja-JP" altLang="en-US" dirty="0"/>
              <a:t>選択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9AB80BC-AE0A-418A-8EAD-280138900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440" y="1428750"/>
            <a:ext cx="9601200" cy="184775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ja-JP" dirty="0"/>
              <a:t>1P</a:t>
            </a:r>
            <a:r>
              <a:rPr lang="ja-JP" altLang="en-US" dirty="0"/>
              <a:t>が操作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3</a:t>
            </a:r>
            <a:r>
              <a:rPr lang="ja-JP" altLang="en-US" dirty="0" err="1"/>
              <a:t>つの</a:t>
            </a:r>
            <a:r>
              <a:rPr lang="ja-JP" altLang="en-US" dirty="0"/>
              <a:t>ステージとランダムの計</a:t>
            </a:r>
            <a:r>
              <a:rPr lang="en-US" altLang="ja-JP" dirty="0"/>
              <a:t>4</a:t>
            </a:r>
            <a:r>
              <a:rPr lang="ja-JP" altLang="en-US" dirty="0" err="1"/>
              <a:t>つの</a:t>
            </a:r>
            <a:r>
              <a:rPr lang="ja-JP" altLang="en-US" dirty="0"/>
              <a:t>選択肢がある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左スティックで選択、◯ボタンで決定し、</a:t>
            </a:r>
            <a:r>
              <a:rPr lang="ja-JP" altLang="en-US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rPr>
              <a:t>ゲーム画面に遷移</a:t>
            </a:r>
            <a:endParaRPr lang="en-US" altLang="ja-JP" dirty="0">
              <a:solidFill>
                <a:prstClr val="black"/>
              </a:solidFill>
              <a:latin typeface="游ゴシック" panose="020F0502020204030204"/>
              <a:ea typeface="游ゴシック" panose="020B0400000000000000" pitchFamily="50" charset="-128"/>
            </a:endParaRPr>
          </a:p>
          <a:p>
            <a:pPr marL="0" indent="0">
              <a:buNone/>
            </a:pPr>
            <a:r>
              <a:rPr lang="en-US" altLang="ja-JP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rPr>
              <a:t>×</a:t>
            </a:r>
            <a:r>
              <a:rPr lang="ja-JP" altLang="en-US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rPr>
              <a:t>ボタンでキャラ選択画面に戻る</a:t>
            </a:r>
            <a:endParaRPr lang="en-US" altLang="ja-JP" dirty="0">
              <a:solidFill>
                <a:prstClr val="black"/>
              </a:solidFill>
              <a:latin typeface="游ゴシック" panose="020F0502020204030204"/>
              <a:ea typeface="游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rPr>
              <a:t>キャラ選択をしてない状態に戻る</a:t>
            </a:r>
            <a:endParaRPr lang="en-US" altLang="ja-JP" dirty="0">
              <a:solidFill>
                <a:prstClr val="black"/>
              </a:solidFill>
              <a:latin typeface="游ゴシック" panose="020F0502020204030204"/>
              <a:ea typeface="游ゴシック" panose="020B0400000000000000" pitchFamily="50" charset="-128"/>
            </a:endParaRP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3701A298-6DF6-4584-851F-2B518A5C0FD2}"/>
              </a:ext>
            </a:extLst>
          </p:cNvPr>
          <p:cNvSpPr/>
          <p:nvPr/>
        </p:nvSpPr>
        <p:spPr>
          <a:xfrm>
            <a:off x="901276" y="3531636"/>
            <a:ext cx="5760781" cy="32610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32B3EFD-E4F6-4B32-ADED-5F4ED7911074}"/>
              </a:ext>
            </a:extLst>
          </p:cNvPr>
          <p:cNvSpPr/>
          <p:nvPr/>
        </p:nvSpPr>
        <p:spPr>
          <a:xfrm>
            <a:off x="1181650" y="3706350"/>
            <a:ext cx="2261937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2469779-0D88-4127-A2EE-E32E529BF6B3}"/>
              </a:ext>
            </a:extLst>
          </p:cNvPr>
          <p:cNvSpPr/>
          <p:nvPr/>
        </p:nvSpPr>
        <p:spPr>
          <a:xfrm>
            <a:off x="4068925" y="3689346"/>
            <a:ext cx="2261937" cy="13595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1FB7508C-D19E-4D78-8EDE-976514773993}"/>
              </a:ext>
            </a:extLst>
          </p:cNvPr>
          <p:cNvSpPr/>
          <p:nvPr/>
        </p:nvSpPr>
        <p:spPr>
          <a:xfrm>
            <a:off x="1181649" y="5273588"/>
            <a:ext cx="2261937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E3B45827-CA0B-4061-A55E-C75474B5BED0}"/>
              </a:ext>
            </a:extLst>
          </p:cNvPr>
          <p:cNvSpPr/>
          <p:nvPr/>
        </p:nvSpPr>
        <p:spPr>
          <a:xfrm>
            <a:off x="4071409" y="5273588"/>
            <a:ext cx="2261937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25EAF71D-6A7A-4DB5-9457-7B7E2DA22E10}"/>
              </a:ext>
            </a:extLst>
          </p:cNvPr>
          <p:cNvSpPr txBox="1"/>
          <p:nvPr/>
        </p:nvSpPr>
        <p:spPr>
          <a:xfrm>
            <a:off x="7137274" y="4185704"/>
            <a:ext cx="50547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十字キーと選択ボタンを押したら効果音が鳴る</a:t>
            </a:r>
          </a:p>
          <a:p>
            <a:endParaRPr kumimoji="1" lang="ja-JP" altLang="en-US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F72CC10D-B3F7-4CF7-A1F7-0B6A0C187E3E}"/>
              </a:ext>
            </a:extLst>
          </p:cNvPr>
          <p:cNvSpPr txBox="1"/>
          <p:nvPr/>
        </p:nvSpPr>
        <p:spPr>
          <a:xfrm>
            <a:off x="7674329" y="5053631"/>
            <a:ext cx="43292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ステージを選択したら、ロードする時間分ナウローディングに入り画面が黒くなる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B9C720AC-D095-40E4-B282-7CAE0CC90261}"/>
              </a:ext>
            </a:extLst>
          </p:cNvPr>
          <p:cNvSpPr txBox="1"/>
          <p:nvPr/>
        </p:nvSpPr>
        <p:spPr>
          <a:xfrm>
            <a:off x="8005069" y="3337018"/>
            <a:ext cx="381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BGM</a:t>
            </a:r>
            <a:r>
              <a:rPr kumimoji="1" lang="ja-JP" altLang="en-US" dirty="0"/>
              <a:t>はキャラ選択画面と一緒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6905637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852108-7BF9-47DF-B586-0ECAFC200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A1FD568-49E2-447C-AD1A-586780206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B9009D1-CC11-4933-AF88-A16708A5BC61}"/>
              </a:ext>
            </a:extLst>
          </p:cNvPr>
          <p:cNvSpPr/>
          <p:nvPr/>
        </p:nvSpPr>
        <p:spPr>
          <a:xfrm>
            <a:off x="1371600" y="685800"/>
            <a:ext cx="9601200" cy="6172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69AF13E-9206-41E3-AE94-C867C15E290D}"/>
              </a:ext>
            </a:extLst>
          </p:cNvPr>
          <p:cNvSpPr txBox="1"/>
          <p:nvPr/>
        </p:nvSpPr>
        <p:spPr>
          <a:xfrm>
            <a:off x="7217923" y="5564221"/>
            <a:ext cx="35214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000" dirty="0"/>
              <a:t>Now</a:t>
            </a:r>
            <a:r>
              <a:rPr kumimoji="1" lang="en-US" altLang="ja-JP" dirty="0"/>
              <a:t> </a:t>
            </a:r>
            <a:r>
              <a:rPr kumimoji="1" lang="en-US" altLang="ja-JP" sz="4000" dirty="0"/>
              <a:t>Loading</a:t>
            </a:r>
            <a:endParaRPr kumimoji="1"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0149967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12971D-686F-4524-8DC5-8E59C0E0D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799"/>
            <a:ext cx="9601200" cy="841549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ゲームルール①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57B21EE-9E4B-4A4D-BB3B-AFBE96FC39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17785"/>
            <a:ext cx="9601200" cy="489354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ja-JP" altLang="en-US" dirty="0">
                <a:latin typeface="+mn-ea"/>
              </a:rPr>
              <a:t>■</a:t>
            </a:r>
            <a:r>
              <a:rPr lang="en-US" altLang="ja-JP" dirty="0">
                <a:latin typeface="+mn-ea"/>
              </a:rPr>
              <a:t>P</a:t>
            </a:r>
            <a:r>
              <a:rPr kumimoji="1" lang="en-US" altLang="ja-JP" dirty="0">
                <a:latin typeface="+mn-ea"/>
              </a:rPr>
              <a:t>S4</a:t>
            </a:r>
            <a:r>
              <a:rPr kumimoji="1" lang="ja-JP" altLang="en-US" dirty="0">
                <a:latin typeface="+mn-ea"/>
              </a:rPr>
              <a:t>コントローラーを基とする</a:t>
            </a:r>
            <a:endParaRPr kumimoji="1" lang="en-US" altLang="ja-JP" dirty="0">
              <a:latin typeface="+mn-ea"/>
            </a:endParaRPr>
          </a:p>
          <a:p>
            <a:pPr marL="0" indent="0">
              <a:buNone/>
            </a:pPr>
            <a:r>
              <a:rPr lang="ja-JP" altLang="en-US" dirty="0"/>
              <a:t>　◯ボタンで近接強攻撃</a:t>
            </a:r>
            <a:r>
              <a:rPr lang="en-US" altLang="ja-JP" dirty="0"/>
              <a:t>	</a:t>
            </a:r>
            <a:r>
              <a:rPr lang="ja-JP" altLang="en-US" dirty="0"/>
              <a:t>　</a:t>
            </a:r>
            <a:r>
              <a:rPr lang="en-US" altLang="ja-JP" dirty="0"/>
              <a:t>×</a:t>
            </a:r>
            <a:r>
              <a:rPr lang="ja-JP" altLang="en-US" dirty="0"/>
              <a:t>ボタンで近接弱攻撃</a:t>
            </a:r>
            <a:r>
              <a:rPr lang="en-US" altLang="ja-JP" dirty="0"/>
              <a:t>	</a:t>
            </a:r>
            <a:r>
              <a:rPr lang="ja-JP" altLang="en-US" dirty="0"/>
              <a:t>　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□ボタン子機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△ボタンで遠距離武器</a:t>
            </a:r>
            <a:r>
              <a:rPr lang="en-US" altLang="ja-JP" dirty="0"/>
              <a:t>	</a:t>
            </a:r>
            <a:r>
              <a:rPr lang="ja-JP" altLang="en-US" dirty="0"/>
              <a:t>　</a:t>
            </a:r>
            <a:r>
              <a:rPr lang="en-US" altLang="ja-JP" dirty="0"/>
              <a:t>R2</a:t>
            </a:r>
            <a:r>
              <a:rPr lang="ja-JP" altLang="en-US" dirty="0"/>
              <a:t>で上に上昇</a:t>
            </a:r>
            <a:r>
              <a:rPr lang="en-US" altLang="ja-JP" dirty="0"/>
              <a:t>L</a:t>
            </a:r>
            <a:r>
              <a:rPr lang="ja-JP" altLang="en-US" dirty="0"/>
              <a:t>２で降下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en-US" altLang="ja-JP" dirty="0"/>
              <a:t>L1</a:t>
            </a:r>
            <a:r>
              <a:rPr lang="ja-JP" altLang="en-US" dirty="0"/>
              <a:t>でガード</a:t>
            </a:r>
            <a:r>
              <a:rPr lang="en-US" altLang="ja-JP" dirty="0"/>
              <a:t>		</a:t>
            </a:r>
            <a:r>
              <a:rPr lang="ja-JP" altLang="en-US" dirty="0"/>
              <a:t>　</a:t>
            </a:r>
            <a:r>
              <a:rPr lang="en-US" altLang="ja-JP" dirty="0"/>
              <a:t>	</a:t>
            </a:r>
            <a:r>
              <a:rPr lang="ja-JP" altLang="en-US" dirty="0"/>
              <a:t>　左スティックで移動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en-US" altLang="ja-JP" dirty="0"/>
              <a:t>option</a:t>
            </a:r>
            <a:r>
              <a:rPr lang="ja-JP" altLang="en-US" dirty="0"/>
              <a:t>ボタンでメニュー画面へ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■斜め上端に各プレイヤーの体力を表示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相手の攻撃に触れるごとにダメージ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■上に制限時間を表示、最大１２０秒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残り時間が</a:t>
            </a:r>
            <a:r>
              <a:rPr lang="en-US" altLang="ja-JP" dirty="0"/>
              <a:t>0</a:t>
            </a:r>
            <a:r>
              <a:rPr lang="ja-JP" altLang="en-US" dirty="0"/>
              <a:t>になった場合、体力が多いほうが勝利する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■エネルギーゲージを各プレイヤーの体力の下に表示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子機を使用するごとに減少、自然回復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　</a:t>
            </a:r>
          </a:p>
        </p:txBody>
      </p:sp>
    </p:spTree>
    <p:extLst>
      <p:ext uri="{BB962C8B-B14F-4D97-AF65-F5344CB8AC3E}">
        <p14:creationId xmlns:p14="http://schemas.microsoft.com/office/powerpoint/2010/main" val="3835771487"/>
      </p:ext>
    </p:extLst>
  </p:cSld>
  <p:clrMapOvr>
    <a:masterClrMapping/>
  </p:clrMapOvr>
</p:sld>
</file>

<file path=ppt/theme/theme1.xml><?xml version="1.0" encoding="utf-8"?>
<a:theme xmlns:a="http://schemas.openxmlformats.org/drawingml/2006/main" name="トリミング">
  <a:themeElements>
    <a:clrScheme name="トリミング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トリミング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トリミング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1535</TotalTime>
  <Words>695</Words>
  <Application>Microsoft Office PowerPoint</Application>
  <PresentationFormat>ワイド画面</PresentationFormat>
  <Paragraphs>263</Paragraphs>
  <Slides>21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21</vt:i4>
      </vt:variant>
    </vt:vector>
  </HeadingPairs>
  <TitlesOfParts>
    <vt:vector size="25" baseType="lpstr">
      <vt:lpstr>メイリオ</vt:lpstr>
      <vt:lpstr>游ゴシック</vt:lpstr>
      <vt:lpstr>Franklin Gothic Book</vt:lpstr>
      <vt:lpstr>トリミング</vt:lpstr>
      <vt:lpstr>仕様書</vt:lpstr>
      <vt:lpstr>ゲーム概要</vt:lpstr>
      <vt:lpstr>全体フロー</vt:lpstr>
      <vt:lpstr>タイトル画面仕様</vt:lpstr>
      <vt:lpstr>キャラセレクト画面仕様</vt:lpstr>
      <vt:lpstr>●キャラ選択画面</vt:lpstr>
      <vt:lpstr>ステージ選択</vt:lpstr>
      <vt:lpstr>PowerPoint プレゼンテーション</vt:lpstr>
      <vt:lpstr>ゲームルール①</vt:lpstr>
      <vt:lpstr>ゲームルール②</vt:lpstr>
      <vt:lpstr>武器仕様</vt:lpstr>
      <vt:lpstr>武器仕様</vt:lpstr>
      <vt:lpstr>キャラ仕様</vt:lpstr>
      <vt:lpstr>●ゲーム画面</vt:lpstr>
      <vt:lpstr>ゲーム画面②</vt:lpstr>
      <vt:lpstr>ゲーム画面③</vt:lpstr>
      <vt:lpstr>結果画面仕様</vt:lpstr>
      <vt:lpstr>●画像リスト</vt:lpstr>
      <vt:lpstr>●サウンドリスト</vt:lpstr>
      <vt:lpstr>・サウンドリスト</vt:lpstr>
      <vt:lpstr>●3Dモデルリスト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仕様書</dc:title>
  <dc:creator>柴田 秋</dc:creator>
  <cp:lastModifiedBy>谷津 光都</cp:lastModifiedBy>
  <cp:revision>80</cp:revision>
  <dcterms:created xsi:type="dcterms:W3CDTF">2018-08-14T02:45:07Z</dcterms:created>
  <dcterms:modified xsi:type="dcterms:W3CDTF">2018-10-04T03:14:12Z</dcterms:modified>
</cp:coreProperties>
</file>