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2"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69" d="100"/>
          <a:sy n="69" d="100"/>
        </p:scale>
        <p:origin x="10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E785E-AE61-4A38-BBD4-7F214BD9A5C1}" type="datetimeFigureOut">
              <a:rPr lang="en-US" smtClean="0"/>
              <a:t>9/21/2021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389F1-1503-4D42-A198-232F24219A42}" type="slidenum">
              <a:rPr lang="en-US" smtClean="0"/>
              <a:t>‹#›</a:t>
            </a:fld>
            <a:endParaRPr lang="en-US"/>
          </a:p>
        </p:txBody>
      </p:sp>
    </p:spTree>
    <p:extLst>
      <p:ext uri="{BB962C8B-B14F-4D97-AF65-F5344CB8AC3E}">
        <p14:creationId xmlns:p14="http://schemas.microsoft.com/office/powerpoint/2010/main" val="156649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7746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2fcfaded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2fcfaded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648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2fcfaded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2fcfaded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00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2fcfaded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2fcfaded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64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2fcfaded4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2fcfaded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23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2fcfaded4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2fcfaded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28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4145B0-7517-466F-8848-6092BF05CFE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205756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145B0-7517-466F-8848-6092BF05CFE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5201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145B0-7517-466F-8848-6092BF05CFE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1127046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3192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4593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6" name="Google Shape;16;p3"/>
          <p:cNvSpPr txBox="1">
            <a:spLocks noGrp="1"/>
          </p:cNvSpPr>
          <p:nvPr>
            <p:ph type="sldNum" idx="12"/>
          </p:nvPr>
        </p:nvSpPr>
        <p:spPr>
          <a:xfrm>
            <a:off x="11296611" y="63192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1951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0" name="Google Shape;20;p4"/>
          <p:cNvSpPr txBox="1">
            <a:spLocks noGrp="1"/>
          </p:cNvSpPr>
          <p:nvPr>
            <p:ph type="sldNum" idx="12"/>
          </p:nvPr>
        </p:nvSpPr>
        <p:spPr>
          <a:xfrm>
            <a:off x="11296611" y="63192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2610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4145B0-7517-466F-8848-6092BF05CFE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278418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4145B0-7517-466F-8848-6092BF05CFE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199233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4145B0-7517-466F-8848-6092BF05CFE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128994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4145B0-7517-466F-8848-6092BF05CFE1}"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356298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4145B0-7517-466F-8848-6092BF05CFE1}"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23586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145B0-7517-466F-8848-6092BF05CFE1}"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114437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4145B0-7517-466F-8848-6092BF05CFE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336749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4145B0-7517-466F-8848-6092BF05CFE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4298DD-6445-43E9-8C39-D0C047D4D126}" type="slidenum">
              <a:rPr lang="en-US" smtClean="0"/>
              <a:t>‹#›</a:t>
            </a:fld>
            <a:endParaRPr lang="en-US"/>
          </a:p>
        </p:txBody>
      </p:sp>
    </p:spTree>
    <p:extLst>
      <p:ext uri="{BB962C8B-B14F-4D97-AF65-F5344CB8AC3E}">
        <p14:creationId xmlns:p14="http://schemas.microsoft.com/office/powerpoint/2010/main" val="285294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145B0-7517-466F-8848-6092BF05CFE1}" type="datetimeFigureOut">
              <a:rPr lang="en-US" smtClean="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298DD-6445-43E9-8C39-D0C047D4D126}" type="slidenum">
              <a:rPr lang="en-US" smtClean="0"/>
              <a:t>‹#›</a:t>
            </a:fld>
            <a:endParaRPr lang="en-US"/>
          </a:p>
        </p:txBody>
      </p:sp>
    </p:spTree>
    <p:extLst>
      <p:ext uri="{BB962C8B-B14F-4D97-AF65-F5344CB8AC3E}">
        <p14:creationId xmlns:p14="http://schemas.microsoft.com/office/powerpoint/2010/main" val="1860933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nytimes.com/2014/08/18/technology/for-big-data-scientists-hurdle-to-insights-is-janitor-work.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hyperlink" Target="http://adv-r.had.co.nz/Functional-programming.html" TargetMode="External"/><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hyperlink" Target="https://cran.r-project.org/web/packages/tidyverse/vignettes/manifesto.html" TargetMode="External"/><Relationship Id="rId4" Type="http://schemas.openxmlformats.org/officeDocument/2006/relationships/hyperlink" Target="https://blog.codinghorror.com/falling-into-the-pit-of-success/" TargetMode="Externa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Wrangling Operations using </a:t>
            </a:r>
            <a:r>
              <a:rPr lang="en-US" dirty="0" smtClean="0"/>
              <a:t>R</a:t>
            </a:r>
            <a:endParaRPr lang="en-US" dirty="0"/>
          </a:p>
        </p:txBody>
      </p:sp>
      <p:sp>
        <p:nvSpPr>
          <p:cNvPr id="3" name="Subtitle 2"/>
          <p:cNvSpPr>
            <a:spLocks noGrp="1"/>
          </p:cNvSpPr>
          <p:nvPr>
            <p:ph type="subTitle" idx="1"/>
          </p:nvPr>
        </p:nvSpPr>
        <p:spPr/>
        <p:txBody>
          <a:bodyPr/>
          <a:lstStyle/>
          <a:p>
            <a:r>
              <a:rPr lang="en-US" dirty="0" err="1" smtClean="0"/>
              <a:t>Revendranath</a:t>
            </a:r>
            <a:r>
              <a:rPr lang="en-US" dirty="0" smtClean="0"/>
              <a:t> T</a:t>
            </a:r>
          </a:p>
          <a:p>
            <a:r>
              <a:rPr lang="en-US" dirty="0" smtClean="0"/>
              <a:t>Dept. of Management</a:t>
            </a:r>
          </a:p>
          <a:p>
            <a:r>
              <a:rPr lang="en-US" dirty="0" smtClean="0"/>
              <a:t>BITS </a:t>
            </a:r>
            <a:r>
              <a:rPr lang="en-US" dirty="0" err="1" smtClean="0"/>
              <a:t>Pilani</a:t>
            </a:r>
            <a:endParaRPr lang="en-US" dirty="0"/>
          </a:p>
        </p:txBody>
      </p:sp>
    </p:spTree>
    <p:extLst>
      <p:ext uri="{BB962C8B-B14F-4D97-AF65-F5344CB8AC3E}">
        <p14:creationId xmlns:p14="http://schemas.microsoft.com/office/powerpoint/2010/main" val="198038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Tidyverse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403" y="2411557"/>
            <a:ext cx="8859247" cy="3255817"/>
          </a:xfrm>
          <a:prstGeom prst="rect">
            <a:avLst/>
          </a:prstGeom>
        </p:spPr>
      </p:pic>
    </p:spTree>
    <p:extLst>
      <p:ext uri="{BB962C8B-B14F-4D97-AF65-F5344CB8AC3E}">
        <p14:creationId xmlns:p14="http://schemas.microsoft.com/office/powerpoint/2010/main" val="92993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a:t>
            </a:r>
            <a:endParaRPr lang="en-US" dirty="0"/>
          </a:p>
        </p:txBody>
      </p:sp>
      <p:pic>
        <p:nvPicPr>
          <p:cNvPr id="1026" name="Picture 2" descr="Data structure — R introduction docu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793" y="1560811"/>
            <a:ext cx="9362498" cy="449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99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3"/>
          <p:cNvPicPr preferRelativeResize="0"/>
          <p:nvPr/>
        </p:nvPicPr>
        <p:blipFill>
          <a:blip r:embed="rId3">
            <a:alphaModFix/>
          </a:blip>
          <a:stretch>
            <a:fillRect/>
          </a:stretch>
        </p:blipFill>
        <p:spPr>
          <a:xfrm>
            <a:off x="508000" y="58234"/>
            <a:ext cx="1524000" cy="1765300"/>
          </a:xfrm>
          <a:prstGeom prst="rect">
            <a:avLst/>
          </a:prstGeom>
          <a:noFill/>
          <a:ln>
            <a:noFill/>
          </a:ln>
        </p:spPr>
      </p:pic>
      <p:sp>
        <p:nvSpPr>
          <p:cNvPr id="56" name="Google Shape;56;p13"/>
          <p:cNvSpPr txBox="1">
            <a:spLocks noGrp="1"/>
          </p:cNvSpPr>
          <p:nvPr>
            <p:ph type="ctrTitle"/>
          </p:nvPr>
        </p:nvSpPr>
        <p:spPr>
          <a:xfrm>
            <a:off x="618800" y="3724267"/>
            <a:ext cx="11360800" cy="1326400"/>
          </a:xfrm>
          <a:prstGeom prst="rect">
            <a:avLst/>
          </a:prstGeom>
        </p:spPr>
        <p:txBody>
          <a:bodyPr spcFirstLastPara="1" vert="horz" wrap="square" lIns="121900" tIns="121900" rIns="121900" bIns="121900" rtlCol="0" anchor="b" anchorCtr="0">
            <a:noAutofit/>
          </a:bodyPr>
          <a:lstStyle/>
          <a:p>
            <a:pPr>
              <a:spcBef>
                <a:spcPts val="0"/>
              </a:spcBef>
            </a:pPr>
            <a:r>
              <a:rPr lang="en"/>
              <a:t>Data Wrangling in R</a:t>
            </a:r>
            <a:endParaRPr/>
          </a:p>
        </p:txBody>
      </p:sp>
      <p:pic>
        <p:nvPicPr>
          <p:cNvPr id="58" name="Google Shape;58;p13"/>
          <p:cNvPicPr preferRelativeResize="0"/>
          <p:nvPr/>
        </p:nvPicPr>
        <p:blipFill>
          <a:blip r:embed="rId4">
            <a:alphaModFix/>
          </a:blip>
          <a:stretch>
            <a:fillRect/>
          </a:stretch>
        </p:blipFill>
        <p:spPr>
          <a:xfrm>
            <a:off x="2032001" y="57749"/>
            <a:ext cx="1524001" cy="1766267"/>
          </a:xfrm>
          <a:prstGeom prst="rect">
            <a:avLst/>
          </a:prstGeom>
          <a:noFill/>
          <a:ln>
            <a:noFill/>
          </a:ln>
        </p:spPr>
      </p:pic>
      <p:sp>
        <p:nvSpPr>
          <p:cNvPr id="59" name="Google Shape;59;p13"/>
          <p:cNvSpPr txBox="1"/>
          <p:nvPr/>
        </p:nvSpPr>
        <p:spPr>
          <a:xfrm>
            <a:off x="3178800" y="3100133"/>
            <a:ext cx="5834400" cy="575600"/>
          </a:xfrm>
          <a:prstGeom prst="rect">
            <a:avLst/>
          </a:prstGeom>
          <a:noFill/>
          <a:ln>
            <a:noFill/>
          </a:ln>
        </p:spPr>
        <p:txBody>
          <a:bodyPr spcFirstLastPara="1" wrap="square" lIns="121900" tIns="121900" rIns="121900" bIns="121900" anchor="t" anchorCtr="0">
            <a:noAutofit/>
          </a:bodyPr>
          <a:lstStyle/>
          <a:p>
            <a:pPr algn="ctr"/>
            <a:r>
              <a:rPr lang="en" sz="3200" b="1" dirty="0">
                <a:solidFill>
                  <a:srgbClr val="FF9900"/>
                </a:solidFill>
                <a:latin typeface="Courier New"/>
                <a:ea typeface="Courier New"/>
                <a:cs typeface="Courier New"/>
                <a:sym typeface="Courier New"/>
              </a:rPr>
              <a:t>library</a:t>
            </a:r>
            <a:r>
              <a:rPr lang="en" sz="3200" b="1" dirty="0">
                <a:solidFill>
                  <a:srgbClr val="FF0000"/>
                </a:solidFill>
                <a:latin typeface="Courier New"/>
                <a:ea typeface="Courier New"/>
                <a:cs typeface="Courier New"/>
                <a:sym typeface="Courier New"/>
              </a:rPr>
              <a:t>(</a:t>
            </a:r>
            <a:r>
              <a:rPr lang="en" sz="3200" b="1" dirty="0">
                <a:latin typeface="Courier New"/>
                <a:ea typeface="Courier New"/>
                <a:cs typeface="Courier New"/>
                <a:sym typeface="Courier New"/>
              </a:rPr>
              <a:t>tidyverse</a:t>
            </a:r>
            <a:r>
              <a:rPr lang="en" sz="3200" b="1" dirty="0">
                <a:solidFill>
                  <a:srgbClr val="FF0000"/>
                </a:solidFill>
                <a:latin typeface="Courier New"/>
                <a:ea typeface="Courier New"/>
                <a:cs typeface="Courier New"/>
                <a:sym typeface="Courier New"/>
              </a:rPr>
              <a:t>)</a:t>
            </a:r>
            <a:endParaRPr sz="3200" b="1" dirty="0">
              <a:solidFill>
                <a:srgbClr val="FF0000"/>
              </a:solidFill>
              <a:latin typeface="Courier New"/>
              <a:ea typeface="Courier New"/>
              <a:cs typeface="Courier New"/>
              <a:sym typeface="Courier New"/>
            </a:endParaRPr>
          </a:p>
        </p:txBody>
      </p:sp>
      <p:pic>
        <p:nvPicPr>
          <p:cNvPr id="60" name="Google Shape;60;p13"/>
          <p:cNvPicPr preferRelativeResize="0"/>
          <p:nvPr/>
        </p:nvPicPr>
        <p:blipFill>
          <a:blip r:embed="rId5">
            <a:alphaModFix/>
          </a:blip>
          <a:stretch>
            <a:fillRect/>
          </a:stretch>
        </p:blipFill>
        <p:spPr>
          <a:xfrm>
            <a:off x="3556001" y="57752"/>
            <a:ext cx="1524001" cy="1766273"/>
          </a:xfrm>
          <a:prstGeom prst="rect">
            <a:avLst/>
          </a:prstGeom>
          <a:noFill/>
          <a:ln>
            <a:noFill/>
          </a:ln>
        </p:spPr>
      </p:pic>
      <p:pic>
        <p:nvPicPr>
          <p:cNvPr id="61" name="Google Shape;61;p13"/>
          <p:cNvPicPr preferRelativeResize="0"/>
          <p:nvPr/>
        </p:nvPicPr>
        <p:blipFill>
          <a:blip r:embed="rId6">
            <a:alphaModFix/>
          </a:blip>
          <a:stretch>
            <a:fillRect/>
          </a:stretch>
        </p:blipFill>
        <p:spPr>
          <a:xfrm>
            <a:off x="1270001" y="1366301"/>
            <a:ext cx="1524000" cy="1765300"/>
          </a:xfrm>
          <a:prstGeom prst="rect">
            <a:avLst/>
          </a:prstGeom>
          <a:noFill/>
          <a:ln>
            <a:noFill/>
          </a:ln>
        </p:spPr>
      </p:pic>
      <p:pic>
        <p:nvPicPr>
          <p:cNvPr id="62" name="Google Shape;62;p13"/>
          <p:cNvPicPr preferRelativeResize="0"/>
          <p:nvPr/>
        </p:nvPicPr>
        <p:blipFill>
          <a:blip r:embed="rId7">
            <a:alphaModFix/>
          </a:blip>
          <a:stretch>
            <a:fillRect/>
          </a:stretch>
        </p:blipFill>
        <p:spPr>
          <a:xfrm>
            <a:off x="2794001" y="1365818"/>
            <a:ext cx="1524001" cy="1766253"/>
          </a:xfrm>
          <a:prstGeom prst="rect">
            <a:avLst/>
          </a:prstGeom>
          <a:noFill/>
          <a:ln>
            <a:noFill/>
          </a:ln>
        </p:spPr>
      </p:pic>
      <p:pic>
        <p:nvPicPr>
          <p:cNvPr id="63" name="Google Shape;63;p13"/>
          <p:cNvPicPr preferRelativeResize="0"/>
          <p:nvPr/>
        </p:nvPicPr>
        <p:blipFill>
          <a:blip r:embed="rId8">
            <a:alphaModFix/>
          </a:blip>
          <a:stretch>
            <a:fillRect/>
          </a:stretch>
        </p:blipFill>
        <p:spPr>
          <a:xfrm>
            <a:off x="4317999" y="1366315"/>
            <a:ext cx="1524000" cy="1765275"/>
          </a:xfrm>
          <a:prstGeom prst="rect">
            <a:avLst/>
          </a:prstGeom>
          <a:noFill/>
          <a:ln>
            <a:noFill/>
          </a:ln>
        </p:spPr>
      </p:pic>
    </p:spTree>
    <p:extLst>
      <p:ext uri="{BB962C8B-B14F-4D97-AF65-F5344CB8AC3E}">
        <p14:creationId xmlns:p14="http://schemas.microsoft.com/office/powerpoint/2010/main" val="112648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15600" y="593367"/>
            <a:ext cx="11776400" cy="763600"/>
          </a:xfrm>
          <a:prstGeom prst="rect">
            <a:avLst/>
          </a:prstGeom>
        </p:spPr>
        <p:txBody>
          <a:bodyPr spcFirstLastPara="1" vert="horz" wrap="square" lIns="121900" tIns="121900" rIns="121900" bIns="121900" rtlCol="0" anchor="t" anchorCtr="0">
            <a:noAutofit/>
          </a:bodyPr>
          <a:lstStyle/>
          <a:p>
            <a:r>
              <a:rPr lang="en" sz="3200"/>
              <a:t>For Big-Data Scientists, ‘Janitor Work’ Is Key Hurdle to Insights</a:t>
            </a:r>
            <a:endParaRPr sz="3200"/>
          </a:p>
        </p:txBody>
      </p:sp>
      <p:sp>
        <p:nvSpPr>
          <p:cNvPr id="69" name="Google Shape;69;p14"/>
          <p:cNvSpPr txBox="1">
            <a:spLocks noGrp="1"/>
          </p:cNvSpPr>
          <p:nvPr>
            <p:ph type="body" idx="1"/>
          </p:nvPr>
        </p:nvSpPr>
        <p:spPr>
          <a:xfrm>
            <a:off x="415600" y="2091833"/>
            <a:ext cx="5333200" cy="4000000"/>
          </a:xfrm>
          <a:prstGeom prst="rect">
            <a:avLst/>
          </a:prstGeom>
        </p:spPr>
        <p:txBody>
          <a:bodyPr spcFirstLastPara="1" vert="horz" wrap="square" lIns="121900" tIns="121900" rIns="121900" bIns="121900" rtlCol="0" anchor="t" anchorCtr="0">
            <a:noAutofit/>
          </a:bodyPr>
          <a:lstStyle/>
          <a:p>
            <a:pPr marL="0" indent="0">
              <a:buNone/>
            </a:pPr>
            <a:r>
              <a:rPr lang="en" sz="2400" dirty="0"/>
              <a:t>“Data scientists, according to interviews and expert estimates, spend from 50 to 80 percent of their time mired in the mundane labor of collecting and preparing data, before it can be explored for useful information.” –– NY Times (2014)</a:t>
            </a:r>
            <a:endParaRPr sz="2400" dirty="0"/>
          </a:p>
          <a:p>
            <a:pPr marL="0" indent="0">
              <a:spcBef>
                <a:spcPts val="2133"/>
              </a:spcBef>
              <a:buNone/>
            </a:pPr>
            <a:endParaRPr sz="2400" dirty="0"/>
          </a:p>
          <a:p>
            <a:pPr marL="0" indent="0">
              <a:spcBef>
                <a:spcPts val="2133"/>
              </a:spcBef>
              <a:spcAft>
                <a:spcPts val="2133"/>
              </a:spcAft>
              <a:buNone/>
            </a:pPr>
            <a:endParaRPr sz="2400" dirty="0"/>
          </a:p>
        </p:txBody>
      </p:sp>
      <p:pic>
        <p:nvPicPr>
          <p:cNvPr id="70" name="Google Shape;70;p14"/>
          <p:cNvPicPr preferRelativeResize="0"/>
          <p:nvPr/>
        </p:nvPicPr>
        <p:blipFill>
          <a:blip r:embed="rId3">
            <a:alphaModFix/>
          </a:blip>
          <a:stretch>
            <a:fillRect/>
          </a:stretch>
        </p:blipFill>
        <p:spPr>
          <a:xfrm>
            <a:off x="5952000" y="1864968"/>
            <a:ext cx="6036800" cy="4569233"/>
          </a:xfrm>
          <a:prstGeom prst="rect">
            <a:avLst/>
          </a:prstGeom>
          <a:noFill/>
          <a:ln>
            <a:noFill/>
          </a:ln>
        </p:spPr>
      </p:pic>
      <p:sp>
        <p:nvSpPr>
          <p:cNvPr id="71" name="Google Shape;71;p14"/>
          <p:cNvSpPr txBox="1"/>
          <p:nvPr/>
        </p:nvSpPr>
        <p:spPr>
          <a:xfrm>
            <a:off x="415600" y="1356967"/>
            <a:ext cx="11676400" cy="329600"/>
          </a:xfrm>
          <a:prstGeom prst="rect">
            <a:avLst/>
          </a:prstGeom>
          <a:noFill/>
          <a:ln>
            <a:noFill/>
          </a:ln>
        </p:spPr>
        <p:txBody>
          <a:bodyPr spcFirstLastPara="1" wrap="square" lIns="121900" tIns="121900" rIns="121900" bIns="121900" anchor="ctr" anchorCtr="0">
            <a:noAutofit/>
          </a:bodyPr>
          <a:lstStyle/>
          <a:p>
            <a:pPr>
              <a:lnSpc>
                <a:spcPct val="115000"/>
              </a:lnSpc>
              <a:spcAft>
                <a:spcPts val="2133"/>
              </a:spcAft>
            </a:pPr>
            <a:r>
              <a:rPr lang="en" sz="2400" u="sng">
                <a:solidFill>
                  <a:schemeClr val="accent5"/>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nytimes.com/2014/08/18/technology/for-big-data-scientists-hurdle-to-insights-is-janitor-work.html</a:t>
            </a:r>
            <a:endParaRPr sz="2400"/>
          </a:p>
        </p:txBody>
      </p:sp>
      <p:sp>
        <p:nvSpPr>
          <p:cNvPr id="72" name="Google Shape;72;p14"/>
          <p:cNvSpPr txBox="1">
            <a:spLocks noGrp="1"/>
          </p:cNvSpPr>
          <p:nvPr>
            <p:ph type="sldNum" idx="12"/>
          </p:nvPr>
        </p:nvSpPr>
        <p:spPr>
          <a:xfrm>
            <a:off x="11296611" y="63192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169789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280033" y="390767"/>
            <a:ext cx="11737200" cy="3599600"/>
          </a:xfrm>
          <a:prstGeom prst="rect">
            <a:avLst/>
          </a:prstGeom>
        </p:spPr>
        <p:txBody>
          <a:bodyPr spcFirstLastPara="1" vert="horz" wrap="square" lIns="121900" tIns="121900" rIns="121900" bIns="121900" rtlCol="0" anchor="ctr" anchorCtr="0">
            <a:noAutofit/>
          </a:bodyPr>
          <a:lstStyle/>
          <a:p>
            <a:r>
              <a:rPr lang="en" sz="4533"/>
              <a:t>“Happy families are all alike; every unhappy family is unhappy in its own way.” </a:t>
            </a:r>
            <a:br>
              <a:rPr lang="en" sz="4533"/>
            </a:br>
            <a:r>
              <a:rPr lang="en" sz="4533"/>
              <a:t>–– Leo Tolstoy</a:t>
            </a:r>
            <a:endParaRPr sz="4533"/>
          </a:p>
        </p:txBody>
      </p:sp>
      <p:grpSp>
        <p:nvGrpSpPr>
          <p:cNvPr id="78" name="Google Shape;78;p15"/>
          <p:cNvGrpSpPr/>
          <p:nvPr/>
        </p:nvGrpSpPr>
        <p:grpSpPr>
          <a:xfrm>
            <a:off x="0" y="3342500"/>
            <a:ext cx="12192000" cy="3515600"/>
            <a:chOff x="0" y="2506875"/>
            <a:chExt cx="9144000" cy="2636700"/>
          </a:xfrm>
        </p:grpSpPr>
        <p:sp>
          <p:nvSpPr>
            <p:cNvPr id="79" name="Google Shape;79;p15"/>
            <p:cNvSpPr txBox="1"/>
            <p:nvPr/>
          </p:nvSpPr>
          <p:spPr>
            <a:xfrm>
              <a:off x="0" y="2506875"/>
              <a:ext cx="9144000" cy="2636700"/>
            </a:xfrm>
            <a:prstGeom prst="rect">
              <a:avLst/>
            </a:prstGeom>
            <a:noFill/>
            <a:ln>
              <a:noFill/>
            </a:ln>
          </p:spPr>
          <p:txBody>
            <a:bodyPr spcFirstLastPara="1" wrap="square" lIns="121900" tIns="121900" rIns="121900" bIns="121900" anchor="ctr" anchorCtr="0">
              <a:noAutofit/>
            </a:bodyPr>
            <a:lstStyle/>
            <a:p>
              <a:pPr algn="ctr"/>
              <a:r>
                <a:rPr lang="en" sz="4533">
                  <a:solidFill>
                    <a:schemeClr val="dk1"/>
                  </a:solidFill>
                </a:rPr>
                <a:t>“Tidy datasets are all alike, but every messy dataset is messy in its own way.” </a:t>
              </a:r>
              <a:br>
                <a:rPr lang="en" sz="4533">
                  <a:solidFill>
                    <a:schemeClr val="dk1"/>
                  </a:solidFill>
                </a:rPr>
              </a:br>
              <a:r>
                <a:rPr lang="en" sz="4533">
                  <a:solidFill>
                    <a:schemeClr val="dk1"/>
                  </a:solidFill>
                </a:rPr>
                <a:t>–– Hadley Wickham</a:t>
              </a:r>
              <a:endParaRPr sz="4533">
                <a:solidFill>
                  <a:schemeClr val="dk1"/>
                </a:solidFill>
              </a:endParaRPr>
            </a:p>
          </p:txBody>
        </p:sp>
        <p:pic>
          <p:nvPicPr>
            <p:cNvPr id="80" name="Google Shape;80;p15"/>
            <p:cNvPicPr preferRelativeResize="0"/>
            <p:nvPr/>
          </p:nvPicPr>
          <p:blipFill>
            <a:blip r:embed="rId3">
              <a:alphaModFix/>
            </a:blip>
            <a:stretch>
              <a:fillRect/>
            </a:stretch>
          </p:blipFill>
          <p:spPr>
            <a:xfrm>
              <a:off x="90125" y="3740675"/>
              <a:ext cx="1196350" cy="1196350"/>
            </a:xfrm>
            <a:prstGeom prst="rect">
              <a:avLst/>
            </a:prstGeom>
            <a:noFill/>
            <a:ln>
              <a:noFill/>
            </a:ln>
          </p:spPr>
        </p:pic>
      </p:grpSp>
      <p:pic>
        <p:nvPicPr>
          <p:cNvPr id="81" name="Google Shape;81;p15"/>
          <p:cNvPicPr preferRelativeResize="0"/>
          <p:nvPr/>
        </p:nvPicPr>
        <p:blipFill rotWithShape="1">
          <a:blip r:embed="rId4">
            <a:alphaModFix/>
          </a:blip>
          <a:srcRect b="3446"/>
          <a:stretch/>
        </p:blipFill>
        <p:spPr>
          <a:xfrm>
            <a:off x="280034" y="2335901"/>
            <a:ext cx="1516732" cy="1464500"/>
          </a:xfrm>
          <a:prstGeom prst="rect">
            <a:avLst/>
          </a:prstGeom>
          <a:noFill/>
          <a:ln>
            <a:noFill/>
          </a:ln>
        </p:spPr>
      </p:pic>
      <p:sp>
        <p:nvSpPr>
          <p:cNvPr id="82" name="Google Shape;82;p15"/>
          <p:cNvSpPr txBox="1">
            <a:spLocks noGrp="1"/>
          </p:cNvSpPr>
          <p:nvPr>
            <p:ph type="sldNum" idx="12"/>
          </p:nvPr>
        </p:nvSpPr>
        <p:spPr>
          <a:xfrm>
            <a:off x="11296611" y="63192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209567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Tidy Manifesto</a:t>
            </a:r>
            <a:endParaRPr/>
          </a:p>
        </p:txBody>
      </p:sp>
      <p:sp>
        <p:nvSpPr>
          <p:cNvPr id="88" name="Google Shape;88;p16"/>
          <p:cNvSpPr txBox="1">
            <a:spLocks noGrp="1"/>
          </p:cNvSpPr>
          <p:nvPr>
            <p:ph type="body" idx="1"/>
          </p:nvPr>
        </p:nvSpPr>
        <p:spPr>
          <a:xfrm>
            <a:off x="415600" y="1536633"/>
            <a:ext cx="3796400" cy="4039567"/>
          </a:xfrm>
          <a:prstGeom prst="rect">
            <a:avLst/>
          </a:prstGeom>
        </p:spPr>
        <p:txBody>
          <a:bodyPr spcFirstLastPara="1" vert="horz" wrap="square" lIns="121900" tIns="121900" rIns="121900" bIns="121900" rtlCol="0" anchor="t" anchorCtr="0">
            <a:noAutofit/>
          </a:bodyPr>
          <a:lstStyle/>
          <a:p>
            <a:pPr>
              <a:buAutoNum type="arabicPeriod"/>
            </a:pPr>
            <a:r>
              <a:rPr lang="en" sz="2400" dirty="0"/>
              <a:t>Reuse existing data structures</a:t>
            </a:r>
            <a:br>
              <a:rPr lang="en" sz="2400" dirty="0"/>
            </a:br>
            <a:endParaRPr sz="2400" dirty="0"/>
          </a:p>
          <a:p>
            <a:pPr>
              <a:buAutoNum type="arabicPeriod"/>
            </a:pPr>
            <a:r>
              <a:rPr lang="en" sz="2400" dirty="0"/>
              <a:t>Compose simple functions with the pipe</a:t>
            </a:r>
            <a:br>
              <a:rPr lang="en" sz="2400" dirty="0"/>
            </a:br>
            <a:endParaRPr sz="2400" dirty="0"/>
          </a:p>
          <a:p>
            <a:pPr>
              <a:buAutoNum type="arabicPeriod"/>
            </a:pPr>
            <a:r>
              <a:rPr lang="en" sz="2400" dirty="0"/>
              <a:t>Embrace functional programming</a:t>
            </a:r>
            <a:br>
              <a:rPr lang="en" sz="2400" dirty="0"/>
            </a:br>
            <a:endParaRPr sz="2400" dirty="0"/>
          </a:p>
          <a:p>
            <a:pPr>
              <a:buAutoNum type="arabicPeriod"/>
            </a:pPr>
            <a:r>
              <a:rPr lang="en" sz="2400" dirty="0"/>
              <a:t>Design for humans</a:t>
            </a:r>
            <a:endParaRPr sz="2400" dirty="0"/>
          </a:p>
          <a:p>
            <a:pPr marL="0" indent="0">
              <a:spcBef>
                <a:spcPts val="2133"/>
              </a:spcBef>
              <a:spcAft>
                <a:spcPts val="2133"/>
              </a:spcAft>
              <a:buNone/>
            </a:pPr>
            <a:endParaRPr sz="2400" dirty="0"/>
          </a:p>
        </p:txBody>
      </p:sp>
      <p:pic>
        <p:nvPicPr>
          <p:cNvPr id="89" name="Google Shape;89;p16"/>
          <p:cNvPicPr preferRelativeResize="0"/>
          <p:nvPr/>
        </p:nvPicPr>
        <p:blipFill>
          <a:blip r:embed="rId3">
            <a:alphaModFix/>
          </a:blip>
          <a:stretch>
            <a:fillRect/>
          </a:stretch>
        </p:blipFill>
        <p:spPr>
          <a:xfrm>
            <a:off x="6358568" y="1716001"/>
            <a:ext cx="5417833" cy="4063401"/>
          </a:xfrm>
          <a:prstGeom prst="rect">
            <a:avLst/>
          </a:prstGeom>
          <a:noFill/>
          <a:ln>
            <a:noFill/>
          </a:ln>
        </p:spPr>
      </p:pic>
      <p:sp>
        <p:nvSpPr>
          <p:cNvPr id="90" name="Google Shape;90;p16"/>
          <p:cNvSpPr txBox="1"/>
          <p:nvPr/>
        </p:nvSpPr>
        <p:spPr>
          <a:xfrm>
            <a:off x="6241867" y="5809133"/>
            <a:ext cx="5888400" cy="303200"/>
          </a:xfrm>
          <a:prstGeom prst="rect">
            <a:avLst/>
          </a:prstGeom>
          <a:noFill/>
          <a:ln>
            <a:noFill/>
          </a:ln>
        </p:spPr>
        <p:txBody>
          <a:bodyPr spcFirstLastPara="1" wrap="square" lIns="121900" tIns="121900" rIns="121900" bIns="121900" anchor="t" anchorCtr="0">
            <a:noAutofit/>
          </a:bodyPr>
          <a:lstStyle/>
          <a:p>
            <a:r>
              <a:rPr lang="en" sz="2400" u="sng">
                <a:solidFill>
                  <a:schemeClr val="hlink"/>
                </a:solidFill>
                <a:hlinkClick r:id="rId4"/>
              </a:rPr>
              <a:t>blog.codinghorror.com/falling-into-the-pit-of-success</a:t>
            </a:r>
            <a:r>
              <a:rPr lang="en" sz="2400"/>
              <a:t> </a:t>
            </a:r>
            <a:endParaRPr sz="2400"/>
          </a:p>
        </p:txBody>
      </p:sp>
      <p:sp>
        <p:nvSpPr>
          <p:cNvPr id="91" name="Google Shape;91;p16"/>
          <p:cNvSpPr txBox="1"/>
          <p:nvPr/>
        </p:nvSpPr>
        <p:spPr>
          <a:xfrm>
            <a:off x="7860233" y="2295033"/>
            <a:ext cx="2818400" cy="4000000"/>
          </a:xfrm>
          <a:prstGeom prst="rect">
            <a:avLst/>
          </a:prstGeom>
          <a:noFill/>
          <a:ln>
            <a:noFill/>
          </a:ln>
        </p:spPr>
        <p:txBody>
          <a:bodyPr spcFirstLastPara="1" wrap="square" lIns="121900" tIns="121900" rIns="121900" bIns="121900" anchor="ctr" anchorCtr="0">
            <a:noAutofit/>
          </a:bodyPr>
          <a:lstStyle/>
          <a:p>
            <a:pPr algn="ctr"/>
            <a:r>
              <a:rPr lang="en" sz="3733" dirty="0">
                <a:solidFill>
                  <a:schemeClr val="dk1"/>
                </a:solidFill>
              </a:rPr>
              <a:t>Fall into the Pit of Success</a:t>
            </a:r>
            <a:endParaRPr sz="2400" dirty="0"/>
          </a:p>
        </p:txBody>
      </p:sp>
      <p:sp>
        <p:nvSpPr>
          <p:cNvPr id="92" name="Google Shape;92;p16"/>
          <p:cNvSpPr txBox="1"/>
          <p:nvPr/>
        </p:nvSpPr>
        <p:spPr>
          <a:xfrm>
            <a:off x="0" y="5389419"/>
            <a:ext cx="6026727" cy="1219850"/>
          </a:xfrm>
          <a:prstGeom prst="rect">
            <a:avLst/>
          </a:prstGeom>
          <a:noFill/>
          <a:ln>
            <a:noFill/>
          </a:ln>
        </p:spPr>
        <p:txBody>
          <a:bodyPr spcFirstLastPara="1" wrap="square" lIns="121900" tIns="121900" rIns="121900" bIns="121900" anchor="ctr" anchorCtr="0">
            <a:noAutofit/>
          </a:bodyPr>
          <a:lstStyle/>
          <a:p>
            <a:pPr>
              <a:lnSpc>
                <a:spcPct val="115000"/>
              </a:lnSpc>
              <a:spcAft>
                <a:spcPts val="2133"/>
              </a:spcAft>
            </a:pPr>
            <a:r>
              <a:rPr lang="en" sz="2400" u="sng" dirty="0">
                <a:solidFill>
                  <a:schemeClr val="accent5"/>
                </a:solid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cran.r-project.org/web/packages/tidyverse/vignettes/manifesto.html</a:t>
            </a:r>
            <a:r>
              <a:rPr lang="en" sz="2400" dirty="0">
                <a:solidFill>
                  <a:schemeClr val="lt2"/>
                </a:solidFill>
              </a:rPr>
              <a:t> </a:t>
            </a:r>
            <a:endParaRPr sz="2400" dirty="0">
              <a:solidFill>
                <a:schemeClr val="lt2"/>
              </a:solidFill>
            </a:endParaRPr>
          </a:p>
        </p:txBody>
      </p:sp>
      <p:pic>
        <p:nvPicPr>
          <p:cNvPr id="93" name="Google Shape;93;p16"/>
          <p:cNvPicPr preferRelativeResize="0"/>
          <p:nvPr/>
        </p:nvPicPr>
        <p:blipFill>
          <a:blip r:embed="rId6">
            <a:alphaModFix/>
          </a:blip>
          <a:stretch>
            <a:fillRect/>
          </a:stretch>
        </p:blipFill>
        <p:spPr>
          <a:xfrm>
            <a:off x="4141900" y="1641668"/>
            <a:ext cx="1010067" cy="1170001"/>
          </a:xfrm>
          <a:prstGeom prst="rect">
            <a:avLst/>
          </a:prstGeom>
          <a:noFill/>
          <a:ln>
            <a:noFill/>
          </a:ln>
        </p:spPr>
      </p:pic>
      <p:pic>
        <p:nvPicPr>
          <p:cNvPr id="94" name="Google Shape;94;p16"/>
          <p:cNvPicPr preferRelativeResize="0"/>
          <p:nvPr/>
        </p:nvPicPr>
        <p:blipFill>
          <a:blip r:embed="rId7">
            <a:alphaModFix/>
          </a:blip>
          <a:stretch>
            <a:fillRect/>
          </a:stretch>
        </p:blipFill>
        <p:spPr>
          <a:xfrm>
            <a:off x="4059367" y="3076734"/>
            <a:ext cx="1010067" cy="1166332"/>
          </a:xfrm>
          <a:prstGeom prst="rect">
            <a:avLst/>
          </a:prstGeom>
          <a:noFill/>
          <a:ln>
            <a:noFill/>
          </a:ln>
        </p:spPr>
      </p:pic>
      <p:pic>
        <p:nvPicPr>
          <p:cNvPr id="95" name="Google Shape;95;p16">
            <a:hlinkClick r:id="rId8"/>
          </p:cNvPr>
          <p:cNvPicPr preferRelativeResize="0"/>
          <p:nvPr/>
        </p:nvPicPr>
        <p:blipFill>
          <a:blip r:embed="rId9">
            <a:alphaModFix/>
          </a:blip>
          <a:stretch>
            <a:fillRect/>
          </a:stretch>
        </p:blipFill>
        <p:spPr>
          <a:xfrm>
            <a:off x="3958035" y="4243067"/>
            <a:ext cx="1377800" cy="1362855"/>
          </a:xfrm>
          <a:prstGeom prst="rect">
            <a:avLst/>
          </a:prstGeom>
          <a:noFill/>
          <a:ln>
            <a:noFill/>
          </a:ln>
        </p:spPr>
      </p:pic>
      <p:sp>
        <p:nvSpPr>
          <p:cNvPr id="96" name="Google Shape;96;p16"/>
          <p:cNvSpPr txBox="1"/>
          <p:nvPr/>
        </p:nvSpPr>
        <p:spPr>
          <a:xfrm>
            <a:off x="4212000" y="5576200"/>
            <a:ext cx="1010000" cy="874400"/>
          </a:xfrm>
          <a:prstGeom prst="rect">
            <a:avLst/>
          </a:prstGeom>
          <a:noFill/>
          <a:ln>
            <a:noFill/>
          </a:ln>
        </p:spPr>
        <p:txBody>
          <a:bodyPr spcFirstLastPara="1" wrap="square" lIns="121900" tIns="121900" rIns="121900" bIns="121900" anchor="t" anchorCtr="0">
            <a:noAutofit/>
          </a:bodyPr>
          <a:lstStyle/>
          <a:p>
            <a:r>
              <a:rPr lang="en" sz="9600">
                <a:solidFill>
                  <a:srgbClr val="FFFFFF"/>
                </a:solidFill>
              </a:rPr>
              <a:t>”</a:t>
            </a:r>
            <a:endParaRPr sz="9600">
              <a:solidFill>
                <a:srgbClr val="FFFFFF"/>
              </a:solidFill>
            </a:endParaRPr>
          </a:p>
        </p:txBody>
      </p:sp>
      <p:sp>
        <p:nvSpPr>
          <p:cNvPr id="97" name="Google Shape;97;p16"/>
          <p:cNvSpPr txBox="1">
            <a:spLocks noGrp="1"/>
          </p:cNvSpPr>
          <p:nvPr>
            <p:ph type="sldNum" idx="12"/>
          </p:nvPr>
        </p:nvSpPr>
        <p:spPr>
          <a:xfrm>
            <a:off x="11296611" y="63192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83459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10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1000"/>
                                        <p:tgtEl>
                                          <p:spTgt spid="94"/>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1000"/>
                                        <p:tgtEl>
                                          <p:spTgt spid="95"/>
                                        </p:tgtEl>
                                      </p:cBhvr>
                                    </p:animEffect>
                                  </p:childTnLst>
                                </p:cTn>
                              </p:par>
                              <p:par>
                                <p:cTn id="17" presetID="10" presetClass="entr" presetSubtype="0"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7"/>
          <p:cNvGrpSpPr/>
          <p:nvPr/>
        </p:nvGrpSpPr>
        <p:grpSpPr>
          <a:xfrm>
            <a:off x="1986267" y="1583733"/>
            <a:ext cx="7661567" cy="3841600"/>
            <a:chOff x="1489700" y="1187800"/>
            <a:chExt cx="5746175" cy="2881200"/>
          </a:xfrm>
        </p:grpSpPr>
        <p:sp>
          <p:nvSpPr>
            <p:cNvPr id="103" name="Google Shape;103;p17"/>
            <p:cNvSpPr/>
            <p:nvPr/>
          </p:nvSpPr>
          <p:spPr>
            <a:xfrm>
              <a:off x="2456875" y="1187800"/>
              <a:ext cx="4779000" cy="2478300"/>
            </a:xfrm>
            <a:prstGeom prst="roundRect">
              <a:avLst>
                <a:gd name="adj" fmla="val 16667"/>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cxnSp>
          <p:nvCxnSpPr>
            <p:cNvPr id="104" name="Google Shape;104;p17"/>
            <p:cNvCxnSpPr>
              <a:stCxn id="105" idx="3"/>
              <a:endCxn id="106" idx="1"/>
            </p:cNvCxnSpPr>
            <p:nvPr/>
          </p:nvCxnSpPr>
          <p:spPr>
            <a:xfrm>
              <a:off x="1952000" y="2835100"/>
              <a:ext cx="799200" cy="0"/>
            </a:xfrm>
            <a:prstGeom prst="straightConnector1">
              <a:avLst/>
            </a:prstGeom>
            <a:noFill/>
            <a:ln w="28575" cap="flat" cmpd="sng">
              <a:solidFill>
                <a:srgbClr val="CCCCCC"/>
              </a:solidFill>
              <a:prstDash val="solid"/>
              <a:round/>
              <a:headEnd type="none" w="med" len="med"/>
              <a:tailEnd type="triangle" w="med" len="med"/>
            </a:ln>
          </p:spPr>
        </p:cxnSp>
        <p:cxnSp>
          <p:nvCxnSpPr>
            <p:cNvPr id="107" name="Google Shape;107;p17"/>
            <p:cNvCxnSpPr/>
            <p:nvPr/>
          </p:nvCxnSpPr>
          <p:spPr>
            <a:xfrm>
              <a:off x="1489700" y="1721613"/>
              <a:ext cx="0" cy="916800"/>
            </a:xfrm>
            <a:prstGeom prst="straightConnector1">
              <a:avLst/>
            </a:prstGeom>
            <a:noFill/>
            <a:ln w="28575" cap="flat" cmpd="sng">
              <a:solidFill>
                <a:srgbClr val="CCCCCC"/>
              </a:solidFill>
              <a:prstDash val="solid"/>
              <a:round/>
              <a:headEnd type="none" w="med" len="med"/>
              <a:tailEnd type="triangle" w="med" len="med"/>
            </a:ln>
          </p:spPr>
        </p:cxnSp>
        <p:cxnSp>
          <p:nvCxnSpPr>
            <p:cNvPr id="108" name="Google Shape;108;p17"/>
            <p:cNvCxnSpPr>
              <a:stCxn id="103" idx="2"/>
            </p:cNvCxnSpPr>
            <p:nvPr/>
          </p:nvCxnSpPr>
          <p:spPr>
            <a:xfrm flipH="1">
              <a:off x="4840975" y="3666100"/>
              <a:ext cx="5400" cy="402900"/>
            </a:xfrm>
            <a:prstGeom prst="straightConnector1">
              <a:avLst/>
            </a:prstGeom>
            <a:noFill/>
            <a:ln w="28575" cap="flat" cmpd="sng">
              <a:solidFill>
                <a:srgbClr val="CCCCCC"/>
              </a:solidFill>
              <a:prstDash val="solid"/>
              <a:round/>
              <a:headEnd type="none" w="med" len="med"/>
              <a:tailEnd type="triangle" w="med" len="med"/>
            </a:ln>
          </p:spPr>
        </p:cxnSp>
        <p:sp>
          <p:nvSpPr>
            <p:cNvPr id="109" name="Google Shape;109;p17"/>
            <p:cNvSpPr/>
            <p:nvPr/>
          </p:nvSpPr>
          <p:spPr>
            <a:xfrm>
              <a:off x="3459650" y="1654650"/>
              <a:ext cx="733600" cy="925325"/>
            </a:xfrm>
            <a:custGeom>
              <a:avLst/>
              <a:gdLst/>
              <a:ahLst/>
              <a:cxnLst/>
              <a:rect l="l" t="t" r="r" b="b"/>
              <a:pathLst>
                <a:path w="29344" h="37013" extrusionOk="0">
                  <a:moveTo>
                    <a:pt x="0" y="37013"/>
                  </a:moveTo>
                  <a:cubicBezTo>
                    <a:pt x="1112" y="32456"/>
                    <a:pt x="1778" y="15839"/>
                    <a:pt x="6669" y="9670"/>
                  </a:cubicBezTo>
                  <a:cubicBezTo>
                    <a:pt x="11560" y="3501"/>
                    <a:pt x="25565" y="1612"/>
                    <a:pt x="29344" y="0"/>
                  </a:cubicBezTo>
                </a:path>
              </a:pathLst>
            </a:custGeom>
            <a:noFill/>
            <a:ln w="28575" cap="flat" cmpd="sng">
              <a:solidFill>
                <a:srgbClr val="CCCCCC"/>
              </a:solidFill>
              <a:prstDash val="solid"/>
              <a:round/>
              <a:headEnd type="none" w="med" len="med"/>
              <a:tailEnd type="stealth" w="med" len="med"/>
            </a:ln>
          </p:spPr>
        </p:sp>
        <p:sp>
          <p:nvSpPr>
            <p:cNvPr id="110" name="Google Shape;110;p17"/>
            <p:cNvSpPr/>
            <p:nvPr/>
          </p:nvSpPr>
          <p:spPr>
            <a:xfrm rot="5400000">
              <a:off x="5396905" y="1599532"/>
              <a:ext cx="992047" cy="902192"/>
            </a:xfrm>
            <a:custGeom>
              <a:avLst/>
              <a:gdLst/>
              <a:ahLst/>
              <a:cxnLst/>
              <a:rect l="l" t="t" r="r" b="b"/>
              <a:pathLst>
                <a:path w="29344" h="37013" extrusionOk="0">
                  <a:moveTo>
                    <a:pt x="0" y="37013"/>
                  </a:moveTo>
                  <a:cubicBezTo>
                    <a:pt x="1112" y="32456"/>
                    <a:pt x="1778" y="15839"/>
                    <a:pt x="6669" y="9670"/>
                  </a:cubicBezTo>
                  <a:cubicBezTo>
                    <a:pt x="11560" y="3501"/>
                    <a:pt x="25565" y="1612"/>
                    <a:pt x="29344" y="0"/>
                  </a:cubicBezTo>
                </a:path>
              </a:pathLst>
            </a:custGeom>
            <a:noFill/>
            <a:ln w="28575" cap="flat" cmpd="sng">
              <a:solidFill>
                <a:srgbClr val="CCCCCC"/>
              </a:solidFill>
              <a:prstDash val="solid"/>
              <a:round/>
              <a:headEnd type="none" w="med" len="med"/>
              <a:tailEnd type="stealth" w="med" len="med"/>
            </a:ln>
          </p:spPr>
        </p:sp>
        <p:sp>
          <p:nvSpPr>
            <p:cNvPr id="111" name="Google Shape;111;p17"/>
            <p:cNvSpPr/>
            <p:nvPr/>
          </p:nvSpPr>
          <p:spPr>
            <a:xfrm>
              <a:off x="3684725" y="3063475"/>
              <a:ext cx="2517575" cy="292125"/>
            </a:xfrm>
            <a:custGeom>
              <a:avLst/>
              <a:gdLst/>
              <a:ahLst/>
              <a:cxnLst/>
              <a:rect l="l" t="t" r="r" b="b"/>
              <a:pathLst>
                <a:path w="100703" h="11685" extrusionOk="0">
                  <a:moveTo>
                    <a:pt x="100703" y="667"/>
                  </a:moveTo>
                  <a:cubicBezTo>
                    <a:pt x="91811" y="2501"/>
                    <a:pt x="64135" y="11782"/>
                    <a:pt x="47351" y="11671"/>
                  </a:cubicBezTo>
                  <a:cubicBezTo>
                    <a:pt x="30567" y="11560"/>
                    <a:pt x="7892" y="1945"/>
                    <a:pt x="0" y="0"/>
                  </a:cubicBezTo>
                </a:path>
              </a:pathLst>
            </a:custGeom>
            <a:noFill/>
            <a:ln w="28575" cap="flat" cmpd="sng">
              <a:solidFill>
                <a:srgbClr val="CCCCCC"/>
              </a:solidFill>
              <a:prstDash val="solid"/>
              <a:round/>
              <a:headEnd type="none" w="med" len="med"/>
              <a:tailEnd type="stealth" w="med" len="med"/>
            </a:ln>
          </p:spPr>
        </p:sp>
      </p:grpSp>
      <p:sp>
        <p:nvSpPr>
          <p:cNvPr id="112" name="Google Shape;112;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Tidyverse process</a:t>
            </a:r>
            <a:endParaRPr/>
          </a:p>
        </p:txBody>
      </p:sp>
      <p:sp>
        <p:nvSpPr>
          <p:cNvPr id="113" name="Google Shape;113;p17"/>
          <p:cNvSpPr txBox="1">
            <a:spLocks noGrp="1"/>
          </p:cNvSpPr>
          <p:nvPr>
            <p:ph type="sldNum" idx="12"/>
          </p:nvPr>
        </p:nvSpPr>
        <p:spPr>
          <a:xfrm>
            <a:off x="11296611" y="63192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114" name="Google Shape;114;p17"/>
          <p:cNvSpPr txBox="1"/>
          <p:nvPr/>
        </p:nvSpPr>
        <p:spPr>
          <a:xfrm>
            <a:off x="5381833" y="5253300"/>
            <a:ext cx="21600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Communicate</a:t>
            </a:r>
            <a:endParaRPr sz="2400">
              <a:solidFill>
                <a:srgbClr val="FFFFFF"/>
              </a:solidFill>
            </a:endParaRPr>
          </a:p>
        </p:txBody>
      </p:sp>
      <p:sp>
        <p:nvSpPr>
          <p:cNvPr id="115" name="Google Shape;115;p17"/>
          <p:cNvSpPr txBox="1"/>
          <p:nvPr/>
        </p:nvSpPr>
        <p:spPr>
          <a:xfrm>
            <a:off x="1397467" y="1770684"/>
            <a:ext cx="11776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Import</a:t>
            </a:r>
            <a:endParaRPr sz="2400">
              <a:solidFill>
                <a:srgbClr val="FFFFFF"/>
              </a:solidFill>
            </a:endParaRPr>
          </a:p>
        </p:txBody>
      </p:sp>
      <p:sp>
        <p:nvSpPr>
          <p:cNvPr id="116" name="Google Shape;116;p17"/>
          <p:cNvSpPr txBox="1"/>
          <p:nvPr/>
        </p:nvSpPr>
        <p:spPr>
          <a:xfrm>
            <a:off x="7341367" y="3517733"/>
            <a:ext cx="21600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Model</a:t>
            </a:r>
            <a:endParaRPr sz="2400">
              <a:solidFill>
                <a:srgbClr val="FFFFFF"/>
              </a:solidFill>
            </a:endParaRPr>
          </a:p>
        </p:txBody>
      </p:sp>
      <p:sp>
        <p:nvSpPr>
          <p:cNvPr id="105" name="Google Shape;105;p17"/>
          <p:cNvSpPr txBox="1"/>
          <p:nvPr/>
        </p:nvSpPr>
        <p:spPr>
          <a:xfrm>
            <a:off x="1369867" y="3517733"/>
            <a:ext cx="12328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Tidy</a:t>
            </a:r>
            <a:endParaRPr sz="2400">
              <a:solidFill>
                <a:srgbClr val="FFFFFF"/>
              </a:solidFill>
            </a:endParaRPr>
          </a:p>
        </p:txBody>
      </p:sp>
      <p:sp>
        <p:nvSpPr>
          <p:cNvPr id="106" name="Google Shape;106;p17"/>
          <p:cNvSpPr txBox="1"/>
          <p:nvPr/>
        </p:nvSpPr>
        <p:spPr>
          <a:xfrm>
            <a:off x="3668133" y="3517733"/>
            <a:ext cx="21600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Transform</a:t>
            </a:r>
            <a:endParaRPr sz="2400">
              <a:solidFill>
                <a:srgbClr val="FFFFFF"/>
              </a:solidFill>
            </a:endParaRPr>
          </a:p>
        </p:txBody>
      </p:sp>
      <p:sp>
        <p:nvSpPr>
          <p:cNvPr id="117" name="Google Shape;117;p17"/>
          <p:cNvSpPr txBox="1"/>
          <p:nvPr/>
        </p:nvSpPr>
        <p:spPr>
          <a:xfrm>
            <a:off x="5381833" y="1567484"/>
            <a:ext cx="21600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Visualize</a:t>
            </a:r>
            <a:endParaRPr sz="2400">
              <a:solidFill>
                <a:srgbClr val="FFFFFF"/>
              </a:solidFill>
            </a:endParaRPr>
          </a:p>
        </p:txBody>
      </p:sp>
      <p:sp>
        <p:nvSpPr>
          <p:cNvPr id="118" name="Google Shape;118;p17"/>
          <p:cNvSpPr txBox="1"/>
          <p:nvPr/>
        </p:nvSpPr>
        <p:spPr>
          <a:xfrm>
            <a:off x="3275833" y="1603633"/>
            <a:ext cx="1637200" cy="5248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Program</a:t>
            </a:r>
            <a:endParaRPr sz="2400">
              <a:solidFill>
                <a:srgbClr val="FFFFFF"/>
              </a:solidFill>
            </a:endParaRPr>
          </a:p>
        </p:txBody>
      </p:sp>
      <p:pic>
        <p:nvPicPr>
          <p:cNvPr id="119" name="Google Shape;119;p17"/>
          <p:cNvPicPr preferRelativeResize="0"/>
          <p:nvPr/>
        </p:nvPicPr>
        <p:blipFill>
          <a:blip r:embed="rId3">
            <a:alphaModFix/>
          </a:blip>
          <a:stretch>
            <a:fillRect/>
          </a:stretch>
        </p:blipFill>
        <p:spPr>
          <a:xfrm>
            <a:off x="9890434" y="157734"/>
            <a:ext cx="2137767" cy="2137767"/>
          </a:xfrm>
          <a:prstGeom prst="rect">
            <a:avLst/>
          </a:prstGeom>
          <a:noFill/>
          <a:ln>
            <a:noFill/>
          </a:ln>
        </p:spPr>
      </p:pic>
      <p:grpSp>
        <p:nvGrpSpPr>
          <p:cNvPr id="120" name="Google Shape;120;p17"/>
          <p:cNvGrpSpPr/>
          <p:nvPr/>
        </p:nvGrpSpPr>
        <p:grpSpPr>
          <a:xfrm>
            <a:off x="163799" y="623100"/>
            <a:ext cx="9483869" cy="5598034"/>
            <a:chOff x="304224" y="467325"/>
            <a:chExt cx="6931526" cy="4198525"/>
          </a:xfrm>
        </p:grpSpPr>
        <p:sp>
          <p:nvSpPr>
            <p:cNvPr id="121" name="Google Shape;121;p17"/>
            <p:cNvSpPr txBox="1"/>
            <p:nvPr/>
          </p:nvSpPr>
          <p:spPr>
            <a:xfrm>
              <a:off x="304224" y="1493025"/>
              <a:ext cx="1117725" cy="2050275"/>
            </a:xfrm>
            <a:prstGeom prst="rect">
              <a:avLst/>
            </a:prstGeom>
            <a:noFill/>
            <a:ln>
              <a:noFill/>
            </a:ln>
          </p:spPr>
          <p:txBody>
            <a:bodyPr spcFirstLastPara="1" wrap="square" lIns="121900" tIns="121900" rIns="121900" bIns="121900" anchor="t" anchorCtr="0">
              <a:noAutofit/>
            </a:bodyPr>
            <a:lstStyle/>
            <a:p>
              <a:r>
                <a:rPr lang="en" sz="2400" dirty="0">
                  <a:solidFill>
                    <a:srgbClr val="002060"/>
                  </a:solidFill>
                </a:rPr>
                <a:t>readr</a:t>
              </a:r>
              <a:br>
                <a:rPr lang="en" sz="2400" dirty="0">
                  <a:solidFill>
                    <a:srgbClr val="002060"/>
                  </a:solidFill>
                </a:rPr>
              </a:br>
              <a:r>
                <a:rPr lang="en" sz="2400" dirty="0">
                  <a:solidFill>
                    <a:srgbClr val="002060"/>
                  </a:solidFill>
                </a:rPr>
                <a:t>readxl</a:t>
              </a:r>
              <a:endParaRPr sz="2400" dirty="0">
                <a:solidFill>
                  <a:srgbClr val="002060"/>
                </a:solidFill>
              </a:endParaRPr>
            </a:p>
            <a:p>
              <a:r>
                <a:rPr lang="en" sz="2400" dirty="0">
                  <a:solidFill>
                    <a:srgbClr val="002060"/>
                  </a:solidFill>
                </a:rPr>
                <a:t>DBI</a:t>
              </a:r>
              <a:br>
                <a:rPr lang="en" sz="2400" dirty="0">
                  <a:solidFill>
                    <a:srgbClr val="002060"/>
                  </a:solidFill>
                </a:rPr>
              </a:br>
              <a:r>
                <a:rPr lang="en" sz="2400" dirty="0">
                  <a:solidFill>
                    <a:srgbClr val="002060"/>
                  </a:solidFill>
                </a:rPr>
                <a:t>jsonlite</a:t>
              </a:r>
              <a:br>
                <a:rPr lang="en" sz="2400" dirty="0">
                  <a:solidFill>
                    <a:srgbClr val="002060"/>
                  </a:solidFill>
                </a:rPr>
              </a:br>
              <a:r>
                <a:rPr lang="en" sz="2400" dirty="0">
                  <a:solidFill>
                    <a:srgbClr val="002060"/>
                  </a:solidFill>
                </a:rPr>
                <a:t>googledrive</a:t>
              </a:r>
              <a:endParaRPr sz="2400" dirty="0">
                <a:solidFill>
                  <a:srgbClr val="002060"/>
                </a:solidFill>
              </a:endParaRPr>
            </a:p>
          </p:txBody>
        </p:sp>
        <p:sp>
          <p:nvSpPr>
            <p:cNvPr id="122" name="Google Shape;122;p17"/>
            <p:cNvSpPr txBox="1"/>
            <p:nvPr/>
          </p:nvSpPr>
          <p:spPr>
            <a:xfrm>
              <a:off x="1254724" y="2953950"/>
              <a:ext cx="979151" cy="980700"/>
            </a:xfrm>
            <a:prstGeom prst="rect">
              <a:avLst/>
            </a:prstGeom>
            <a:noFill/>
            <a:ln>
              <a:noFill/>
            </a:ln>
          </p:spPr>
          <p:txBody>
            <a:bodyPr spcFirstLastPara="1" wrap="square" lIns="121900" tIns="121900" rIns="121900" bIns="121900" anchor="t" anchorCtr="0">
              <a:noAutofit/>
            </a:bodyPr>
            <a:lstStyle/>
            <a:p>
              <a:r>
                <a:rPr lang="en" sz="2400" dirty="0">
                  <a:solidFill>
                    <a:srgbClr val="002060"/>
                  </a:solidFill>
                </a:rPr>
                <a:t>tibble</a:t>
              </a:r>
              <a:endParaRPr sz="2400" dirty="0">
                <a:solidFill>
                  <a:srgbClr val="002060"/>
                </a:solidFill>
              </a:endParaRPr>
            </a:p>
            <a:p>
              <a:r>
                <a:rPr lang="en" sz="2400" dirty="0">
                  <a:solidFill>
                    <a:srgbClr val="002060"/>
                  </a:solidFill>
                </a:rPr>
                <a:t>dplyr</a:t>
              </a:r>
              <a:endParaRPr sz="2400" dirty="0">
                <a:solidFill>
                  <a:srgbClr val="002060"/>
                </a:solidFill>
              </a:endParaRPr>
            </a:p>
            <a:p>
              <a:r>
                <a:rPr lang="en" sz="2400" dirty="0">
                  <a:solidFill>
                    <a:srgbClr val="002060"/>
                  </a:solidFill>
                </a:rPr>
                <a:t>tidyr</a:t>
              </a:r>
              <a:endParaRPr sz="2400" dirty="0">
                <a:solidFill>
                  <a:srgbClr val="002060"/>
                </a:solidFill>
              </a:endParaRPr>
            </a:p>
          </p:txBody>
        </p:sp>
        <p:sp>
          <p:nvSpPr>
            <p:cNvPr id="123" name="Google Shape;123;p17"/>
            <p:cNvSpPr txBox="1"/>
            <p:nvPr/>
          </p:nvSpPr>
          <p:spPr>
            <a:xfrm>
              <a:off x="2649300" y="1528075"/>
              <a:ext cx="1659600" cy="1225500"/>
            </a:xfrm>
            <a:prstGeom prst="rect">
              <a:avLst/>
            </a:prstGeom>
            <a:noFill/>
            <a:ln>
              <a:noFill/>
            </a:ln>
          </p:spPr>
          <p:txBody>
            <a:bodyPr spcFirstLastPara="1" wrap="square" lIns="121900" tIns="121900" rIns="121900" bIns="121900" anchor="t" anchorCtr="0">
              <a:noAutofit/>
            </a:bodyPr>
            <a:lstStyle/>
            <a:p>
              <a:r>
                <a:rPr lang="en" sz="2000" dirty="0">
                  <a:solidFill>
                    <a:schemeClr val="lt2"/>
                  </a:solidFill>
                </a:rPr>
                <a:t>purrr</a:t>
              </a:r>
              <a:endParaRPr sz="2000" dirty="0">
                <a:solidFill>
                  <a:schemeClr val="lt2"/>
                </a:solidFill>
              </a:endParaRPr>
            </a:p>
            <a:p>
              <a:r>
                <a:rPr lang="en" sz="2000" dirty="0">
                  <a:solidFill>
                    <a:schemeClr val="lt2"/>
                  </a:solidFill>
                </a:rPr>
                <a:t>fs</a:t>
              </a:r>
              <a:endParaRPr sz="2000" dirty="0">
                <a:solidFill>
                  <a:schemeClr val="lt2"/>
                </a:solidFill>
              </a:endParaRPr>
            </a:p>
            <a:p>
              <a:r>
                <a:rPr lang="en" sz="2000" dirty="0">
                  <a:solidFill>
                    <a:schemeClr val="lt2"/>
                  </a:solidFill>
                </a:rPr>
                <a:t>devtools</a:t>
              </a:r>
              <a:endParaRPr sz="2000" dirty="0">
                <a:solidFill>
                  <a:schemeClr val="lt2"/>
                </a:solidFill>
              </a:endParaRPr>
            </a:p>
            <a:p>
              <a:r>
                <a:rPr lang="en" sz="2000" dirty="0" smtClean="0">
                  <a:solidFill>
                    <a:schemeClr val="lt2"/>
                  </a:solidFill>
                </a:rPr>
                <a:t>usethis</a:t>
              </a:r>
              <a:endParaRPr sz="2000" dirty="0">
                <a:solidFill>
                  <a:schemeClr val="lt2"/>
                </a:solidFill>
              </a:endParaRPr>
            </a:p>
          </p:txBody>
        </p:sp>
        <p:sp>
          <p:nvSpPr>
            <p:cNvPr id="124" name="Google Shape;124;p17"/>
            <p:cNvSpPr txBox="1"/>
            <p:nvPr/>
          </p:nvSpPr>
          <p:spPr>
            <a:xfrm>
              <a:off x="3043875" y="2877750"/>
              <a:ext cx="924600" cy="793500"/>
            </a:xfrm>
            <a:prstGeom prst="rect">
              <a:avLst/>
            </a:prstGeom>
            <a:noFill/>
            <a:ln>
              <a:noFill/>
            </a:ln>
          </p:spPr>
          <p:txBody>
            <a:bodyPr spcFirstLastPara="1" wrap="square" lIns="121900" tIns="121900" rIns="121900" bIns="121900" anchor="t" anchorCtr="0">
              <a:noAutofit/>
            </a:bodyPr>
            <a:lstStyle/>
            <a:p>
              <a:r>
                <a:rPr lang="en" sz="2000" dirty="0">
                  <a:solidFill>
                    <a:schemeClr val="lt2"/>
                  </a:solidFill>
                </a:rPr>
                <a:t>dplyr</a:t>
              </a:r>
              <a:br>
                <a:rPr lang="en" sz="2000" dirty="0">
                  <a:solidFill>
                    <a:schemeClr val="lt2"/>
                  </a:solidFill>
                </a:rPr>
              </a:br>
              <a:r>
                <a:rPr lang="en" sz="2000" dirty="0">
                  <a:solidFill>
                    <a:schemeClr val="lt2"/>
                  </a:solidFill>
                </a:rPr>
                <a:t>lubridate</a:t>
              </a:r>
              <a:br>
                <a:rPr lang="en" sz="2000" dirty="0">
                  <a:solidFill>
                    <a:schemeClr val="lt2"/>
                  </a:solidFill>
                </a:rPr>
              </a:br>
              <a:r>
                <a:rPr lang="en" sz="2000" dirty="0" smtClean="0">
                  <a:solidFill>
                    <a:schemeClr val="lt2"/>
                  </a:solidFill>
                </a:rPr>
                <a:t>stringr</a:t>
              </a:r>
              <a:endParaRPr sz="2000" dirty="0">
                <a:solidFill>
                  <a:schemeClr val="lt2"/>
                </a:solidFill>
              </a:endParaRPr>
            </a:p>
          </p:txBody>
        </p:sp>
        <p:sp>
          <p:nvSpPr>
            <p:cNvPr id="125" name="Google Shape;125;p17"/>
            <p:cNvSpPr txBox="1"/>
            <p:nvPr/>
          </p:nvSpPr>
          <p:spPr>
            <a:xfrm>
              <a:off x="4384075" y="1416375"/>
              <a:ext cx="1272300" cy="1225500"/>
            </a:xfrm>
            <a:prstGeom prst="rect">
              <a:avLst/>
            </a:prstGeom>
            <a:noFill/>
            <a:ln>
              <a:noFill/>
            </a:ln>
          </p:spPr>
          <p:txBody>
            <a:bodyPr spcFirstLastPara="1" wrap="square" lIns="121900" tIns="121900" rIns="121900" bIns="121900" anchor="t" anchorCtr="0">
              <a:noAutofit/>
            </a:bodyPr>
            <a:lstStyle/>
            <a:p>
              <a:r>
                <a:rPr lang="en" sz="2400" dirty="0">
                  <a:solidFill>
                    <a:schemeClr val="lt2"/>
                  </a:solidFill>
                </a:rPr>
                <a:t>static:</a:t>
              </a:r>
              <a:br>
                <a:rPr lang="en" sz="2400" dirty="0">
                  <a:solidFill>
                    <a:schemeClr val="lt2"/>
                  </a:solidFill>
                </a:rPr>
              </a:br>
              <a:r>
                <a:rPr lang="en" sz="2400" dirty="0">
                  <a:solidFill>
                    <a:schemeClr val="lt2"/>
                  </a:solidFill>
                </a:rPr>
                <a:t>  </a:t>
              </a:r>
              <a:r>
                <a:rPr lang="en" sz="2000" dirty="0">
                  <a:solidFill>
                    <a:schemeClr val="lt2"/>
                  </a:solidFill>
                </a:rPr>
                <a:t>ggplot2</a:t>
              </a:r>
              <a:endParaRPr sz="2000" dirty="0">
                <a:solidFill>
                  <a:schemeClr val="lt2"/>
                </a:solidFill>
              </a:endParaRPr>
            </a:p>
            <a:p>
              <a:r>
                <a:rPr lang="en" sz="2000" dirty="0">
                  <a:solidFill>
                    <a:schemeClr val="lt2"/>
                  </a:solidFill>
                </a:rPr>
                <a:t>  ggraph</a:t>
              </a:r>
              <a:br>
                <a:rPr lang="en" sz="2000" dirty="0">
                  <a:solidFill>
                    <a:schemeClr val="lt2"/>
                  </a:solidFill>
                </a:rPr>
              </a:br>
              <a:r>
                <a:rPr lang="en" sz="2000" dirty="0">
                  <a:solidFill>
                    <a:schemeClr val="lt2"/>
                  </a:solidFill>
                </a:rPr>
                <a:t>  ggmap</a:t>
              </a:r>
              <a:endParaRPr sz="2400" dirty="0">
                <a:solidFill>
                  <a:schemeClr val="lt2"/>
                </a:solidFill>
              </a:endParaRPr>
            </a:p>
            <a:p>
              <a:r>
                <a:rPr lang="en" sz="2400" dirty="0">
                  <a:solidFill>
                    <a:schemeClr val="lt2"/>
                  </a:solidFill>
                </a:rPr>
                <a:t>interactive:</a:t>
              </a:r>
              <a:br>
                <a:rPr lang="en" sz="2400" dirty="0">
                  <a:solidFill>
                    <a:schemeClr val="lt2"/>
                  </a:solidFill>
                </a:rPr>
              </a:br>
              <a:r>
                <a:rPr lang="en" sz="2400" dirty="0">
                  <a:solidFill>
                    <a:schemeClr val="lt2"/>
                  </a:solidFill>
                </a:rPr>
                <a:t>  </a:t>
              </a:r>
              <a:r>
                <a:rPr lang="en" sz="2000" dirty="0">
                  <a:solidFill>
                    <a:schemeClr val="lt2"/>
                  </a:solidFill>
                </a:rPr>
                <a:t>plotly</a:t>
              </a:r>
              <a:br>
                <a:rPr lang="en" sz="2000" dirty="0">
                  <a:solidFill>
                    <a:schemeClr val="lt2"/>
                  </a:solidFill>
                </a:rPr>
              </a:br>
              <a:r>
                <a:rPr lang="en" sz="2000" dirty="0">
                  <a:solidFill>
                    <a:schemeClr val="lt2"/>
                  </a:solidFill>
                </a:rPr>
                <a:t>  leaflet</a:t>
              </a:r>
              <a:endParaRPr sz="2000" dirty="0">
                <a:solidFill>
                  <a:schemeClr val="lt2"/>
                </a:solidFill>
              </a:endParaRPr>
            </a:p>
            <a:p>
              <a:r>
                <a:rPr lang="en" sz="2000" dirty="0">
                  <a:solidFill>
                    <a:schemeClr val="lt2"/>
                  </a:solidFill>
                </a:rPr>
                <a:t>  dygraphs</a:t>
              </a:r>
              <a:endParaRPr sz="2400" dirty="0">
                <a:solidFill>
                  <a:schemeClr val="lt2"/>
                </a:solidFill>
              </a:endParaRPr>
            </a:p>
          </p:txBody>
        </p:sp>
        <p:sp>
          <p:nvSpPr>
            <p:cNvPr id="126" name="Google Shape;126;p17"/>
            <p:cNvSpPr txBox="1"/>
            <p:nvPr/>
          </p:nvSpPr>
          <p:spPr>
            <a:xfrm>
              <a:off x="6188875" y="2877750"/>
              <a:ext cx="924600" cy="793500"/>
            </a:xfrm>
            <a:prstGeom prst="rect">
              <a:avLst/>
            </a:prstGeom>
            <a:noFill/>
            <a:ln>
              <a:noFill/>
            </a:ln>
          </p:spPr>
          <p:txBody>
            <a:bodyPr spcFirstLastPara="1" wrap="square" lIns="121900" tIns="121900" rIns="121900" bIns="121900" anchor="t" anchorCtr="0">
              <a:noAutofit/>
            </a:bodyPr>
            <a:lstStyle/>
            <a:p>
              <a:r>
                <a:rPr lang="en" sz="2000" dirty="0">
                  <a:solidFill>
                    <a:schemeClr val="lt2"/>
                  </a:solidFill>
                </a:rPr>
                <a:t>caret</a:t>
              </a:r>
              <a:br>
                <a:rPr lang="en" sz="2000" dirty="0">
                  <a:solidFill>
                    <a:schemeClr val="lt2"/>
                  </a:solidFill>
                </a:rPr>
              </a:br>
              <a:r>
                <a:rPr lang="en" sz="2000" dirty="0">
                  <a:solidFill>
                    <a:schemeClr val="lt2"/>
                  </a:solidFill>
                </a:rPr>
                <a:t>broom</a:t>
              </a:r>
              <a:endParaRPr sz="2000" dirty="0">
                <a:solidFill>
                  <a:schemeClr val="lt2"/>
                </a:solidFill>
              </a:endParaRPr>
            </a:p>
            <a:p>
              <a:r>
                <a:rPr lang="en" sz="2000" dirty="0" smtClean="0">
                  <a:solidFill>
                    <a:schemeClr val="lt2"/>
                  </a:solidFill>
                </a:rPr>
                <a:t>modelr</a:t>
              </a:r>
              <a:endParaRPr sz="2000" dirty="0">
                <a:solidFill>
                  <a:schemeClr val="lt2"/>
                </a:solidFill>
              </a:endParaRPr>
            </a:p>
          </p:txBody>
        </p:sp>
        <p:sp>
          <p:nvSpPr>
            <p:cNvPr id="127" name="Google Shape;127;p17"/>
            <p:cNvSpPr txBox="1"/>
            <p:nvPr/>
          </p:nvSpPr>
          <p:spPr>
            <a:xfrm>
              <a:off x="1497125" y="1653175"/>
              <a:ext cx="924600" cy="1100400"/>
            </a:xfrm>
            <a:prstGeom prst="rect">
              <a:avLst/>
            </a:prstGeom>
            <a:noFill/>
            <a:ln>
              <a:noFill/>
            </a:ln>
          </p:spPr>
          <p:txBody>
            <a:bodyPr spcFirstLastPara="1" wrap="square" lIns="121900" tIns="121900" rIns="121900" bIns="121900" anchor="t" anchorCtr="0">
              <a:noAutofit/>
            </a:bodyPr>
            <a:lstStyle/>
            <a:p>
              <a:r>
                <a:rPr lang="en" sz="2400" dirty="0">
                  <a:solidFill>
                    <a:srgbClr val="002060"/>
                  </a:solidFill>
                </a:rPr>
                <a:t>spatial:</a:t>
              </a:r>
              <a:r>
                <a:rPr lang="en" sz="2400" i="1" dirty="0">
                  <a:solidFill>
                    <a:srgbClr val="002060"/>
                  </a:solidFill>
                </a:rPr>
                <a:t/>
              </a:r>
              <a:br>
                <a:rPr lang="en" sz="2400" i="1" dirty="0">
                  <a:solidFill>
                    <a:srgbClr val="002060"/>
                  </a:solidFill>
                </a:rPr>
              </a:br>
              <a:r>
                <a:rPr lang="en" sz="2400" i="1" dirty="0">
                  <a:solidFill>
                    <a:srgbClr val="002060"/>
                  </a:solidFill>
                </a:rPr>
                <a:t>  </a:t>
              </a:r>
              <a:r>
                <a:rPr lang="en" sz="2400" dirty="0">
                  <a:solidFill>
                    <a:srgbClr val="002060"/>
                  </a:solidFill>
                </a:rPr>
                <a:t>rgdal</a:t>
              </a:r>
              <a:br>
                <a:rPr lang="en" sz="2400" dirty="0">
                  <a:solidFill>
                    <a:srgbClr val="002060"/>
                  </a:solidFill>
                </a:rPr>
              </a:br>
              <a:r>
                <a:rPr lang="en" sz="2400" dirty="0">
                  <a:solidFill>
                    <a:srgbClr val="002060"/>
                  </a:solidFill>
                </a:rPr>
                <a:t>  sf</a:t>
              </a:r>
              <a:endParaRPr sz="2400" dirty="0">
                <a:solidFill>
                  <a:srgbClr val="002060"/>
                </a:solidFill>
              </a:endParaRPr>
            </a:p>
            <a:p>
              <a:r>
                <a:rPr lang="en" sz="2400" dirty="0">
                  <a:solidFill>
                    <a:srgbClr val="002060"/>
                  </a:solidFill>
                </a:rPr>
                <a:t>  </a:t>
              </a:r>
              <a:r>
                <a:rPr lang="en" sz="2400" dirty="0" smtClean="0">
                  <a:solidFill>
                    <a:srgbClr val="002060"/>
                  </a:solidFill>
                </a:rPr>
                <a:t>raster</a:t>
              </a:r>
              <a:endParaRPr sz="2400" dirty="0">
                <a:solidFill>
                  <a:srgbClr val="002060"/>
                </a:solidFill>
              </a:endParaRPr>
            </a:p>
          </p:txBody>
        </p:sp>
        <p:sp>
          <p:nvSpPr>
            <p:cNvPr id="128" name="Google Shape;128;p17"/>
            <p:cNvSpPr txBox="1"/>
            <p:nvPr/>
          </p:nvSpPr>
          <p:spPr>
            <a:xfrm>
              <a:off x="4117956" y="4093150"/>
              <a:ext cx="1970700" cy="572700"/>
            </a:xfrm>
            <a:prstGeom prst="rect">
              <a:avLst/>
            </a:prstGeom>
            <a:noFill/>
            <a:ln>
              <a:noFill/>
            </a:ln>
          </p:spPr>
          <p:txBody>
            <a:bodyPr spcFirstLastPara="1" wrap="square" lIns="121900" tIns="121900" rIns="121900" bIns="121900" anchor="t" anchorCtr="0">
              <a:noAutofit/>
            </a:bodyPr>
            <a:lstStyle/>
            <a:p>
              <a:r>
                <a:rPr lang="en" sz="2400" dirty="0">
                  <a:solidFill>
                    <a:srgbClr val="002060"/>
                  </a:solidFill>
                </a:rPr>
                <a:t>rmarkdown</a:t>
              </a:r>
              <a:endParaRPr sz="2400" dirty="0">
                <a:solidFill>
                  <a:srgbClr val="002060"/>
                </a:solidFill>
              </a:endParaRPr>
            </a:p>
            <a:p>
              <a:r>
                <a:rPr lang="en" sz="2400" dirty="0">
                  <a:solidFill>
                    <a:srgbClr val="002060"/>
                  </a:solidFill>
                </a:rPr>
                <a:t>flexdashboard</a:t>
              </a:r>
              <a:br>
                <a:rPr lang="en" sz="2400" dirty="0">
                  <a:solidFill>
                    <a:srgbClr val="002060"/>
                  </a:solidFill>
                </a:rPr>
              </a:br>
              <a:r>
                <a:rPr lang="en" sz="2400" dirty="0" smtClean="0">
                  <a:solidFill>
                    <a:srgbClr val="002060"/>
                  </a:solidFill>
                </a:rPr>
                <a:t>bookdown</a:t>
              </a:r>
              <a:endParaRPr sz="2400" dirty="0">
                <a:solidFill>
                  <a:srgbClr val="002060"/>
                </a:solidFill>
              </a:endParaRPr>
            </a:p>
          </p:txBody>
        </p:sp>
        <p:sp>
          <p:nvSpPr>
            <p:cNvPr id="129" name="Google Shape;129;p17"/>
            <p:cNvSpPr txBox="1"/>
            <p:nvPr/>
          </p:nvSpPr>
          <p:spPr>
            <a:xfrm>
              <a:off x="3182750" y="467325"/>
              <a:ext cx="4053000" cy="572700"/>
            </a:xfrm>
            <a:prstGeom prst="rect">
              <a:avLst/>
            </a:prstGeom>
            <a:noFill/>
            <a:ln>
              <a:noFill/>
            </a:ln>
          </p:spPr>
          <p:txBody>
            <a:bodyPr spcFirstLastPara="1" wrap="square" lIns="121900" tIns="121900" rIns="121900" bIns="121900" anchor="ctr" anchorCtr="0">
              <a:noAutofit/>
            </a:bodyPr>
            <a:lstStyle/>
            <a:p>
              <a:r>
                <a:rPr lang="en" sz="3733">
                  <a:solidFill>
                    <a:schemeClr val="dk1"/>
                  </a:solidFill>
                </a:rPr>
                <a:t> &amp; packages </a:t>
              </a:r>
              <a:r>
                <a:rPr lang="en" sz="2400" i="1">
                  <a:solidFill>
                    <a:schemeClr val="dk1"/>
                  </a:solidFill>
                </a:rPr>
                <a:t>(unofficial in italics)</a:t>
              </a:r>
              <a:endParaRPr sz="2400" i="1"/>
            </a:p>
          </p:txBody>
        </p:sp>
      </p:grpSp>
    </p:spTree>
    <p:extLst>
      <p:ext uri="{BB962C8B-B14F-4D97-AF65-F5344CB8AC3E}">
        <p14:creationId xmlns:p14="http://schemas.microsoft.com/office/powerpoint/2010/main" val="261534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2"/>
                                        </p:tgtEl>
                                      </p:cBhvr>
                                    </p:animEffect>
                                    <p:set>
                                      <p:cBhvr>
                                        <p:cTn id="7" dur="1" fill="hold">
                                          <p:stCondLst>
                                            <p:cond delay="1000"/>
                                          </p:stCondLst>
                                        </p:cTn>
                                        <p:tgtEl>
                                          <p:spTgt spid="10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Cheatsheets are </a:t>
            </a:r>
            <a:endParaRPr/>
          </a:p>
        </p:txBody>
      </p:sp>
      <p:sp>
        <p:nvSpPr>
          <p:cNvPr id="135" name="Google Shape;135;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t>RStudio: Help &gt; Cheatsheets &gt; Data wrangling with dplyr</a:t>
            </a:r>
            <a:endParaRPr/>
          </a:p>
        </p:txBody>
      </p:sp>
      <p:pic>
        <p:nvPicPr>
          <p:cNvPr id="136" name="Google Shape;136;p18"/>
          <p:cNvPicPr preferRelativeResize="0"/>
          <p:nvPr/>
        </p:nvPicPr>
        <p:blipFill>
          <a:blip r:embed="rId3">
            <a:alphaModFix/>
          </a:blip>
          <a:stretch>
            <a:fillRect/>
          </a:stretch>
        </p:blipFill>
        <p:spPr>
          <a:xfrm>
            <a:off x="3916701" y="361595"/>
            <a:ext cx="1349833" cy="1227132"/>
          </a:xfrm>
          <a:prstGeom prst="rect">
            <a:avLst/>
          </a:prstGeom>
          <a:noFill/>
          <a:ln>
            <a:noFill/>
          </a:ln>
        </p:spPr>
      </p:pic>
      <p:pic>
        <p:nvPicPr>
          <p:cNvPr id="137" name="Google Shape;137;p18"/>
          <p:cNvPicPr preferRelativeResize="0"/>
          <p:nvPr/>
        </p:nvPicPr>
        <p:blipFill>
          <a:blip r:embed="rId4">
            <a:alphaModFix/>
          </a:blip>
          <a:stretch>
            <a:fillRect/>
          </a:stretch>
        </p:blipFill>
        <p:spPr>
          <a:xfrm>
            <a:off x="445533" y="2132167"/>
            <a:ext cx="5576296" cy="4308967"/>
          </a:xfrm>
          <a:prstGeom prst="rect">
            <a:avLst/>
          </a:prstGeom>
          <a:noFill/>
          <a:ln>
            <a:noFill/>
          </a:ln>
        </p:spPr>
      </p:pic>
      <p:pic>
        <p:nvPicPr>
          <p:cNvPr id="138" name="Google Shape;138;p18"/>
          <p:cNvPicPr preferRelativeResize="0"/>
          <p:nvPr/>
        </p:nvPicPr>
        <p:blipFill>
          <a:blip r:embed="rId5">
            <a:alphaModFix/>
          </a:blip>
          <a:stretch>
            <a:fillRect/>
          </a:stretch>
        </p:blipFill>
        <p:spPr>
          <a:xfrm>
            <a:off x="6364739" y="2132187"/>
            <a:ext cx="5576296" cy="4308928"/>
          </a:xfrm>
          <a:prstGeom prst="rect">
            <a:avLst/>
          </a:prstGeom>
          <a:noFill/>
          <a:ln>
            <a:noFill/>
          </a:ln>
        </p:spPr>
      </p:pic>
      <p:sp>
        <p:nvSpPr>
          <p:cNvPr id="139" name="Google Shape;139;p18"/>
          <p:cNvSpPr txBox="1">
            <a:spLocks noGrp="1"/>
          </p:cNvSpPr>
          <p:nvPr>
            <p:ph type="sldNum" idx="12"/>
          </p:nvPr>
        </p:nvSpPr>
        <p:spPr>
          <a:xfrm>
            <a:off x="11296611" y="63192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2422716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247</Words>
  <Application>Microsoft Office PowerPoint</Application>
  <PresentationFormat>Widescreen</PresentationFormat>
  <Paragraphs>58</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Data Wrangling Operations using R</vt:lpstr>
      <vt:lpstr>Tidyverse</vt:lpstr>
      <vt:lpstr>Data Structures</vt:lpstr>
      <vt:lpstr>Data Wrangling in R</vt:lpstr>
      <vt:lpstr>For Big-Data Scientists, ‘Janitor Work’ Is Key Hurdle to Insights</vt:lpstr>
      <vt:lpstr>“Happy families are all alike; every unhappy family is unhappy in its own way.”  –– Leo Tolstoy</vt:lpstr>
      <vt:lpstr>Tidy Manifesto</vt:lpstr>
      <vt:lpstr>Tidyverse process</vt:lpstr>
      <vt:lpstr>Cheatsheets 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user</dc:creator>
  <cp:lastModifiedBy>user</cp:lastModifiedBy>
  <cp:revision>6</cp:revision>
  <dcterms:created xsi:type="dcterms:W3CDTF">2021-02-25T06:31:15Z</dcterms:created>
  <dcterms:modified xsi:type="dcterms:W3CDTF">2021-09-21T09:28:51Z</dcterms:modified>
</cp:coreProperties>
</file>