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50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72147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25792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762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34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338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638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100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230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2/8/2024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5668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657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2/8/2024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28376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US" sz="4400" dirty="0"/>
              <a:t>Implementing cryptographic techniques in a cloud platform for storage and transit</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Y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Purushotham</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Reddy (21bce5289)</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Vagadia Anand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Kantilal</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(21bce1212)</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Akili Harshavardhan (21bce5353)</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FCF4E-9CEA-EA0A-0BA7-B97D187C7B7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207ADDF-BD07-A6BA-EE19-3A7953EE24C3}"/>
              </a:ext>
            </a:extLst>
          </p:cNvPr>
          <p:cNvSpPr txBox="1"/>
          <p:nvPr/>
        </p:nvSpPr>
        <p:spPr>
          <a:xfrm>
            <a:off x="2644876" y="92655"/>
            <a:ext cx="638113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rPr>
              <a:t>LITREATURE SURVEY</a:t>
            </a:r>
            <a:endParaRPr kumimoji="0" lang="en-IN"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F96C80D3-A687-BDD0-86D4-6C8AE0A7D507}"/>
              </a:ext>
            </a:extLst>
          </p:cNvPr>
          <p:cNvGraphicFramePr>
            <a:graphicFrameLocks noGrp="1"/>
          </p:cNvGraphicFramePr>
          <p:nvPr>
            <p:extLst>
              <p:ext uri="{D42A27DB-BD31-4B8C-83A1-F6EECF244321}">
                <p14:modId xmlns:p14="http://schemas.microsoft.com/office/powerpoint/2010/main" val="2703662749"/>
              </p:ext>
            </p:extLst>
          </p:nvPr>
        </p:nvGraphicFramePr>
        <p:xfrm>
          <a:off x="412873" y="868585"/>
          <a:ext cx="11611895" cy="5435824"/>
        </p:xfrm>
        <a:graphic>
          <a:graphicData uri="http://schemas.openxmlformats.org/drawingml/2006/table">
            <a:tbl>
              <a:tblPr>
                <a:gradFill rotWithShape="1">
                  <a:gsLst>
                    <a:gs pos="0">
                      <a:srgbClr val="0F6FC6">
                        <a:lumMod val="110000"/>
                        <a:satMod val="105000"/>
                        <a:tint val="67000"/>
                      </a:srgbClr>
                    </a:gs>
                    <a:gs pos="50000">
                      <a:srgbClr val="0F6FC6">
                        <a:lumMod val="105000"/>
                        <a:satMod val="103000"/>
                        <a:tint val="73000"/>
                      </a:srgbClr>
                    </a:gs>
                    <a:gs pos="100000">
                      <a:srgbClr val="0F6FC6">
                        <a:lumMod val="105000"/>
                        <a:satMod val="109000"/>
                        <a:tint val="81000"/>
                      </a:srgbClr>
                    </a:gs>
                  </a:gsLst>
                  <a:lin ang="5400000" scaled="0"/>
                </a:gradFill>
                <a:effectLst/>
              </a:tblPr>
              <a:tblGrid>
                <a:gridCol w="649146">
                  <a:extLst>
                    <a:ext uri="{9D8B030D-6E8A-4147-A177-3AD203B41FA5}">
                      <a16:colId xmlns:a16="http://schemas.microsoft.com/office/drawing/2014/main" val="3077516005"/>
                    </a:ext>
                  </a:extLst>
                </a:gridCol>
                <a:gridCol w="2111742">
                  <a:extLst>
                    <a:ext uri="{9D8B030D-6E8A-4147-A177-3AD203B41FA5}">
                      <a16:colId xmlns:a16="http://schemas.microsoft.com/office/drawing/2014/main" val="281097979"/>
                    </a:ext>
                  </a:extLst>
                </a:gridCol>
                <a:gridCol w="1861244">
                  <a:extLst>
                    <a:ext uri="{9D8B030D-6E8A-4147-A177-3AD203B41FA5}">
                      <a16:colId xmlns:a16="http://schemas.microsoft.com/office/drawing/2014/main" val="931961466"/>
                    </a:ext>
                  </a:extLst>
                </a:gridCol>
                <a:gridCol w="3714406">
                  <a:extLst>
                    <a:ext uri="{9D8B030D-6E8A-4147-A177-3AD203B41FA5}">
                      <a16:colId xmlns:a16="http://schemas.microsoft.com/office/drawing/2014/main" val="2959164441"/>
                    </a:ext>
                  </a:extLst>
                </a:gridCol>
                <a:gridCol w="3275357">
                  <a:extLst>
                    <a:ext uri="{9D8B030D-6E8A-4147-A177-3AD203B41FA5}">
                      <a16:colId xmlns:a16="http://schemas.microsoft.com/office/drawing/2014/main" val="4164182112"/>
                    </a:ext>
                  </a:extLst>
                </a:gridCol>
              </a:tblGrid>
              <a:tr h="398587">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00000"/>
                        </a:lnSpc>
                        <a:spcBef>
                          <a:spcPct val="0"/>
                        </a:spcBef>
                        <a:spcAft>
                          <a:spcPct val="0"/>
                        </a:spcAft>
                        <a:buClrTx/>
                        <a:buSzTx/>
                        <a:buFontTx/>
                        <a:buNone/>
                        <a:tabLst/>
                        <a:defRPr/>
                      </a:pPr>
                      <a:r>
                        <a:rPr lang="en-US" sz="2400" b="1" dirty="0">
                          <a:solidFill>
                            <a:srgbClr val="FFC000"/>
                          </a:solidFill>
                        </a:rPr>
                        <a:t>S.no</a:t>
                      </a:r>
                      <a:endParaRPr lang="en-US" sz="24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34925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FFC000"/>
                          </a:solidFill>
                        </a:rPr>
                        <a:t>Title</a:t>
                      </a:r>
                      <a:endParaRPr lang="en-US" sz="24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FFC000"/>
                          </a:solidFill>
                        </a:rPr>
                        <a:t>Author</a:t>
                      </a:r>
                      <a:endParaRPr lang="en-US" sz="24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87375"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87375" marR="0" lvl="0" indent="0" algn="l" defTabSz="914400" rtl="0" eaLnBrk="1" fontAlgn="base" latinLnBrk="0" hangingPunct="1">
                        <a:lnSpc>
                          <a:spcPct val="100000"/>
                        </a:lnSpc>
                        <a:spcBef>
                          <a:spcPct val="0"/>
                        </a:spcBef>
                        <a:spcAft>
                          <a:spcPct val="0"/>
                        </a:spcAft>
                        <a:buClrTx/>
                        <a:buSzTx/>
                        <a:buFontTx/>
                        <a:buNone/>
                        <a:tabLst/>
                        <a:defRPr/>
                      </a:pPr>
                      <a:r>
                        <a:rPr lang="en-US" sz="2400" b="1" dirty="0">
                          <a:solidFill>
                            <a:srgbClr val="FFC000"/>
                          </a:solidFill>
                        </a:rPr>
                        <a:t>Methodology</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4133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41338" marR="0" lvl="0" indent="0" algn="l" defTabSz="914400" rtl="0" eaLnBrk="1" fontAlgn="base" latinLnBrk="0" hangingPunct="1">
                        <a:lnSpc>
                          <a:spcPct val="100000"/>
                        </a:lnSpc>
                        <a:spcBef>
                          <a:spcPct val="0"/>
                        </a:spcBef>
                        <a:spcAft>
                          <a:spcPct val="0"/>
                        </a:spcAft>
                        <a:buClrTx/>
                        <a:buSzTx/>
                        <a:buFontTx/>
                        <a:buNone/>
                        <a:tabLst/>
                        <a:defRPr/>
                      </a:pPr>
                      <a:r>
                        <a:rPr lang="en-US" sz="2400" b="1" dirty="0">
                          <a:solidFill>
                            <a:srgbClr val="FFC000"/>
                          </a:solidFill>
                        </a:rPr>
                        <a:t>Advantages</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404451246"/>
                  </a:ext>
                </a:extLst>
              </a:tr>
              <a:tr h="1702234">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b="1" kern="100">
                          <a:effectLst/>
                          <a:latin typeface="Bahnschrift" panose="020B0502040204020203" pitchFamily="34" charset="0"/>
                          <a:ea typeface="NSimSun" panose="02010609030101010101" pitchFamily="49" charset="-122"/>
                          <a:cs typeface="Lucida Sans" panose="020B0602030504020204" pitchFamily="34" charset="0"/>
                        </a:rPr>
                        <a:t>10. </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Enhancing Data Security in Cloud Computing Using a Lightweight Cryptographic Algorithm</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Sana Belguith, Abderrazak Jemai, and Rabah Attia</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The methodology involves proposing a new lightweight encryption algorithm that combines symmetric and asymmetric cryptographic techniques to enhance data security in cloud computing</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The advantages of this approach include efficient security, rapid performance, and the preservation of user access rights to data in a secured and authorized manner. The document also presents a comparison of various cryptographic algorithms and evaluates the proposed lightweight algorithm, demonstrating its faster processing time compared to state-of-the-art cryptographic algorithms</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411413636"/>
                  </a:ext>
                </a:extLst>
              </a:tr>
              <a:tr h="151131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b="1" kern="100">
                          <a:effectLst/>
                          <a:latin typeface="Bahnschrift" panose="020B0502040204020203" pitchFamily="34" charset="0"/>
                          <a:ea typeface="NSimSun" panose="02010609030101010101" pitchFamily="49" charset="-122"/>
                          <a:cs typeface="Lucida Sans" panose="020B0602030504020204" pitchFamily="34" charset="0"/>
                        </a:rPr>
                        <a:t>11.</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A Survey on Data Encryption Techniques in Cloud Computing, Asian Journal of Information Technology.</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R. Gupta, M. Singh</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Surveyed encryption techniques (AES, DES, RSA, Blowfish, homomorphic encryption) for cloud security.</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Enhanced data security through dynamic encryption algorithm selection. Robust encryption and verification scheme for secure data storage. Fully homomorphic encryption enables computation of arbitrary functions on encrypted data. Implementation of hierarchical attribute-based encryption model for secure data sharing in cloud servers</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55568883"/>
                  </a:ext>
                </a:extLst>
              </a:tr>
              <a:tr h="179225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b="1" kern="100">
                          <a:effectLst/>
                          <a:latin typeface="Bahnschrift" panose="020B0502040204020203" pitchFamily="34" charset="0"/>
                          <a:ea typeface="NSimSun" panose="02010609030101010101" pitchFamily="49" charset="-122"/>
                          <a:cs typeface="Lucida Sans" panose="020B0602030504020204" pitchFamily="34" charset="0"/>
                        </a:rPr>
                        <a:t>12.</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Secure File Storage on Cloud using Hybrid Cryptography</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Aditya Poduval, Abhijeet Doke, Hitesh Nemade, Rohan Nikam</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The system utilizes a hybrid cryptography approach combining algorithms like 3DES, RC6, and AES with LSB steganography. Files are divided, encrypted using different algorithms simultaneously, and key information is securely stored in an image using LSB technique. Registration of users is required for accessing services, and decryption involves retrieving keys from the steganographic image created during registration.</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Enhanced security through the combination of multiple cryptographic algorithms. Efficient data integrity, high security, low delay, authentication, and confidentiality. Better protection of customer data on a single cloud server.</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007916681"/>
                  </a:ext>
                </a:extLst>
              </a:tr>
            </a:tbl>
          </a:graphicData>
        </a:graphic>
      </p:graphicFrame>
    </p:spTree>
    <p:extLst>
      <p:ext uri="{BB962C8B-B14F-4D97-AF65-F5344CB8AC3E}">
        <p14:creationId xmlns:p14="http://schemas.microsoft.com/office/powerpoint/2010/main" val="284213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08D47-BC03-99D2-9F29-B128415652E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79B9C6D-E06A-6048-A3FF-BA882C31B411}"/>
              </a:ext>
            </a:extLst>
          </p:cNvPr>
          <p:cNvSpPr txBox="1"/>
          <p:nvPr/>
        </p:nvSpPr>
        <p:spPr>
          <a:xfrm>
            <a:off x="2644876" y="92655"/>
            <a:ext cx="638113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rPr>
              <a:t>LITREATURE SURVEY</a:t>
            </a:r>
            <a:endParaRPr kumimoji="0" lang="en-IN"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95D9C934-F8BE-4C36-CE16-DDDFCE8C5830}"/>
              </a:ext>
            </a:extLst>
          </p:cNvPr>
          <p:cNvGraphicFramePr>
            <a:graphicFrameLocks noGrp="1"/>
          </p:cNvGraphicFramePr>
          <p:nvPr>
            <p:extLst>
              <p:ext uri="{D42A27DB-BD31-4B8C-83A1-F6EECF244321}">
                <p14:modId xmlns:p14="http://schemas.microsoft.com/office/powerpoint/2010/main" val="2380150256"/>
              </p:ext>
            </p:extLst>
          </p:nvPr>
        </p:nvGraphicFramePr>
        <p:xfrm>
          <a:off x="383459" y="911844"/>
          <a:ext cx="11611895" cy="5396727"/>
        </p:xfrm>
        <a:graphic>
          <a:graphicData uri="http://schemas.openxmlformats.org/drawingml/2006/table">
            <a:tbl>
              <a:tblPr>
                <a:gradFill rotWithShape="1">
                  <a:gsLst>
                    <a:gs pos="0">
                      <a:srgbClr val="0F6FC6">
                        <a:lumMod val="110000"/>
                        <a:satMod val="105000"/>
                        <a:tint val="67000"/>
                      </a:srgbClr>
                    </a:gs>
                    <a:gs pos="50000">
                      <a:srgbClr val="0F6FC6">
                        <a:lumMod val="105000"/>
                        <a:satMod val="103000"/>
                        <a:tint val="73000"/>
                      </a:srgbClr>
                    </a:gs>
                    <a:gs pos="100000">
                      <a:srgbClr val="0F6FC6">
                        <a:lumMod val="105000"/>
                        <a:satMod val="109000"/>
                        <a:tint val="81000"/>
                      </a:srgbClr>
                    </a:gs>
                  </a:gsLst>
                  <a:lin ang="5400000" scaled="0"/>
                </a:gradFill>
                <a:effectLst/>
              </a:tblPr>
              <a:tblGrid>
                <a:gridCol w="649146">
                  <a:extLst>
                    <a:ext uri="{9D8B030D-6E8A-4147-A177-3AD203B41FA5}">
                      <a16:colId xmlns:a16="http://schemas.microsoft.com/office/drawing/2014/main" val="3077516005"/>
                    </a:ext>
                  </a:extLst>
                </a:gridCol>
                <a:gridCol w="2111742">
                  <a:extLst>
                    <a:ext uri="{9D8B030D-6E8A-4147-A177-3AD203B41FA5}">
                      <a16:colId xmlns:a16="http://schemas.microsoft.com/office/drawing/2014/main" val="281097979"/>
                    </a:ext>
                  </a:extLst>
                </a:gridCol>
                <a:gridCol w="1861244">
                  <a:extLst>
                    <a:ext uri="{9D8B030D-6E8A-4147-A177-3AD203B41FA5}">
                      <a16:colId xmlns:a16="http://schemas.microsoft.com/office/drawing/2014/main" val="931961466"/>
                    </a:ext>
                  </a:extLst>
                </a:gridCol>
                <a:gridCol w="3714406">
                  <a:extLst>
                    <a:ext uri="{9D8B030D-6E8A-4147-A177-3AD203B41FA5}">
                      <a16:colId xmlns:a16="http://schemas.microsoft.com/office/drawing/2014/main" val="2959164441"/>
                    </a:ext>
                  </a:extLst>
                </a:gridCol>
                <a:gridCol w="3275357">
                  <a:extLst>
                    <a:ext uri="{9D8B030D-6E8A-4147-A177-3AD203B41FA5}">
                      <a16:colId xmlns:a16="http://schemas.microsoft.com/office/drawing/2014/main" val="4164182112"/>
                    </a:ext>
                  </a:extLst>
                </a:gridCol>
              </a:tblGrid>
              <a:tr h="488136">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00000"/>
                        </a:lnSpc>
                        <a:spcBef>
                          <a:spcPct val="0"/>
                        </a:spcBef>
                        <a:spcAft>
                          <a:spcPct val="0"/>
                        </a:spcAft>
                        <a:buClrTx/>
                        <a:buSzTx/>
                        <a:buFontTx/>
                        <a:buNone/>
                        <a:tabLst/>
                        <a:defRPr/>
                      </a:pPr>
                      <a:r>
                        <a:rPr lang="en-US" sz="2400" b="1" dirty="0">
                          <a:solidFill>
                            <a:srgbClr val="FFC000"/>
                          </a:solidFill>
                        </a:rPr>
                        <a:t>S.no</a:t>
                      </a:r>
                      <a:endParaRPr lang="en-US" sz="24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34925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800" b="1" dirty="0">
                          <a:solidFill>
                            <a:srgbClr val="FFC000"/>
                          </a:solidFill>
                        </a:rPr>
                        <a:t>Title</a:t>
                      </a:r>
                      <a:endParaRPr lang="en-US" sz="28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800" b="1" dirty="0">
                          <a:solidFill>
                            <a:srgbClr val="FFC000"/>
                          </a:solidFill>
                        </a:rPr>
                        <a:t>Author</a:t>
                      </a:r>
                      <a:endParaRPr lang="en-US" sz="28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87375"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87375" marR="0" lvl="0" indent="0" algn="l" defTabSz="914400" rtl="0" eaLnBrk="1" fontAlgn="base" latinLnBrk="0" hangingPunct="1">
                        <a:lnSpc>
                          <a:spcPct val="100000"/>
                        </a:lnSpc>
                        <a:spcBef>
                          <a:spcPct val="0"/>
                        </a:spcBef>
                        <a:spcAft>
                          <a:spcPct val="0"/>
                        </a:spcAft>
                        <a:buClrTx/>
                        <a:buSzTx/>
                        <a:buFontTx/>
                        <a:buNone/>
                        <a:tabLst/>
                        <a:defRPr/>
                      </a:pPr>
                      <a:r>
                        <a:rPr lang="en-US" sz="2800" b="1" dirty="0">
                          <a:solidFill>
                            <a:srgbClr val="FFC000"/>
                          </a:solidFill>
                        </a:rPr>
                        <a:t>Methodology</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4133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41338" marR="0" lvl="0" indent="0" algn="l" defTabSz="914400" rtl="0" eaLnBrk="1" fontAlgn="base" latinLnBrk="0" hangingPunct="1">
                        <a:lnSpc>
                          <a:spcPct val="100000"/>
                        </a:lnSpc>
                        <a:spcBef>
                          <a:spcPct val="0"/>
                        </a:spcBef>
                        <a:spcAft>
                          <a:spcPct val="0"/>
                        </a:spcAft>
                        <a:buClrTx/>
                        <a:buSzTx/>
                        <a:buFontTx/>
                        <a:buNone/>
                        <a:tabLst/>
                        <a:defRPr/>
                      </a:pPr>
                      <a:r>
                        <a:rPr lang="en-US" sz="2800" b="1" dirty="0">
                          <a:solidFill>
                            <a:srgbClr val="FFC000"/>
                          </a:solidFill>
                        </a:rPr>
                        <a:t>Advantages</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404451246"/>
                  </a:ext>
                </a:extLst>
              </a:tr>
              <a:tr h="151234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b="1" kern="100">
                          <a:effectLst/>
                          <a:latin typeface="Bahnschrift" panose="020B0502040204020203" pitchFamily="34" charset="0"/>
                          <a:ea typeface="NSimSun" panose="02010609030101010101" pitchFamily="49" charset="-122"/>
                          <a:cs typeface="Lucida Sans" panose="020B0602030504020204" pitchFamily="34" charset="0"/>
                        </a:rPr>
                        <a:t>13.</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An improved attribute-based encryption technique towards the data security in cloud computing</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err="1">
                          <a:effectLst/>
                          <a:latin typeface="Bahnschrift" panose="020B0502040204020203" pitchFamily="34" charset="0"/>
                          <a:ea typeface="NSimSun" panose="02010609030101010101" pitchFamily="49" charset="-122"/>
                          <a:cs typeface="Lucida Sans" panose="020B0602030504020204" pitchFamily="34" charset="0"/>
                        </a:rPr>
                        <a:t>Suyel</a:t>
                      </a: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 </a:t>
                      </a:r>
                      <a:r>
                        <a:rPr lang="en-IN" sz="1100" kern="100" dirty="0" err="1">
                          <a:effectLst/>
                          <a:latin typeface="Bahnschrift" panose="020B0502040204020203" pitchFamily="34" charset="0"/>
                          <a:ea typeface="NSimSun" panose="02010609030101010101" pitchFamily="49" charset="-122"/>
                          <a:cs typeface="Lucida Sans" panose="020B0602030504020204" pitchFamily="34" charset="0"/>
                        </a:rPr>
                        <a:t>Namasudra</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Utilizes attribute-based encryption (ABE), distributed hash table (DHT) network, and identity-based timed-release encryption (IDTRE). Data encrypted based on user attributes, with ciphertext shares distributed in DHT network. IDTRE algorithm used to encrypt decryption key for secure data access. Access control model implemented for resource and knowledge sharing in cloud computing.</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Enhanced data security in cloud computing environments. Fine-grained data access control for improved security. Resists various attacks in the cloud environment. Efficient data sharing and access control mechanisms. Performance analysis shows proficiency over existing schemes.</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411413636"/>
                  </a:ext>
                </a:extLst>
              </a:tr>
              <a:tr h="132130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b="1" kern="100">
                          <a:effectLst/>
                          <a:latin typeface="Bahnschrift" panose="020B0502040204020203" pitchFamily="34" charset="0"/>
                          <a:ea typeface="NSimSun" panose="02010609030101010101" pitchFamily="49" charset="-122"/>
                          <a:cs typeface="Lucida Sans" panose="020B0602030504020204" pitchFamily="34" charset="0"/>
                        </a:rPr>
                        <a:t>14.</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Securing Cloud Infrastructure for High Performance Scientific Computations Using Cryptographic Techniques</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G K Patra and Nilotpal Chakraborty</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The paper discusses the challenges of security in cloud computing for high performance scientific computations. It explores the use of cryptographic techniques like fully homomorphic encryption and functional encryption to enhance cloud security. The authors propose schemes to secure model outputs and control access to shared data in scientific and engineering applications.</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The research aims to enable the provision of high-performance computing services through cloud infrastructure, reducing costs and maintenance overhead. By implementing cryptographic techniques, the paper addresses security threats in cloud computing, ensuring data confidentiality and access control.</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55568883"/>
                  </a:ext>
                </a:extLst>
              </a:tr>
              <a:tr h="2049185">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b="1" kern="100">
                          <a:effectLst/>
                          <a:latin typeface="Bahnschrift" panose="020B0502040204020203" pitchFamily="34" charset="0"/>
                          <a:ea typeface="NSimSun" panose="02010609030101010101" pitchFamily="49" charset="-122"/>
                          <a:cs typeface="Lucida Sans" panose="020B0602030504020204" pitchFamily="34" charset="0"/>
                        </a:rPr>
                        <a:t>15. </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A Hybrid Cryptographic Technique for Secured Authentication in Cloud Computing</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Juber Mirza and Meena Sharma </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Proposed a hybrid cryptographic technique for secure data storage and retrieval in cloud computing. Focused on server security and user trust by using a combination of cryptographic algorithms. Implemented a trust management technique to enhance trust between service providers and users. Utilized a secure and efficient encryption and decryption process for data protection.</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Efficient encryption and decryption times compared to traditional cryptographic techniques. Reduced memory consumption for both encryption and decryption processes. Enhanced security and trust management for data preservation and access in cloud environments.</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007916681"/>
                  </a:ext>
                </a:extLst>
              </a:tr>
            </a:tbl>
          </a:graphicData>
        </a:graphic>
      </p:graphicFrame>
    </p:spTree>
    <p:extLst>
      <p:ext uri="{BB962C8B-B14F-4D97-AF65-F5344CB8AC3E}">
        <p14:creationId xmlns:p14="http://schemas.microsoft.com/office/powerpoint/2010/main" val="189329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69C4E-6254-7FBC-35D4-16BE86AC27D0}"/>
            </a:ext>
          </a:extLst>
        </p:cNvPr>
        <p:cNvGrpSpPr/>
        <p:nvPr/>
      </p:nvGrpSpPr>
      <p:grpSpPr>
        <a:xfrm>
          <a:off x="0" y="0"/>
          <a:ext cx="0" cy="0"/>
          <a:chOff x="0" y="0"/>
          <a:chExt cx="0" cy="0"/>
        </a:xfrm>
      </p:grpSpPr>
      <p:sp>
        <p:nvSpPr>
          <p:cNvPr id="2" name="Text Placeholder 33">
            <a:extLst>
              <a:ext uri="{FF2B5EF4-FFF2-40B4-BE49-F238E27FC236}">
                <a16:creationId xmlns:a16="http://schemas.microsoft.com/office/drawing/2014/main" id="{CE6CA28C-998D-5AD8-728C-750617EEC4A5}"/>
              </a:ext>
            </a:extLst>
          </p:cNvPr>
          <p:cNvSpPr txBox="1">
            <a:spLocks/>
          </p:cNvSpPr>
          <p:nvPr/>
        </p:nvSpPr>
        <p:spPr>
          <a:xfrm>
            <a:off x="2330309" y="2329670"/>
            <a:ext cx="7334736" cy="1642306"/>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8800" b="1" dirty="0">
                <a:solidFill>
                  <a:srgbClr val="FFC000"/>
                </a:solidFill>
                <a:latin typeface="Oswald" panose="02000506000000020004" pitchFamily="2" charset="0"/>
                <a:ea typeface="Open Sans" panose="020B0606030504020204" pitchFamily="34" charset="0"/>
                <a:cs typeface="Open Sans" panose="020B0606030504020204" pitchFamily="34" charset="0"/>
              </a:rPr>
              <a:t>THANK YOU</a:t>
            </a:r>
            <a:endParaRPr lang="id-ID" sz="88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1582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t>Problem Statement</a:t>
            </a:r>
          </a:p>
        </p:txBody>
      </p:sp>
      <p:sp>
        <p:nvSpPr>
          <p:cNvPr id="4" name="Content Placeholder 3">
            <a:extLst>
              <a:ext uri="{FF2B5EF4-FFF2-40B4-BE49-F238E27FC236}">
                <a16:creationId xmlns:a16="http://schemas.microsoft.com/office/drawing/2014/main" id="{32658B2E-8D3E-789D-8349-3D42ABDA93F1}"/>
              </a:ext>
            </a:extLst>
          </p:cNvPr>
          <p:cNvSpPr>
            <a:spLocks noGrp="1"/>
          </p:cNvSpPr>
          <p:nvPr>
            <p:ph idx="1"/>
          </p:nvPr>
        </p:nvSpPr>
        <p:spPr/>
        <p:txBody>
          <a:bodyPr/>
          <a:lstStyle/>
          <a:p>
            <a:pPr>
              <a:buFont typeface="Wingdings" panose="05000000000000000000" pitchFamily="2" charset="2"/>
              <a:buChar char="§"/>
            </a:pPr>
            <a:r>
              <a:rPr lang="en-US" dirty="0"/>
              <a:t> There’s quite literally exabytes of data stored in different cloud environments around the world, with several petabytes always in transit.</a:t>
            </a:r>
          </a:p>
          <a:p>
            <a:pPr>
              <a:buFont typeface="Wingdings" panose="05000000000000000000" pitchFamily="2" charset="2"/>
              <a:buChar char="§"/>
            </a:pPr>
            <a:r>
              <a:rPr lang="en-US" dirty="0"/>
              <a:t> For data at rest, we need to use fast and efficient encryption algorithm, such as a hybrid RSA and AES algorithm.</a:t>
            </a:r>
          </a:p>
          <a:p>
            <a:pPr>
              <a:buFont typeface="Wingdings" panose="05000000000000000000" pitchFamily="2" charset="2"/>
              <a:buChar char="§"/>
            </a:pPr>
            <a:r>
              <a:rPr lang="en-US" dirty="0"/>
              <a:t> Encrypting data at rest also includes key management and key access management. An example is the AWS KMS or Azure key vault.</a:t>
            </a:r>
          </a:p>
          <a:p>
            <a:pPr>
              <a:buFont typeface="Wingdings" panose="05000000000000000000" pitchFamily="2" charset="2"/>
              <a:buChar char="§"/>
            </a:pPr>
            <a:r>
              <a:rPr lang="en-US" dirty="0"/>
              <a:t> For data in transit, we would need to use stream ciphers. Transport Layer Security (TLS) or Secure Socket Layer is usually employed to get a secure channel between two parties.</a:t>
            </a:r>
          </a:p>
          <a:p>
            <a:pPr>
              <a:buFont typeface="Wingdings" panose="05000000000000000000" pitchFamily="2" charset="2"/>
              <a:buChar char="§"/>
            </a:pPr>
            <a:r>
              <a:rPr lang="en-US" dirty="0"/>
              <a:t> Encrypting data in transit includes handshaking and key management.</a:t>
            </a: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1811-0BBB-AEA0-EE5E-109B5C337AE0}"/>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B035B3FE-B563-C29B-2FC5-4E8988956210}"/>
              </a:ext>
            </a:extLst>
          </p:cNvPr>
          <p:cNvSpPr>
            <a:spLocks noGrp="1"/>
          </p:cNvSpPr>
          <p:nvPr>
            <p:ph idx="1"/>
          </p:nvPr>
        </p:nvSpPr>
        <p:spPr/>
        <p:txBody>
          <a:bodyPr/>
          <a:lstStyle/>
          <a:p>
            <a:pPr>
              <a:buFont typeface="Wingdings" panose="05000000000000000000" pitchFamily="2" charset="2"/>
              <a:buChar char="§"/>
            </a:pPr>
            <a:r>
              <a:rPr lang="en-US" dirty="0"/>
              <a:t> Data Confidentiality: It is necessary to ensure that sensitive data is not accessed by any unintended parties or person.</a:t>
            </a:r>
          </a:p>
          <a:p>
            <a:pPr>
              <a:buFont typeface="Wingdings" panose="05000000000000000000" pitchFamily="2" charset="2"/>
              <a:buChar char="§"/>
            </a:pPr>
            <a:r>
              <a:rPr lang="en-US" dirty="0"/>
              <a:t> Compliance: It is usually the customer’s responsibility to either provide or ensure the compliance for the security of data in the cloud.</a:t>
            </a:r>
          </a:p>
          <a:p>
            <a:pPr>
              <a:buFont typeface="Wingdings" panose="05000000000000000000" pitchFamily="2" charset="2"/>
              <a:buChar char="§"/>
            </a:pPr>
            <a:r>
              <a:rPr lang="en-US" dirty="0"/>
              <a:t> Business continuity: In a commercial scenario, data breaches and unauthorized access disrupt a business and wastes valuable time wherein the business is affected negatively</a:t>
            </a:r>
          </a:p>
          <a:p>
            <a:pPr>
              <a:buFont typeface="Wingdings" panose="05000000000000000000" pitchFamily="2" charset="2"/>
              <a:buChar char="§"/>
            </a:pPr>
            <a:r>
              <a:rPr lang="en-US" dirty="0"/>
              <a:t> Competitive advantage: while operating with a business, a client is motivated to use a more secure service than an unsecure one.</a:t>
            </a:r>
            <a:endParaRPr lang="en-IN" dirty="0"/>
          </a:p>
        </p:txBody>
      </p:sp>
    </p:spTree>
    <p:extLst>
      <p:ext uri="{BB962C8B-B14F-4D97-AF65-F5344CB8AC3E}">
        <p14:creationId xmlns:p14="http://schemas.microsoft.com/office/powerpoint/2010/main" val="334040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673B-F2CD-8F48-BDC9-6BE6DBF05E43}"/>
              </a:ext>
            </a:extLst>
          </p:cNvPr>
          <p:cNvSpPr>
            <a:spLocks noGrp="1"/>
          </p:cNvSpPr>
          <p:nvPr>
            <p:ph type="title"/>
          </p:nvPr>
        </p:nvSpPr>
        <p:spPr/>
        <p:txBody>
          <a:bodyPr/>
          <a:lstStyle/>
          <a:p>
            <a:r>
              <a:rPr lang="en-US" dirty="0"/>
              <a:t>Challenges: Data at rest</a:t>
            </a:r>
            <a:endParaRPr lang="en-IN" dirty="0"/>
          </a:p>
        </p:txBody>
      </p:sp>
      <p:sp>
        <p:nvSpPr>
          <p:cNvPr id="3" name="Content Placeholder 2">
            <a:extLst>
              <a:ext uri="{FF2B5EF4-FFF2-40B4-BE49-F238E27FC236}">
                <a16:creationId xmlns:a16="http://schemas.microsoft.com/office/drawing/2014/main" id="{93514273-61DA-35DA-A31F-99FE3D212DE2}"/>
              </a:ext>
            </a:extLst>
          </p:cNvPr>
          <p:cNvSpPr>
            <a:spLocks noGrp="1"/>
          </p:cNvSpPr>
          <p:nvPr>
            <p:ph idx="1"/>
          </p:nvPr>
        </p:nvSpPr>
        <p:spPr/>
        <p:txBody>
          <a:bodyPr/>
          <a:lstStyle/>
          <a:p>
            <a:pPr>
              <a:buFont typeface="Wingdings" panose="05000000000000000000" pitchFamily="2" charset="2"/>
              <a:buChar char="§"/>
            </a:pPr>
            <a:r>
              <a:rPr lang="en-US" dirty="0"/>
              <a:t> Key management: Managing encryption keys securely is a critical aspect of data-at-rest cryptography. This is essential as there is a large amount of data usually and a high number of users.</a:t>
            </a:r>
          </a:p>
          <a:p>
            <a:pPr>
              <a:buFont typeface="Wingdings" panose="05000000000000000000" pitchFamily="2" charset="2"/>
              <a:buChar char="§"/>
            </a:pPr>
            <a:r>
              <a:rPr lang="en-US" dirty="0"/>
              <a:t> Data lifecycle management and reliability: Usually  the data at rest needs to have a life-cycle, creation, storage, retrieval, and deletion, at all of these stages, the data needs to be protected, and needs to have proper key attachment otherwise the data might be breached or lost.</a:t>
            </a:r>
          </a:p>
          <a:p>
            <a:pPr>
              <a:buFont typeface="Wingdings" panose="05000000000000000000" pitchFamily="2" charset="2"/>
              <a:buChar char="§"/>
            </a:pPr>
            <a:r>
              <a:rPr lang="en-US" dirty="0"/>
              <a:t> Performance Overhead: Encrypting and decrypting data at rest can introduce performance overhead, particularly for large datasets.</a:t>
            </a:r>
          </a:p>
          <a:p>
            <a:pPr>
              <a:buFont typeface="Wingdings" panose="05000000000000000000" pitchFamily="2" charset="2"/>
              <a:buChar char="§"/>
            </a:pPr>
            <a:r>
              <a:rPr lang="en-US" dirty="0"/>
              <a:t>Regulatory compliance: Compliance is required from both user and cloud provider in order to maintain not only the security, but also the legality of the entire operation, as per the geo-political region</a:t>
            </a:r>
            <a:endParaRPr lang="en-IN" dirty="0"/>
          </a:p>
        </p:txBody>
      </p:sp>
    </p:spTree>
    <p:extLst>
      <p:ext uri="{BB962C8B-B14F-4D97-AF65-F5344CB8AC3E}">
        <p14:creationId xmlns:p14="http://schemas.microsoft.com/office/powerpoint/2010/main" val="201807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6546-32A9-F0CB-6293-632708F876CD}"/>
              </a:ext>
            </a:extLst>
          </p:cNvPr>
          <p:cNvSpPr>
            <a:spLocks noGrp="1"/>
          </p:cNvSpPr>
          <p:nvPr>
            <p:ph type="title"/>
          </p:nvPr>
        </p:nvSpPr>
        <p:spPr/>
        <p:txBody>
          <a:bodyPr/>
          <a:lstStyle/>
          <a:p>
            <a:r>
              <a:rPr lang="en-US" dirty="0"/>
              <a:t>Challenges: Data in transit</a:t>
            </a:r>
            <a:endParaRPr lang="en-IN" dirty="0"/>
          </a:p>
        </p:txBody>
      </p:sp>
      <p:sp>
        <p:nvSpPr>
          <p:cNvPr id="3" name="Content Placeholder 2">
            <a:extLst>
              <a:ext uri="{FF2B5EF4-FFF2-40B4-BE49-F238E27FC236}">
                <a16:creationId xmlns:a16="http://schemas.microsoft.com/office/drawing/2014/main" id="{9AD4A980-F461-5473-BC6F-9D3AF8DFCE4C}"/>
              </a:ext>
            </a:extLst>
          </p:cNvPr>
          <p:cNvSpPr>
            <a:spLocks noGrp="1"/>
          </p:cNvSpPr>
          <p:nvPr>
            <p:ph idx="1"/>
          </p:nvPr>
        </p:nvSpPr>
        <p:spPr/>
        <p:txBody>
          <a:bodyPr/>
          <a:lstStyle/>
          <a:p>
            <a:pPr>
              <a:buFont typeface="Wingdings" panose="05000000000000000000" pitchFamily="2" charset="2"/>
              <a:buChar char="§"/>
            </a:pPr>
            <a:r>
              <a:rPr lang="en-US" dirty="0"/>
              <a:t> End-to-End Encryption: Ensuring end to end encryption can be challenging in a commercial cloud environment, since the data has to travel through multiple networks to reach it’s destination.</a:t>
            </a:r>
          </a:p>
          <a:p>
            <a:pPr>
              <a:buFont typeface="Wingdings" panose="05000000000000000000" pitchFamily="2" charset="2"/>
              <a:buChar char="§"/>
            </a:pPr>
            <a:r>
              <a:rPr lang="en-US" dirty="0"/>
              <a:t> Key management and exchange: A very crucial and critical part of encrypting data in transit. Key exchange needs to be secure and quick. Managing keys here just as essential as in data at rest.</a:t>
            </a:r>
          </a:p>
          <a:p>
            <a:pPr>
              <a:buFont typeface="Wingdings" panose="05000000000000000000" pitchFamily="2" charset="2"/>
              <a:buChar char="§"/>
            </a:pPr>
            <a:r>
              <a:rPr lang="en-US" dirty="0"/>
              <a:t> Latency and Performance: Encrypting and decrypting data in transit can introduce latency and impact performance, especially for applications that require real-time data processing.</a:t>
            </a:r>
          </a:p>
          <a:p>
            <a:pPr>
              <a:buFont typeface="Wingdings" panose="05000000000000000000" pitchFamily="2" charset="2"/>
              <a:buChar char="§"/>
            </a:pPr>
            <a:r>
              <a:rPr lang="en-IN" dirty="0"/>
              <a:t> Secure Communication Protocols: Selecting and implementing secure communication protocols (e.g., TLS/SSL) is crucial for encrypting data in transit. Ensuring the proper configuration and management of these protocols helps mitigate security risks associated with data transmission.</a:t>
            </a:r>
          </a:p>
        </p:txBody>
      </p:sp>
    </p:spTree>
    <p:extLst>
      <p:ext uri="{BB962C8B-B14F-4D97-AF65-F5344CB8AC3E}">
        <p14:creationId xmlns:p14="http://schemas.microsoft.com/office/powerpoint/2010/main" val="46324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108A-025C-1809-6D80-B4AED7CF4A51}"/>
              </a:ext>
            </a:extLst>
          </p:cNvPr>
          <p:cNvSpPr>
            <a:spLocks noGrp="1"/>
          </p:cNvSpPr>
          <p:nvPr>
            <p:ph type="title"/>
          </p:nvPr>
        </p:nvSpPr>
        <p:spPr/>
        <p:txBody>
          <a:bodyPr/>
          <a:lstStyle/>
          <a:p>
            <a:r>
              <a:rPr lang="en-US" dirty="0"/>
              <a:t>Task list for the project</a:t>
            </a:r>
            <a:endParaRPr lang="en-IN" dirty="0"/>
          </a:p>
        </p:txBody>
      </p:sp>
      <p:sp>
        <p:nvSpPr>
          <p:cNvPr id="3" name="Content Placeholder 2">
            <a:extLst>
              <a:ext uri="{FF2B5EF4-FFF2-40B4-BE49-F238E27FC236}">
                <a16:creationId xmlns:a16="http://schemas.microsoft.com/office/drawing/2014/main" id="{EC26A590-B0A5-085D-5D5D-CCD82DEEFE32}"/>
              </a:ext>
            </a:extLst>
          </p:cNvPr>
          <p:cNvSpPr>
            <a:spLocks noGrp="1"/>
          </p:cNvSpPr>
          <p:nvPr>
            <p:ph idx="1"/>
          </p:nvPr>
        </p:nvSpPr>
        <p:spPr/>
        <p:txBody>
          <a:bodyPr/>
          <a:lstStyle/>
          <a:p>
            <a:pPr>
              <a:buFont typeface="Wingdings" panose="05000000000000000000" pitchFamily="2" charset="2"/>
              <a:buChar char="§"/>
            </a:pPr>
            <a:r>
              <a:rPr lang="en-US" dirty="0"/>
              <a:t> Have a VM in a cloud environment/personal laptop which store user data.</a:t>
            </a:r>
          </a:p>
          <a:p>
            <a:pPr>
              <a:buFont typeface="Wingdings" panose="05000000000000000000" pitchFamily="2" charset="2"/>
              <a:buChar char="§"/>
            </a:pPr>
            <a:r>
              <a:rPr lang="en-IN" dirty="0"/>
              <a:t> Have proper authentication for a user of the app.</a:t>
            </a:r>
          </a:p>
          <a:p>
            <a:pPr>
              <a:buFont typeface="Wingdings" panose="05000000000000000000" pitchFamily="2" charset="2"/>
              <a:buChar char="§"/>
            </a:pPr>
            <a:r>
              <a:rPr lang="en-IN" dirty="0"/>
              <a:t> Have the data already in store encrypted.</a:t>
            </a:r>
          </a:p>
          <a:p>
            <a:pPr>
              <a:buFont typeface="Wingdings" panose="05000000000000000000" pitchFamily="2" charset="2"/>
              <a:buChar char="§"/>
            </a:pPr>
            <a:r>
              <a:rPr lang="en-IN" dirty="0"/>
              <a:t> Have the data in transit during upload be also encrypted.</a:t>
            </a:r>
          </a:p>
          <a:p>
            <a:pPr>
              <a:buFont typeface="Wingdings" panose="05000000000000000000" pitchFamily="2" charset="2"/>
              <a:buChar char="§"/>
            </a:pPr>
            <a:r>
              <a:rPr lang="en-IN" dirty="0"/>
              <a:t> Accessing the data also needs to </a:t>
            </a:r>
            <a:r>
              <a:rPr lang="en-IN"/>
              <a:t>be secure. </a:t>
            </a:r>
            <a:endParaRPr lang="en-IN" dirty="0"/>
          </a:p>
        </p:txBody>
      </p:sp>
    </p:spTree>
    <p:extLst>
      <p:ext uri="{BB962C8B-B14F-4D97-AF65-F5344CB8AC3E}">
        <p14:creationId xmlns:p14="http://schemas.microsoft.com/office/powerpoint/2010/main" val="401346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8ECA5-F7EC-A2A4-F9F6-167E29268775}"/>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4FBA8BF-E854-77FF-A2DB-0C6C74F02E3D}"/>
              </a:ext>
            </a:extLst>
          </p:cNvPr>
          <p:cNvGraphicFramePr>
            <a:graphicFrameLocks noGrp="1"/>
          </p:cNvGraphicFramePr>
          <p:nvPr>
            <p:extLst>
              <p:ext uri="{D42A27DB-BD31-4B8C-83A1-F6EECF244321}">
                <p14:modId xmlns:p14="http://schemas.microsoft.com/office/powerpoint/2010/main" val="1320356025"/>
              </p:ext>
            </p:extLst>
          </p:nvPr>
        </p:nvGraphicFramePr>
        <p:xfrm>
          <a:off x="290051" y="800542"/>
          <a:ext cx="11705303" cy="5492104"/>
        </p:xfrm>
        <a:graphic>
          <a:graphicData uri="http://schemas.openxmlformats.org/drawingml/2006/table">
            <a:tbl>
              <a:tblPr>
                <a:gradFill rotWithShape="1">
                  <a:gsLst>
                    <a:gs pos="0">
                      <a:srgbClr val="0F6FC6">
                        <a:lumMod val="110000"/>
                        <a:satMod val="105000"/>
                        <a:tint val="67000"/>
                      </a:srgbClr>
                    </a:gs>
                    <a:gs pos="50000">
                      <a:srgbClr val="0F6FC6">
                        <a:lumMod val="105000"/>
                        <a:satMod val="103000"/>
                        <a:tint val="73000"/>
                      </a:srgbClr>
                    </a:gs>
                    <a:gs pos="100000">
                      <a:srgbClr val="0F6FC6">
                        <a:lumMod val="105000"/>
                        <a:satMod val="109000"/>
                        <a:tint val="81000"/>
                      </a:srgbClr>
                    </a:gs>
                  </a:gsLst>
                  <a:lin ang="5400000" scaled="0"/>
                </a:gradFill>
                <a:effectLst/>
              </a:tblPr>
              <a:tblGrid>
                <a:gridCol w="654367">
                  <a:extLst>
                    <a:ext uri="{9D8B030D-6E8A-4147-A177-3AD203B41FA5}">
                      <a16:colId xmlns:a16="http://schemas.microsoft.com/office/drawing/2014/main" val="3585979764"/>
                    </a:ext>
                  </a:extLst>
                </a:gridCol>
                <a:gridCol w="2128729">
                  <a:extLst>
                    <a:ext uri="{9D8B030D-6E8A-4147-A177-3AD203B41FA5}">
                      <a16:colId xmlns:a16="http://schemas.microsoft.com/office/drawing/2014/main" val="1490169782"/>
                    </a:ext>
                  </a:extLst>
                </a:gridCol>
                <a:gridCol w="1876216">
                  <a:extLst>
                    <a:ext uri="{9D8B030D-6E8A-4147-A177-3AD203B41FA5}">
                      <a16:colId xmlns:a16="http://schemas.microsoft.com/office/drawing/2014/main" val="1547915634"/>
                    </a:ext>
                  </a:extLst>
                </a:gridCol>
                <a:gridCol w="3744286">
                  <a:extLst>
                    <a:ext uri="{9D8B030D-6E8A-4147-A177-3AD203B41FA5}">
                      <a16:colId xmlns:a16="http://schemas.microsoft.com/office/drawing/2014/main" val="1940523115"/>
                    </a:ext>
                  </a:extLst>
                </a:gridCol>
                <a:gridCol w="3301705">
                  <a:extLst>
                    <a:ext uri="{9D8B030D-6E8A-4147-A177-3AD203B41FA5}">
                      <a16:colId xmlns:a16="http://schemas.microsoft.com/office/drawing/2014/main" val="2132718776"/>
                    </a:ext>
                  </a:extLst>
                </a:gridCol>
              </a:tblGrid>
              <a:tr h="419280">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00000"/>
                        </a:lnSpc>
                        <a:spcBef>
                          <a:spcPct val="0"/>
                        </a:spcBef>
                        <a:spcAft>
                          <a:spcPct val="0"/>
                        </a:spcAft>
                        <a:buClrTx/>
                        <a:buSzTx/>
                        <a:buFontTx/>
                        <a:buNone/>
                        <a:tabLst/>
                        <a:defRPr/>
                      </a:pPr>
                      <a:r>
                        <a:rPr lang="en-US" sz="2400" b="1" dirty="0">
                          <a:solidFill>
                            <a:srgbClr val="FFC000"/>
                          </a:solidFill>
                        </a:rPr>
                        <a:t>S.no</a:t>
                      </a:r>
                      <a:endParaRPr lang="en-US" sz="24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34925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FFC000"/>
                          </a:solidFill>
                        </a:rPr>
                        <a:t>Title</a:t>
                      </a:r>
                      <a:endParaRPr lang="en-US" sz="24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400" b="1" dirty="0">
                          <a:solidFill>
                            <a:srgbClr val="FFC000"/>
                          </a:solidFill>
                        </a:rPr>
                        <a:t>Author</a:t>
                      </a:r>
                      <a:endParaRPr lang="en-US" sz="24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87375"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87375" marR="0" lvl="0" indent="0" algn="l" defTabSz="914400" rtl="0" eaLnBrk="1" fontAlgn="base" latinLnBrk="0" hangingPunct="1">
                        <a:lnSpc>
                          <a:spcPct val="100000"/>
                        </a:lnSpc>
                        <a:spcBef>
                          <a:spcPct val="0"/>
                        </a:spcBef>
                        <a:spcAft>
                          <a:spcPct val="0"/>
                        </a:spcAft>
                        <a:buClrTx/>
                        <a:buSzTx/>
                        <a:buFontTx/>
                        <a:buNone/>
                        <a:tabLst/>
                        <a:defRPr/>
                      </a:pPr>
                      <a:r>
                        <a:rPr lang="en-US" sz="2400" b="1" dirty="0">
                          <a:solidFill>
                            <a:srgbClr val="FFC000"/>
                          </a:solidFill>
                        </a:rPr>
                        <a:t>Methodology</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4133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41338" marR="0" lvl="0" indent="0" algn="l" defTabSz="914400" rtl="0" eaLnBrk="1" fontAlgn="base" latinLnBrk="0" hangingPunct="1">
                        <a:lnSpc>
                          <a:spcPct val="100000"/>
                        </a:lnSpc>
                        <a:spcBef>
                          <a:spcPct val="0"/>
                        </a:spcBef>
                        <a:spcAft>
                          <a:spcPct val="0"/>
                        </a:spcAft>
                        <a:buClrTx/>
                        <a:buSzTx/>
                        <a:buFontTx/>
                        <a:buNone/>
                        <a:tabLst/>
                        <a:defRPr/>
                      </a:pPr>
                      <a:r>
                        <a:rPr lang="en-US" sz="2400" b="1" dirty="0">
                          <a:solidFill>
                            <a:srgbClr val="FFC000"/>
                          </a:solidFill>
                        </a:rPr>
                        <a:t>Advantages</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039345445"/>
                  </a:ext>
                </a:extLst>
              </a:tr>
              <a:tr h="1585621">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lang="en-US" sz="1100" b="1" dirty="0">
                          <a:solidFill>
                            <a:schemeClr val="tx1"/>
                          </a:solidFill>
                        </a:rPr>
                        <a:t>1.</a:t>
                      </a:r>
                      <a:endParaRPr kumimoji="0" lang="en-US" altLang="en-US" sz="1100" b="0" i="0" u="none" strike="noStrike" cap="none" normalizeH="0" baseline="0" dirty="0">
                        <a:ln>
                          <a:noFill/>
                        </a:ln>
                        <a:solidFill>
                          <a:schemeClr val="tx1"/>
                        </a:solidFill>
                        <a:effectLst/>
                        <a:latin typeface="Bahnschrift" panose="020B0502040204020203" pitchFamily="34" charset="0"/>
                        <a:ea typeface="Bahnschrift" panose="020B0502040204020203" pitchFamily="34" charset="0"/>
                        <a:cs typeface="Bahnschrif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3500"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The research article "Security in Cloud Computing Using Cryptographic Algorithms" was published in the International Journal of Computer Science and Mobile Computing, Vol.3 Issue.9, in September 2014</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3500"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err="1">
                          <a:ln>
                            <a:noFill/>
                          </a:ln>
                          <a:solidFill>
                            <a:schemeClr val="tx1"/>
                          </a:solidFill>
                          <a:effectLst/>
                        </a:rPr>
                        <a:t>Shakeeba</a:t>
                      </a:r>
                      <a:r>
                        <a:rPr kumimoji="0" lang="en-US" altLang="en-US" sz="1100" b="0" u="none" strike="noStrike" cap="none" normalizeH="0" baseline="0" dirty="0">
                          <a:ln>
                            <a:noFill/>
                          </a:ln>
                          <a:solidFill>
                            <a:schemeClr val="tx1"/>
                          </a:solidFill>
                          <a:effectLst/>
                        </a:rPr>
                        <a:t> S. Khan and Sakshi S. Deshmukh,</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The article analyses different security issues in cloud computing and explores the adoption of cryptographic algorithms to enhance cloud security. It provides a comprehensive review of various types of clouds, characteristics of cloud computing, and security challenges specific to cloud environments. Additionally, the article delves into the detailed workings of different cryptographic algorithms used in cloud security, including symmetric- key and asymmetric-key algorithms.</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The article offers valuable insights into cloud security challenges and the role of cryptographic algorithms in addressing these concerns. It provides a thorough analysis of different types of clouds, characteristics of cloud computing, and various security issues specific to cloud environments, making it a comprehensive resource for understanding and enhancing cloud security measures</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832142308"/>
                  </a:ext>
                </a:extLst>
              </a:tr>
              <a:tr h="1366580">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lang="en-US" sz="1100" b="1" dirty="0">
                          <a:solidFill>
                            <a:schemeClr val="tx1"/>
                          </a:solidFill>
                        </a:rPr>
                        <a:t>2.</a:t>
                      </a:r>
                      <a:endParaRPr kumimoji="0" lang="en-US" altLang="en-US" sz="1100" b="0" i="0" u="none" strike="noStrike" cap="none" normalizeH="0" baseline="0" dirty="0">
                        <a:ln>
                          <a:noFill/>
                        </a:ln>
                        <a:solidFill>
                          <a:schemeClr val="tx1"/>
                        </a:solidFill>
                        <a:effectLst/>
                        <a:latin typeface="Bahnschrift" panose="020B0502040204020203" pitchFamily="34" charset="0"/>
                        <a:ea typeface="Bahnschrift" panose="020B0502040204020203" pitchFamily="34" charset="0"/>
                        <a:cs typeface="Bahnschrif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3500"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Study and Comparison of Cryptographic Methods for Cloud Security" by Ashwini </a:t>
                      </a:r>
                      <a:r>
                        <a:rPr kumimoji="0" lang="en-US" altLang="en-US" sz="1100" b="0" u="none" strike="noStrike" cap="none" normalizeH="0" baseline="0" dirty="0" err="1">
                          <a:ln>
                            <a:noFill/>
                          </a:ln>
                          <a:solidFill>
                            <a:schemeClr val="tx1"/>
                          </a:solidFill>
                          <a:effectLst/>
                        </a:rPr>
                        <a:t>Bangar</a:t>
                      </a:r>
                      <a:r>
                        <a:rPr kumimoji="0" lang="en-US" altLang="en-US" sz="1100" b="0" u="none" strike="noStrike" cap="none" normalizeH="0" baseline="0" dirty="0">
                          <a:ln>
                            <a:noFill/>
                          </a:ln>
                          <a:solidFill>
                            <a:schemeClr val="tx1"/>
                          </a:solidFill>
                          <a:effectLst/>
                        </a:rPr>
                        <a:t> &amp; Swapnil Shinde</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3500"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Uma </a:t>
                      </a:r>
                      <a:r>
                        <a:rPr kumimoji="0" lang="en-US" altLang="en-US" sz="1100" b="0" u="none" strike="noStrike" cap="none" normalizeH="0" baseline="0" dirty="0" err="1">
                          <a:ln>
                            <a:noFill/>
                          </a:ln>
                          <a:solidFill>
                            <a:schemeClr val="tx1"/>
                          </a:solidFill>
                          <a:effectLst/>
                        </a:rPr>
                        <a:t>Somani</a:t>
                      </a:r>
                      <a:r>
                        <a:rPr kumimoji="0" lang="en-US" altLang="en-US" sz="1100" b="0" u="none" strike="noStrike" cap="none" normalizeH="0" baseline="0" dirty="0">
                          <a:ln>
                            <a:noFill/>
                          </a:ln>
                          <a:solidFill>
                            <a:schemeClr val="tx1"/>
                          </a:solidFill>
                          <a:effectLst/>
                        </a:rPr>
                        <a:t>, Prasad </a:t>
                      </a:r>
                      <a:r>
                        <a:rPr kumimoji="0" lang="en-US" altLang="en-US" sz="1100" b="0" u="none" strike="noStrike" cap="none" normalizeH="0" baseline="0" dirty="0" err="1">
                          <a:ln>
                            <a:noFill/>
                          </a:ln>
                          <a:solidFill>
                            <a:schemeClr val="tx1"/>
                          </a:solidFill>
                          <a:effectLst/>
                        </a:rPr>
                        <a:t>Rewagad</a:t>
                      </a:r>
                      <a:r>
                        <a:rPr kumimoji="0" lang="en-US" altLang="en-US" sz="1100" b="0" u="none" strike="noStrike" cap="none" normalizeH="0" baseline="0" dirty="0">
                          <a:ln>
                            <a:noFill/>
                          </a:ln>
                          <a:solidFill>
                            <a:schemeClr val="tx1"/>
                          </a:solidFill>
                          <a:effectLst/>
                        </a:rPr>
                        <a:t>, Kalpana </a:t>
                      </a:r>
                      <a:r>
                        <a:rPr kumimoji="0" lang="en-US" altLang="en-US" sz="1100" b="0" u="none" strike="noStrike" cap="none" normalizeH="0" baseline="0" dirty="0" err="1">
                          <a:ln>
                            <a:noFill/>
                          </a:ln>
                          <a:solidFill>
                            <a:schemeClr val="tx1"/>
                          </a:solidFill>
                          <a:effectLst/>
                        </a:rPr>
                        <a:t>parsi</a:t>
                      </a:r>
                      <a:r>
                        <a:rPr kumimoji="0" lang="en-US" altLang="en-US" sz="1100" b="0" u="none" strike="noStrike" cap="none" normalizeH="0" baseline="0" dirty="0">
                          <a:ln>
                            <a:noFill/>
                          </a:ln>
                          <a:solidFill>
                            <a:schemeClr val="tx1"/>
                          </a:solidFill>
                          <a:effectLst/>
                        </a:rPr>
                        <a:t>, and Dr. A. Padmapriya</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The paper presents a comprehensive study and comparison of various cryptographic algorithms and hybrid systems for enhancing cloud security. It discusses the application of encryption, hash functions, and asymmetric key systems such as RSA and Diffie Hellman for data security in cloud computing</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The proposed systems provide a high and efficient level of security, offering methods for secure file selection, hash function application, key exchange, digital signature authentication, and encryption using algorithms like RSA, DES, and AES. These techniques aim to ensure confidentiality, integrity, and availability of data in the cloud environment.</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1475500236"/>
                  </a:ext>
                </a:extLst>
              </a:tr>
              <a:tr h="2120623">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u="none" strike="noStrike" cap="none" normalizeH="0" baseline="0" dirty="0">
                          <a:ln>
                            <a:noFill/>
                          </a:ln>
                          <a:solidFill>
                            <a:schemeClr val="tx1"/>
                          </a:solidFill>
                          <a:effectLst/>
                        </a:rPr>
                        <a:t>3.</a:t>
                      </a:r>
                      <a:endParaRPr kumimoji="0" lang="en-US" altLang="en-US" sz="1100" b="0" i="0" u="none" strike="noStrike" cap="none" normalizeH="0" baseline="0" dirty="0">
                        <a:ln>
                          <a:noFill/>
                        </a:ln>
                        <a:solidFill>
                          <a:schemeClr val="tx1"/>
                        </a:solidFill>
                        <a:effectLst/>
                        <a:latin typeface="Bahnschrift" panose="020B0502040204020203" pitchFamily="34" charset="0"/>
                        <a:ea typeface="Bahnschrift" panose="020B0502040204020203" pitchFamily="34" charset="0"/>
                        <a:cs typeface="Bahnschrif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3500" marR="0" lvl="0" indent="0" algn="l" defTabSz="914400" rtl="0" eaLnBrk="1" fontAlgn="base" latinLnBrk="0" hangingPunct="1">
                        <a:lnSpc>
                          <a:spcPct val="116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The NIST definition of cloud computing</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3500" marR="0" lvl="0" indent="0" algn="l" defTabSz="914400" rtl="0" eaLnBrk="1" fontAlgn="base" latinLnBrk="0" hangingPunct="1">
                        <a:lnSpc>
                          <a:spcPct val="116000"/>
                        </a:lnSpc>
                        <a:spcBef>
                          <a:spcPct val="0"/>
                        </a:spcBef>
                        <a:spcAft>
                          <a:spcPct val="0"/>
                        </a:spcAft>
                        <a:buClrTx/>
                        <a:buSzTx/>
                        <a:buFontTx/>
                        <a:buNone/>
                        <a:tabLst/>
                      </a:pPr>
                      <a:r>
                        <a:rPr kumimoji="0" lang="en-US" altLang="en-US" sz="1100" b="0" u="none" strike="noStrike" cap="none" normalizeH="0" baseline="0">
                          <a:ln>
                            <a:noFill/>
                          </a:ln>
                          <a:solidFill>
                            <a:schemeClr val="tx1"/>
                          </a:solidFill>
                          <a:effectLst/>
                        </a:rPr>
                        <a:t>P. Mell, and T. Grance</a:t>
                      </a:r>
                      <a:endParaRPr kumimoji="0" lang="en-US" altLang="en-US" sz="1100" b="0" i="0" u="none" strike="noStrike" cap="none" normalizeH="0" baseline="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Cryptography Implementation: Addressing security concerns in cloud computing through cryptographic solutions.</a:t>
                      </a:r>
                    </a:p>
                    <a:p>
                      <a:pPr marL="65088" marR="0" lvl="0" indent="0" algn="l" defTabSz="914400" rtl="0" eaLnBrk="1" fontAlgn="base" latinLnBrk="0" hangingPunct="1">
                        <a:lnSpc>
                          <a:spcPct val="115000"/>
                        </a:lnSpc>
                        <a:spcBef>
                          <a:spcPts val="700"/>
                        </a:spcBef>
                        <a:spcAft>
                          <a:spcPct val="0"/>
                        </a:spcAft>
                        <a:buClrTx/>
                        <a:buSzTx/>
                        <a:buFontTx/>
                        <a:buNone/>
                        <a:tabLst/>
                      </a:pPr>
                      <a:r>
                        <a:rPr kumimoji="0" lang="en-US" altLang="en-US" sz="1100" b="0" u="none" strike="noStrike" cap="none" normalizeH="0" baseline="0" dirty="0">
                          <a:ln>
                            <a:noFill/>
                          </a:ln>
                          <a:solidFill>
                            <a:schemeClr val="tx1"/>
                          </a:solidFill>
                          <a:effectLst/>
                        </a:rPr>
                        <a:t>Shared Ownership: Exploring shared ownership as a potential solution in cloud security.</a:t>
                      </a:r>
                    </a:p>
                    <a:p>
                      <a:pPr marL="65088" marR="0" lvl="0" indent="0" algn="l" defTabSz="914400" rtl="0" eaLnBrk="1" fontAlgn="base" latinLnBrk="0" hangingPunct="1">
                        <a:lnSpc>
                          <a:spcPct val="115000"/>
                        </a:lnSpc>
                        <a:spcBef>
                          <a:spcPts val="700"/>
                        </a:spcBef>
                        <a:spcAft>
                          <a:spcPct val="0"/>
                        </a:spcAft>
                        <a:buClrTx/>
                        <a:buSzTx/>
                        <a:buFontTx/>
                        <a:buNone/>
                        <a:tabLst/>
                      </a:pPr>
                      <a:r>
                        <a:rPr kumimoji="0" lang="en-US" altLang="en-US" sz="1100" b="0" u="none" strike="noStrike" cap="none" normalizeH="0" baseline="0" dirty="0">
                          <a:ln>
                            <a:noFill/>
                          </a:ln>
                          <a:solidFill>
                            <a:schemeClr val="tx1"/>
                          </a:solidFill>
                          <a:effectLst/>
                        </a:rPr>
                        <a:t>Cryptography Usage: Utilizing cryptography for proofs of irretrievability, homomorphic encryption, private information retrieval, broadcast encryption, and more.</a:t>
                      </a:r>
                    </a:p>
                    <a:p>
                      <a:pPr marL="65088" marR="0" lvl="0" indent="0" algn="l" defTabSz="914400" rtl="0" eaLnBrk="1" fontAlgn="base" latinLnBrk="0" hangingPunct="1">
                        <a:lnSpc>
                          <a:spcPct val="115000"/>
                        </a:lnSpc>
                        <a:spcBef>
                          <a:spcPts val="700"/>
                        </a:spcBef>
                        <a:spcAft>
                          <a:spcPct val="0"/>
                        </a:spcAft>
                        <a:buClrTx/>
                        <a:buSzTx/>
                        <a:buFontTx/>
                        <a:buNone/>
                        <a:tabLst/>
                      </a:pPr>
                      <a:r>
                        <a:rPr kumimoji="0" lang="en-US" altLang="en-US" sz="1100" b="0" u="none" strike="noStrike" cap="none" normalizeH="0" baseline="0" dirty="0">
                          <a:ln>
                            <a:noFill/>
                          </a:ln>
                          <a:solidFill>
                            <a:schemeClr val="tx1"/>
                          </a:solidFill>
                          <a:effectLst/>
                        </a:rPr>
                        <a:t>Third-Party Box Work: Suggesting a third-party box as a gateway between client and cloud for enhanced security.</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15000"/>
                        </a:lnSpc>
                        <a:spcBef>
                          <a:spcPct val="0"/>
                        </a:spcBef>
                        <a:spcAft>
                          <a:spcPct val="0"/>
                        </a:spcAft>
                        <a:buClrTx/>
                        <a:buSzTx/>
                        <a:buFontTx/>
                        <a:buNone/>
                        <a:tabLst/>
                      </a:pPr>
                      <a:r>
                        <a:rPr kumimoji="0" lang="en-US" altLang="en-US" sz="1100" b="0" u="none" strike="noStrike" cap="none" normalizeH="0" baseline="0" dirty="0">
                          <a:ln>
                            <a:noFill/>
                          </a:ln>
                          <a:solidFill>
                            <a:schemeClr val="tx1"/>
                          </a:solidFill>
                          <a:effectLst/>
                        </a:rPr>
                        <a:t>Confidentiality: Ensuring data confidentiality through cryptographic techniques.</a:t>
                      </a:r>
                    </a:p>
                    <a:p>
                      <a:pPr marL="65088" marR="0" lvl="0" indent="0" algn="l" defTabSz="914400" rtl="0" eaLnBrk="1" fontAlgn="base" latinLnBrk="0" hangingPunct="1">
                        <a:lnSpc>
                          <a:spcPct val="115000"/>
                        </a:lnSpc>
                        <a:spcBef>
                          <a:spcPts val="700"/>
                        </a:spcBef>
                        <a:spcAft>
                          <a:spcPct val="0"/>
                        </a:spcAft>
                        <a:buClrTx/>
                        <a:buSzTx/>
                        <a:buFontTx/>
                        <a:buNone/>
                        <a:tabLst/>
                      </a:pPr>
                      <a:r>
                        <a:rPr kumimoji="0" lang="en-US" altLang="en-US" sz="1100" b="0" u="none" strike="noStrike" cap="none" normalizeH="0" baseline="0" dirty="0">
                          <a:ln>
                            <a:noFill/>
                          </a:ln>
                          <a:solidFill>
                            <a:schemeClr val="tx1"/>
                          </a:solidFill>
                          <a:effectLst/>
                        </a:rPr>
                        <a:t>Data Control: Addressing issues related to data control in cloud computing.</a:t>
                      </a:r>
                    </a:p>
                    <a:p>
                      <a:pPr marL="65088" marR="0" lvl="0" indent="0" algn="l" defTabSz="914400" rtl="0" eaLnBrk="1" fontAlgn="base" latinLnBrk="0" hangingPunct="1">
                        <a:lnSpc>
                          <a:spcPct val="115000"/>
                        </a:lnSpc>
                        <a:spcBef>
                          <a:spcPts val="700"/>
                        </a:spcBef>
                        <a:spcAft>
                          <a:spcPct val="0"/>
                        </a:spcAft>
                        <a:buClrTx/>
                        <a:buSzTx/>
                        <a:buFontTx/>
                        <a:buNone/>
                        <a:tabLst/>
                      </a:pPr>
                      <a:r>
                        <a:rPr kumimoji="0" lang="en-US" altLang="en-US" sz="1100" b="0" u="none" strike="noStrike" cap="none" normalizeH="0" baseline="0" dirty="0">
                          <a:ln>
                            <a:noFill/>
                          </a:ln>
                          <a:solidFill>
                            <a:schemeClr val="tx1"/>
                          </a:solidFill>
                          <a:effectLst/>
                        </a:rPr>
                        <a:t>Secure Data Sharing: Implementing trusted data sharing mechanisms over untrusted cloud storage providers.</a:t>
                      </a:r>
                    </a:p>
                    <a:p>
                      <a:pPr marL="65088" marR="0" lvl="0" indent="0" algn="l" defTabSz="914400" rtl="0" eaLnBrk="1" fontAlgn="base" latinLnBrk="0" hangingPunct="1">
                        <a:lnSpc>
                          <a:spcPct val="115000"/>
                        </a:lnSpc>
                        <a:spcBef>
                          <a:spcPts val="688"/>
                        </a:spcBef>
                        <a:spcAft>
                          <a:spcPct val="0"/>
                        </a:spcAft>
                        <a:buClrTx/>
                        <a:buSzTx/>
                        <a:buFontTx/>
                        <a:buNone/>
                        <a:tabLst/>
                      </a:pPr>
                      <a:r>
                        <a:rPr kumimoji="0" lang="en-US" altLang="en-US" sz="1100" b="0" u="none" strike="noStrike" cap="none" normalizeH="0" baseline="0" dirty="0">
                          <a:ln>
                            <a:noFill/>
                          </a:ln>
                          <a:solidFill>
                            <a:schemeClr val="tx1"/>
                          </a:solidFill>
                          <a:effectLst/>
                        </a:rPr>
                        <a:t>Improved Security: Enhancing security through collaborative approaches between crypto algorithms and security policies.</a:t>
                      </a:r>
                      <a:endParaRPr kumimoji="0" lang="en-US" altLang="en-US" sz="1100" b="0" i="0" u="none" strike="noStrike" cap="none" normalizeH="0" baseline="0" dirty="0">
                        <a:ln>
                          <a:noFill/>
                        </a:ln>
                        <a:solidFill>
                          <a:schemeClr val="tx1"/>
                        </a:solidFill>
                        <a:effectLst/>
                        <a:latin typeface="Bahnschrift Light" panose="020B0502040204020203" pitchFamily="34" charset="0"/>
                        <a:ea typeface="Bahnschrift Light" panose="020B0502040204020203" pitchFamily="34" charset="0"/>
                        <a:cs typeface="Bahnschrift Light" panose="020B0502040204020203"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411396192"/>
                  </a:ext>
                </a:extLst>
              </a:tr>
            </a:tbl>
          </a:graphicData>
        </a:graphic>
      </p:graphicFrame>
      <p:sp>
        <p:nvSpPr>
          <p:cNvPr id="8" name="TextBox 7">
            <a:extLst>
              <a:ext uri="{FF2B5EF4-FFF2-40B4-BE49-F238E27FC236}">
                <a16:creationId xmlns:a16="http://schemas.microsoft.com/office/drawing/2014/main" id="{26FFE1E0-5531-98B6-2BA9-F2CB4C3276E6}"/>
              </a:ext>
            </a:extLst>
          </p:cNvPr>
          <p:cNvSpPr txBox="1"/>
          <p:nvPr/>
        </p:nvSpPr>
        <p:spPr>
          <a:xfrm>
            <a:off x="2644876" y="92655"/>
            <a:ext cx="638113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rPr>
              <a:t>LITREATURE SURVEY</a:t>
            </a:r>
            <a:endParaRPr kumimoji="0" lang="en-IN"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endParaRPr>
          </a:p>
        </p:txBody>
      </p:sp>
    </p:spTree>
    <p:extLst>
      <p:ext uri="{BB962C8B-B14F-4D97-AF65-F5344CB8AC3E}">
        <p14:creationId xmlns:p14="http://schemas.microsoft.com/office/powerpoint/2010/main" val="249989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CF58B-F468-AD7C-F53F-A602A0BD30F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0D586361-FDF4-5248-F125-F243B1D7BC61}"/>
              </a:ext>
            </a:extLst>
          </p:cNvPr>
          <p:cNvSpPr txBox="1"/>
          <p:nvPr/>
        </p:nvSpPr>
        <p:spPr>
          <a:xfrm>
            <a:off x="2644876" y="92655"/>
            <a:ext cx="638113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rPr>
              <a:t>LITREATURE SURVEY</a:t>
            </a:r>
            <a:endParaRPr kumimoji="0" lang="en-IN"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4B842AAD-7051-73C8-D6E5-1B874045FAAA}"/>
              </a:ext>
            </a:extLst>
          </p:cNvPr>
          <p:cNvGraphicFramePr>
            <a:graphicFrameLocks noGrp="1"/>
          </p:cNvGraphicFramePr>
          <p:nvPr>
            <p:extLst>
              <p:ext uri="{D42A27DB-BD31-4B8C-83A1-F6EECF244321}">
                <p14:modId xmlns:p14="http://schemas.microsoft.com/office/powerpoint/2010/main" val="907578276"/>
              </p:ext>
            </p:extLst>
          </p:nvPr>
        </p:nvGraphicFramePr>
        <p:xfrm>
          <a:off x="344047" y="732951"/>
          <a:ext cx="11700469" cy="5577746"/>
        </p:xfrm>
        <a:graphic>
          <a:graphicData uri="http://schemas.openxmlformats.org/drawingml/2006/table">
            <a:tbl>
              <a:tblPr>
                <a:gradFill rotWithShape="1">
                  <a:gsLst>
                    <a:gs pos="0">
                      <a:srgbClr val="0F6FC6">
                        <a:lumMod val="110000"/>
                        <a:satMod val="105000"/>
                        <a:tint val="67000"/>
                      </a:srgbClr>
                    </a:gs>
                    <a:gs pos="50000">
                      <a:srgbClr val="0F6FC6">
                        <a:lumMod val="105000"/>
                        <a:satMod val="103000"/>
                        <a:tint val="73000"/>
                      </a:srgbClr>
                    </a:gs>
                    <a:gs pos="100000">
                      <a:srgbClr val="0F6FC6">
                        <a:lumMod val="105000"/>
                        <a:satMod val="109000"/>
                        <a:tint val="81000"/>
                      </a:srgbClr>
                    </a:gs>
                  </a:gsLst>
                  <a:lin ang="5400000" scaled="0"/>
                </a:gradFill>
                <a:effectLst/>
              </a:tblPr>
              <a:tblGrid>
                <a:gridCol w="654098">
                  <a:extLst>
                    <a:ext uri="{9D8B030D-6E8A-4147-A177-3AD203B41FA5}">
                      <a16:colId xmlns:a16="http://schemas.microsoft.com/office/drawing/2014/main" val="3077516005"/>
                    </a:ext>
                  </a:extLst>
                </a:gridCol>
                <a:gridCol w="2127850">
                  <a:extLst>
                    <a:ext uri="{9D8B030D-6E8A-4147-A177-3AD203B41FA5}">
                      <a16:colId xmlns:a16="http://schemas.microsoft.com/office/drawing/2014/main" val="281097979"/>
                    </a:ext>
                  </a:extLst>
                </a:gridCol>
                <a:gridCol w="1701644">
                  <a:extLst>
                    <a:ext uri="{9D8B030D-6E8A-4147-A177-3AD203B41FA5}">
                      <a16:colId xmlns:a16="http://schemas.microsoft.com/office/drawing/2014/main" val="931961466"/>
                    </a:ext>
                  </a:extLst>
                </a:gridCol>
                <a:gridCol w="3916536">
                  <a:extLst>
                    <a:ext uri="{9D8B030D-6E8A-4147-A177-3AD203B41FA5}">
                      <a16:colId xmlns:a16="http://schemas.microsoft.com/office/drawing/2014/main" val="2959164441"/>
                    </a:ext>
                  </a:extLst>
                </a:gridCol>
                <a:gridCol w="3300341">
                  <a:extLst>
                    <a:ext uri="{9D8B030D-6E8A-4147-A177-3AD203B41FA5}">
                      <a16:colId xmlns:a16="http://schemas.microsoft.com/office/drawing/2014/main" val="4164182112"/>
                    </a:ext>
                  </a:extLst>
                </a:gridCol>
              </a:tblGrid>
              <a:tr h="410907">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00000"/>
                        </a:lnSpc>
                        <a:spcBef>
                          <a:spcPct val="0"/>
                        </a:spcBef>
                        <a:spcAft>
                          <a:spcPct val="0"/>
                        </a:spcAft>
                        <a:buClrTx/>
                        <a:buSzTx/>
                        <a:buFontTx/>
                        <a:buNone/>
                        <a:tabLst/>
                        <a:defRPr/>
                      </a:pPr>
                      <a:r>
                        <a:rPr lang="en-US" sz="2400" b="1" dirty="0">
                          <a:solidFill>
                            <a:srgbClr val="FFC000"/>
                          </a:solidFill>
                        </a:rPr>
                        <a:t>S.no</a:t>
                      </a:r>
                      <a:endParaRPr lang="en-US" sz="24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34925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800" b="1" dirty="0">
                          <a:solidFill>
                            <a:srgbClr val="FFC000"/>
                          </a:solidFill>
                        </a:rPr>
                        <a:t>Title</a:t>
                      </a:r>
                      <a:endParaRPr lang="en-US" sz="28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800" b="1" dirty="0">
                          <a:solidFill>
                            <a:srgbClr val="FFC000"/>
                          </a:solidFill>
                        </a:rPr>
                        <a:t>Author</a:t>
                      </a:r>
                      <a:endParaRPr lang="en-US" sz="28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87375"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87375" marR="0" lvl="0" indent="0" algn="l" defTabSz="914400" rtl="0" eaLnBrk="1" fontAlgn="base" latinLnBrk="0" hangingPunct="1">
                        <a:lnSpc>
                          <a:spcPct val="100000"/>
                        </a:lnSpc>
                        <a:spcBef>
                          <a:spcPct val="0"/>
                        </a:spcBef>
                        <a:spcAft>
                          <a:spcPct val="0"/>
                        </a:spcAft>
                        <a:buClrTx/>
                        <a:buSzTx/>
                        <a:buFontTx/>
                        <a:buNone/>
                        <a:tabLst/>
                        <a:defRPr/>
                      </a:pPr>
                      <a:r>
                        <a:rPr lang="en-US" sz="2800" b="1" dirty="0">
                          <a:solidFill>
                            <a:srgbClr val="FFC000"/>
                          </a:solidFill>
                        </a:rPr>
                        <a:t>Methodology</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4133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41338" marR="0" lvl="0" indent="0" algn="l" defTabSz="914400" rtl="0" eaLnBrk="1" fontAlgn="base" latinLnBrk="0" hangingPunct="1">
                        <a:lnSpc>
                          <a:spcPct val="100000"/>
                        </a:lnSpc>
                        <a:spcBef>
                          <a:spcPct val="0"/>
                        </a:spcBef>
                        <a:spcAft>
                          <a:spcPct val="0"/>
                        </a:spcAft>
                        <a:buClrTx/>
                        <a:buSzTx/>
                        <a:buFontTx/>
                        <a:buNone/>
                        <a:tabLst/>
                        <a:defRPr/>
                      </a:pPr>
                      <a:r>
                        <a:rPr lang="en-US" sz="2800" b="1" dirty="0">
                          <a:solidFill>
                            <a:srgbClr val="FFC000"/>
                          </a:solidFill>
                        </a:rPr>
                        <a:t>Advantages</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404451246"/>
                  </a:ext>
                </a:extLst>
              </a:tr>
              <a:tr h="152598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b="1" kern="100" dirty="0">
                          <a:effectLst/>
                          <a:latin typeface="Bahnschrift" panose="020B0502040204020203" pitchFamily="34" charset="0"/>
                          <a:ea typeface="NSimSun" panose="02010609030101010101" pitchFamily="49" charset="-122"/>
                          <a:cs typeface="Lucida Sans" panose="020B0602030504020204" pitchFamily="34" charset="0"/>
                        </a:rPr>
                        <a:t>4.</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An Enhancement of Data Security in Cloud Computing with an Implementation of a Two-Level Cryptographic Technique, using AES and ECC Algorithm</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a:effectLst/>
                          <a:latin typeface="Bahnschrift" panose="020B0502040204020203" pitchFamily="34" charset="0"/>
                          <a:ea typeface="NSimSun" panose="02010609030101010101" pitchFamily="49" charset="-122"/>
                          <a:cs typeface="Lucida Sans" panose="020B0602030504020204" pitchFamily="34" charset="0"/>
                        </a:rPr>
                        <a:t>Dickson Kodzo Mawuli Hodowu, Dennis Redeemer Korda, Dr. Edward Danso Ansong</a:t>
                      </a:r>
                      <a:endParaRPr lang="en-IN" sz="95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Techniques: Two-level cryptographic technique - symmetric (AES) and asymmetric (ECC) cryptographic techniques.</a:t>
                      </a:r>
                      <a:endParaRPr lang="en-IN" sz="95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Implementation: AES for data at rest and ECC for data in transit.</a:t>
                      </a:r>
                      <a:endParaRPr lang="en-IN" sz="95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Key Processes: AES encryption involves Byte Substitution, Shift Rows, Mix Column, Inverse Byte Substitution, and Inverse Mix Column.</a:t>
                      </a:r>
                      <a:r>
                        <a:rPr lang="en-IN" sz="950" kern="100" dirty="0">
                          <a:effectLst/>
                          <a:latin typeface="Liberation Serif"/>
                          <a:ea typeface="NSimSun" panose="02010609030101010101" pitchFamily="49" charset="-122"/>
                          <a:cs typeface="Lucida Sans" panose="020B0602030504020204" pitchFamily="34" charset="0"/>
                        </a:rPr>
                        <a:t> </a:t>
                      </a: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ECC Features: Efficient encryption keys, digital signatures, smaller key sizes compared to RSA.</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Enhanced Data Security: Ensures secure data transfer in cloud computing.</a:t>
                      </a:r>
                      <a:endParaRPr lang="en-IN" sz="95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Improved Speed: ECC's smaller key sizes enhance cryptographic operations' speed.</a:t>
                      </a:r>
                      <a:endParaRPr lang="en-IN" sz="95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Increased Trust: Enhances user trust in cloud services due to improved data security measures.</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411413636"/>
                  </a:ext>
                </a:extLst>
              </a:tr>
              <a:tr h="1846635">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b="1" kern="100" dirty="0">
                          <a:effectLst/>
                          <a:latin typeface="Bahnschrift" panose="020B0502040204020203" pitchFamily="34" charset="0"/>
                          <a:ea typeface="NSimSun" panose="02010609030101010101" pitchFamily="49" charset="-122"/>
                          <a:cs typeface="Lucida Sans" panose="020B0602030504020204" pitchFamily="34" charset="0"/>
                        </a:rPr>
                        <a:t>5. </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Securing Cloud Infrastructure for High Performance Scientific Computations Using Cryptographic Techniques</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G K Patra, Nilotpal Chakraborty</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Introduction of Cloud Computing: Proposes using cloud computing to provide high performance computing (HPC) services to a wider audience. Security Concerns: Addresses security issues in cloud computing, especially in the context of HPC services.</a:t>
                      </a:r>
                      <a:r>
                        <a:rPr lang="en-IN" sz="950" kern="100" dirty="0">
                          <a:effectLst/>
                          <a:latin typeface="Liberation Serif"/>
                          <a:ea typeface="NSimSun" panose="02010609030101010101" pitchFamily="49" charset="-122"/>
                          <a:cs typeface="Lucida Sans" panose="020B0602030504020204" pitchFamily="34" charset="0"/>
                        </a:rPr>
                        <a:t> </a:t>
                      </a: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Cryptographic Techniques: Focuses on fully homomorphic encryption and functional encryption to secure cloud infrastructure for scientific computations.</a:t>
                      </a:r>
                      <a:r>
                        <a:rPr lang="en-IN" sz="950" kern="100" dirty="0">
                          <a:effectLst/>
                          <a:latin typeface="Liberation Serif"/>
                          <a:ea typeface="NSimSun" panose="02010609030101010101" pitchFamily="49" charset="-122"/>
                          <a:cs typeface="Lucida Sans" panose="020B0602030504020204" pitchFamily="34" charset="0"/>
                        </a:rPr>
                        <a:t> </a:t>
                      </a: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Research Work: Conducts surveys on encryption schemes, analyses Gentry's scheme, and explores variants for efficient processing.</a:t>
                      </a:r>
                      <a:r>
                        <a:rPr lang="en-IN" sz="950" kern="100" dirty="0">
                          <a:effectLst/>
                          <a:latin typeface="Liberation Serif"/>
                          <a:ea typeface="NSimSun" panose="02010609030101010101" pitchFamily="49" charset="-122"/>
                          <a:cs typeface="Lucida Sans" panose="020B0602030504020204" pitchFamily="34" charset="0"/>
                        </a:rPr>
                        <a:t> </a:t>
                      </a: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Implementation: Discusses ongoing work on devising schemes based on Learning with Errors (LWE) for noise control in encryption/decryption processes.</a:t>
                      </a: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Cost-Effective Computing: Cloud computing offers a shared pool of resources, reducing the overhead costs of maintaining HPC infrastructure.</a:t>
                      </a:r>
                      <a:endParaRPr lang="en-IN" sz="95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Accessibility: Provides HPC services to organizations of all sizes, including those with limited budgets.</a:t>
                      </a:r>
                      <a:endParaRPr lang="en-IN" sz="95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Efficiency: Enables users to submit jobs through a web-based interface, streamlining the computation process.</a:t>
                      </a:r>
                      <a:endParaRPr lang="en-IN" sz="95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Security Enhancement: Implementation of cryptographic techniques enhances the security of cloud infrastructure, ensuring data protection and privacy.</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55568883"/>
                  </a:ext>
                </a:extLst>
              </a:tr>
              <a:tr h="1707345">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b="1" kern="100">
                          <a:effectLst/>
                          <a:latin typeface="Bahnschrift" panose="020B0502040204020203" pitchFamily="34" charset="0"/>
                          <a:ea typeface="NSimSun" panose="02010609030101010101" pitchFamily="49" charset="-122"/>
                          <a:cs typeface="Lucida Sans" panose="020B0602030504020204" pitchFamily="34" charset="0"/>
                        </a:rPr>
                        <a:t>6.</a:t>
                      </a:r>
                      <a:endParaRPr lang="en-IN" sz="95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a:effectLst/>
                          <a:latin typeface="Bahnschrift" panose="020B0502040204020203" pitchFamily="34" charset="0"/>
                          <a:ea typeface="NSimSun" panose="02010609030101010101" pitchFamily="49" charset="-122"/>
                          <a:cs typeface="Lucida Sans" panose="020B0602030504020204" pitchFamily="34" charset="0"/>
                        </a:rPr>
                        <a:t>Research Work on Encryption Schemes and Cloud Computing Advantages</a:t>
                      </a:r>
                      <a:endParaRPr lang="en-IN" sz="95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err="1">
                          <a:effectLst/>
                          <a:latin typeface="Bahnschrift" panose="020B0502040204020203" pitchFamily="34" charset="0"/>
                          <a:ea typeface="NSimSun" panose="02010609030101010101" pitchFamily="49" charset="-122"/>
                          <a:cs typeface="Lucida Sans" panose="020B0602030504020204" pitchFamily="34" charset="0"/>
                        </a:rPr>
                        <a:t>Dr.Dlip</a:t>
                      </a: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 Kumar</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Conducts surveys on encryption schemes. Analyses Gentry's scheme and explores variants for efficient processing. Ongoing work on devising schemes based on Learning with Errors (LWE) for noise control in encryption/decryption processes.</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Cost-Effective Computing: Reduces overhead costs of maintaining HPC infrastructure.</a:t>
                      </a:r>
                      <a:endParaRPr lang="en-IN" sz="95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Accessibility: Provides HPC services to organizations of all sizes, including those with limited budgets. Efficiency: Streamlines the computation process by enabling users to submit jobs through a web-based interface.</a:t>
                      </a:r>
                    </a:p>
                    <a:p>
                      <a:pPr>
                        <a:lnSpc>
                          <a:spcPct val="115000"/>
                        </a:lnSpc>
                        <a:spcAft>
                          <a:spcPts val="700"/>
                        </a:spcAft>
                      </a:pPr>
                      <a:r>
                        <a:rPr lang="en-IN" sz="950" kern="100" dirty="0">
                          <a:effectLst/>
                          <a:latin typeface="Bahnschrift" panose="020B0502040204020203" pitchFamily="34" charset="0"/>
                          <a:ea typeface="NSimSun" panose="02010609030101010101" pitchFamily="49" charset="-122"/>
                          <a:cs typeface="Lucida Sans" panose="020B0602030504020204" pitchFamily="34" charset="0"/>
                        </a:rPr>
                        <a:t>Security Enhancement: Enhances the security of cloud infrastructure through cryptographic techniques, ensuring data protection and privacy.</a:t>
                      </a:r>
                      <a:endParaRPr lang="en-IN" sz="95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007916681"/>
                  </a:ext>
                </a:extLst>
              </a:tr>
            </a:tbl>
          </a:graphicData>
        </a:graphic>
      </p:graphicFrame>
    </p:spTree>
    <p:extLst>
      <p:ext uri="{BB962C8B-B14F-4D97-AF65-F5344CB8AC3E}">
        <p14:creationId xmlns:p14="http://schemas.microsoft.com/office/powerpoint/2010/main" val="241411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94E4D-C940-A092-2B4F-906C4402D47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DF0F625-D78E-06DB-8E58-262DCE63F0F2}"/>
              </a:ext>
            </a:extLst>
          </p:cNvPr>
          <p:cNvSpPr txBox="1"/>
          <p:nvPr/>
        </p:nvSpPr>
        <p:spPr>
          <a:xfrm>
            <a:off x="2644876" y="92655"/>
            <a:ext cx="6381135"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rPr>
              <a:t>LITREATURE SURVEY</a:t>
            </a:r>
            <a:endParaRPr kumimoji="0" lang="en-IN" sz="4000" b="1" i="0" u="none" strike="noStrike" kern="1200" cap="none" spc="50" normalizeH="0" baseline="0" noProof="0" dirty="0">
              <a:ln w="0"/>
              <a:effectLst>
                <a:innerShdw blurRad="63500" dist="50800" dir="13500000">
                  <a:srgbClr val="000000">
                    <a:alpha val="50000"/>
                  </a:srgbClr>
                </a:innerShdw>
              </a:effectLst>
              <a:uLnTx/>
              <a:uFillTx/>
              <a:latin typeface="Calibri" panose="020F0502020204030204"/>
              <a:ea typeface="+mn-ea"/>
              <a:cs typeface="+mn-cs"/>
            </a:endParaRPr>
          </a:p>
        </p:txBody>
      </p:sp>
      <p:graphicFrame>
        <p:nvGraphicFramePr>
          <p:cNvPr id="2" name="Table 1">
            <a:extLst>
              <a:ext uri="{FF2B5EF4-FFF2-40B4-BE49-F238E27FC236}">
                <a16:creationId xmlns:a16="http://schemas.microsoft.com/office/drawing/2014/main" id="{C2DE49A9-60A6-45E5-7158-C4451D63117D}"/>
              </a:ext>
            </a:extLst>
          </p:cNvPr>
          <p:cNvGraphicFramePr>
            <a:graphicFrameLocks noGrp="1"/>
          </p:cNvGraphicFramePr>
          <p:nvPr>
            <p:extLst>
              <p:ext uri="{D42A27DB-BD31-4B8C-83A1-F6EECF244321}">
                <p14:modId xmlns:p14="http://schemas.microsoft.com/office/powerpoint/2010/main" val="2589567288"/>
              </p:ext>
            </p:extLst>
          </p:nvPr>
        </p:nvGraphicFramePr>
        <p:xfrm>
          <a:off x="422788" y="685699"/>
          <a:ext cx="11611895" cy="5606945"/>
        </p:xfrm>
        <a:graphic>
          <a:graphicData uri="http://schemas.openxmlformats.org/drawingml/2006/table">
            <a:tbl>
              <a:tblPr>
                <a:gradFill rotWithShape="1">
                  <a:gsLst>
                    <a:gs pos="0">
                      <a:srgbClr val="0F6FC6">
                        <a:lumMod val="110000"/>
                        <a:satMod val="105000"/>
                        <a:tint val="67000"/>
                      </a:srgbClr>
                    </a:gs>
                    <a:gs pos="50000">
                      <a:srgbClr val="0F6FC6">
                        <a:lumMod val="105000"/>
                        <a:satMod val="103000"/>
                        <a:tint val="73000"/>
                      </a:srgbClr>
                    </a:gs>
                    <a:gs pos="100000">
                      <a:srgbClr val="0F6FC6">
                        <a:lumMod val="105000"/>
                        <a:satMod val="109000"/>
                        <a:tint val="81000"/>
                      </a:srgbClr>
                    </a:gs>
                  </a:gsLst>
                  <a:lin ang="5400000" scaled="0"/>
                </a:gradFill>
                <a:effectLst/>
              </a:tblPr>
              <a:tblGrid>
                <a:gridCol w="649146">
                  <a:extLst>
                    <a:ext uri="{9D8B030D-6E8A-4147-A177-3AD203B41FA5}">
                      <a16:colId xmlns:a16="http://schemas.microsoft.com/office/drawing/2014/main" val="3077516005"/>
                    </a:ext>
                  </a:extLst>
                </a:gridCol>
                <a:gridCol w="2111742">
                  <a:extLst>
                    <a:ext uri="{9D8B030D-6E8A-4147-A177-3AD203B41FA5}">
                      <a16:colId xmlns:a16="http://schemas.microsoft.com/office/drawing/2014/main" val="281097979"/>
                    </a:ext>
                  </a:extLst>
                </a:gridCol>
                <a:gridCol w="1861244">
                  <a:extLst>
                    <a:ext uri="{9D8B030D-6E8A-4147-A177-3AD203B41FA5}">
                      <a16:colId xmlns:a16="http://schemas.microsoft.com/office/drawing/2014/main" val="931961466"/>
                    </a:ext>
                  </a:extLst>
                </a:gridCol>
                <a:gridCol w="3714406">
                  <a:extLst>
                    <a:ext uri="{9D8B030D-6E8A-4147-A177-3AD203B41FA5}">
                      <a16:colId xmlns:a16="http://schemas.microsoft.com/office/drawing/2014/main" val="2959164441"/>
                    </a:ext>
                  </a:extLst>
                </a:gridCol>
                <a:gridCol w="3275357">
                  <a:extLst>
                    <a:ext uri="{9D8B030D-6E8A-4147-A177-3AD203B41FA5}">
                      <a16:colId xmlns:a16="http://schemas.microsoft.com/office/drawing/2014/main" val="4164182112"/>
                    </a:ext>
                  </a:extLst>
                </a:gridCol>
              </a:tblGrid>
              <a:tr h="429216">
                <a:tc>
                  <a:txBody>
                    <a:bodyPr/>
                    <a:lstStyle>
                      <a:lvl1pPr marL="6508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65088" marR="0" lvl="0" indent="0" algn="l" defTabSz="914400" rtl="0" eaLnBrk="1" fontAlgn="base" latinLnBrk="0" hangingPunct="1">
                        <a:lnSpc>
                          <a:spcPct val="100000"/>
                        </a:lnSpc>
                        <a:spcBef>
                          <a:spcPct val="0"/>
                        </a:spcBef>
                        <a:spcAft>
                          <a:spcPct val="0"/>
                        </a:spcAft>
                        <a:buClrTx/>
                        <a:buSzTx/>
                        <a:buFontTx/>
                        <a:buNone/>
                        <a:tabLst/>
                        <a:defRPr/>
                      </a:pPr>
                      <a:r>
                        <a:rPr lang="en-US" sz="2400" b="1" dirty="0">
                          <a:solidFill>
                            <a:srgbClr val="FFC000"/>
                          </a:solidFill>
                        </a:rPr>
                        <a:t>S.no</a:t>
                      </a:r>
                      <a:endParaRPr lang="en-US" sz="24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34925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800" b="1" dirty="0">
                          <a:solidFill>
                            <a:srgbClr val="FFC000"/>
                          </a:solidFill>
                        </a:rPr>
                        <a:t>Title</a:t>
                      </a:r>
                      <a:endParaRPr lang="en-US" sz="28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63500"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349250" marR="0" lvl="0" indent="0" algn="l" defTabSz="914400" rtl="0" eaLnBrk="1" fontAlgn="base" latinLnBrk="0" hangingPunct="1">
                        <a:lnSpc>
                          <a:spcPct val="100000"/>
                        </a:lnSpc>
                        <a:spcBef>
                          <a:spcPct val="0"/>
                        </a:spcBef>
                        <a:spcAft>
                          <a:spcPct val="0"/>
                        </a:spcAft>
                        <a:buClrTx/>
                        <a:buSzTx/>
                        <a:buFontTx/>
                        <a:buNone/>
                        <a:tabLst/>
                      </a:pPr>
                      <a:r>
                        <a:rPr lang="en-US" sz="2800" b="1" dirty="0">
                          <a:solidFill>
                            <a:srgbClr val="FFC000"/>
                          </a:solidFill>
                        </a:rPr>
                        <a:t>Author</a:t>
                      </a:r>
                      <a:endParaRPr lang="en-US" sz="2800" b="1" dirty="0">
                        <a:solidFill>
                          <a:srgbClr val="FFC000"/>
                        </a:solidFill>
                        <a:latin typeface="Oswald" panose="02000506000000020004" pitchFamily="2" charset="0"/>
                        <a:ea typeface="Open Sans" panose="020B0606030504020204" pitchFamily="34" charset="0"/>
                        <a:cs typeface="Open Sans" panose="020B0606030504020204" pitchFamily="34" charset="0"/>
                      </a:endParaRP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87375"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87375" marR="0" lvl="0" indent="0" algn="l" defTabSz="914400" rtl="0" eaLnBrk="1" fontAlgn="base" latinLnBrk="0" hangingPunct="1">
                        <a:lnSpc>
                          <a:spcPct val="100000"/>
                        </a:lnSpc>
                        <a:spcBef>
                          <a:spcPct val="0"/>
                        </a:spcBef>
                        <a:spcAft>
                          <a:spcPct val="0"/>
                        </a:spcAft>
                        <a:buClrTx/>
                        <a:buSzTx/>
                        <a:buFontTx/>
                        <a:buNone/>
                        <a:tabLst/>
                        <a:defRPr/>
                      </a:pPr>
                      <a:r>
                        <a:rPr lang="en-US" sz="2800" b="1" dirty="0">
                          <a:solidFill>
                            <a:srgbClr val="FFC000"/>
                          </a:solidFill>
                        </a:rPr>
                        <a:t>Methodology</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541338" algn="l" defTabSz="914400" rtl="0" eaLnBrk="0" latinLnBrk="0" hangingPunct="0">
                        <a:spcBef>
                          <a:spcPct val="20000"/>
                        </a:spcBef>
                        <a:defRPr sz="1600" kern="1200">
                          <a:solidFill>
                            <a:schemeClr val="tx1"/>
                          </a:solidFill>
                          <a:latin typeface="Calibri" panose="020F0502020204030204" pitchFamily="34" charset="0"/>
                        </a:defRPr>
                      </a:lvl1pPr>
                      <a:lvl2pPr marL="742950" indent="-285750" algn="l" defTabSz="914400" rtl="0" eaLnBrk="0" latinLnBrk="0" hangingPunct="0">
                        <a:spcBef>
                          <a:spcPct val="20000"/>
                        </a:spcBef>
                        <a:defRPr sz="1600" kern="1200">
                          <a:solidFill>
                            <a:schemeClr val="tx1"/>
                          </a:solidFill>
                          <a:latin typeface="Calibri" panose="020F0502020204030204" pitchFamily="34" charset="0"/>
                        </a:defRPr>
                      </a:lvl2pPr>
                      <a:lvl3pPr marL="1143000" indent="-228600" algn="l" defTabSz="914400" rtl="0" eaLnBrk="0" latinLnBrk="0" hangingPunct="0">
                        <a:spcBef>
                          <a:spcPct val="20000"/>
                        </a:spcBef>
                        <a:defRPr sz="1600" kern="1200">
                          <a:solidFill>
                            <a:schemeClr val="tx1"/>
                          </a:solidFill>
                          <a:latin typeface="Calibri" panose="020F0502020204030204" pitchFamily="34" charset="0"/>
                        </a:defRPr>
                      </a:lvl3pPr>
                      <a:lvl4pPr marL="1600200" indent="-228600" algn="l" defTabSz="914400" rtl="0" eaLnBrk="0" latinLnBrk="0" hangingPunct="0">
                        <a:spcBef>
                          <a:spcPct val="20000"/>
                        </a:spcBef>
                        <a:defRPr sz="1600" kern="1200">
                          <a:solidFill>
                            <a:schemeClr val="tx1"/>
                          </a:solidFill>
                          <a:latin typeface="Calibri" panose="020F0502020204030204" pitchFamily="34" charset="0"/>
                        </a:defRPr>
                      </a:lvl4pPr>
                      <a:lvl5pPr marL="2057400" indent="-228600" algn="l" defTabSz="914400" rtl="0" eaLnBrk="0" latinLnBrk="0" hangingPunct="0">
                        <a:spcBef>
                          <a:spcPct val="20000"/>
                        </a:spcBef>
                        <a:defRPr sz="1600" kern="1200">
                          <a:solidFill>
                            <a:schemeClr val="tx1"/>
                          </a:solidFill>
                          <a:latin typeface="Calibri" panose="020F0502020204030204" pitchFamily="34" charset="0"/>
                        </a:defRPr>
                      </a:lvl5pPr>
                      <a:lvl6pPr marL="25146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6pPr>
                      <a:lvl7pPr marL="29718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7pPr>
                      <a:lvl8pPr marL="34290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8pPr>
                      <a:lvl9pPr marL="3886200" indent="-228600" algn="l" defTabSz="914400" rtl="0" eaLnBrk="0" fontAlgn="base" latinLnBrk="0" hangingPunct="0">
                        <a:spcBef>
                          <a:spcPct val="20000"/>
                        </a:spcBef>
                        <a:spcAft>
                          <a:spcPct val="0"/>
                        </a:spcAft>
                        <a:defRPr sz="1600" kern="1200">
                          <a:solidFill>
                            <a:schemeClr val="tx1"/>
                          </a:solidFill>
                          <a:latin typeface="Calibri" panose="020F0502020204030204" pitchFamily="34" charset="0"/>
                        </a:defRPr>
                      </a:lvl9pPr>
                    </a:lstStyle>
                    <a:p>
                      <a:pPr marL="541338" marR="0" lvl="0" indent="0" algn="l" defTabSz="914400" rtl="0" eaLnBrk="1" fontAlgn="base" latinLnBrk="0" hangingPunct="1">
                        <a:lnSpc>
                          <a:spcPct val="100000"/>
                        </a:lnSpc>
                        <a:spcBef>
                          <a:spcPct val="0"/>
                        </a:spcBef>
                        <a:spcAft>
                          <a:spcPct val="0"/>
                        </a:spcAft>
                        <a:buClrTx/>
                        <a:buSzTx/>
                        <a:buFontTx/>
                        <a:buNone/>
                        <a:tabLst/>
                        <a:defRPr/>
                      </a:pPr>
                      <a:r>
                        <a:rPr lang="en-US" sz="2800" b="1" dirty="0">
                          <a:solidFill>
                            <a:srgbClr val="FFC000"/>
                          </a:solidFill>
                        </a:rPr>
                        <a:t>Advantages</a:t>
                      </a:r>
                    </a:p>
                  </a:txBody>
                  <a:tcPr marL="0" marR="0" marT="0" marB="0" horzOverflow="overflow">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404451246"/>
                  </a:ext>
                </a:extLst>
              </a:tr>
              <a:tr h="1556092">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b="1" kern="100">
                          <a:effectLst/>
                          <a:latin typeface="Bahnschrift" panose="020B0502040204020203" pitchFamily="34" charset="0"/>
                          <a:ea typeface="NSimSun" panose="02010609030101010101" pitchFamily="49" charset="-122"/>
                          <a:cs typeface="Lucida Sans" panose="020B0602030504020204" pitchFamily="34" charset="0"/>
                        </a:rPr>
                        <a:t>7.</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A Survey on Data Encryption Techniques in Cloud Computing, Asian Journal of Information Technology</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S. Balasubramaniam, V. Kavitha</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The study surveyed encryption techniques such as AES, DES, RSA, Blowfish, and homomorphic encryption, comparing their features and limitations for cloud security.</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Dynamic selection of encryption algorithms Efficient encryption and verification scheme for data storage security Fully homomorphic encryption for computing arbitrary functions of encrypted data Hierarchical attribute-based encryption model for data sharing in cloud servers</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411413636"/>
                  </a:ext>
                </a:extLst>
              </a:tr>
              <a:tr h="1519948">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b="1" kern="100">
                          <a:effectLst/>
                          <a:latin typeface="Bahnschrift" panose="020B0502040204020203" pitchFamily="34" charset="0"/>
                          <a:ea typeface="NSimSun" panose="02010609030101010101" pitchFamily="49" charset="-122"/>
                          <a:cs typeface="Lucida Sans" panose="020B0602030504020204" pitchFamily="34" charset="0"/>
                        </a:rPr>
                        <a:t>8.</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A novel DNA sequence dictionary method for secure data in DNA using spiral approach and framework of DNA cryptography</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Shipra Zhen and Dr. Massive Flutter</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Approach: DNA cryptography using a novel DNA sequence dictionary method and a spiral approach.</a:t>
                      </a:r>
                      <a:endParaRPr lang="en-IN" sz="1800" kern="10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Techniques: Encryption algorithms and DNA assortment procedures for data security.</a:t>
                      </a:r>
                      <a:endParaRPr lang="en-IN" sz="1800" kern="10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Focus: Secure data storage and transmission using DNA-based techniques.</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Approach: DNA cryptography using a novel DNA sequence dictionary method and a spiral approach.</a:t>
                      </a:r>
                      <a:endParaRPr lang="en-IN" sz="1800" kern="10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Techniques: Encryption algorithms and DNA assortment procedures for data security.</a:t>
                      </a:r>
                      <a:endParaRPr lang="en-IN" sz="1800" kern="10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Focus: Secure data storage and transmission using DNA-based techniques.</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55568883"/>
                  </a:ext>
                </a:extLst>
              </a:tr>
              <a:tr h="210168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b="1" kern="100">
                          <a:effectLst/>
                          <a:latin typeface="Bahnschrift" panose="020B0502040204020203" pitchFamily="34" charset="0"/>
                          <a:ea typeface="NSimSun" panose="02010609030101010101" pitchFamily="49" charset="-122"/>
                          <a:cs typeface="Lucida Sans" panose="020B0602030504020204" pitchFamily="34" charset="0"/>
                        </a:rPr>
                        <a:t>9.</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Role and Applications of Cryptography Techniques in Cloud Computing (Cloud Cryptography)</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a:effectLst/>
                          <a:latin typeface="Bahnschrift" panose="020B0502040204020203" pitchFamily="34" charset="0"/>
                          <a:ea typeface="NSimSun" panose="02010609030101010101" pitchFamily="49" charset="-122"/>
                          <a:cs typeface="Lucida Sans" panose="020B0602030504020204" pitchFamily="34" charset="0"/>
                        </a:rPr>
                        <a:t>Waseem Akram</a:t>
                      </a:r>
                      <a:endParaRPr lang="en-IN" sz="1800" kern="10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Research Methodology: Based on secondary data collected from online sources, research papers, and Google Search Engine.</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Enhanced Security: Advanced and enhanced algorithms and encryption techniques ensure secure storage and exchange of cloud data.</a:t>
                      </a:r>
                      <a:endParaRPr lang="en-IN" sz="180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Data Protection: Cryptography techniques provide reliable security and protection of sensitive data, including cloud data protection through encryption and cryptographic key management.</a:t>
                      </a:r>
                      <a:endParaRPr lang="en-IN" sz="1800" kern="100" dirty="0">
                        <a:effectLst/>
                        <a:latin typeface="Liberation Serif"/>
                        <a:ea typeface="NSimSun" panose="02010609030101010101" pitchFamily="49" charset="-122"/>
                        <a:cs typeface="Lucida Sans" panose="020B0602030504020204" pitchFamily="34" charset="0"/>
                      </a:endParaRPr>
                    </a:p>
                    <a:p>
                      <a:pPr>
                        <a:lnSpc>
                          <a:spcPct val="115000"/>
                        </a:lnSpc>
                        <a:spcAft>
                          <a:spcPts val="700"/>
                        </a:spcAft>
                      </a:pPr>
                      <a:r>
                        <a:rPr lang="en-IN" sz="1100" kern="100" dirty="0">
                          <a:effectLst/>
                          <a:latin typeface="Bahnschrift" panose="020B0502040204020203" pitchFamily="34" charset="0"/>
                          <a:ea typeface="NSimSun" panose="02010609030101010101" pitchFamily="49" charset="-122"/>
                          <a:cs typeface="Lucida Sans" panose="020B0602030504020204" pitchFamily="34" charset="0"/>
                        </a:rPr>
                        <a:t>Efficient Encryption: Use of DES and RSA algorithms for encryption and decryption processes to increase security in cloud storage.</a:t>
                      </a:r>
                      <a:endParaRPr lang="en-IN" sz="1800" kern="100" dirty="0">
                        <a:effectLst/>
                        <a:latin typeface="Liberation Serif"/>
                        <a:ea typeface="NSimSun" panose="02010609030101010101" pitchFamily="49" charset="-122"/>
                        <a:cs typeface="Lucida Sans" panose="020B0602030504020204" pitchFamily="34" charset="0"/>
                      </a:endParaRPr>
                    </a:p>
                  </a:txBody>
                  <a:tcPr marL="68580" marR="68580" marT="0" marB="0">
                    <a:lnL w="6350" cap="flat" cmpd="sng" algn="ctr">
                      <a:solidFill>
                        <a:srgbClr val="0F6FC6"/>
                      </a:solidFill>
                      <a:prstDash val="solid"/>
                      <a:miter lim="800000"/>
                    </a:lnL>
                    <a:lnR w="6350" cap="flat" cmpd="sng" algn="ctr">
                      <a:solidFill>
                        <a:srgbClr val="0F6FC6"/>
                      </a:solidFill>
                      <a:prstDash val="solid"/>
                      <a:miter lim="800000"/>
                    </a:lnR>
                    <a:lnT w="6350" cap="flat" cmpd="sng" algn="ctr">
                      <a:solidFill>
                        <a:srgbClr val="0F6FC6"/>
                      </a:solidFill>
                      <a:prstDash val="solid"/>
                      <a:miter lim="800000"/>
                    </a:lnT>
                    <a:lnB w="6350" cap="flat" cmpd="sng" algn="ctr">
                      <a:solidFill>
                        <a:srgbClr val="0F6FC6"/>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3007916681"/>
                  </a:ext>
                </a:extLst>
              </a:tr>
            </a:tbl>
          </a:graphicData>
        </a:graphic>
      </p:graphicFrame>
    </p:spTree>
    <p:extLst>
      <p:ext uri="{BB962C8B-B14F-4D97-AF65-F5344CB8AC3E}">
        <p14:creationId xmlns:p14="http://schemas.microsoft.com/office/powerpoint/2010/main" val="31849516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87</TotalTime>
  <Words>2527</Words>
  <Application>Microsoft Office PowerPoint</Application>
  <PresentationFormat>Widescreen</PresentationFormat>
  <Paragraphs>157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vt:lpstr>
      <vt:lpstr>Bahnschrift Light</vt:lpstr>
      <vt:lpstr>Calibri</vt:lpstr>
      <vt:lpstr>Calibri Light</vt:lpstr>
      <vt:lpstr>Liberation Serif</vt:lpstr>
      <vt:lpstr>Oswald</vt:lpstr>
      <vt:lpstr>Wingdings</vt:lpstr>
      <vt:lpstr>Retrospect</vt:lpstr>
      <vt:lpstr>Implementing cryptographic techniques in a cloud platform for storage and transit</vt:lpstr>
      <vt:lpstr>Problem Statement</vt:lpstr>
      <vt:lpstr>Motivation:</vt:lpstr>
      <vt:lpstr>Challenges: Data at rest</vt:lpstr>
      <vt:lpstr>Challenges: Data in transit</vt:lpstr>
      <vt:lpstr>Task list for the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cryptographic techniques in a cloud platform for storage and transit</dc:title>
  <dc:creator>Anand Vagadia</dc:creator>
  <cp:lastModifiedBy>Akil Harsha Vardhan</cp:lastModifiedBy>
  <cp:revision>3</cp:revision>
  <dcterms:created xsi:type="dcterms:W3CDTF">2024-02-08T09:48:38Z</dcterms:created>
  <dcterms:modified xsi:type="dcterms:W3CDTF">2024-02-08T11:36:05Z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