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8"/>
  </p:notesMasterIdLst>
  <p:sldIdLst>
    <p:sldId id="256" r:id="rId2"/>
    <p:sldId id="281" r:id="rId3"/>
    <p:sldId id="265" r:id="rId4"/>
    <p:sldId id="266" r:id="rId5"/>
    <p:sldId id="260" r:id="rId6"/>
    <p:sldId id="294" r:id="rId7"/>
    <p:sldId id="295" r:id="rId8"/>
    <p:sldId id="289" r:id="rId9"/>
    <p:sldId id="296" r:id="rId10"/>
    <p:sldId id="297" r:id="rId11"/>
    <p:sldId id="298" r:id="rId12"/>
    <p:sldId id="299" r:id="rId13"/>
    <p:sldId id="300" r:id="rId14"/>
    <p:sldId id="293" r:id="rId15"/>
    <p:sldId id="302" r:id="rId16"/>
    <p:sldId id="303" r:id="rId17"/>
    <p:sldId id="304" r:id="rId18"/>
    <p:sldId id="305" r:id="rId19"/>
    <p:sldId id="309" r:id="rId20"/>
    <p:sldId id="310" r:id="rId21"/>
    <p:sldId id="311" r:id="rId22"/>
    <p:sldId id="307" r:id="rId23"/>
    <p:sldId id="308" r:id="rId24"/>
    <p:sldId id="312" r:id="rId25"/>
    <p:sldId id="280" r:id="rId26"/>
    <p:sldId id="268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8304F8-69D7-4242-85A3-D42B00EC5570}">
          <p14:sldIdLst>
            <p14:sldId id="256"/>
            <p14:sldId id="281"/>
            <p14:sldId id="265"/>
            <p14:sldId id="266"/>
            <p14:sldId id="260"/>
            <p14:sldId id="294"/>
            <p14:sldId id="295"/>
            <p14:sldId id="289"/>
            <p14:sldId id="296"/>
            <p14:sldId id="297"/>
            <p14:sldId id="298"/>
            <p14:sldId id="299"/>
            <p14:sldId id="300"/>
            <p14:sldId id="293"/>
            <p14:sldId id="302"/>
            <p14:sldId id="303"/>
            <p14:sldId id="304"/>
            <p14:sldId id="305"/>
            <p14:sldId id="309"/>
            <p14:sldId id="310"/>
            <p14:sldId id="311"/>
            <p14:sldId id="307"/>
            <p14:sldId id="308"/>
            <p14:sldId id="312"/>
            <p14:sldId id="28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E4833-C8B7-457C-8593-B2532EFECFFC}" type="datetimeFigureOut">
              <a:rPr lang="es-ES" smtClean="0"/>
              <a:t>28/02/2020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37880-12E5-48FB-A7DF-5DCBCB53D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72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21711-90C5-45C1-AA09-5B99EA38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5E7A3-6ABD-4D1E-90B5-6325D20EC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1D914-AAE5-4558-9A72-C517060E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F722C-CC5A-443F-AC29-7C832B7F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2F48A-05B2-4803-B391-3C3778B9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7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B50E-7121-4A40-B33D-21A9B0B6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10F27-AEFA-4DC8-8A67-AC64C153A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617E4-F03F-46AC-887B-53302FD6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A7CA9-2327-4F34-B311-2CF6D88C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A8E4A-CBEF-49D2-AACE-F40CEDD1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9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4ECAF4-3D54-459B-8AAC-185037F9D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784E08-20FD-402F-B523-EE149629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55FEA-F7D1-4701-A9F8-2555F703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BA639-65D9-4C42-9A48-C4BA2D9A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F43AD-C46B-4784-A00E-3293DE1D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9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BD4C6-BDCB-4607-B8DE-84C6198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979F1-532B-40AE-9559-110452BB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5968F-F809-479B-BB6B-0894E3A7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C6467-D68A-4747-AA69-D4F14B22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B8A15-72A6-488D-BE59-7360D745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809DD-2B75-4254-A1AD-C13F9B77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D17548-EE14-45CB-8205-6EC2E8A9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44DE4-6431-4C3F-BD1A-F3ED6B51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8ED48-9A9D-4090-918A-80F8FAFC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8656E-32E1-4B40-A876-F282303E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0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0F8E-2297-48F9-9EEA-008E1502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9D48E-0EAA-4BBB-BE14-C1957AA98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A9BA89-8BA9-4289-ACE7-123686E8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479345-E5C8-4BB0-A17E-6B0C488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49DBDE-7FFA-4DE4-A63B-4946232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96B135-70F7-453E-8B31-172BBC2F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0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307DC-0903-4ED0-887C-59EF2F80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F54C53-61BD-4A7D-AB7C-ACCBEA79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42191B-76AF-473D-A438-1F43864C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2D9527-5486-4A3C-A5FD-5416E73E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AA95F9-AE3C-4992-811A-6CFDBF53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1BC4DC-6FBB-48CB-8ADD-BD0B914C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A1E01B-64D1-4E44-853E-7B24F872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CAF630-4FBB-4216-AF19-5A81839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52EE4-70D5-4301-8C12-2D2166B4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2D64A0-E43C-4C89-A1EE-EBDA0737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C61CA8-CBFE-4DB9-BC4C-C841761F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0942ED-6E99-42A2-A54D-1784E39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9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506159-D907-4460-9418-F6CC8337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2D9EC2-3A8A-4475-B3D6-61CEC927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27BC4A-A170-4622-870C-B7DF7AFE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6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BC00E-9B13-4D80-8119-83A6D54D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E0789-5776-45B6-B9ED-B32CA6E3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E3EB24-66C3-4BCD-A400-60949F22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306BB-7E27-4374-823D-F4C0DD58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59408-BAF7-477C-ADD1-83FB7198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1554F-60C1-4D06-A2E2-892004F9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793D-F4E5-4E82-BC54-6840A9BE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88987D-31BF-48AD-B16E-6C9796618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D99197-D33E-4A77-8B59-0F93A9B2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ACFDC7-6F7B-4EBE-A028-8744C92F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4D63F-5703-4B3E-A40D-E90F1E7D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1FE22-439C-4EF2-96A0-EE0BD561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3F5898-E461-4FAA-98DD-E89A861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FF7612-5CA8-41C2-86A7-92F686B7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94F45-3D92-441F-97AB-988A254C7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C4DDB-338E-40F2-8F5F-D347C2CDF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A861D-E021-4F3F-8435-6A0257D49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E9E8-99A0-4F1C-B014-BD8D9474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6565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rgbClr val="7030A0"/>
                </a:solidFill>
              </a:rPr>
              <a:t>Purple</a:t>
            </a:r>
            <a:r>
              <a:rPr lang="es-ES" b="1" dirty="0"/>
              <a:t> </a:t>
            </a:r>
            <a:r>
              <a:rPr lang="es-ES" b="1" dirty="0" err="1"/>
              <a:t>Team</a:t>
            </a:r>
            <a:r>
              <a:rPr lang="es-ES" b="1" dirty="0"/>
              <a:t> = </a:t>
            </a:r>
            <a:r>
              <a:rPr lang="es-ES" b="1" dirty="0" err="1">
                <a:solidFill>
                  <a:srgbClr val="FF0000"/>
                </a:solidFill>
              </a:rPr>
              <a:t>Red</a:t>
            </a:r>
            <a:r>
              <a:rPr lang="es-ES" b="1" dirty="0" err="1"/>
              <a:t>+</a:t>
            </a:r>
            <a:r>
              <a:rPr lang="es-ES" b="1" dirty="0" err="1">
                <a:solidFill>
                  <a:srgbClr val="002060"/>
                </a:solidFill>
              </a:rPr>
              <a:t>Blue</a:t>
            </a:r>
            <a:r>
              <a:rPr lang="es-ES" b="1" dirty="0"/>
              <a:t> stop </a:t>
            </a:r>
            <a:r>
              <a:rPr lang="es-ES" b="1" dirty="0" err="1"/>
              <a:t>fighting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A38301-6025-4145-99C7-999C52801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Antonio Juanilla</a:t>
            </a:r>
            <a:r>
              <a:rPr lang="es-ES" dirty="0"/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Specter</a:t>
            </a:r>
            <a:r>
              <a:rPr lang="es-ES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F80C5F-6775-4822-A6C7-231622DD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29" y="47241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4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449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/>
              <a:t>¿Que es </a:t>
            </a:r>
            <a:r>
              <a:rPr lang="es-ES" sz="6000" b="1" dirty="0">
                <a:solidFill>
                  <a:srgbClr val="FF0000"/>
                </a:solidFill>
              </a:rPr>
              <a:t>Red </a:t>
            </a:r>
            <a:r>
              <a:rPr lang="es-ES" sz="6000" b="1" dirty="0" err="1">
                <a:solidFill>
                  <a:srgbClr val="FF0000"/>
                </a:solidFill>
              </a:rPr>
              <a:t>Team</a:t>
            </a:r>
            <a:r>
              <a:rPr lang="es-ES" sz="60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90" y="1775529"/>
            <a:ext cx="10515600" cy="3253415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es-ES" dirty="0"/>
              <a:t>Atacantes/Ofensiva</a:t>
            </a:r>
          </a:p>
          <a:p>
            <a:pPr marL="0" indent="0" algn="ctr" fontAlgn="base">
              <a:buNone/>
            </a:pPr>
            <a:r>
              <a:rPr lang="es-ES" dirty="0"/>
              <a:t>Encargados de encontrar riesgos y problemas reales, usualmente en sistemas en producción.</a:t>
            </a:r>
          </a:p>
          <a:p>
            <a:pPr marL="0" indent="0" algn="ctr" fontAlgn="base">
              <a:buNone/>
            </a:pPr>
            <a:r>
              <a:rPr lang="es-ES" dirty="0"/>
              <a:t>A través de:</a:t>
            </a:r>
          </a:p>
          <a:p>
            <a:pPr algn="ctr" fontAlgn="base"/>
            <a:r>
              <a:rPr lang="es-ES" dirty="0" err="1"/>
              <a:t>Penetration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ES" dirty="0"/>
          </a:p>
          <a:p>
            <a:pPr algn="ctr" fontAlgn="base"/>
            <a:r>
              <a:rPr lang="es-ES" dirty="0" err="1"/>
              <a:t>Ethical</a:t>
            </a:r>
            <a:r>
              <a:rPr lang="es-ES" dirty="0"/>
              <a:t> Hacking</a:t>
            </a:r>
          </a:p>
          <a:p>
            <a:pPr algn="ctr" fontAlgn="base"/>
            <a:r>
              <a:rPr lang="es-ES" dirty="0" err="1"/>
              <a:t>Exploits</a:t>
            </a:r>
            <a:endParaRPr lang="es-ES" dirty="0"/>
          </a:p>
          <a:p>
            <a:pPr marL="0" indent="0" algn="ctr" fontAlgn="base">
              <a:buNone/>
            </a:pPr>
            <a:endParaRPr lang="es-ES" dirty="0"/>
          </a:p>
          <a:p>
            <a:pPr marL="0" indent="0" algn="ctr" fontAlgn="base">
              <a:buNone/>
            </a:pPr>
            <a:endParaRPr lang="es-ES" dirty="0"/>
          </a:p>
          <a:p>
            <a:pPr marL="0" indent="0" algn="ctr" fontAlgn="base">
              <a:buNone/>
            </a:pPr>
            <a:endParaRPr lang="es-ES" dirty="0"/>
          </a:p>
          <a:p>
            <a:pPr marL="0" indent="0" algn="ctr" fontAlgn="base">
              <a:buNone/>
            </a:pPr>
            <a:endParaRPr lang="es-ES" dirty="0"/>
          </a:p>
          <a:p>
            <a:pPr marL="0" indent="0" algn="ctr" fontAlgn="base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B2E509-5A43-45EB-941B-19DD720B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0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449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/>
              <a:t>¿Que es </a:t>
            </a:r>
            <a:r>
              <a:rPr lang="es-ES" sz="6000" b="1" dirty="0">
                <a:solidFill>
                  <a:srgbClr val="002060"/>
                </a:solidFill>
              </a:rPr>
              <a:t>Blue </a:t>
            </a:r>
            <a:r>
              <a:rPr lang="es-ES" sz="6000" b="1" dirty="0" err="1">
                <a:solidFill>
                  <a:srgbClr val="002060"/>
                </a:solidFill>
              </a:rPr>
              <a:t>Team</a:t>
            </a:r>
            <a:r>
              <a:rPr lang="es-ES" sz="60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90" y="1775529"/>
            <a:ext cx="10515600" cy="3253415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es-ES" dirty="0"/>
              <a:t>Defensores / Protectores.</a:t>
            </a:r>
          </a:p>
          <a:p>
            <a:pPr marL="0" indent="0" algn="ctr" fontAlgn="base">
              <a:buNone/>
            </a:pPr>
            <a:r>
              <a:rPr lang="es-ES" dirty="0"/>
              <a:t>Aseguran que las defensas son efectivas, también usando herramientas para bastionar los sistemas.</a:t>
            </a:r>
          </a:p>
          <a:p>
            <a:pPr marL="0" indent="0" algn="ctr" fontAlgn="base">
              <a:buNone/>
            </a:pPr>
            <a:r>
              <a:rPr lang="es-ES" dirty="0"/>
              <a:t>A través de:</a:t>
            </a:r>
          </a:p>
          <a:p>
            <a:pPr marL="0" indent="0" algn="ctr" fontAlgn="base">
              <a:buNone/>
            </a:pPr>
            <a:r>
              <a:rPr lang="es-ES" dirty="0"/>
              <a:t>Monitoreo</a:t>
            </a:r>
          </a:p>
          <a:p>
            <a:pPr marL="0" indent="0" algn="ctr" fontAlgn="base">
              <a:buNone/>
            </a:pPr>
            <a:r>
              <a:rPr lang="es-ES" dirty="0"/>
              <a:t>Logs</a:t>
            </a:r>
          </a:p>
          <a:p>
            <a:pPr marL="0" indent="0" algn="ctr" fontAlgn="base">
              <a:buNone/>
            </a:pPr>
            <a:r>
              <a:rPr lang="es-ES" dirty="0"/>
              <a:t>Parcheo de aplicaciones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B2E509-5A43-45EB-941B-19DD720B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449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/>
              <a:t>¿Que es </a:t>
            </a:r>
            <a:r>
              <a:rPr lang="es-ES" sz="6000" b="1" dirty="0" err="1">
                <a:solidFill>
                  <a:srgbClr val="7030A0"/>
                </a:solidFill>
              </a:rPr>
              <a:t>Purple</a:t>
            </a:r>
            <a:r>
              <a:rPr lang="es-ES" sz="6000" b="1" dirty="0">
                <a:solidFill>
                  <a:srgbClr val="7030A0"/>
                </a:solidFill>
              </a:rPr>
              <a:t> </a:t>
            </a:r>
            <a:r>
              <a:rPr lang="es-ES" sz="6000" b="1" dirty="0" err="1">
                <a:solidFill>
                  <a:srgbClr val="7030A0"/>
                </a:solidFill>
              </a:rPr>
              <a:t>Team</a:t>
            </a:r>
            <a:r>
              <a:rPr lang="es-ES" sz="60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90" y="1775529"/>
            <a:ext cx="10515600" cy="325341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s-ES" dirty="0"/>
              <a:t>Algunos dicen que es </a:t>
            </a:r>
            <a:r>
              <a:rPr lang="es-ES" dirty="0">
                <a:solidFill>
                  <a:srgbClr val="FF0000"/>
                </a:solidFill>
              </a:rPr>
              <a:t>Red </a:t>
            </a:r>
            <a:r>
              <a:rPr lang="es-ES" dirty="0" err="1">
                <a:solidFill>
                  <a:srgbClr val="FF0000"/>
                </a:solidFill>
              </a:rPr>
              <a:t>Team</a:t>
            </a:r>
            <a:r>
              <a:rPr lang="es-ES" dirty="0"/>
              <a:t> + </a:t>
            </a:r>
            <a:r>
              <a:rPr lang="es-ES" dirty="0">
                <a:solidFill>
                  <a:srgbClr val="002060"/>
                </a:solidFill>
              </a:rPr>
              <a:t>Blue </a:t>
            </a:r>
            <a:r>
              <a:rPr lang="es-ES" dirty="0" err="1">
                <a:solidFill>
                  <a:srgbClr val="002060"/>
                </a:solidFill>
              </a:rPr>
              <a:t>Team</a:t>
            </a:r>
            <a:r>
              <a:rPr lang="es-ES" dirty="0"/>
              <a:t>.</a:t>
            </a:r>
          </a:p>
          <a:p>
            <a:pPr marL="0" indent="0" algn="ctr" fontAlgn="base">
              <a:buNone/>
            </a:pPr>
            <a:r>
              <a:rPr lang="es-ES" dirty="0"/>
              <a:t>Colaboradores, cooperadores y comunicadores.</a:t>
            </a:r>
          </a:p>
          <a:p>
            <a:pPr marL="0" indent="0" algn="ctr" fontAlgn="base">
              <a:buNone/>
            </a:pPr>
            <a:r>
              <a:rPr lang="es-ES" dirty="0"/>
              <a:t>Enseñando , proveyendo de herramientas, habilitando y ayudando.</a:t>
            </a:r>
          </a:p>
          <a:p>
            <a:pPr marL="0" indent="0" algn="ctr" fontAlgn="base">
              <a:buNone/>
            </a:pPr>
            <a:r>
              <a:rPr lang="es-ES" dirty="0"/>
              <a:t>También conocido como el puente entre la seguridad y el desarrollo de software.</a:t>
            </a:r>
          </a:p>
          <a:p>
            <a:pPr marL="0" indent="0" algn="ctr" fontAlgn="base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B2E509-5A43-45EB-941B-19DD720B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5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449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/>
              <a:t>¿Que es </a:t>
            </a:r>
            <a:r>
              <a:rPr lang="es-ES" sz="6000" b="1" dirty="0" err="1">
                <a:solidFill>
                  <a:srgbClr val="7030A0"/>
                </a:solidFill>
              </a:rPr>
              <a:t>Purple</a:t>
            </a:r>
            <a:r>
              <a:rPr lang="es-ES" sz="6000" b="1" dirty="0">
                <a:solidFill>
                  <a:srgbClr val="7030A0"/>
                </a:solidFill>
              </a:rPr>
              <a:t> </a:t>
            </a:r>
            <a:r>
              <a:rPr lang="es-ES" sz="6000" b="1" dirty="0" err="1">
                <a:solidFill>
                  <a:srgbClr val="7030A0"/>
                </a:solidFill>
              </a:rPr>
              <a:t>Team</a:t>
            </a:r>
            <a:r>
              <a:rPr lang="es-ES" sz="60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90" y="1775529"/>
            <a:ext cx="10515600" cy="325341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s-ES" dirty="0"/>
              <a:t>Es el </a:t>
            </a:r>
            <a:r>
              <a:rPr lang="es-ES" dirty="0" err="1">
                <a:solidFill>
                  <a:srgbClr val="7030A0"/>
                </a:solidFill>
              </a:rPr>
              <a:t>AppSec</a:t>
            </a:r>
            <a:r>
              <a:rPr lang="es-ES" dirty="0"/>
              <a:t> como un todo.</a:t>
            </a:r>
          </a:p>
          <a:p>
            <a:pPr marL="0" indent="0" algn="ctr" fontAlgn="base">
              <a:buNone/>
            </a:pPr>
            <a:r>
              <a:rPr lang="es-ES" dirty="0"/>
              <a:t>Los </a:t>
            </a:r>
            <a:r>
              <a:rPr lang="es-ES" dirty="0">
                <a:solidFill>
                  <a:srgbClr val="FF0000"/>
                </a:solidFill>
              </a:rPr>
              <a:t>Red</a:t>
            </a:r>
            <a:r>
              <a:rPr lang="es-ES" dirty="0"/>
              <a:t> y </a:t>
            </a:r>
            <a:r>
              <a:rPr lang="es-ES" dirty="0">
                <a:solidFill>
                  <a:srgbClr val="002060"/>
                </a:solidFill>
              </a:rPr>
              <a:t>Blue</a:t>
            </a:r>
            <a:r>
              <a:rPr lang="es-ES" dirty="0"/>
              <a:t> ambos se solapan con </a:t>
            </a:r>
            <a:r>
              <a:rPr lang="es-ES" dirty="0" err="1">
                <a:solidFill>
                  <a:srgbClr val="7030A0"/>
                </a:solidFill>
              </a:rPr>
              <a:t>AppSec</a:t>
            </a:r>
            <a:r>
              <a:rPr lang="es-ES" dirty="0"/>
              <a:t>.</a:t>
            </a:r>
          </a:p>
          <a:p>
            <a:pPr marL="0" indent="0" algn="ctr" fontAlgn="base">
              <a:buNone/>
            </a:pPr>
            <a:r>
              <a:rPr lang="es-ES" dirty="0"/>
              <a:t>Es el equipo que trabajo junto con los desarrolladores.</a:t>
            </a:r>
          </a:p>
          <a:p>
            <a:pPr marL="0" indent="0" algn="ctr" fontAlgn="base">
              <a:buNone/>
            </a:pPr>
            <a:r>
              <a:rPr lang="es-ES" dirty="0"/>
              <a:t>El equipo que guía, asiste, da disponibilidad, que entrega herramientas.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B2E509-5A43-45EB-941B-19DD720B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5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449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/>
              <a:t>Que se busca con </a:t>
            </a:r>
            <a:r>
              <a:rPr lang="es-ES" sz="6000" b="1" dirty="0" err="1">
                <a:solidFill>
                  <a:srgbClr val="7030A0"/>
                </a:solidFill>
              </a:rPr>
              <a:t>AppSec</a:t>
            </a:r>
            <a:r>
              <a:rPr lang="es-ES" sz="60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90" y="1775529"/>
            <a:ext cx="5252388" cy="325341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s-ES" b="1" dirty="0"/>
              <a:t>Zero trust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En las aplicaciones.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Entre las aplicaciones.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En las configuraciones.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En la red.</a:t>
            </a:r>
          </a:p>
          <a:p>
            <a:pPr marL="514350" indent="-514350" fontAlgn="base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F5C56C6-5858-486D-B4DA-92C322EEAA2B}"/>
              </a:ext>
            </a:extLst>
          </p:cNvPr>
          <p:cNvSpPr txBox="1">
            <a:spLocks/>
          </p:cNvSpPr>
          <p:nvPr/>
        </p:nvSpPr>
        <p:spPr>
          <a:xfrm>
            <a:off x="6296890" y="1808661"/>
            <a:ext cx="5252388" cy="325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s-ES" b="1" dirty="0"/>
              <a:t>Brechas asumibles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En cada aspecto IT se puede asumir que una brecha existe.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No mas “solo proteger el </a:t>
            </a:r>
            <a:r>
              <a:rPr lang="es-ES" dirty="0" err="1"/>
              <a:t>perimetro</a:t>
            </a:r>
            <a:r>
              <a:rPr lang="es-E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3423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Recomendaciones</a:t>
            </a:r>
            <a:r>
              <a:rPr lang="es-ES" sz="6000" b="1" dirty="0"/>
              <a:t>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Trabajar con entornos </a:t>
            </a:r>
            <a:r>
              <a:rPr lang="es-ES" dirty="0" err="1"/>
              <a:t>securizados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Monitorización y funciones de logs.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Uso de estándares y convención segura para el código de la </a:t>
            </a:r>
            <a:r>
              <a:rPr lang="es-ES" dirty="0" err="1"/>
              <a:t>aplicacion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Uso de certificados </a:t>
            </a:r>
            <a:r>
              <a:rPr lang="es-ES" b="1" dirty="0">
                <a:solidFill>
                  <a:srgbClr val="FF0000"/>
                </a:solidFill>
              </a:rPr>
              <a:t>SSL/TL</a:t>
            </a:r>
            <a:r>
              <a:rPr lang="es-ES" dirty="0">
                <a:solidFill>
                  <a:srgbClr val="FF0000"/>
                </a:solidFill>
              </a:rPr>
              <a:t>S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Securizar</a:t>
            </a:r>
            <a:r>
              <a:rPr lang="es-ES" dirty="0"/>
              <a:t> y verificar el transito de los datos.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Uso de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gateway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Uso de WAF (</a:t>
            </a:r>
            <a:r>
              <a:rPr lang="es-ES" b="1" dirty="0">
                <a:solidFill>
                  <a:srgbClr val="FF0000"/>
                </a:solidFill>
              </a:rPr>
              <a:t>Web </a:t>
            </a:r>
            <a:r>
              <a:rPr lang="es-ES" b="1" dirty="0" err="1">
                <a:solidFill>
                  <a:srgbClr val="FF0000"/>
                </a:solidFill>
              </a:rPr>
              <a:t>Applications</a:t>
            </a:r>
            <a:r>
              <a:rPr lang="es-ES" b="1" dirty="0">
                <a:solidFill>
                  <a:srgbClr val="FF0000"/>
                </a:solidFill>
              </a:rPr>
              <a:t> Firewall</a:t>
            </a:r>
            <a:r>
              <a:rPr lang="es-E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Manejo de secretos.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Desplegar funciones en una </a:t>
            </a:r>
            <a:r>
              <a:rPr lang="es-ES" dirty="0" err="1"/>
              <a:t>granulidad</a:t>
            </a:r>
            <a:r>
              <a:rPr lang="es-ES" dirty="0"/>
              <a:t> mínima(microservicios).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Verificar el uso de imágenes </a:t>
            </a:r>
            <a:r>
              <a:rPr lang="es-ES" b="1" dirty="0"/>
              <a:t>Docker</a:t>
            </a:r>
            <a:r>
              <a:rPr lang="es-ES" dirty="0"/>
              <a:t> publicas.</a:t>
            </a:r>
          </a:p>
          <a:p>
            <a:pPr marL="514350" indent="-514350" fontAlgn="base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3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1" dirty="0" err="1">
                <a:solidFill>
                  <a:srgbClr val="FF0000"/>
                </a:solidFill>
              </a:rPr>
              <a:t>Gestion</a:t>
            </a:r>
            <a:r>
              <a:rPr lang="es-ES" sz="6000" b="1" dirty="0">
                <a:solidFill>
                  <a:srgbClr val="FF0000"/>
                </a:solidFill>
              </a:rPr>
              <a:t> </a:t>
            </a:r>
            <a:r>
              <a:rPr lang="es-ES" sz="6000" b="1" dirty="0"/>
              <a:t>de componentes y </a:t>
            </a:r>
            <a:r>
              <a:rPr lang="es-ES" sz="6000" b="1" dirty="0" err="1"/>
              <a:t>librerias</a:t>
            </a:r>
            <a:r>
              <a:rPr lang="es-ES" sz="6000" b="1" dirty="0"/>
              <a:t> de terceros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 fontScale="92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Sea Open </a:t>
            </a:r>
            <a:r>
              <a:rPr lang="es-ES" dirty="0" err="1"/>
              <a:t>source</a:t>
            </a:r>
            <a:r>
              <a:rPr lang="es-ES" dirty="0"/>
              <a:t> o no, cada componente nuevo que metes es un riesgo que aceptas.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Usar múltiples herramientas para verificar componentes que no se conoce que sean inseguros para asi recopilar información de diferentes lugares.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Escaneo del repositorio regularmente para notificar cuando hay que actualizar un componente y también para notificar cuando se puede convertir en vulnerable.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Escanear en los pipelines para asegurarte que no estas entregando un código vulnerable nuevo.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/>
              <a:t>Almacenamiento</a:t>
            </a:r>
            <a:r>
              <a:rPr lang="es-ES" sz="6000" b="1" dirty="0">
                <a:solidFill>
                  <a:srgbClr val="FF0000"/>
                </a:solidFill>
              </a:rPr>
              <a:t> Online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Usar un estándar o un formato para almacenar.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Clasificar los datos para asegurar un uso apropiado de los mismos y conocer su valor.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Monitorizar accesos, integridad, etc. A los datos, con alertas y respuestas automatizadas.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Accesos por solo por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, directamente desde una aplicación, nunca debe haber contacto humano.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2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/>
              <a:t>Contenedores y</a:t>
            </a:r>
            <a:r>
              <a:rPr lang="es-ES" sz="6000" b="1" dirty="0">
                <a:solidFill>
                  <a:srgbClr val="FF0000"/>
                </a:solidFill>
              </a:rPr>
              <a:t> orquestación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ES" dirty="0"/>
              <a:t>Seguir las mejores practicas para Cloud Security y para redes.</a:t>
            </a:r>
          </a:p>
          <a:p>
            <a:pPr marL="0" indent="0" fontAlgn="base">
              <a:buNone/>
            </a:pPr>
            <a:r>
              <a:rPr lang="es-ES" dirty="0"/>
              <a:t>Hay que recordad que pueden ser nuevas configuraciones, nuevas reglas y nuevas herramientas pero se siguen manteniendo los mismos principios de Zero Trust.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/>
          </a:bodyPr>
          <a:lstStyle/>
          <a:p>
            <a:pPr algn="ctr"/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s-ES" sz="7200" b="1" dirty="0"/>
              <a:t>¿</a:t>
            </a:r>
            <a:r>
              <a:rPr lang="es-ES" sz="7200" b="1" dirty="0">
                <a:solidFill>
                  <a:srgbClr val="FF0000"/>
                </a:solidFill>
              </a:rPr>
              <a:t>Cloud</a:t>
            </a:r>
            <a:r>
              <a:rPr lang="es-ES" sz="7200" b="1" dirty="0"/>
              <a:t> Security?</a:t>
            </a:r>
            <a:endParaRPr lang="es-ES" sz="7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9A5A0-23A6-4254-BB57-53F66A0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72" y="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$</a:t>
            </a:r>
            <a:r>
              <a:rPr lang="es-ES" b="1" dirty="0" err="1">
                <a:solidFill>
                  <a:srgbClr val="FF0000"/>
                </a:solidFill>
              </a:rPr>
              <a:t>Whoami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2F3D5-63E9-41DB-899C-1067FC70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72" y="910407"/>
            <a:ext cx="9196186" cy="387887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ES" sz="2900" b="1" dirty="0"/>
              <a:t>Antonio Juanilla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/>
              <a:t>Autodidacta.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err="1"/>
              <a:t>DevSecOps</a:t>
            </a:r>
            <a:r>
              <a:rPr lang="es-ES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/>
              <a:t>Co-Organizador de HackMadrid%27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/>
              <a:t>Miembro del equipo de </a:t>
            </a:r>
            <a:r>
              <a:rPr lang="es-ES" dirty="0" err="1"/>
              <a:t>FlagHunters</a:t>
            </a:r>
            <a:endParaRPr lang="es-ES" dirty="0"/>
          </a:p>
          <a:p>
            <a:pPr marL="514350" indent="-514350" algn="just">
              <a:buFont typeface="+mj-lt"/>
              <a:buAutoNum type="arabicPeriod"/>
            </a:pPr>
            <a:r>
              <a:rPr lang="es-ES" dirty="0"/>
              <a:t>Amante de la tecnología.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/>
              <a:t>Defensor de la democratización de la tecnología para la mejora de la sociedad.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b="1" dirty="0"/>
              <a:t>Redes</a:t>
            </a:r>
          </a:p>
          <a:p>
            <a:pPr marL="0" indent="0" algn="just">
              <a:buNone/>
            </a:pPr>
            <a:r>
              <a:rPr lang="es-ES" dirty="0"/>
              <a:t>Twitter: </a:t>
            </a:r>
            <a:r>
              <a:rPr lang="es-ES" b="1" dirty="0">
                <a:solidFill>
                  <a:srgbClr val="FF0000"/>
                </a:solidFill>
              </a:rPr>
              <a:t>@spectertj</a:t>
            </a:r>
          </a:p>
          <a:p>
            <a:pPr marL="0" indent="0" algn="just">
              <a:buNone/>
            </a:pPr>
            <a:r>
              <a:rPr lang="es-ES" dirty="0" err="1"/>
              <a:t>Linkendin</a:t>
            </a:r>
            <a:r>
              <a:rPr lang="es-ES" dirty="0"/>
              <a:t>: https://www.linkedin.com/in/spectertj</a:t>
            </a:r>
          </a:p>
          <a:p>
            <a:pPr marL="0" indent="0" algn="just">
              <a:buNone/>
            </a:pP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s-ES" b="1" dirty="0"/>
              <a:t>spectertj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350C6D-A696-44FE-8903-43E50A65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6" y="5028944"/>
            <a:ext cx="1829055" cy="1829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4D54ED-5880-43B0-A6F2-ECBCB9849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858" y="910407"/>
            <a:ext cx="2298470" cy="3087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A31678-5D19-4A48-BCD8-A84A0FC4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3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/>
          </a:bodyPr>
          <a:lstStyle/>
          <a:p>
            <a:pPr algn="ctr"/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s-ES" sz="7200" b="1" dirty="0">
                <a:solidFill>
                  <a:srgbClr val="FF0000"/>
                </a:solidFill>
              </a:rPr>
              <a:t>Spoiler </a:t>
            </a:r>
            <a:r>
              <a:rPr lang="es-ES" sz="7200" b="1" dirty="0" err="1">
                <a:solidFill>
                  <a:srgbClr val="FF0000"/>
                </a:solidFill>
              </a:rPr>
              <a:t>Alert</a:t>
            </a:r>
            <a:r>
              <a:rPr lang="es-ES" sz="7200" b="1" dirty="0">
                <a:solidFill>
                  <a:srgbClr val="FF0000"/>
                </a:solidFill>
              </a:rPr>
              <a:t>!!!!</a:t>
            </a:r>
            <a:endParaRPr lang="es-ES" sz="7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0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/>
          </a:bodyPr>
          <a:lstStyle/>
          <a:p>
            <a:pPr algn="ctr"/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s-ES" sz="7200" b="1" dirty="0"/>
              <a:t>Si quieren lo hablamos en el </a:t>
            </a:r>
            <a:r>
              <a:rPr lang="es-ES" sz="7200" b="1" dirty="0" err="1"/>
              <a:t>Hack&amp;</a:t>
            </a:r>
            <a:r>
              <a:rPr lang="es-ES" sz="7200" b="1" dirty="0" err="1">
                <a:solidFill>
                  <a:schemeClr val="accent2"/>
                </a:solidFill>
              </a:rPr>
              <a:t>Beers</a:t>
            </a:r>
            <a:r>
              <a:rPr lang="es-ES" sz="7200" b="1" dirty="0"/>
              <a:t> de mas tarde</a:t>
            </a:r>
          </a:p>
          <a:p>
            <a:pPr marL="0" indent="0" algn="ctr" fontAlgn="base">
              <a:buNone/>
            </a:pPr>
            <a:r>
              <a:rPr lang="es-ES" sz="7200" b="1" dirty="0" err="1"/>
              <a:t>xD</a:t>
            </a:r>
            <a:endParaRPr lang="es-ES" sz="7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34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 err="1">
                <a:solidFill>
                  <a:srgbClr val="FF0000"/>
                </a:solidFill>
              </a:rPr>
              <a:t>APIs</a:t>
            </a:r>
            <a:r>
              <a:rPr lang="es-ES" sz="6000" b="1" dirty="0"/>
              <a:t> y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ES" dirty="0"/>
              <a:t>Seguir las misma mejores practicas para </a:t>
            </a:r>
            <a:r>
              <a:rPr lang="es-ES" dirty="0" err="1"/>
              <a:t>AppSec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5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Herramientas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IAST </a:t>
            </a:r>
            <a:r>
              <a:rPr lang="es-ES" dirty="0" err="1"/>
              <a:t>Interactive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Security </a:t>
            </a:r>
            <a:r>
              <a:rPr lang="es-ES" dirty="0" err="1"/>
              <a:t>Testing</a:t>
            </a:r>
            <a:endParaRPr lang="es-ES" dirty="0"/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RASP Real-Time </a:t>
            </a:r>
            <a:r>
              <a:rPr lang="es-ES" dirty="0" err="1"/>
              <a:t>Application</a:t>
            </a:r>
            <a:r>
              <a:rPr lang="es-ES" dirty="0"/>
              <a:t> Security </a:t>
            </a:r>
            <a:r>
              <a:rPr lang="es-ES" dirty="0" err="1"/>
              <a:t>Protection</a:t>
            </a:r>
            <a:endParaRPr lang="es-ES" dirty="0"/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Controles Cloud </a:t>
            </a:r>
            <a:r>
              <a:rPr lang="es-ES" dirty="0" err="1"/>
              <a:t>Native</a:t>
            </a:r>
            <a:endParaRPr lang="es-ES" dirty="0"/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Herramientas de seguridad dentro de los pipeline DevOps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s-ES" dirty="0"/>
              <a:t>Herramientas para el inventariado de aplicaciones.</a:t>
            </a:r>
          </a:p>
          <a:p>
            <a:pPr marL="514350" indent="-514350" fontAlgn="base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2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7" y="449966"/>
            <a:ext cx="11269745" cy="1325563"/>
          </a:xfrm>
        </p:spPr>
        <p:txBody>
          <a:bodyPr>
            <a:normAutofit/>
          </a:bodyPr>
          <a:lstStyle/>
          <a:p>
            <a:pPr algn="ctr"/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7" y="1775529"/>
            <a:ext cx="11269745" cy="325341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s-ES" sz="7200" b="1" dirty="0"/>
              <a:t>Nunca olvidar el </a:t>
            </a:r>
            <a:r>
              <a:rPr lang="es-ES" sz="7200" b="1" dirty="0" err="1"/>
              <a:t>DevSecOps</a:t>
            </a:r>
            <a:endParaRPr lang="es-ES" sz="7200" b="1" dirty="0"/>
          </a:p>
          <a:p>
            <a:pPr marL="0" indent="0" algn="ctr" fontAlgn="base">
              <a:buNone/>
            </a:pPr>
            <a:r>
              <a:rPr lang="es-ES" sz="7200" b="1" dirty="0" err="1"/>
              <a:t>xD</a:t>
            </a:r>
            <a:endParaRPr lang="es-ES" sz="7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250E0-BA3C-4171-8831-674150B0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FE7FB0D-FCB4-4BAA-977E-44B31FE9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72073B-C4C2-47B2-977F-92FE96AC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EB2330B-68E6-4750-A74A-9ADABE7A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42196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992CCE-FB41-4161-8E70-0C114AA0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6ABB8B-EF96-4F0C-B110-BC71B0B6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7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EC0C4-5942-422A-982B-D85CD114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9" y="161925"/>
            <a:ext cx="11505197" cy="1325563"/>
          </a:xfrm>
        </p:spPr>
        <p:txBody>
          <a:bodyPr/>
          <a:lstStyle/>
          <a:p>
            <a:pPr algn="ctr"/>
            <a:r>
              <a:rPr lang="es-ES" b="1" dirty="0"/>
              <a:t>Hablaremos de: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49DFED-1654-470A-84E0-2C723137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9822A74-6A80-47C7-B945-E7B20C40F58B}"/>
              </a:ext>
            </a:extLst>
          </p:cNvPr>
          <p:cNvSpPr/>
          <p:nvPr/>
        </p:nvSpPr>
        <p:spPr>
          <a:xfrm>
            <a:off x="2968487" y="2551837"/>
            <a:ext cx="62550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Red </a:t>
            </a:r>
            <a:r>
              <a:rPr lang="es-ES" sz="5400" b="0" cap="none" spc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Team</a:t>
            </a:r>
            <a:endParaRPr lang="es-E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s-ES" sz="5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Seguridad Ofensiva</a:t>
            </a:r>
            <a:endParaRPr lang="es-E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78A87A-EA5C-466D-AA06-6211534D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9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EC0C4-5942-422A-982B-D85CD114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9" y="161925"/>
            <a:ext cx="11491945" cy="1325563"/>
          </a:xfrm>
        </p:spPr>
        <p:txBody>
          <a:bodyPr/>
          <a:lstStyle/>
          <a:p>
            <a:pPr algn="ctr"/>
            <a:r>
              <a:rPr lang="es-ES" b="1" dirty="0"/>
              <a:t>Hablaremos de: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49DFED-1654-470A-84E0-2C723137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9822A74-6A80-47C7-B945-E7B20C40F58B}"/>
              </a:ext>
            </a:extLst>
          </p:cNvPr>
          <p:cNvSpPr/>
          <p:nvPr/>
        </p:nvSpPr>
        <p:spPr>
          <a:xfrm>
            <a:off x="2968487" y="2551837"/>
            <a:ext cx="62550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Blue </a:t>
            </a:r>
            <a:r>
              <a:rPr lang="es-ES" sz="5400" b="0" cap="none" spc="0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Team</a:t>
            </a:r>
            <a:endParaRPr lang="es-ES" sz="5400" b="0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s-ES" sz="540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Seguridad Defensiva</a:t>
            </a:r>
            <a:endParaRPr lang="es-ES" sz="5400" b="0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78A87A-EA5C-466D-AA06-6211534D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4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EC0C4-5942-422A-982B-D85CD114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9" y="161925"/>
            <a:ext cx="11505197" cy="1325563"/>
          </a:xfrm>
        </p:spPr>
        <p:txBody>
          <a:bodyPr/>
          <a:lstStyle/>
          <a:p>
            <a:pPr algn="ctr"/>
            <a:r>
              <a:rPr lang="es-ES" b="1" dirty="0"/>
              <a:t>Hablaremos de: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49DFED-1654-470A-84E0-2C723137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9822A74-6A80-47C7-B945-E7B20C40F58B}"/>
              </a:ext>
            </a:extLst>
          </p:cNvPr>
          <p:cNvSpPr/>
          <p:nvPr/>
        </p:nvSpPr>
        <p:spPr>
          <a:xfrm>
            <a:off x="2279501" y="2551837"/>
            <a:ext cx="76329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Purple</a:t>
            </a:r>
            <a:r>
              <a:rPr lang="es-ES" sz="5400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s-ES" sz="5400" b="0" cap="none" spc="0" dirty="0" err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Team</a:t>
            </a:r>
            <a:endParaRPr lang="es-ES" sz="5400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s-ES" sz="54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Seguridad Colaborativa</a:t>
            </a:r>
            <a:endParaRPr lang="es-ES" sz="5400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78A87A-EA5C-466D-AA06-6211534D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449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/>
              <a:t>¿Que seria</a:t>
            </a:r>
            <a:r>
              <a:rPr lang="es-ES" sz="6000" b="1" dirty="0">
                <a:solidFill>
                  <a:srgbClr val="FF0000"/>
                </a:solidFill>
              </a:rPr>
              <a:t> App </a:t>
            </a:r>
            <a:r>
              <a:rPr lang="es-ES" sz="6000" b="1" dirty="0" err="1">
                <a:solidFill>
                  <a:srgbClr val="FF0000"/>
                </a:solidFill>
              </a:rPr>
              <a:t>Sec</a:t>
            </a:r>
            <a:r>
              <a:rPr lang="es-ES" sz="60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90" y="1775529"/>
            <a:ext cx="10515600" cy="325341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ES" dirty="0"/>
              <a:t>Cualquier actividad que se dedique a asegurar que el software es seguro.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B2E509-5A43-45EB-941B-19DD720B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2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449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/>
              <a:t>¿Que es </a:t>
            </a:r>
            <a:r>
              <a:rPr lang="es-ES" sz="6000" b="1" dirty="0" err="1">
                <a:solidFill>
                  <a:srgbClr val="FF0000"/>
                </a:solidFill>
              </a:rPr>
              <a:t>DevSecOps</a:t>
            </a:r>
            <a:r>
              <a:rPr lang="es-ES" sz="60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90" y="1775529"/>
            <a:ext cx="10515600" cy="325341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s-ES" dirty="0"/>
              <a:t>Se podría decir que es </a:t>
            </a:r>
            <a:r>
              <a:rPr lang="es-ES" dirty="0" err="1"/>
              <a:t>AppSec</a:t>
            </a:r>
            <a:r>
              <a:rPr lang="es-ES" dirty="0"/>
              <a:t> en los entornos DevOps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4"/>
            <a:ext cx="1829055" cy="1829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B2E509-5A43-45EB-941B-19DD720B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58" y="5028944"/>
            <a:ext cx="3203942" cy="18290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7A10A3-9013-4CA1-8513-F79716C8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428" y="3101092"/>
            <a:ext cx="5715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82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8115</TotalTime>
  <Words>657</Words>
  <Application>Microsoft Office PowerPoint</Application>
  <PresentationFormat>Panorámica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Purple Team = Red+Blue stop fighting</vt:lpstr>
      <vt:lpstr>$Whoami</vt:lpstr>
      <vt:lpstr>Presentación de PowerPoint</vt:lpstr>
      <vt:lpstr>Presentación de PowerPoint</vt:lpstr>
      <vt:lpstr>Hablaremos de:</vt:lpstr>
      <vt:lpstr>Hablaremos de:</vt:lpstr>
      <vt:lpstr>Hablaremos de:</vt:lpstr>
      <vt:lpstr>¿Que seria App Sec?</vt:lpstr>
      <vt:lpstr>¿Que es DevSecOps?</vt:lpstr>
      <vt:lpstr>¿Que es Red Team?</vt:lpstr>
      <vt:lpstr>¿Que es Blue Team?</vt:lpstr>
      <vt:lpstr>¿Que es Purple Team?</vt:lpstr>
      <vt:lpstr>¿Que es Purple Team?</vt:lpstr>
      <vt:lpstr>Que se busca con AppSec?</vt:lpstr>
      <vt:lpstr>Recomendaciones de seguridad</vt:lpstr>
      <vt:lpstr>Gestion de componentes y librerias de terceros </vt:lpstr>
      <vt:lpstr>Almacenamiento Online</vt:lpstr>
      <vt:lpstr>Contenedores y orquestación</vt:lpstr>
      <vt:lpstr>Presentación de PowerPoint</vt:lpstr>
      <vt:lpstr>Presentación de PowerPoint</vt:lpstr>
      <vt:lpstr>Presentación de PowerPoint</vt:lpstr>
      <vt:lpstr>APIs y microservicios</vt:lpstr>
      <vt:lpstr>Herramientas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SecDevops con contenedores en los dockers</dc:title>
  <dc:creator>Specter</dc:creator>
  <cp:lastModifiedBy>Toni J</cp:lastModifiedBy>
  <cp:revision>77</cp:revision>
  <cp:lastPrinted>2019-07-09T12:23:45Z</cp:lastPrinted>
  <dcterms:created xsi:type="dcterms:W3CDTF">2019-07-05T06:50:55Z</dcterms:created>
  <dcterms:modified xsi:type="dcterms:W3CDTF">2020-02-28T16:21:34Z</dcterms:modified>
</cp:coreProperties>
</file>