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265" r:id="rId4"/>
    <p:sldId id="266" r:id="rId5"/>
    <p:sldId id="267" r:id="rId6"/>
    <p:sldId id="260" r:id="rId7"/>
    <p:sldId id="261" r:id="rId8"/>
    <p:sldId id="257" r:id="rId9"/>
    <p:sldId id="269" r:id="rId10"/>
    <p:sldId id="270" r:id="rId11"/>
    <p:sldId id="262" r:id="rId12"/>
    <p:sldId id="259" r:id="rId13"/>
    <p:sldId id="273" r:id="rId14"/>
    <p:sldId id="263" r:id="rId15"/>
    <p:sldId id="275" r:id="rId16"/>
    <p:sldId id="274" r:id="rId17"/>
    <p:sldId id="272" r:id="rId18"/>
    <p:sldId id="277" r:id="rId19"/>
    <p:sldId id="278" r:id="rId20"/>
    <p:sldId id="279" r:id="rId21"/>
    <p:sldId id="258" r:id="rId22"/>
    <p:sldId id="271" r:id="rId23"/>
    <p:sldId id="280" r:id="rId24"/>
    <p:sldId id="26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98304F8-69D7-4242-85A3-D42B00EC5570}">
          <p14:sldIdLst>
            <p14:sldId id="256"/>
            <p14:sldId id="281"/>
            <p14:sldId id="265"/>
            <p14:sldId id="266"/>
            <p14:sldId id="267"/>
            <p14:sldId id="260"/>
            <p14:sldId id="261"/>
            <p14:sldId id="257"/>
            <p14:sldId id="269"/>
            <p14:sldId id="270"/>
            <p14:sldId id="262"/>
            <p14:sldId id="259"/>
            <p14:sldId id="273"/>
            <p14:sldId id="263"/>
            <p14:sldId id="275"/>
            <p14:sldId id="274"/>
            <p14:sldId id="272"/>
            <p14:sldId id="277"/>
            <p14:sldId id="278"/>
            <p14:sldId id="279"/>
            <p14:sldId id="258"/>
            <p14:sldId id="271"/>
            <p14:sldId id="280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ed-panda-ci/red-panda-ci-symfony/tree/master/ci-scripts/test/cucumber" TargetMode="External"/><Relationship Id="rId3" Type="http://schemas.openxmlformats.org/officeDocument/2006/relationships/hyperlink" Target="https://mozilla.github.io/server-side-tls/ssl-config-generator/" TargetMode="External"/><Relationship Id="rId7" Type="http://schemas.openxmlformats.org/officeDocument/2006/relationships/hyperlink" Target="https://github.com/red-panda-ci/red-panda-ci-symfony" TargetMode="External"/><Relationship Id="rId2" Type="http://schemas.openxmlformats.org/officeDocument/2006/relationships/hyperlink" Target="https://www.ssllabs.com/ssltest/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owasp.org/index.php/OWASP_WAP-Web_Application_Protection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www.cisecurity.org/benchmark/docker/" TargetMode="External"/><Relationship Id="rId10" Type="http://schemas.openxmlformats.org/officeDocument/2006/relationships/hyperlink" Target="https://hub.docker.com/r/chef/inspec/" TargetMode="External"/><Relationship Id="rId4" Type="http://schemas.openxmlformats.org/officeDocument/2006/relationships/hyperlink" Target="https://www.cisecurity.org/cis-benchmarks/" TargetMode="External"/><Relationship Id="rId9" Type="http://schemas.openxmlformats.org/officeDocument/2006/relationships/hyperlink" Target="https://www.cloudflare.com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pectertj" TargetMode="External"/><Relationship Id="rId3" Type="http://schemas.openxmlformats.org/officeDocument/2006/relationships/hyperlink" Target="https://github.com/pedroamador" TargetMode="External"/><Relationship Id="rId7" Type="http://schemas.openxmlformats.org/officeDocument/2006/relationships/hyperlink" Target="https://medium.com/guayoyo/asegurando-las-cabeceras-de-respuestas-http-en-servidores-web-apache-y-nginx-2f71e62ffda4" TargetMode="External"/><Relationship Id="rId2" Type="http://schemas.openxmlformats.org/officeDocument/2006/relationships/hyperlink" Target="https://github.com/sergioortegagomez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medium.com/guayoyo/hardening-mejorando-configuraciones-ssl-tls-51d6a8bfb564" TargetMode="External"/><Relationship Id="rId5" Type="http://schemas.openxmlformats.org/officeDocument/2006/relationships/hyperlink" Target="https://medium.com/guayoyo/hardening-fortaleciendo-ssh-ab3270e06661" TargetMode="External"/><Relationship Id="rId4" Type="http://schemas.openxmlformats.org/officeDocument/2006/relationships/hyperlink" Target="https://medium.com/guayoyo" TargetMode="External"/><Relationship Id="rId9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9E9E8-99A0-4F1C-B014-BD8D947492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SecDevops</a:t>
            </a:r>
            <a:r>
              <a:rPr lang="es-ES" dirty="0"/>
              <a:t>(</a:t>
            </a:r>
            <a:r>
              <a:rPr lang="es-ES" dirty="0" err="1"/>
              <a:t>DevSecops</a:t>
            </a:r>
            <a:r>
              <a:rPr lang="es-ES" dirty="0"/>
              <a:t>) con contenedores en los </a:t>
            </a:r>
            <a:r>
              <a:rPr lang="es-ES" dirty="0" err="1"/>
              <a:t>dockers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A38301-6025-4145-99C7-999C52801A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By</a:t>
            </a:r>
            <a:r>
              <a:rPr lang="es-ES" dirty="0"/>
              <a:t> Antonio juanilla(Specter)</a:t>
            </a:r>
          </a:p>
        </p:txBody>
      </p:sp>
    </p:spTree>
    <p:extLst>
      <p:ext uri="{BB962C8B-B14F-4D97-AF65-F5344CB8AC3E}">
        <p14:creationId xmlns:p14="http://schemas.microsoft.com/office/powerpoint/2010/main" val="3307445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C9ABE-00DD-4064-A489-77D3E8A06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7"/>
            <a:ext cx="9906000" cy="1374776"/>
          </a:xfrm>
        </p:spPr>
        <p:txBody>
          <a:bodyPr/>
          <a:lstStyle/>
          <a:p>
            <a:r>
              <a:rPr lang="es-ES" dirty="0"/>
              <a:t>Tipos de test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98A491-4566-4A9A-AF67-3EAD63EBC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2794003"/>
            <a:ext cx="9906000" cy="300513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Pruebas unitarias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Pruebas de integración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Pruebas de regresión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C2E95F-9DD9-4BDE-BFCD-B6275105A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9055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46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9EA24AC1-63E0-49DC-AFCA-629BEE70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Cultura </a:t>
            </a:r>
            <a:r>
              <a:rPr lang="es-ES" dirty="0" err="1"/>
              <a:t>devops</a:t>
            </a:r>
            <a:r>
              <a:rPr lang="es-ES" dirty="0"/>
              <a:t> y </a:t>
            </a:r>
            <a:r>
              <a:rPr lang="es-ES" dirty="0" err="1"/>
              <a:t>contenerizacion</a:t>
            </a:r>
            <a:endParaRPr lang="es-ES" dirty="0"/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B0C8DFF4-BBF3-4FBE-8D18-05756CF33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49488"/>
            <a:ext cx="9905997" cy="3989994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ADD03EA-A21F-48D9-BCBE-E0B1A7E2C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9055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9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68BE3-C5FD-4E1B-ACD3-0EAC6EC3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r>
              <a:rPr lang="es-ES" b="1" dirty="0"/>
              <a:t>CONTAINERIZATION VS. VIRTUALIZATION</a:t>
            </a:r>
            <a:br>
              <a:rPr lang="es-ES" b="1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E60458E6-32ED-4F97-89D1-71E06197B1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" dirty="0" err="1"/>
              <a:t>Containers</a:t>
            </a:r>
            <a:endParaRPr lang="es-ES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D790583D-BAE0-448F-BA86-D60A7A2CA6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Dockers</a:t>
            </a:r>
          </a:p>
          <a:p>
            <a:r>
              <a:rPr lang="es-ES" dirty="0" err="1"/>
              <a:t>LxC</a:t>
            </a:r>
            <a:endParaRPr lang="es-ES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267DD3F5-008F-4110-8226-CAE889A3A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ES" dirty="0"/>
              <a:t>VM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9E3226E1-7597-42DF-9674-193E52C8E47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 err="1"/>
              <a:t>VmWare</a:t>
            </a:r>
            <a:endParaRPr lang="es-ES" dirty="0"/>
          </a:p>
          <a:p>
            <a:r>
              <a:rPr lang="es-ES" dirty="0"/>
              <a:t>VirtualBox</a:t>
            </a:r>
          </a:p>
          <a:p>
            <a:r>
              <a:rPr lang="es-ES" dirty="0" err="1"/>
              <a:t>HyperV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CE5AED-896A-4EAA-8327-95D838E6D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8945"/>
            <a:ext cx="1829055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67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F83C3E1-30E4-46D0-BCE6-42CB291EA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8945"/>
            <a:ext cx="1829055" cy="182905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A5A0A4D-07B3-4CF6-ADD7-647E05BA7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809" y="1038469"/>
            <a:ext cx="9752381" cy="3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21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CD194AD-0140-4184-B983-8953C77D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Beneficios de los contenedores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576C0159-7D0A-42D9-A8F9-6AC5A1D79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779458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Multi plataforma en la nube</a:t>
            </a:r>
          </a:p>
          <a:p>
            <a:r>
              <a:rPr lang="es-ES" dirty="0"/>
              <a:t>Comparte el mismo OS</a:t>
            </a:r>
          </a:p>
          <a:p>
            <a:r>
              <a:rPr lang="es-ES" dirty="0"/>
              <a:t>Velocidad</a:t>
            </a:r>
          </a:p>
          <a:p>
            <a:r>
              <a:rPr lang="es-ES" dirty="0"/>
              <a:t>Costes de eficiencia</a:t>
            </a:r>
          </a:p>
          <a:p>
            <a:r>
              <a:rPr lang="es-ES" dirty="0"/>
              <a:t>Versionado</a:t>
            </a:r>
          </a:p>
          <a:p>
            <a:r>
              <a:rPr lang="es-ES" dirty="0"/>
              <a:t>Portabilidad</a:t>
            </a:r>
          </a:p>
          <a:p>
            <a:r>
              <a:rPr lang="es-ES" dirty="0"/>
              <a:t>Pruebas y </a:t>
            </a:r>
            <a:r>
              <a:rPr lang="es-ES" b="1" dirty="0"/>
              <a:t>CI-CD</a:t>
            </a:r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A7C4757-9A59-4C7D-8AA1-70267A9E6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8945"/>
            <a:ext cx="1829055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29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80FC878-3162-47F0-82C9-9756283D3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285750"/>
            <a:ext cx="9525000" cy="62865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19EDB9C-A074-4655-9147-E7B000EE7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8945"/>
            <a:ext cx="1829055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20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5A55C-15D1-4D72-A763-8B00BBC6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Desventajas de los contenedores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93E277-2B87-4FC2-9FA2-4ED2CA076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Seguridad</a:t>
            </a:r>
          </a:p>
          <a:p>
            <a:r>
              <a:rPr lang="es-ES" dirty="0"/>
              <a:t>Falta de aislamiento</a:t>
            </a:r>
          </a:p>
          <a:p>
            <a:r>
              <a:rPr lang="es-ES" dirty="0"/>
              <a:t>Monitorización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A100003-6E37-45F3-8783-7087FD8EC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8945"/>
            <a:ext cx="1829055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95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D3AC1-9AAA-4464-98C2-0338639B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Securizando</a:t>
            </a:r>
            <a:r>
              <a:rPr lang="es-ES" dirty="0"/>
              <a:t> </a:t>
            </a:r>
            <a:r>
              <a:rPr lang="es-ES" dirty="0" err="1"/>
              <a:t>dockers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579E399-1261-4DD1-9268-009E2BAC9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02870"/>
            <a:ext cx="6934200" cy="1905000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003CBB1-F4B7-4D81-9C1F-9BEDBB1AF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8945"/>
            <a:ext cx="1829055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4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E27B5-607A-4E2A-B83C-0F53B43A4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Plataformas de contenedores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152616-1C98-4D86-B216-E900D1B70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s-ES" dirty="0"/>
              <a:t>Google </a:t>
            </a:r>
            <a:r>
              <a:rPr lang="es-ES" dirty="0" err="1"/>
              <a:t>Kubernetes</a:t>
            </a:r>
            <a:r>
              <a:rPr lang="es-ES" dirty="0"/>
              <a:t> </a:t>
            </a:r>
            <a:r>
              <a:rPr lang="es-ES" dirty="0" err="1"/>
              <a:t>Engine</a:t>
            </a:r>
            <a:endParaRPr lang="es-ES" dirty="0"/>
          </a:p>
          <a:p>
            <a:pPr fontAlgn="base"/>
            <a:r>
              <a:rPr lang="es-ES" dirty="0" err="1"/>
              <a:t>CoreOS’rkt</a:t>
            </a:r>
            <a:r>
              <a:rPr lang="es-ES" dirty="0"/>
              <a:t> (</a:t>
            </a:r>
            <a:r>
              <a:rPr lang="es-ES" dirty="0" err="1"/>
              <a:t>Rocket</a:t>
            </a:r>
            <a:r>
              <a:rPr lang="es-ES" dirty="0"/>
              <a:t>)</a:t>
            </a:r>
          </a:p>
          <a:p>
            <a:pPr fontAlgn="base"/>
            <a:r>
              <a:rPr lang="es-ES" dirty="0" err="1"/>
              <a:t>Portainer</a:t>
            </a:r>
            <a:endParaRPr lang="es-ES" dirty="0"/>
          </a:p>
          <a:p>
            <a:pPr fontAlgn="base"/>
            <a:r>
              <a:rPr lang="es-ES" dirty="0"/>
              <a:t>AWS ECR</a:t>
            </a:r>
          </a:p>
          <a:p>
            <a:pPr fontAlgn="base"/>
            <a:r>
              <a:rPr lang="es-ES" dirty="0"/>
              <a:t>Azure </a:t>
            </a:r>
            <a:r>
              <a:rPr lang="es-ES" dirty="0" err="1"/>
              <a:t>Kubernetes</a:t>
            </a:r>
            <a:r>
              <a:rPr lang="es-ES" dirty="0"/>
              <a:t> </a:t>
            </a:r>
            <a:r>
              <a:rPr lang="es-ES" dirty="0" err="1"/>
              <a:t>Service</a:t>
            </a:r>
            <a:endParaRPr lang="es-ES" dirty="0"/>
          </a:p>
          <a:p>
            <a:pPr fontAlgn="base"/>
            <a:r>
              <a:rPr lang="es-ES" dirty="0" err="1"/>
              <a:t>Swarm</a:t>
            </a:r>
            <a:endParaRPr lang="es-ES" dirty="0"/>
          </a:p>
          <a:p>
            <a:pPr fontAlgn="base"/>
            <a:r>
              <a:rPr lang="es-ES" dirty="0" err="1"/>
              <a:t>Marathon</a:t>
            </a:r>
            <a:endParaRPr lang="es-ES" dirty="0"/>
          </a:p>
          <a:p>
            <a:pPr fontAlgn="base"/>
            <a:r>
              <a:rPr lang="es-ES" dirty="0"/>
              <a:t>Hashicorp </a:t>
            </a:r>
            <a:r>
              <a:rPr lang="es-ES" dirty="0" err="1"/>
              <a:t>Nomad</a:t>
            </a:r>
            <a:endParaRPr lang="es-ES" dirty="0"/>
          </a:p>
          <a:p>
            <a:pPr fontAlgn="base"/>
            <a:r>
              <a:rPr lang="es-ES" dirty="0"/>
              <a:t>Open </a:t>
            </a:r>
            <a:r>
              <a:rPr lang="es-ES" dirty="0" err="1"/>
              <a:t>Stack</a:t>
            </a:r>
            <a:r>
              <a:rPr lang="es-ES" dirty="0"/>
              <a:t> Magnum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890F36-EE85-495F-B73B-783FB67E7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9055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38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48BD355C-D208-46E6-A178-393A31455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1311965"/>
          </a:xfrm>
        </p:spPr>
        <p:txBody>
          <a:bodyPr/>
          <a:lstStyle/>
          <a:p>
            <a:pPr algn="ctr"/>
            <a:r>
              <a:rPr lang="es-ES" dirty="0"/>
              <a:t>recomendaciones de seguridad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F82C982-BB64-43FE-B801-6A25E2685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921564"/>
            <a:ext cx="9904459" cy="432683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/>
              <a:t>Securizar</a:t>
            </a:r>
            <a:r>
              <a:rPr lang="es-ES" dirty="0"/>
              <a:t> el host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Incorporar proxy inversos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Incorporar balanceadores de carga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Uso de certificados </a:t>
            </a:r>
            <a:r>
              <a:rPr lang="es-ES" dirty="0" err="1"/>
              <a:t>ssl</a:t>
            </a:r>
            <a:r>
              <a:rPr lang="es-ES" dirty="0"/>
              <a:t>/</a:t>
            </a:r>
            <a:r>
              <a:rPr lang="es-ES" dirty="0" err="1"/>
              <a:t>tls</a:t>
            </a: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Forzar https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Herramientas contra ataques 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Uso de WAF (Web </a:t>
            </a:r>
            <a:r>
              <a:rPr lang="es-ES" dirty="0" err="1"/>
              <a:t>Applications</a:t>
            </a:r>
            <a:r>
              <a:rPr lang="es-ES" dirty="0"/>
              <a:t> Firewall) si es aplicación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Pruebas de carga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Usar </a:t>
            </a:r>
            <a:r>
              <a:rPr lang="es-ES" dirty="0" err="1"/>
              <a:t>Dockrfile</a:t>
            </a:r>
            <a:r>
              <a:rPr lang="es-ES" dirty="0"/>
              <a:t> y forjar imágenes propias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Verificar el uso de imágenes Docker publicas</a:t>
            </a:r>
          </a:p>
          <a:p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FFAFB1B-DB47-4712-8956-98AB960ED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9055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6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9A5A0-23A6-4254-BB57-53F66A06E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¿Quien soy?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D2F3D5-63E9-41DB-899C-1067FC706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Autodidacta</a:t>
            </a:r>
          </a:p>
          <a:p>
            <a:r>
              <a:rPr lang="es-ES" dirty="0" err="1"/>
              <a:t>Procactivo</a:t>
            </a:r>
            <a:endParaRPr lang="es-ES" dirty="0"/>
          </a:p>
          <a:p>
            <a:r>
              <a:rPr lang="es-ES" dirty="0"/>
              <a:t>Amante de la tecnología</a:t>
            </a:r>
          </a:p>
          <a:p>
            <a:r>
              <a:rPr lang="es-ES" dirty="0"/>
              <a:t>Defensor de la democratización de la tecnología para la mejora de la sociedad</a:t>
            </a:r>
          </a:p>
          <a:p>
            <a:endParaRPr lang="es-ES" dirty="0"/>
          </a:p>
          <a:p>
            <a:r>
              <a:rPr lang="es-ES" dirty="0"/>
              <a:t>Twitter: @spectertj</a:t>
            </a:r>
          </a:p>
          <a:p>
            <a:r>
              <a:rPr lang="es-ES" dirty="0" err="1"/>
              <a:t>Linkendin</a:t>
            </a:r>
            <a:r>
              <a:rPr lang="es-ES" dirty="0"/>
              <a:t>: https://www.linkedin.com/in/spectertj</a:t>
            </a:r>
          </a:p>
          <a:p>
            <a:r>
              <a:rPr lang="es-ES" dirty="0" err="1"/>
              <a:t>Github</a:t>
            </a:r>
            <a:r>
              <a:rPr lang="es-ES" dirty="0"/>
              <a:t>: spectertj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8734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6697780-EB90-44EE-9340-A9147A70B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4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7CAD0-0A9D-4BB9-9303-B9A96574E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2113723"/>
          </a:xfrm>
        </p:spPr>
        <p:txBody>
          <a:bodyPr/>
          <a:lstStyle/>
          <a:p>
            <a:pPr algn="ctr"/>
            <a:r>
              <a:rPr lang="es-ES" dirty="0"/>
              <a:t>Herramientas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52A1996-B1BB-48E6-AEAC-03ADEFF54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2723323"/>
            <a:ext cx="9904459" cy="3809999"/>
          </a:xfrm>
        </p:spPr>
        <p:txBody>
          <a:bodyPr>
            <a:normAutofit fontScale="92500" lnSpcReduction="10000"/>
          </a:bodyPr>
          <a:lstStyle/>
          <a:p>
            <a:pPr marL="342900" indent="-342900" fontAlgn="ctr">
              <a:buFont typeface="+mj-lt"/>
              <a:buAutoNum type="arabicPeriod"/>
            </a:pPr>
            <a:r>
              <a:rPr lang="es-ES" dirty="0">
                <a:hlinkClick r:id="rId2"/>
              </a:rPr>
              <a:t>https://www.ssllabs.com/ssltest/</a:t>
            </a:r>
            <a:endParaRPr lang="es-ES" dirty="0"/>
          </a:p>
          <a:p>
            <a:pPr marL="342900" indent="-342900" fontAlgn="ctr">
              <a:buFont typeface="+mj-lt"/>
              <a:buAutoNum type="arabicPeriod"/>
            </a:pPr>
            <a:r>
              <a:rPr lang="es-ES" dirty="0">
                <a:hlinkClick r:id="rId3"/>
              </a:rPr>
              <a:t>https://mozilla.github.io/server-side-tls/ssl-config-generator/</a:t>
            </a:r>
            <a:endParaRPr lang="es-ES" dirty="0"/>
          </a:p>
          <a:p>
            <a:pPr marL="342900" indent="-342900" fontAlgn="ctr">
              <a:buFont typeface="+mj-lt"/>
              <a:buAutoNum type="arabicPeriod"/>
            </a:pPr>
            <a:r>
              <a:rPr lang="es-ES" dirty="0">
                <a:hlinkClick r:id="rId4"/>
              </a:rPr>
              <a:t>https://www.cisecurity.org/cis-benchmarks/</a:t>
            </a:r>
            <a:endParaRPr lang="es-ES" dirty="0"/>
          </a:p>
          <a:p>
            <a:pPr marL="342900" indent="-342900" fontAlgn="ctr">
              <a:buFont typeface="+mj-lt"/>
              <a:buAutoNum type="arabicPeriod"/>
            </a:pPr>
            <a:r>
              <a:rPr lang="es-ES" dirty="0">
                <a:hlinkClick r:id="rId5"/>
              </a:rPr>
              <a:t>https://www.cisecurity.org/benchmark/docker/</a:t>
            </a:r>
            <a:endParaRPr lang="es-ES" dirty="0"/>
          </a:p>
          <a:p>
            <a:pPr marL="342900" indent="-342900" fontAlgn="ctr">
              <a:buFont typeface="+mj-lt"/>
              <a:buAutoNum type="arabicPeriod"/>
            </a:pPr>
            <a:r>
              <a:rPr lang="es-ES" dirty="0">
                <a:hlinkClick r:id="rId6"/>
              </a:rPr>
              <a:t>https://www.owasp.org/index.php/OWASP_WAP-Web_Application_Protection</a:t>
            </a:r>
            <a:endParaRPr lang="es-ES" dirty="0"/>
          </a:p>
          <a:p>
            <a:pPr marL="342900" indent="-342900" fontAlgn="ctr">
              <a:buFont typeface="+mj-lt"/>
              <a:buAutoNum type="arabicPeriod"/>
            </a:pPr>
            <a:r>
              <a:rPr lang="es-ES" dirty="0">
                <a:hlinkClick r:id="rId7"/>
              </a:rPr>
              <a:t>https://github.com/red-panda-ci/red-panda-ci-symfony</a:t>
            </a:r>
            <a:endParaRPr lang="es-ES" dirty="0"/>
          </a:p>
          <a:p>
            <a:pPr marL="342900" indent="-342900" fontAlgn="ctr">
              <a:buFont typeface="+mj-lt"/>
              <a:buAutoNum type="arabicPeriod"/>
            </a:pPr>
            <a:r>
              <a:rPr lang="es-ES" dirty="0">
                <a:hlinkClick r:id="rId8"/>
              </a:rPr>
              <a:t>https://github.com/red-panda-ci/red-panda-ci-symfony/tree/master/ci-scripts/test/cucumber</a:t>
            </a:r>
            <a:endParaRPr lang="es-ES" dirty="0"/>
          </a:p>
          <a:p>
            <a:pPr marL="342900" indent="-342900" fontAlgn="ctr">
              <a:buFont typeface="+mj-lt"/>
              <a:buAutoNum type="arabicPeriod"/>
            </a:pPr>
            <a:r>
              <a:rPr lang="es-ES" dirty="0">
                <a:hlinkClick r:id="rId9"/>
              </a:rPr>
              <a:t>https://www.cloudflare.com</a:t>
            </a:r>
            <a:endParaRPr lang="es-ES" dirty="0"/>
          </a:p>
          <a:p>
            <a:pPr marL="342900" indent="-342900" fontAlgn="ctr">
              <a:buFont typeface="+mj-lt"/>
              <a:buAutoNum type="arabicPeriod"/>
            </a:pPr>
            <a:r>
              <a:rPr lang="es-ES" dirty="0">
                <a:hlinkClick r:id="rId10"/>
              </a:rPr>
              <a:t>https://hub.docker.com/r/chef/inspec/</a:t>
            </a:r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117B03A-5DD4-49C0-8C00-EBA7C8475B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1829055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73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5013E-4C1F-4683-A438-4B1E3E492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1829055"/>
          </a:xfrm>
        </p:spPr>
        <p:txBody>
          <a:bodyPr/>
          <a:lstStyle/>
          <a:p>
            <a:pPr algn="ctr"/>
            <a:r>
              <a:rPr lang="es-ES" dirty="0"/>
              <a:t>Referencias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A6EE64-EE17-449C-9C91-06120C025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829055"/>
            <a:ext cx="9904459" cy="3962144"/>
          </a:xfrm>
        </p:spPr>
        <p:txBody>
          <a:bodyPr>
            <a:normAutofit/>
          </a:bodyPr>
          <a:lstStyle/>
          <a:p>
            <a:r>
              <a:rPr lang="es-ES" dirty="0">
                <a:hlinkClick r:id="rId2"/>
              </a:rPr>
              <a:t>https://github.com/sergioortegagomez</a:t>
            </a:r>
            <a:endParaRPr lang="es-ES" dirty="0"/>
          </a:p>
          <a:p>
            <a:r>
              <a:rPr lang="es-ES" dirty="0">
                <a:hlinkClick r:id="rId3"/>
              </a:rPr>
              <a:t>https://github.com/pedroamador</a:t>
            </a:r>
            <a:endParaRPr lang="es-ES" dirty="0"/>
          </a:p>
          <a:p>
            <a:r>
              <a:rPr lang="es-ES" dirty="0">
                <a:hlinkClick r:id="rId4"/>
              </a:rPr>
              <a:t>https://medium.com/guayoyo</a:t>
            </a:r>
            <a:endParaRPr lang="es-ES" dirty="0"/>
          </a:p>
          <a:p>
            <a:pPr fontAlgn="ctr"/>
            <a:r>
              <a:rPr lang="es-ES" dirty="0">
                <a:hlinkClick r:id="rId5"/>
              </a:rPr>
              <a:t>https://medium.com/guayoyo/hardening-fortaleciendo-ssh-ab3270e06661</a:t>
            </a:r>
            <a:endParaRPr lang="es-ES" dirty="0"/>
          </a:p>
          <a:p>
            <a:pPr fontAlgn="ctr"/>
            <a:r>
              <a:rPr lang="es-ES" dirty="0">
                <a:hlinkClick r:id="rId6"/>
              </a:rPr>
              <a:t>https://medium.com/guayoyo/hardening-mejorando-configuraciones-ssl-tls-51d6a8bfb564</a:t>
            </a:r>
            <a:endParaRPr lang="es-ES" dirty="0"/>
          </a:p>
          <a:p>
            <a:pPr fontAlgn="ctr"/>
            <a:r>
              <a:rPr lang="es-ES" dirty="0">
                <a:hlinkClick r:id="rId7"/>
              </a:rPr>
              <a:t>https://medium.com/guayoyo/asegurando-las-cabeceras-de-respuestas-http-en-servidores-web-apache-y-nginx-2f71e62ffda4</a:t>
            </a:r>
            <a:endParaRPr lang="es-ES" dirty="0"/>
          </a:p>
          <a:p>
            <a:r>
              <a:rPr lang="es-ES" dirty="0">
                <a:hlinkClick r:id="rId8"/>
              </a:rPr>
              <a:t>https://github.com/Spectertj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0FFD3F5-BDD9-42F1-8649-B0E5030C4E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1829055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0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90D5171-5BBB-4B7D-9AEC-7FA15D0CF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37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872073B-C4C2-47B2-977F-92FE96AC9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9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0992CCE-FB41-4161-8E70-0C114AA0B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8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C6ABB8B-EF96-4F0C-B110-BC71B0B63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7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BB8BEE1-AFB3-45A8-BFDD-F6DC2A51E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18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EC0C4-5942-422A-982B-D85CD114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Flujo del agilismo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14C29E6-80BC-4F0F-98DB-6C33B0A37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3086" y="2249488"/>
            <a:ext cx="6362654" cy="3541712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249DFED-1654-470A-84E0-2C7231370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8945"/>
            <a:ext cx="1829055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96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C35B1-ED1C-475B-BE75-ED195FBB6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4954587" cy="1639886"/>
          </a:xfrm>
        </p:spPr>
        <p:txBody>
          <a:bodyPr/>
          <a:lstStyle/>
          <a:p>
            <a:pPr algn="ctr"/>
            <a:r>
              <a:rPr lang="es-ES" dirty="0"/>
              <a:t>Transición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536C38E-A70E-400C-9AF9-3408ED897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4954590" cy="354171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Equipos de desarrollo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Equipos DevOps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Equipos </a:t>
            </a:r>
            <a:r>
              <a:rPr lang="es-ES" dirty="0" err="1"/>
              <a:t>SecDevOps</a:t>
            </a:r>
            <a:endParaRPr lang="es-ES" dirty="0"/>
          </a:p>
        </p:txBody>
      </p:sp>
      <p:pic>
        <p:nvPicPr>
          <p:cNvPr id="10" name="Marcador de posición de imagen 9">
            <a:extLst>
              <a:ext uri="{FF2B5EF4-FFF2-40B4-BE49-F238E27FC236}">
                <a16:creationId xmlns:a16="http://schemas.microsoft.com/office/drawing/2014/main" id="{E4107EDD-4181-458D-87E4-839CF354AFD0}"/>
              </a:ext>
            </a:extLst>
          </p:cNvPr>
          <p:cNvPicPr preferRelativeResize="0">
            <a:picLocks noGrp="1"/>
          </p:cNvPicPr>
          <p:nvPr>
            <p:ph type="pic" idx="1"/>
          </p:nvPr>
        </p:nvPicPr>
        <p:blipFill rotWithShape="1">
          <a:blip r:embed="rId2"/>
          <a:srcRect l="-43" r="172"/>
          <a:stretch/>
        </p:blipFill>
        <p:spPr>
          <a:xfrm>
            <a:off x="6096000" y="609601"/>
            <a:ext cx="5939990" cy="5181599"/>
          </a:xfrm>
          <a:prstGeom prst="round2DiagRect">
            <a:avLst>
              <a:gd name="adj1" fmla="val 0"/>
              <a:gd name="adj2" fmla="val 0"/>
            </a:avLst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38F9FC5-AAE5-4F39-B053-C3BB611BB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8945"/>
            <a:ext cx="1829055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9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CABBA0F-257D-42D4-BCC0-816AB744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603513"/>
          </a:xfrm>
        </p:spPr>
        <p:txBody>
          <a:bodyPr/>
          <a:lstStyle/>
          <a:p>
            <a:pPr algn="ctr"/>
            <a:r>
              <a:rPr lang="es-ES" dirty="0" err="1"/>
              <a:t>Sec</a:t>
            </a:r>
            <a:r>
              <a:rPr lang="es-ES" dirty="0"/>
              <a:t> – Dev – </a:t>
            </a:r>
            <a:r>
              <a:rPr lang="es-ES" dirty="0" err="1"/>
              <a:t>ops</a:t>
            </a:r>
            <a:r>
              <a:rPr lang="es-ES" dirty="0"/>
              <a:t>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28B3C8-2853-456D-BFAF-CD137CF9D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0" y="2117870"/>
            <a:ext cx="3196899" cy="685800"/>
          </a:xfrm>
        </p:spPr>
        <p:txBody>
          <a:bodyPr/>
          <a:lstStyle/>
          <a:p>
            <a:pPr algn="ctr"/>
            <a:r>
              <a:rPr lang="es-ES" dirty="0"/>
              <a:t>Security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8E75570-CE7D-4BB6-8CEE-AF5AD121A768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27918" y="3097364"/>
            <a:ext cx="3208735" cy="2430936"/>
          </a:xfrm>
        </p:spPr>
        <p:txBody>
          <a:bodyPr/>
          <a:lstStyle/>
          <a:p>
            <a:r>
              <a:rPr lang="es-ES" dirty="0"/>
              <a:t>Seguridad en el desarrollo de aplicaciones y en los entornos de desarrollo y despliegue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9951E7D-68AA-44BE-83FB-7A33C68FB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4766" y="2121042"/>
            <a:ext cx="3184385" cy="685800"/>
          </a:xfrm>
        </p:spPr>
        <p:txBody>
          <a:bodyPr/>
          <a:lstStyle/>
          <a:p>
            <a:pPr algn="ctr"/>
            <a:r>
              <a:rPr lang="es-ES" dirty="0" err="1"/>
              <a:t>Development</a:t>
            </a:r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A8C3927B-DFB0-480B-859B-78C26A7B2C54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96497" y="3131331"/>
            <a:ext cx="3195830" cy="2430936"/>
          </a:xfrm>
        </p:spPr>
        <p:txBody>
          <a:bodyPr/>
          <a:lstStyle/>
          <a:p>
            <a:r>
              <a:rPr lang="es-ES" dirty="0"/>
              <a:t>Desarrollo de aplicaciones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E422BC1-5BBE-4F01-84CF-C0652B46A6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52442" y="2117870"/>
            <a:ext cx="3194968" cy="685800"/>
          </a:xfrm>
        </p:spPr>
        <p:txBody>
          <a:bodyPr/>
          <a:lstStyle/>
          <a:p>
            <a:pPr algn="ctr"/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997BD32E-E0B2-417E-A797-C4EE9CFD6D12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52442" y="3131331"/>
            <a:ext cx="3194968" cy="2430936"/>
          </a:xfrm>
        </p:spPr>
        <p:txBody>
          <a:bodyPr/>
          <a:lstStyle/>
          <a:p>
            <a:r>
              <a:rPr lang="es-ES" dirty="0"/>
              <a:t>Orquestación del despliegue de aplicaciones, configuración de entornos, monitorización de las aplicaciones y los entornos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FCB8400-69D8-4D8E-A0A2-BAFC5C9CA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907" y="3657129"/>
            <a:ext cx="5715000" cy="3419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5E5AC1F-7F12-4AC2-8450-22A021237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8945"/>
            <a:ext cx="1829055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02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0106D3D8-0B21-4FA0-9237-3F7DF0307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1374777"/>
          </a:xfrm>
        </p:spPr>
        <p:txBody>
          <a:bodyPr/>
          <a:lstStyle/>
          <a:p>
            <a:pPr algn="ctr"/>
            <a:r>
              <a:rPr lang="es-ES" dirty="0"/>
              <a:t>Desarrollo seguro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BD3A8C02-906D-41C8-8D51-312336087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2794003"/>
            <a:ext cx="9906000" cy="300513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Validaciones de datos de entrada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Validaciones de datos de salida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Validaciones de llamadas a BBDD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Escaneo de código fuente para encontrar vulnerabilidades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Escaneo de código para calidad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Pruebas y mas pruebas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0350C6D-A696-44FE-8903-43E50A65F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9055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92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915</TotalTime>
  <Words>440</Words>
  <Application>Microsoft Office PowerPoint</Application>
  <PresentationFormat>Panorámica</PresentationFormat>
  <Paragraphs>95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7" baseType="lpstr">
      <vt:lpstr>Arial</vt:lpstr>
      <vt:lpstr>Tw Cen MT</vt:lpstr>
      <vt:lpstr>Circuito</vt:lpstr>
      <vt:lpstr>SecDevops(DevSecops) con contenedores en los dockers</vt:lpstr>
      <vt:lpstr>¿Quien soy?</vt:lpstr>
      <vt:lpstr>Presentación de PowerPoint</vt:lpstr>
      <vt:lpstr>Presentación de PowerPoint</vt:lpstr>
      <vt:lpstr>Presentación de PowerPoint</vt:lpstr>
      <vt:lpstr>Flujo del agilismo</vt:lpstr>
      <vt:lpstr>Transición</vt:lpstr>
      <vt:lpstr>Sec – Dev – ops </vt:lpstr>
      <vt:lpstr>Desarrollo seguro</vt:lpstr>
      <vt:lpstr>Tipos de test</vt:lpstr>
      <vt:lpstr>Cultura devops y contenerizacion</vt:lpstr>
      <vt:lpstr>     CONTAINERIZATION VS. VIRTUALIZATION     </vt:lpstr>
      <vt:lpstr>Presentación de PowerPoint</vt:lpstr>
      <vt:lpstr>Beneficios de los contenedores</vt:lpstr>
      <vt:lpstr>Presentación de PowerPoint</vt:lpstr>
      <vt:lpstr>Desventajas de los contenedores</vt:lpstr>
      <vt:lpstr>Securizando dockers</vt:lpstr>
      <vt:lpstr>Plataformas de contenedores</vt:lpstr>
      <vt:lpstr>recomendaciones de seguridad</vt:lpstr>
      <vt:lpstr>Presentación de PowerPoint</vt:lpstr>
      <vt:lpstr>Herramientas</vt:lpstr>
      <vt:lpstr>Referencias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SecDevops con contenedores en los dockers</dc:title>
  <dc:creator>Toni J</dc:creator>
  <cp:lastModifiedBy>Toni J</cp:lastModifiedBy>
  <cp:revision>28</cp:revision>
  <cp:lastPrinted>2019-07-09T12:23:45Z</cp:lastPrinted>
  <dcterms:created xsi:type="dcterms:W3CDTF">2019-07-05T06:50:55Z</dcterms:created>
  <dcterms:modified xsi:type="dcterms:W3CDTF">2019-09-14T15:36:13Z</dcterms:modified>
</cp:coreProperties>
</file>